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68" r:id="rId5"/>
    <p:sldId id="269" r:id="rId6"/>
    <p:sldId id="259" r:id="rId7"/>
    <p:sldId id="260" r:id="rId8"/>
    <p:sldId id="261" r:id="rId9"/>
    <p:sldId id="262" r:id="rId10"/>
    <p:sldId id="263" r:id="rId11"/>
    <p:sldId id="264" r:id="rId12"/>
    <p:sldId id="270" r:id="rId13"/>
    <p:sldId id="266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9CC76-C117-42FF-AE54-371D84A9FA5C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C0C1CB-F17E-454A-B973-77219FDE16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144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0C1CB-F17E-454A-B973-77219FDE16FF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1AD044-5961-436D-B19C-50C1FBC1287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7782A-2762-471C-A43E-FEAA5EB1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1AD044-5961-436D-B19C-50C1FBC1287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7782A-2762-471C-A43E-FEAA5EB1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1AD044-5961-436D-B19C-50C1FBC1287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7782A-2762-471C-A43E-FEAA5EB1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1AD044-5961-436D-B19C-50C1FBC1287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7782A-2762-471C-A43E-FEAA5EB1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1AD044-5961-436D-B19C-50C1FBC1287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7782A-2762-471C-A43E-FEAA5EB1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1AD044-5961-436D-B19C-50C1FBC1287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7782A-2762-471C-A43E-FEAA5EB1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1AD044-5961-436D-B19C-50C1FBC1287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7782A-2762-471C-A43E-FEAA5EB1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1AD044-5961-436D-B19C-50C1FBC1287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7782A-2762-471C-A43E-FEAA5EB1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1AD044-5961-436D-B19C-50C1FBC1287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7782A-2762-471C-A43E-FEAA5EB1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1AD044-5961-436D-B19C-50C1FBC1287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7782A-2762-471C-A43E-FEAA5EB1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1AD044-5961-436D-B19C-50C1FBC1287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7782A-2762-471C-A43E-FEAA5EB19F9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C1AD044-5961-436D-B19C-50C1FBC1287E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CB7782A-2762-471C-A43E-FEAA5EB1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miYwqejV_Q&amp;feature=youtu.b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fIV0qwStdA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Komunikace </a:t>
            </a:r>
            <a:br>
              <a:rPr lang="cs-CZ" dirty="0" smtClean="0"/>
            </a:br>
            <a:r>
              <a:rPr lang="cs-CZ" dirty="0" smtClean="0"/>
              <a:t>zdravotník-pacient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Jana Synková</a:t>
            </a:r>
          </a:p>
          <a:p>
            <a:fld id="{F5FF6FB3-9A9B-453F-AF40-8FE226CF6311}" type="datetime1">
              <a:rPr lang="cs-CZ" smtClean="0"/>
              <a:t>30.9.2015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 co si dát v komunikaci s pacientem pozor?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...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ukázka</a:t>
            </a:r>
            <a:endParaRPr lang="cs-CZ" dirty="0" smtClean="0"/>
          </a:p>
          <a:p>
            <a:pPr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1831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 co si dát v komunikaci s pacientem pozor?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Pokora</a:t>
            </a:r>
          </a:p>
          <a:p>
            <a:r>
              <a:rPr lang="cs-CZ" dirty="0" smtClean="0"/>
              <a:t>Respekt</a:t>
            </a:r>
          </a:p>
          <a:p>
            <a:r>
              <a:rPr lang="cs-CZ" dirty="0" smtClean="0"/>
              <a:t>Hodnocení</a:t>
            </a:r>
          </a:p>
          <a:p>
            <a:r>
              <a:rPr lang="cs-CZ" dirty="0" smtClean="0"/>
              <a:t>Kritika pacienta (chování x osobnost)</a:t>
            </a:r>
          </a:p>
          <a:p>
            <a:r>
              <a:rPr lang="cs-CZ" dirty="0" smtClean="0"/>
              <a:t>Projevy vlastních emočních stavů a rozpoložení</a:t>
            </a:r>
          </a:p>
          <a:p>
            <a:r>
              <a:rPr lang="cs-CZ" dirty="0" smtClean="0"/>
              <a:t>Vlastní nejistota, úzkost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(úzkostný lékař = ještě úzkostnější pacient)</a:t>
            </a:r>
          </a:p>
          <a:p>
            <a:r>
              <a:rPr lang="cs-CZ" dirty="0" smtClean="0"/>
              <a:t>Rozporuplnost sdělení</a:t>
            </a:r>
          </a:p>
          <a:p>
            <a:r>
              <a:rPr lang="cs-CZ" dirty="0" smtClean="0"/>
              <a:t>Odborné výrazy</a:t>
            </a:r>
          </a:p>
          <a:p>
            <a:r>
              <a:rPr lang="cs-CZ" dirty="0" smtClean="0"/>
              <a:t>Tělesný kontakt – doteky</a:t>
            </a:r>
          </a:p>
          <a:p>
            <a:r>
              <a:rPr lang="cs-CZ" dirty="0" smtClean="0"/>
              <a:t>Hranice</a:t>
            </a:r>
          </a:p>
          <a:p>
            <a:r>
              <a:rPr lang="cs-CZ" dirty="0" smtClean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59543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Ukázka komunikace s pacientem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Dialog lékaře s pacientkou o nepříznivé prognóze a dalším vývoji léčby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Honzák, R. (1999). </a:t>
            </a:r>
            <a:r>
              <a:rPr lang="cs-CZ" i="1" dirty="0" smtClean="0"/>
              <a:t>Komunikační pasti v medicíně.</a:t>
            </a:r>
            <a:r>
              <a:rPr lang="cs-CZ" dirty="0" smtClean="0"/>
              <a:t> 2., doplněné vydání. Praha: </a:t>
            </a:r>
            <a:r>
              <a:rPr lang="cs-CZ" dirty="0" err="1" smtClean="0"/>
              <a:t>Galén</a:t>
            </a:r>
            <a:r>
              <a:rPr lang="cs-CZ" dirty="0" smtClean="0"/>
              <a:t>.</a:t>
            </a:r>
          </a:p>
          <a:p>
            <a:r>
              <a:rPr lang="cs-CZ" dirty="0" smtClean="0"/>
              <a:t>Janáčková, L., Weiss, P. (2008). </a:t>
            </a:r>
            <a:r>
              <a:rPr lang="cs-CZ" i="1" dirty="0" smtClean="0"/>
              <a:t>Komunikace ve zdravotnické péči. </a:t>
            </a:r>
            <a:r>
              <a:rPr lang="cs-CZ" dirty="0" smtClean="0"/>
              <a:t>Praha: Portál.</a:t>
            </a:r>
          </a:p>
          <a:p>
            <a:r>
              <a:rPr lang="cs-CZ" dirty="0" err="1" smtClean="0"/>
              <a:t>Motschnig</a:t>
            </a:r>
            <a:r>
              <a:rPr lang="cs-CZ" dirty="0" smtClean="0"/>
              <a:t>, R., Nykl, L. (2009). </a:t>
            </a:r>
            <a:r>
              <a:rPr lang="cs-CZ" i="1" dirty="0" smtClean="0"/>
              <a:t>Komunikace zaměřená na člověka. Rozumět sobě i druhým. </a:t>
            </a:r>
            <a:r>
              <a:rPr lang="cs-CZ" dirty="0" smtClean="0"/>
              <a:t>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a.s.</a:t>
            </a:r>
          </a:p>
          <a:p>
            <a:r>
              <a:rPr lang="cs-CZ" dirty="0" smtClean="0"/>
              <a:t>Ptáček, R., Bartůněk, P. (2011). </a:t>
            </a:r>
            <a:r>
              <a:rPr lang="cs-CZ" i="1" dirty="0" smtClean="0"/>
              <a:t>Etika a komunikace v medicíně. </a:t>
            </a:r>
            <a:r>
              <a:rPr lang="cs-CZ" dirty="0" smtClean="0"/>
              <a:t>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a.s.</a:t>
            </a:r>
          </a:p>
          <a:p>
            <a:r>
              <a:rPr lang="cs-CZ" dirty="0" err="1" smtClean="0"/>
              <a:t>Raudenská</a:t>
            </a:r>
            <a:r>
              <a:rPr lang="cs-CZ" dirty="0" smtClean="0"/>
              <a:t>, J., Javůrková, A. (2011). </a:t>
            </a:r>
            <a:r>
              <a:rPr lang="cs-CZ" i="1" dirty="0" smtClean="0"/>
              <a:t>Lékařská psychologie ve zdravotnictví. </a:t>
            </a:r>
            <a:r>
              <a:rPr lang="cs-CZ" dirty="0" smtClean="0"/>
              <a:t>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a.s.</a:t>
            </a:r>
          </a:p>
          <a:p>
            <a:r>
              <a:rPr lang="cs-CZ" dirty="0" smtClean="0"/>
              <a:t>Vymětal, J. (2003). </a:t>
            </a:r>
            <a:r>
              <a:rPr lang="cs-CZ" i="1" dirty="0" smtClean="0"/>
              <a:t>Lékařská psychologie. </a:t>
            </a:r>
            <a:r>
              <a:rPr lang="cs-CZ" dirty="0" smtClean="0"/>
              <a:t>3., aktualizované vydání. Praha: Portál.</a:t>
            </a:r>
          </a:p>
          <a:p>
            <a:endParaRPr lang="cs-CZ" dirty="0" smtClean="0"/>
          </a:p>
          <a:p>
            <a:r>
              <a:rPr lang="cs-CZ" u="sng" dirty="0" smtClean="0"/>
              <a:t>Videa</a:t>
            </a:r>
            <a:r>
              <a:rPr lang="cs-CZ" dirty="0" smtClean="0"/>
              <a:t>: </a:t>
            </a:r>
          </a:p>
          <a:p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youtube.com</a:t>
            </a:r>
            <a:endParaRPr lang="cs-CZ" dirty="0" smtClean="0"/>
          </a:p>
          <a:p>
            <a:r>
              <a:rPr lang="cs-CZ" dirty="0" smtClean="0"/>
              <a:t>Ukázka ze seriálu Dr. House S01E07 - Věrnost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70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pic>
        <p:nvPicPr>
          <p:cNvPr id="7" name="Obrázek 6" descr="im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1556792"/>
            <a:ext cx="4325466" cy="29586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Úvodem</a:t>
            </a:r>
          </a:p>
          <a:p>
            <a:r>
              <a:rPr lang="cs-CZ" dirty="0" smtClean="0"/>
              <a:t>Význam komunikace s pacientem</a:t>
            </a:r>
          </a:p>
          <a:p>
            <a:r>
              <a:rPr lang="cs-CZ" dirty="0" smtClean="0"/>
              <a:t>Složky komunikace</a:t>
            </a:r>
          </a:p>
          <a:p>
            <a:r>
              <a:rPr lang="cs-CZ" dirty="0" smtClean="0"/>
              <a:t>Co v komunikace L-P nesmí chybět</a:t>
            </a:r>
          </a:p>
          <a:p>
            <a:r>
              <a:rPr lang="cs-CZ" dirty="0" smtClean="0"/>
              <a:t>Na co si dát pozor!</a:t>
            </a:r>
          </a:p>
          <a:p>
            <a:r>
              <a:rPr lang="cs-CZ" dirty="0" smtClean="0"/>
              <a:t>Video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Komunikace lékařů s pacienty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MINULOST		SOUČASNOST</a:t>
            </a:r>
          </a:p>
          <a:p>
            <a:pPr>
              <a:buNone/>
            </a:pPr>
            <a:r>
              <a:rPr lang="cs-CZ" sz="2000" dirty="0" smtClean="0"/>
              <a:t>- Minimální zájem		- Soustředění zájmu – holistický 					přístup k pacientovi</a:t>
            </a:r>
          </a:p>
          <a:p>
            <a:pPr>
              <a:buNone/>
            </a:pPr>
            <a:r>
              <a:rPr lang="cs-CZ" sz="2000" dirty="0" smtClean="0"/>
              <a:t>- Paternalistický model	- Partnerský model</a:t>
            </a:r>
          </a:p>
          <a:p>
            <a:pPr>
              <a:buNone/>
            </a:pPr>
            <a:r>
              <a:rPr lang="cs-CZ" sz="2000" dirty="0" smtClean="0"/>
              <a:t>- </a:t>
            </a:r>
            <a:r>
              <a:rPr lang="cs-CZ" sz="2000" dirty="0" err="1" smtClean="0"/>
              <a:t>Direktivita</a:t>
            </a:r>
            <a:r>
              <a:rPr lang="cs-CZ" sz="2000" dirty="0" smtClean="0"/>
              <a:t>			- Jiné problémy</a:t>
            </a:r>
          </a:p>
          <a:p>
            <a:pPr>
              <a:buNone/>
            </a:pPr>
            <a:endParaRPr lang="cs-CZ" sz="2000" dirty="0" smtClean="0"/>
          </a:p>
        </p:txBody>
      </p:sp>
      <p:cxnSp>
        <p:nvCxnSpPr>
          <p:cNvPr id="7" name="Přímá spojovací šipka 6"/>
          <p:cNvCxnSpPr/>
          <p:nvPr/>
        </p:nvCxnSpPr>
        <p:spPr>
          <a:xfrm flipH="1">
            <a:off x="2339752" y="1196752"/>
            <a:ext cx="432048" cy="936104"/>
          </a:xfrm>
          <a:prstGeom prst="straightConnector1">
            <a:avLst/>
          </a:prstGeom>
          <a:ln>
            <a:headEnd type="oval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4572000" y="1196752"/>
            <a:ext cx="432048" cy="864096"/>
          </a:xfrm>
          <a:prstGeom prst="straightConnector1">
            <a:avLst/>
          </a:prstGeom>
          <a:ln>
            <a:headEnd type="oval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900" dirty="0" smtClean="0"/>
              <a:t>Schéma komunikace dle Honzáka (1999)</a:t>
            </a:r>
            <a:endParaRPr lang="cs-CZ" sz="2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73536" cy="498688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sz="2400" dirty="0" smtClean="0"/>
              <a:t>Rozhlasový typ komunikace</a:t>
            </a:r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endParaRPr lang="cs-CZ" sz="2400" dirty="0" smtClean="0"/>
          </a:p>
          <a:p>
            <a:pPr marL="0" indent="0" algn="r">
              <a:buNone/>
            </a:pPr>
            <a:endParaRPr lang="cs-CZ" sz="2400" dirty="0"/>
          </a:p>
          <a:p>
            <a:pPr marL="0" indent="0" algn="r">
              <a:buNone/>
            </a:pPr>
            <a:endParaRPr lang="cs-CZ" sz="1700" dirty="0" smtClean="0"/>
          </a:p>
          <a:p>
            <a:pPr marL="0" indent="0" algn="r">
              <a:buNone/>
            </a:pPr>
            <a:r>
              <a:rPr lang="cs-CZ" sz="1700" dirty="0" smtClean="0"/>
              <a:t>PATERNALISTICKÝ MODEL</a:t>
            </a:r>
          </a:p>
          <a:p>
            <a:pPr marL="0" indent="0" algn="r">
              <a:buNone/>
            </a:pPr>
            <a:endParaRPr lang="cs-CZ" sz="1700" dirty="0" smtClean="0"/>
          </a:p>
          <a:p>
            <a:pPr algn="ctr"/>
            <a:r>
              <a:rPr lang="cs-CZ" sz="2400" dirty="0" smtClean="0"/>
              <a:t>Komunikace se zpětnou vazbou</a:t>
            </a:r>
          </a:p>
          <a:p>
            <a:pPr marL="0" indent="0" algn="ctr">
              <a:buNone/>
            </a:pPr>
            <a:endParaRPr lang="cs-CZ" sz="2400" dirty="0"/>
          </a:p>
          <a:p>
            <a:pPr algn="ctr"/>
            <a:endParaRPr lang="cs-CZ" sz="2400" dirty="0" smtClean="0"/>
          </a:p>
          <a:p>
            <a:pPr marL="0" indent="0" algn="r">
              <a:buNone/>
            </a:pPr>
            <a:endParaRPr lang="cs-CZ" sz="1600" dirty="0"/>
          </a:p>
          <a:p>
            <a:pPr marL="0" indent="0" algn="r">
              <a:buNone/>
            </a:pPr>
            <a:endParaRPr lang="cs-CZ" sz="1600" dirty="0" smtClean="0"/>
          </a:p>
          <a:p>
            <a:pPr marL="0" indent="0" algn="r">
              <a:buNone/>
            </a:pPr>
            <a:endParaRPr lang="cs-CZ" sz="1600" dirty="0" smtClean="0"/>
          </a:p>
          <a:p>
            <a:pPr marL="0" indent="0" algn="r">
              <a:buNone/>
            </a:pPr>
            <a:endParaRPr lang="cs-CZ" sz="1700" dirty="0" smtClean="0"/>
          </a:p>
          <a:p>
            <a:pPr marL="0" indent="0" algn="r">
              <a:buNone/>
            </a:pPr>
            <a:r>
              <a:rPr lang="cs-CZ" sz="1700" dirty="0" smtClean="0"/>
              <a:t>PARTNERSKÝ MODEL</a:t>
            </a:r>
            <a:endParaRPr lang="cs-CZ" sz="1700" dirty="0"/>
          </a:p>
        </p:txBody>
      </p:sp>
      <p:sp>
        <p:nvSpPr>
          <p:cNvPr id="4" name="Zaoblený obdélník 3"/>
          <p:cNvSpPr/>
          <p:nvPr/>
        </p:nvSpPr>
        <p:spPr>
          <a:xfrm>
            <a:off x="1547664" y="1052736"/>
            <a:ext cx="1944216" cy="12241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   lékař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5580112" y="3501008"/>
            <a:ext cx="2016224" cy="12961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pacient</a:t>
            </a:r>
            <a:endParaRPr lang="cs-CZ" b="1" dirty="0"/>
          </a:p>
        </p:txBody>
      </p:sp>
      <p:sp>
        <p:nvSpPr>
          <p:cNvPr id="6" name="Zaoblený obdélník 5"/>
          <p:cNvSpPr/>
          <p:nvPr/>
        </p:nvSpPr>
        <p:spPr>
          <a:xfrm>
            <a:off x="1547664" y="3501008"/>
            <a:ext cx="2016224" cy="12961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lékař</a:t>
            </a:r>
            <a:endParaRPr lang="cs-CZ" b="1" dirty="0"/>
          </a:p>
        </p:txBody>
      </p:sp>
      <p:sp>
        <p:nvSpPr>
          <p:cNvPr id="7" name="Zaoblený obdélník 6"/>
          <p:cNvSpPr/>
          <p:nvPr/>
        </p:nvSpPr>
        <p:spPr>
          <a:xfrm>
            <a:off x="5580112" y="1052736"/>
            <a:ext cx="2016224" cy="12241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pacient</a:t>
            </a:r>
            <a:endParaRPr lang="cs-CZ" b="1" dirty="0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3635896" y="1124744"/>
            <a:ext cx="162018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635896" y="1340768"/>
            <a:ext cx="162018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3635896" y="1772816"/>
            <a:ext cx="162018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3635896" y="1988840"/>
            <a:ext cx="162018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3635896" y="2204864"/>
            <a:ext cx="162018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3635896" y="1556792"/>
            <a:ext cx="162018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3779912" y="3645024"/>
            <a:ext cx="162018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H="1">
            <a:off x="3635896" y="3861048"/>
            <a:ext cx="162018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3851920" y="4077072"/>
            <a:ext cx="162018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H="1">
            <a:off x="3635896" y="4293096"/>
            <a:ext cx="162018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>
            <a:off x="3923928" y="4509120"/>
            <a:ext cx="162018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>
            <a:off x="3635896" y="4725144"/>
            <a:ext cx="162018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ravoúhlá spojnice 39"/>
          <p:cNvCxnSpPr/>
          <p:nvPr/>
        </p:nvCxnSpPr>
        <p:spPr>
          <a:xfrm>
            <a:off x="4644008" y="2420888"/>
            <a:ext cx="1152128" cy="288032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3">
                <a:lumMod val="50000"/>
              </a:schemeClr>
            </a:solidFill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ravoúhlá spojnice 41"/>
          <p:cNvCxnSpPr/>
          <p:nvPr/>
        </p:nvCxnSpPr>
        <p:spPr>
          <a:xfrm>
            <a:off x="4860032" y="4941168"/>
            <a:ext cx="1296144" cy="288032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3">
                <a:lumMod val="50000"/>
              </a:schemeClr>
            </a:solidFill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48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Význam komunikace s pacientem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...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869160"/>
            <a:ext cx="8183880" cy="1195576"/>
          </a:xfrm>
        </p:spPr>
        <p:txBody>
          <a:bodyPr>
            <a:normAutofit/>
          </a:bodyPr>
          <a:lstStyle/>
          <a:p>
            <a:r>
              <a:rPr lang="cs-CZ" dirty="0" smtClean="0"/>
              <a:t>Význam komunikace s pacientem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85000" lnSpcReduction="20000"/>
          </a:bodyPr>
          <a:lstStyle/>
          <a:p>
            <a:r>
              <a:rPr lang="cs-CZ" u="sng" dirty="0" smtClean="0"/>
              <a:t>Efektivní komunikace pozitivně ovlivňuje</a:t>
            </a:r>
            <a:r>
              <a:rPr lang="cs-CZ" dirty="0" smtClean="0"/>
              <a:t>: </a:t>
            </a:r>
          </a:p>
          <a:p>
            <a:endParaRPr lang="cs-CZ" sz="1000" dirty="0" smtClean="0"/>
          </a:p>
          <a:p>
            <a:pPr>
              <a:buNone/>
            </a:pPr>
            <a:r>
              <a:rPr lang="cs-CZ" dirty="0" smtClean="0"/>
              <a:t>	- informovanost P i L</a:t>
            </a:r>
          </a:p>
          <a:p>
            <a:pPr>
              <a:buNone/>
            </a:pPr>
            <a:r>
              <a:rPr lang="cs-CZ" dirty="0" smtClean="0"/>
              <a:t> 	- zmírnění úzkosti P – ventilace emocí</a:t>
            </a:r>
          </a:p>
          <a:p>
            <a:pPr>
              <a:buNone/>
            </a:pPr>
            <a:r>
              <a:rPr lang="cs-CZ" dirty="0" smtClean="0"/>
              <a:t>	- projev zájmu - povzbuzení P, zklidnění</a:t>
            </a:r>
          </a:p>
          <a:p>
            <a:pPr>
              <a:buNone/>
            </a:pPr>
            <a:r>
              <a:rPr lang="cs-CZ" dirty="0" smtClean="0"/>
              <a:t>	- terapeutický vztah P a L</a:t>
            </a:r>
          </a:p>
          <a:p>
            <a:pPr>
              <a:buNone/>
            </a:pPr>
            <a:r>
              <a:rPr lang="cs-CZ" dirty="0" smtClean="0"/>
              <a:t>	- léčba jako vzájemná spolupráce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- zlepšení spolupráce            COMPLIANCE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	</a:t>
            </a:r>
          </a:p>
          <a:p>
            <a:pPr>
              <a:buNone/>
            </a:pPr>
            <a:r>
              <a:rPr lang="cs-CZ" dirty="0" smtClean="0"/>
              <a:t>                         ovlivňuje efekt léčby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			</a:t>
            </a:r>
          </a:p>
          <a:p>
            <a:pPr>
              <a:buNone/>
            </a:pPr>
            <a:r>
              <a:rPr lang="cs-CZ" dirty="0" smtClean="0"/>
              <a:t>						</a:t>
            </a:r>
          </a:p>
          <a:p>
            <a:pPr>
              <a:buNone/>
            </a:pPr>
            <a:r>
              <a:rPr lang="cs-CZ" dirty="0" smtClean="0"/>
              <a:t>                                     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4427984" y="3212976"/>
            <a:ext cx="936104" cy="0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Šipka dolů 8"/>
          <p:cNvSpPr/>
          <p:nvPr/>
        </p:nvSpPr>
        <p:spPr>
          <a:xfrm>
            <a:off x="4572000" y="3429000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1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komunikace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ahnutá šipka doprava 3"/>
          <p:cNvSpPr/>
          <p:nvPr/>
        </p:nvSpPr>
        <p:spPr>
          <a:xfrm>
            <a:off x="1835696" y="1268760"/>
            <a:ext cx="576064" cy="1368152"/>
          </a:xfrm>
          <a:prstGeom prst="curvedRightArrow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doleva 4"/>
          <p:cNvSpPr/>
          <p:nvPr/>
        </p:nvSpPr>
        <p:spPr>
          <a:xfrm>
            <a:off x="6948264" y="1268760"/>
            <a:ext cx="576064" cy="1368152"/>
          </a:xfrm>
          <a:prstGeom prst="curvedLeftArrow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259632" y="548680"/>
            <a:ext cx="223224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VERBÁLNÍ</a:t>
            </a:r>
          </a:p>
          <a:p>
            <a:pPr algn="ctr"/>
            <a:r>
              <a:rPr lang="cs-CZ" dirty="0" smtClean="0"/>
              <a:t>(řeč slov)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5796136" y="548680"/>
            <a:ext cx="223224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NONVERBÁLNÍ</a:t>
            </a:r>
          </a:p>
          <a:p>
            <a:pPr algn="ctr"/>
            <a:r>
              <a:rPr lang="cs-CZ" dirty="0" smtClean="0"/>
              <a:t>(řeč těla)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3635896" y="1916832"/>
            <a:ext cx="2160240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 souladu</a:t>
            </a:r>
            <a:endParaRPr lang="cs-CZ" dirty="0"/>
          </a:p>
        </p:txBody>
      </p:sp>
      <p:sp>
        <p:nvSpPr>
          <p:cNvPr id="12" name="Šipka dolů 11"/>
          <p:cNvSpPr/>
          <p:nvPr/>
        </p:nvSpPr>
        <p:spPr>
          <a:xfrm>
            <a:off x="4499992" y="2636912"/>
            <a:ext cx="360040" cy="864096"/>
          </a:xfrm>
          <a:prstGeom prst="downArrow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eselý obličej 13"/>
          <p:cNvSpPr/>
          <p:nvPr/>
        </p:nvSpPr>
        <p:spPr>
          <a:xfrm>
            <a:off x="3635896" y="3573016"/>
            <a:ext cx="2088232" cy="1512169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cs-CZ" sz="1600" dirty="0" smtClean="0">
              <a:solidFill>
                <a:prstClr val="black"/>
              </a:solidFill>
            </a:endParaRPr>
          </a:p>
          <a:p>
            <a:pPr algn="ctr"/>
            <a:endParaRPr lang="cs-CZ" sz="1600" dirty="0" smtClean="0">
              <a:solidFill>
                <a:prstClr val="black"/>
              </a:solidFill>
            </a:endParaRPr>
          </a:p>
          <a:p>
            <a:pPr algn="ctr"/>
            <a:r>
              <a:rPr lang="cs-CZ" sz="1500" dirty="0" smtClean="0">
                <a:solidFill>
                  <a:prstClr val="black"/>
                </a:solidFill>
              </a:rPr>
              <a:t>COMPLIANCE</a:t>
            </a:r>
          </a:p>
          <a:p>
            <a:pPr lvl="0" algn="ctr"/>
            <a:endParaRPr lang="cs-CZ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86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v komunikaci nesmí chybět?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...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9407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v komunikaci nesmí chybět?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2920" y="530352"/>
            <a:ext cx="8245544" cy="5130896"/>
          </a:xfrm>
        </p:spPr>
        <p:txBody>
          <a:bodyPr>
            <a:normAutofit fontScale="47500" lnSpcReduction="20000"/>
          </a:bodyPr>
          <a:lstStyle/>
          <a:p>
            <a:r>
              <a:rPr lang="cs-CZ" sz="4400" dirty="0" smtClean="0"/>
              <a:t>CO říci</a:t>
            </a:r>
          </a:p>
          <a:p>
            <a:r>
              <a:rPr lang="cs-CZ" sz="4400" dirty="0" smtClean="0"/>
              <a:t>KDY říci (psychické rozpoložení – např. šok)</a:t>
            </a:r>
          </a:p>
          <a:p>
            <a:r>
              <a:rPr lang="cs-CZ" sz="4400" dirty="0" smtClean="0"/>
              <a:t>Vhodné místo a čas</a:t>
            </a:r>
          </a:p>
          <a:p>
            <a:r>
              <a:rPr lang="cs-CZ" sz="4400" dirty="0" smtClean="0"/>
              <a:t>Způsob podání </a:t>
            </a:r>
          </a:p>
          <a:p>
            <a:r>
              <a:rPr lang="cs-CZ" sz="4400" dirty="0" smtClean="0"/>
              <a:t>Zřetelnost, srozumitelnost</a:t>
            </a:r>
          </a:p>
          <a:p>
            <a:r>
              <a:rPr lang="cs-CZ" sz="4400" dirty="0" smtClean="0"/>
              <a:t>Tempo a tón řeči</a:t>
            </a:r>
          </a:p>
          <a:p>
            <a:r>
              <a:rPr lang="cs-CZ" sz="4400" dirty="0" smtClean="0"/>
              <a:t>Pozorování projevů pacienta</a:t>
            </a:r>
          </a:p>
          <a:p>
            <a:r>
              <a:rPr lang="cs-CZ" sz="4400" dirty="0" smtClean="0"/>
              <a:t>Neverbální komunikace – oční kontakt</a:t>
            </a:r>
          </a:p>
          <a:p>
            <a:r>
              <a:rPr lang="cs-CZ" sz="4400" dirty="0" smtClean="0"/>
              <a:t>Kontrola neverbálních projevů (transparence, dvojná vazba)</a:t>
            </a:r>
          </a:p>
          <a:p>
            <a:r>
              <a:rPr lang="cs-CZ" sz="4400" dirty="0" smtClean="0"/>
              <a:t>Naslouchání sobě samému</a:t>
            </a:r>
          </a:p>
          <a:p>
            <a:r>
              <a:rPr lang="cs-CZ" sz="4400" dirty="0" smtClean="0"/>
              <a:t>Aktivní naslouchání</a:t>
            </a:r>
          </a:p>
          <a:p>
            <a:r>
              <a:rPr lang="cs-CZ" sz="4400" dirty="0" smtClean="0"/>
              <a:t>Empatie</a:t>
            </a:r>
          </a:p>
          <a:p>
            <a:r>
              <a:rPr lang="cs-CZ" sz="4400" smtClean="0"/>
              <a:t>Otevřenost</a:t>
            </a:r>
            <a:endParaRPr lang="cs-CZ" sz="4400" dirty="0" smtClean="0"/>
          </a:p>
          <a:p>
            <a:r>
              <a:rPr lang="cs-CZ" sz="4400" dirty="0" smtClean="0"/>
              <a:t>Ověření správnosti pochopení</a:t>
            </a:r>
          </a:p>
          <a:p>
            <a:r>
              <a:rPr lang="cs-CZ" sz="4400" dirty="0" smtClean="0"/>
              <a:t>Umožnit zpětnou vazbu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8352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367</TotalTime>
  <Words>375</Words>
  <Application>Microsoft Office PowerPoint</Application>
  <PresentationFormat>Předvádění na obrazovce (4:3)</PresentationFormat>
  <Paragraphs>119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Aspekt</vt:lpstr>
      <vt:lpstr>Komunikace  zdravotník-pacient</vt:lpstr>
      <vt:lpstr>Obsah</vt:lpstr>
      <vt:lpstr>Úvodem</vt:lpstr>
      <vt:lpstr>       Schéma komunikace dle Honzáka (1999)</vt:lpstr>
      <vt:lpstr>Význam komunikace s pacientem</vt:lpstr>
      <vt:lpstr>Význam komunikace s pacientem</vt:lpstr>
      <vt:lpstr>Složky komunikace</vt:lpstr>
      <vt:lpstr>Co v komunikaci nesmí chybět?</vt:lpstr>
      <vt:lpstr>Co v komunikaci nesmí chybět?</vt:lpstr>
      <vt:lpstr>Na co si dát v komunikaci s pacientem pozor?</vt:lpstr>
      <vt:lpstr>Na co si dát v komunikaci s pacientem pozor?</vt:lpstr>
      <vt:lpstr>Ukázka komunikace s pacientem </vt:lpstr>
      <vt:lpstr>Zdroje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ve zdravotnictví</dc:title>
  <dc:creator>janča</dc:creator>
  <cp:lastModifiedBy>Synkova Jana</cp:lastModifiedBy>
  <cp:revision>45</cp:revision>
  <dcterms:created xsi:type="dcterms:W3CDTF">2014-11-05T10:19:19Z</dcterms:created>
  <dcterms:modified xsi:type="dcterms:W3CDTF">2015-09-30T12:47:22Z</dcterms:modified>
</cp:coreProperties>
</file>