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381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1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01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0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87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4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3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0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2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7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73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77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Definice &amp; Historie Neuropsychologie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Přednáška č.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4"/>
    </mc:Choice>
    <mc:Fallback xmlns="">
      <p:transition spd="slow" advTm="37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Studie Ontogeneze </a:t>
            </a:r>
            <a:br>
              <a:rPr lang="cs-CZ" dirty="0" smtClean="0"/>
            </a:br>
            <a:r>
              <a:rPr lang="cs-CZ" dirty="0" err="1" smtClean="0"/>
              <a:t>Vogt</a:t>
            </a:r>
            <a:r>
              <a:rPr lang="cs-CZ" dirty="0" smtClean="0"/>
              <a:t> &amp; </a:t>
            </a:r>
            <a:r>
              <a:rPr lang="cs-CZ" dirty="0" err="1" smtClean="0"/>
              <a:t>Vogt</a:t>
            </a:r>
            <a:r>
              <a:rPr lang="cs-CZ" dirty="0" smtClean="0"/>
              <a:t> (1919,1920)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novorozenec má rozvinuté podkorové struktury mozku a některé primární korové zóny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Sekundární a terciární korové zóny disponují pouze malým  počtem zralých neuronů s dokončeným </a:t>
            </a:r>
            <a:r>
              <a:rPr lang="cs-CZ" dirty="0" err="1" smtClean="0"/>
              <a:t>myelinizačním</a:t>
            </a:r>
            <a:r>
              <a:rPr lang="cs-CZ" dirty="0" smtClean="0"/>
              <a:t> procesem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První skok ve vývoji se objevuje mezi 3. a 3,5. rokem života dítěte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Dozrávání složitých korových zón pak mezi 7. a 12. rokem (abstraktní myšlení)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972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47"/>
    </mc:Choice>
    <mc:Fallback xmlns="">
      <p:transition spd="slow" advTm="6564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Reflexologie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5583501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Ruská (</a:t>
            </a:r>
            <a:r>
              <a:rPr lang="cs-CZ" dirty="0" err="1" smtClean="0"/>
              <a:t>Bechtěrevova</a:t>
            </a:r>
            <a:r>
              <a:rPr lang="cs-CZ" dirty="0" smtClean="0"/>
              <a:t> )reflexologická škola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err="1" smtClean="0"/>
              <a:t>Bechtěrev</a:t>
            </a:r>
            <a:r>
              <a:rPr lang="cs-CZ" dirty="0" smtClean="0"/>
              <a:t>: chování=reflex; psychologie= reflexologie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err="1" smtClean="0"/>
              <a:t>Sečenov</a:t>
            </a:r>
            <a:r>
              <a:rPr lang="cs-CZ" b="1" dirty="0"/>
              <a:t>:</a:t>
            </a:r>
            <a:r>
              <a:rPr lang="cs-CZ" dirty="0" smtClean="0"/>
              <a:t> myšlení= reflex,  objev centrálního útlumu NS; reflexy budivé x tlumivé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 smtClean="0"/>
              <a:t>Pavlov: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C000"/>
                </a:solidFill>
              </a:rPr>
              <a:t>1904: Nobelova cena za fyziologii trávení</a:t>
            </a:r>
            <a:r>
              <a:rPr lang="cs-CZ" dirty="0" smtClean="0"/>
              <a:t>; reflexy podmíněné/nepodmíněné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Sir Charles </a:t>
            </a:r>
            <a:r>
              <a:rPr lang="cs-CZ" dirty="0" err="1" smtClean="0"/>
              <a:t>Scott</a:t>
            </a:r>
            <a:r>
              <a:rPr lang="cs-CZ" dirty="0" smtClean="0"/>
              <a:t> </a:t>
            </a:r>
            <a:r>
              <a:rPr lang="cs-CZ" dirty="0" err="1" smtClean="0"/>
              <a:t>Sherrington</a:t>
            </a:r>
            <a:r>
              <a:rPr lang="cs-CZ" dirty="0" smtClean="0"/>
              <a:t> – britský fyziolog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C000"/>
                </a:solidFill>
              </a:rPr>
              <a:t>1932: Nobelova cena za </a:t>
            </a:r>
            <a:r>
              <a:rPr lang="cs-CZ" dirty="0" err="1" smtClean="0">
                <a:solidFill>
                  <a:srgbClr val="FFC000"/>
                </a:solidFill>
              </a:rPr>
              <a:t>deaferentaci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smtClean="0"/>
              <a:t>(senzorického nervu)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smtClean="0"/>
              <a:t>Reflexologická teorie pohybu- </a:t>
            </a:r>
            <a:r>
              <a:rPr lang="cs-CZ" dirty="0" smtClean="0"/>
              <a:t>pohybujeme se ne proto, že nám to mozek nařídí, ale jako reflex-odpověď na vnější stimul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Pozn. to vyvrátil Edward </a:t>
            </a:r>
            <a:r>
              <a:rPr lang="cs-CZ" dirty="0" err="1" smtClean="0"/>
              <a:t>Taub</a:t>
            </a:r>
            <a:r>
              <a:rPr lang="cs-CZ" dirty="0" smtClean="0"/>
              <a:t> (naučené nepoužívání)</a:t>
            </a:r>
            <a:endParaRPr lang="en-US" dirty="0"/>
          </a:p>
        </p:txBody>
      </p:sp>
      <p:pic>
        <p:nvPicPr>
          <p:cNvPr id="1026" name="Picture 2" descr="http://www.langhans.cz/media/cache/2c/9a/2c9a485becf5bca25a0fe7ec52883b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6" y="337458"/>
            <a:ext cx="2246194" cy="2911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a/a7/Seche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106" y="337458"/>
            <a:ext cx="2183302" cy="2911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9/9a/Ivan_Pavlov_after_Lafayet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41" y="3455607"/>
            <a:ext cx="2316339" cy="2853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nobelprize.org/nobel_prizes/medicine/laureates/1932/sherringt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106" y="3617964"/>
            <a:ext cx="2183302" cy="2691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020"/>
    </mc:Choice>
    <mc:Fallback xmlns="">
      <p:transition spd="slow" advTm="60402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USA: WARD </a:t>
            </a:r>
            <a:r>
              <a:rPr lang="cs-CZ" dirty="0" err="1" smtClean="0"/>
              <a:t>Halstead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6315135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1935: 1. neuropsychologická laboratoř na zkoumání vztahu mezi chováním a mozkovou činností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IQ a funkce CNS (</a:t>
            </a:r>
            <a:r>
              <a:rPr lang="cs-CZ" dirty="0" err="1" smtClean="0"/>
              <a:t>impairment</a:t>
            </a:r>
            <a:r>
              <a:rPr lang="cs-CZ" dirty="0" smtClean="0"/>
              <a:t> index)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Biologická inteligence nejvíce zastoupena ve frontálních lalocích (orgán civilizace)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Baterie, kterou doplnil jeho žák </a:t>
            </a:r>
            <a:r>
              <a:rPr lang="cs-CZ" dirty="0" err="1" smtClean="0"/>
              <a:t>Reitan</a:t>
            </a:r>
            <a:r>
              <a:rPr lang="cs-CZ" dirty="0" smtClean="0"/>
              <a:t> je klinicky nejužívanější  neuropsychologickou baterií v USA</a:t>
            </a:r>
          </a:p>
          <a:p>
            <a:endParaRPr lang="en-US" dirty="0"/>
          </a:p>
        </p:txBody>
      </p:sp>
      <p:pic>
        <p:nvPicPr>
          <p:cNvPr id="2050" name="Picture 2" descr="http://ecx.images-amazon.com/images/I/51PdDc2MMOL._SL500_SY34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032" y="1232678"/>
            <a:ext cx="2828089" cy="4348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12"/>
    </mc:Choice>
    <mc:Fallback xmlns="">
      <p:transition spd="slow" advTm="11081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RUSKO: ALEXANDR ROMANOVIČ LURIJA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5569177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Klinický přístup k testování- vyžaduje klinickou zkušenost psychologa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Topologie lézí pomocí konkrétních symptomů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Dnes již v USA také </a:t>
            </a:r>
            <a:r>
              <a:rPr lang="cs-CZ" dirty="0" err="1" smtClean="0"/>
              <a:t>psychometrizované</a:t>
            </a:r>
            <a:r>
              <a:rPr lang="cs-CZ" dirty="0" smtClean="0"/>
              <a:t> formy </a:t>
            </a:r>
            <a:r>
              <a:rPr lang="cs-CZ" dirty="0" err="1" smtClean="0"/>
              <a:t>Lurijova</a:t>
            </a:r>
            <a:r>
              <a:rPr lang="cs-CZ" dirty="0" smtClean="0"/>
              <a:t> vyšetření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Téměř 3 hodinové vyšetření x lokalizace poruch mozku</a:t>
            </a:r>
            <a:endParaRPr lang="en-US" dirty="0"/>
          </a:p>
        </p:txBody>
      </p:sp>
      <p:pic>
        <p:nvPicPr>
          <p:cNvPr id="3074" name="Picture 2" descr="https://upload.wikimedia.org/wikipedia/commons/2/20/Lu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421" y="2084832"/>
            <a:ext cx="3344779" cy="4197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dw.com/image/0,,18682009_303,0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42" y="463300"/>
            <a:ext cx="6328611" cy="272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memoriam: Oliver </a:t>
            </a:r>
            <a:r>
              <a:rPr lang="cs-CZ" dirty="0" err="1" smtClean="0"/>
              <a:t>Sacks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9. červenec. 1933- 30. 8. 2015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britský neurolog; žil New Yorku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dílo: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smtClean="0"/>
              <a:t>Probouzení</a:t>
            </a:r>
            <a:r>
              <a:rPr lang="cs-CZ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err="1" smtClean="0"/>
              <a:t>Muž</a:t>
            </a:r>
            <a:r>
              <a:rPr lang="en-US" i="1" dirty="0"/>
              <a:t>, </a:t>
            </a:r>
            <a:r>
              <a:rPr lang="en-US" i="1" dirty="0" err="1"/>
              <a:t>který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pletl</a:t>
            </a:r>
            <a:r>
              <a:rPr lang="en-US" i="1" dirty="0"/>
              <a:t> </a:t>
            </a:r>
            <a:r>
              <a:rPr lang="en-US" i="1" dirty="0" err="1"/>
              <a:t>manželku</a:t>
            </a:r>
            <a:r>
              <a:rPr lang="en-US" i="1" dirty="0"/>
              <a:t> s </a:t>
            </a:r>
            <a:r>
              <a:rPr lang="en-US" i="1" dirty="0" err="1"/>
              <a:t>kloboukem</a:t>
            </a:r>
            <a:r>
              <a:rPr lang="en-US" i="1" dirty="0"/>
              <a:t> a </a:t>
            </a:r>
            <a:r>
              <a:rPr lang="en-US" i="1" dirty="0" err="1"/>
              <a:t>jiné</a:t>
            </a:r>
            <a:r>
              <a:rPr lang="en-US" i="1" dirty="0"/>
              <a:t> </a:t>
            </a:r>
            <a:r>
              <a:rPr lang="en-US" i="1" dirty="0" err="1"/>
              <a:t>klinické</a:t>
            </a:r>
            <a:r>
              <a:rPr lang="en-US" i="1" dirty="0"/>
              <a:t> </a:t>
            </a:r>
            <a:r>
              <a:rPr lang="en-US" i="1" dirty="0" err="1"/>
              <a:t>povídky</a:t>
            </a:r>
            <a:r>
              <a:rPr lang="en-US" dirty="0" smtClean="0"/>
              <a:t>.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err="1"/>
              <a:t>Antropoložka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Marsu</a:t>
            </a:r>
            <a:r>
              <a:rPr lang="en-US" i="1" dirty="0"/>
              <a:t> : </a:t>
            </a:r>
            <a:r>
              <a:rPr lang="en-US" i="1" dirty="0" err="1"/>
              <a:t>sedm</a:t>
            </a:r>
            <a:r>
              <a:rPr lang="en-US" i="1" dirty="0"/>
              <a:t> </a:t>
            </a:r>
            <a:r>
              <a:rPr lang="en-US" i="1" dirty="0" err="1"/>
              <a:t>paradoxních</a:t>
            </a:r>
            <a:r>
              <a:rPr lang="en-US" i="1" dirty="0"/>
              <a:t> </a:t>
            </a:r>
            <a:r>
              <a:rPr lang="en-US" i="1" dirty="0" err="1"/>
              <a:t>příběhů</a:t>
            </a:r>
            <a:r>
              <a:rPr lang="en-US" dirty="0" smtClean="0"/>
              <a:t>.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128016" lvl="1" indent="0">
              <a:buNone/>
            </a:pPr>
            <a:r>
              <a:rPr lang="en-US" dirty="0"/>
              <a:t>https://www.ted.com/talks/oliver_sacks_what_hallucination_reveals_about_our_minds</a:t>
            </a:r>
          </a:p>
        </p:txBody>
      </p:sp>
    </p:spTree>
    <p:extLst>
      <p:ext uri="{BB962C8B-B14F-4D97-AF65-F5344CB8AC3E}">
        <p14:creationId xmlns:p14="http://schemas.microsoft.com/office/powerpoint/2010/main" val="11123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11004586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en-US" dirty="0" err="1"/>
              <a:t>Kulišťák</a:t>
            </a:r>
            <a:r>
              <a:rPr lang="en-US" dirty="0"/>
              <a:t>, P. (2003). </a:t>
            </a:r>
            <a:r>
              <a:rPr lang="en-US" i="1" dirty="0" err="1"/>
              <a:t>Neuropsychologie</a:t>
            </a:r>
            <a:r>
              <a:rPr lang="en-US" dirty="0"/>
              <a:t>. </a:t>
            </a:r>
            <a:r>
              <a:rPr lang="en-US" dirty="0" smtClean="0"/>
              <a:t>Praha</a:t>
            </a:r>
            <a:r>
              <a:rPr lang="en-US" dirty="0"/>
              <a:t>: </a:t>
            </a:r>
            <a:r>
              <a:rPr lang="en-US" dirty="0" err="1"/>
              <a:t>Portál</a:t>
            </a:r>
            <a:r>
              <a:rPr lang="en-US" dirty="0"/>
              <a:t>.</a:t>
            </a:r>
            <a:r>
              <a:rPr lang="cs-CZ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en-US" dirty="0" err="1"/>
              <a:t>Vašina</a:t>
            </a:r>
            <a:r>
              <a:rPr lang="en-US" dirty="0"/>
              <a:t>, L., &amp; </a:t>
            </a:r>
            <a:r>
              <a:rPr lang="en-US" dirty="0" err="1"/>
              <a:t>Diamant</a:t>
            </a:r>
            <a:r>
              <a:rPr lang="en-US" dirty="0"/>
              <a:t>, J. (2015). </a:t>
            </a:r>
            <a:r>
              <a:rPr lang="en-US" i="1" dirty="0" err="1"/>
              <a:t>Kapitoly</a:t>
            </a:r>
            <a:r>
              <a:rPr lang="en-US" i="1" dirty="0"/>
              <a:t> z </a:t>
            </a:r>
            <a:r>
              <a:rPr lang="en-US" i="1" dirty="0" err="1"/>
              <a:t>neuropsychologie</a:t>
            </a:r>
            <a:r>
              <a:rPr lang="en-US" dirty="0"/>
              <a:t>. </a:t>
            </a:r>
            <a:r>
              <a:rPr lang="en-US" dirty="0" smtClean="0"/>
              <a:t>Brno</a:t>
            </a:r>
            <a:r>
              <a:rPr lang="en-US" dirty="0"/>
              <a:t>: </a:t>
            </a:r>
            <a:r>
              <a:rPr lang="en-US" dirty="0" err="1"/>
              <a:t>Masarykova</a:t>
            </a:r>
            <a:r>
              <a:rPr lang="en-US" dirty="0"/>
              <a:t> </a:t>
            </a:r>
            <a:r>
              <a:rPr lang="en-US" dirty="0" err="1"/>
              <a:t>univerzita</a:t>
            </a:r>
            <a:r>
              <a:rPr lang="en-US" dirty="0"/>
              <a:t>.</a:t>
            </a:r>
            <a:r>
              <a:rPr lang="cs-CZ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en-US" dirty="0" smtClean="0"/>
              <a:t>Doidge</a:t>
            </a:r>
            <a:r>
              <a:rPr lang="en-US" dirty="0"/>
              <a:t>, N. (2012). </a:t>
            </a:r>
            <a:r>
              <a:rPr lang="en-US" i="1" dirty="0" err="1"/>
              <a:t>Váš</a:t>
            </a:r>
            <a:r>
              <a:rPr lang="en-US" i="1" dirty="0"/>
              <a:t> </a:t>
            </a:r>
            <a:r>
              <a:rPr lang="en-US" i="1" dirty="0" err="1"/>
              <a:t>mozek</a:t>
            </a:r>
            <a:r>
              <a:rPr lang="en-US" i="1" dirty="0"/>
              <a:t> se </a:t>
            </a:r>
            <a:r>
              <a:rPr lang="en-US" i="1" dirty="0" err="1"/>
              <a:t>dokáže</a:t>
            </a:r>
            <a:r>
              <a:rPr lang="en-US" i="1" dirty="0"/>
              <a:t> </a:t>
            </a:r>
            <a:r>
              <a:rPr lang="en-US" i="1" dirty="0" err="1"/>
              <a:t>změnit</a:t>
            </a:r>
            <a:r>
              <a:rPr lang="en-US" dirty="0"/>
              <a:t>. </a:t>
            </a:r>
            <a:r>
              <a:rPr lang="en-US" dirty="0" smtClean="0"/>
              <a:t>Brno</a:t>
            </a:r>
            <a:r>
              <a:rPr lang="en-US" dirty="0"/>
              <a:t>: </a:t>
            </a:r>
            <a:r>
              <a:rPr lang="en-US" dirty="0" err="1"/>
              <a:t>CPress</a:t>
            </a:r>
            <a:r>
              <a:rPr lang="en-US" dirty="0" smtClean="0"/>
              <a:t>.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Svoboda, M., </a:t>
            </a:r>
            <a:r>
              <a:rPr lang="en-US" dirty="0" err="1"/>
              <a:t>Humpolíček</a:t>
            </a:r>
            <a:r>
              <a:rPr lang="en-US" dirty="0"/>
              <a:t>, P., &amp; </a:t>
            </a:r>
            <a:r>
              <a:rPr lang="en-US" dirty="0" err="1"/>
              <a:t>Šnorek</a:t>
            </a:r>
            <a:r>
              <a:rPr lang="en-US" dirty="0"/>
              <a:t>, V. (2013). </a:t>
            </a:r>
            <a:r>
              <a:rPr lang="en-US" i="1" dirty="0" err="1"/>
              <a:t>Psychodiagnostika</a:t>
            </a:r>
            <a:r>
              <a:rPr lang="en-US" i="1" dirty="0"/>
              <a:t> </a:t>
            </a:r>
            <a:r>
              <a:rPr lang="en-US" i="1" dirty="0" err="1" smtClean="0"/>
              <a:t>dospělých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Praha</a:t>
            </a:r>
            <a:r>
              <a:rPr lang="en-US" dirty="0"/>
              <a:t>: </a:t>
            </a:r>
            <a:r>
              <a:rPr lang="en-US" dirty="0" err="1"/>
              <a:t>Portál</a:t>
            </a:r>
            <a:r>
              <a:rPr lang="en-US" dirty="0"/>
              <a:t>.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7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neuropsychologie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084832"/>
            <a:ext cx="10231701" cy="4224528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věda na pomezí neurověd a psychologie (Havel, 2000)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„Neuropsychologie je obor psychologie, zabývající se fyziologickým základem psychických procesů.“ (cit. dle </a:t>
            </a:r>
            <a:r>
              <a:rPr lang="cs-CZ" dirty="0" err="1" smtClean="0"/>
              <a:t>Kulišťák</a:t>
            </a:r>
            <a:r>
              <a:rPr lang="cs-CZ" dirty="0" smtClean="0"/>
              <a:t>, 2003, p. 20)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„Neuropsychologie je psychologická vědní disciplína, která na základě vlastních experimentů a teoretických obsahů i teoretických závěrů věd o člověku postihuje zákonitosti dialektického </a:t>
            </a:r>
            <a:r>
              <a:rPr lang="cs-CZ" b="1" dirty="0" smtClean="0"/>
              <a:t>vztahu mezi psychickými a neurofyziologickými jevy v normě a patologii</a:t>
            </a:r>
            <a:r>
              <a:rPr lang="cs-CZ" dirty="0" smtClean="0"/>
              <a:t>.“ (Vašina, 1985, p. 38)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„Neuropsychologie je věda zabývající se </a:t>
            </a:r>
            <a:r>
              <a:rPr lang="cs-CZ" b="1" dirty="0" smtClean="0"/>
              <a:t>vztahy mezi normální a narušenou neurofyziologickou činností mozku a komplexními projevy</a:t>
            </a:r>
            <a:r>
              <a:rPr lang="cs-CZ" dirty="0" smtClean="0"/>
              <a:t> chování, kognitivními funkcemi, emočními reakcemi, psychickou regulací činností a osobnostními charakteristikami, promítajícími se do soc. vztahů.“ (Diamant &amp; Vašina, 1998, p. 48)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„Obor, který provádí analýzu informačních vstupů a výstupů a posuzuje kvalitu zpracování informace při přesně popsané poruše mozku a ekologické situaci subjektu.“ (</a:t>
            </a:r>
            <a:r>
              <a:rPr lang="cs-CZ" dirty="0" err="1" smtClean="0"/>
              <a:t>Kulišťák</a:t>
            </a:r>
            <a:r>
              <a:rPr lang="cs-CZ" dirty="0" smtClean="0"/>
              <a:t>, 2003, p. 31)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404"/>
    </mc:Choice>
    <mc:Fallback xmlns="">
      <p:transition spd="slow" advTm="30840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směry neuropsychologie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Afáziologický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Neurolingvistický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Funkční asymetrie mozku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Umělá inteligence (v kontextu neuropsychologické koncepce člověk-stroj)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537"/>
    </mc:Choice>
    <mc:Fallback xmlns="">
      <p:transition spd="slow" advTm="3565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Starověk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084832"/>
            <a:ext cx="6193102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Filozoficko-náboženské názory na duši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Sídlo duše- dechu (</a:t>
            </a:r>
            <a:r>
              <a:rPr lang="cs-CZ" dirty="0" err="1" smtClean="0"/>
              <a:t>spiro</a:t>
            </a:r>
            <a:r>
              <a:rPr lang="cs-CZ" dirty="0" smtClean="0"/>
              <a:t>- </a:t>
            </a:r>
            <a:r>
              <a:rPr lang="cs-CZ" dirty="0" err="1" smtClean="0"/>
              <a:t>spero</a:t>
            </a:r>
            <a:r>
              <a:rPr lang="cs-CZ" dirty="0" smtClean="0"/>
              <a:t>);  málo kdy hledali sídlo duše v mozku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EGYPT- sídlo duše  v játrech či srdci, žaludku, střevech a bránici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ČÍNA, INDIE, TIBET- hrudní či břišní dutina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026" name="Picture 2" descr="http://itthing.com/wp-content/uploads/INTERNAL_MEDICINE_IN_ANCIENT_EGY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50" y="2084832"/>
            <a:ext cx="4130607" cy="3075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0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034"/>
    </mc:Choice>
    <mc:Fallback xmlns="">
      <p:transition spd="slow" advTm="18203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Starověké Řecko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928" y="2023972"/>
            <a:ext cx="6922443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b="1" dirty="0" err="1" smtClean="0"/>
              <a:t>Anaxogorás</a:t>
            </a:r>
            <a:r>
              <a:rPr lang="cs-CZ" b="1" dirty="0"/>
              <a:t>:</a:t>
            </a:r>
            <a:r>
              <a:rPr lang="cs-CZ" dirty="0" smtClean="0"/>
              <a:t> </a:t>
            </a:r>
            <a:r>
              <a:rPr lang="cs-CZ" dirty="0"/>
              <a:t>orgán myšlení mozek, ale rozum je z </a:t>
            </a:r>
            <a:r>
              <a:rPr lang="cs-CZ" dirty="0" smtClean="0"/>
              <a:t>vnějšku x </a:t>
            </a:r>
            <a:r>
              <a:rPr lang="cs-CZ" b="1" dirty="0" err="1" smtClean="0"/>
              <a:t>Hypokratés</a:t>
            </a:r>
            <a:endParaRPr lang="cs-CZ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b="1" dirty="0" smtClean="0"/>
              <a:t>Platón</a:t>
            </a:r>
            <a:r>
              <a:rPr lang="cs-CZ" dirty="0" smtClean="0"/>
              <a:t>: duše rozumná, statečná a žádostivá (kasty společnosti)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b="1" dirty="0" err="1" smtClean="0"/>
              <a:t>Aristotelés</a:t>
            </a:r>
            <a:r>
              <a:rPr lang="cs-CZ" b="1" dirty="0" smtClean="0"/>
              <a:t>: </a:t>
            </a:r>
            <a:r>
              <a:rPr lang="cs-CZ" dirty="0" smtClean="0"/>
              <a:t>mozek jako orgán chladu a vlhkosti- ochlazuje krev; duše nemá lokaci</a:t>
            </a:r>
            <a:br>
              <a:rPr lang="cs-CZ" dirty="0" smtClean="0"/>
            </a:br>
            <a:r>
              <a:rPr lang="cs-CZ" dirty="0" smtClean="0"/>
              <a:t>  (jeho žáci to vyvraceli prvními známými pitvami a vivisekcemi v Alexandrii 350 př. n. l.)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b="1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2052" name="Picture 4" descr="http://1.bp.blogspot.com/_WKBJrQlUSd4/TIWAvqXLLnI/AAAAAAAAAX8/hu7GqmMyEV0/s400/Una+representaci%C3%B3n+gr%C3%A1fica+de+las+funciones+del+cerebro+en+un+manuscrito+del+siglo+V+del+De+anima+aristot%C3%A9l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4" y="2084832"/>
            <a:ext cx="3376080" cy="32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09"/>
    </mc:Choice>
    <mc:Fallback xmlns="">
      <p:transition spd="slow" advTm="21090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Od </a:t>
            </a:r>
            <a:r>
              <a:rPr lang="cs-CZ" sz="4400" dirty="0" err="1" smtClean="0"/>
              <a:t>Lokalizacionismu</a:t>
            </a:r>
            <a:r>
              <a:rPr lang="cs-CZ" sz="4400" dirty="0" smtClean="0"/>
              <a:t> k </a:t>
            </a:r>
            <a:r>
              <a:rPr lang="cs-CZ" sz="4400" dirty="0" err="1" smtClean="0"/>
              <a:t>antilokalizacionismu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6519671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/>
              <a:t>Franz </a:t>
            </a:r>
            <a:r>
              <a:rPr lang="cs-CZ" sz="2800" dirty="0" err="1" smtClean="0"/>
              <a:t>Jozeph</a:t>
            </a:r>
            <a:r>
              <a:rPr lang="cs-CZ" sz="2800" dirty="0" smtClean="0"/>
              <a:t> Gall </a:t>
            </a:r>
          </a:p>
          <a:p>
            <a:pPr marL="0" indent="0">
              <a:buNone/>
            </a:pPr>
            <a:endParaRPr lang="cs-CZ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šedá/bílá hmota mozková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Pokus o lokalizaci duševních vlastností na mozku - </a:t>
            </a:r>
            <a:r>
              <a:rPr lang="cs-CZ" sz="2400" dirty="0" err="1" smtClean="0"/>
              <a:t>vyustění</a:t>
            </a:r>
            <a:r>
              <a:rPr lang="cs-CZ" sz="2400" dirty="0" smtClean="0"/>
              <a:t> v </a:t>
            </a:r>
            <a:r>
              <a:rPr lang="cs-CZ" sz="2400" dirty="0" smtClean="0"/>
              <a:t>kranioskopii </a:t>
            </a:r>
            <a:r>
              <a:rPr lang="cs-CZ" sz="2400" dirty="0" smtClean="0"/>
              <a:t>(žák </a:t>
            </a:r>
            <a:r>
              <a:rPr lang="cs-CZ" sz="2400" dirty="0" err="1" smtClean="0"/>
              <a:t>Spurzheim</a:t>
            </a:r>
            <a:r>
              <a:rPr lang="cs-CZ" sz="2400" dirty="0" smtClean="0"/>
              <a:t>-frenologie)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ANTILOKALIZACIONISTICKÉ KONCEPCE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122" name="Picture 2" descr="http://21stoleti.cz/wp-content/uploads/Phren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63" y="1757644"/>
            <a:ext cx="3125875" cy="4450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57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760"/>
    </mc:Choice>
    <mc:Fallback xmlns="">
      <p:transition spd="slow" advTm="21276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fyziollfup.upol.cz/castwiki/wp-content/uploads/2012/11/Obr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71" y="0"/>
            <a:ext cx="4647022" cy="2612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Afaziologické</a:t>
            </a:r>
            <a:r>
              <a:rPr lang="cs-CZ" dirty="0" smtClean="0"/>
              <a:t> poznatky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3499" y="2006020"/>
            <a:ext cx="10645358" cy="469958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Řečové funkce v levé hemisféře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Paul </a:t>
            </a:r>
            <a:r>
              <a:rPr lang="cs-CZ" b="1" dirty="0" err="1" smtClean="0"/>
              <a:t>Broca</a:t>
            </a:r>
            <a:r>
              <a:rPr lang="cs-CZ" b="1" dirty="0" smtClean="0"/>
              <a:t> </a:t>
            </a:r>
            <a:r>
              <a:rPr lang="cs-CZ" dirty="0" smtClean="0"/>
              <a:t>(1861)- těžké poruchy </a:t>
            </a:r>
            <a:r>
              <a:rPr lang="cs-CZ" b="1" dirty="0" smtClean="0"/>
              <a:t>motorické</a:t>
            </a:r>
            <a:r>
              <a:rPr lang="cs-CZ" dirty="0" smtClean="0"/>
              <a:t> složky expresivní řečové činnosti po patologii v zadní třetině </a:t>
            </a:r>
            <a:r>
              <a:rPr lang="cs-CZ" b="1" dirty="0" smtClean="0"/>
              <a:t>čelního laloku levé hemisféry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sz="1800" i="1" dirty="0"/>
              <a:t> </a:t>
            </a:r>
            <a:r>
              <a:rPr lang="cs-CZ" sz="1800" i="1" dirty="0" smtClean="0"/>
              <a:t> = </a:t>
            </a:r>
            <a:r>
              <a:rPr lang="cs-CZ" sz="1800" dirty="0" smtClean="0"/>
              <a:t>motorická afázie / expresivní afázie</a:t>
            </a:r>
          </a:p>
          <a:p>
            <a:pPr marL="0" indent="0">
              <a:buNone/>
            </a:pPr>
            <a:r>
              <a:rPr lang="cs-CZ" sz="1800" dirty="0" smtClean="0"/>
              <a:t> Viz.  </a:t>
            </a:r>
            <a:r>
              <a:rPr lang="cs-CZ" sz="1800" b="1" dirty="0" smtClean="0"/>
              <a:t>area 44 </a:t>
            </a:r>
            <a:r>
              <a:rPr lang="cs-CZ" sz="1800" dirty="0" smtClean="0"/>
              <a:t>(fonace a slova) a </a:t>
            </a:r>
            <a:r>
              <a:rPr lang="cs-CZ" sz="1800" b="1" dirty="0" smtClean="0"/>
              <a:t>45</a:t>
            </a:r>
            <a:r>
              <a:rPr lang="cs-CZ" sz="1800" dirty="0" smtClean="0"/>
              <a:t> (věty, myšlenky)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 </a:t>
            </a:r>
            <a:r>
              <a:rPr lang="cs-CZ" b="1" dirty="0" err="1" smtClean="0"/>
              <a:t>Wernicke</a:t>
            </a:r>
            <a:r>
              <a:rPr lang="cs-CZ" b="1" dirty="0" smtClean="0"/>
              <a:t> </a:t>
            </a:r>
            <a:r>
              <a:rPr lang="cs-CZ" dirty="0" smtClean="0"/>
              <a:t>(1874)- poškození zadní třetiny </a:t>
            </a:r>
            <a:r>
              <a:rPr lang="cs-CZ" b="1" dirty="0" smtClean="0"/>
              <a:t>horního spánkového závitu levé hemisféry </a:t>
            </a:r>
            <a:r>
              <a:rPr lang="cs-CZ" dirty="0" smtClean="0"/>
              <a:t>vede k narušení </a:t>
            </a:r>
            <a:r>
              <a:rPr lang="cs-CZ" b="1" dirty="0" smtClean="0"/>
              <a:t>pochopení</a:t>
            </a:r>
            <a:r>
              <a:rPr lang="cs-CZ" dirty="0" smtClean="0"/>
              <a:t> slyšené řeči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= senzorická afázie / receptivní afázie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Viz. </a:t>
            </a:r>
            <a:r>
              <a:rPr lang="cs-CZ" sz="1800" b="1" dirty="0" smtClean="0"/>
              <a:t>area 22 </a:t>
            </a:r>
            <a:r>
              <a:rPr lang="cs-CZ" sz="1800" dirty="0" smtClean="0"/>
              <a:t>sekundárního sluchového kortexu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b="1" dirty="0" err="1" smtClean="0"/>
              <a:t>Déjerine</a:t>
            </a:r>
            <a:r>
              <a:rPr lang="cs-CZ" b="1" dirty="0"/>
              <a:t> </a:t>
            </a:r>
            <a:r>
              <a:rPr lang="cs-CZ" dirty="0" smtClean="0"/>
              <a:t>(1892)- ztráta schopnosti čtení při poruše v </a:t>
            </a:r>
            <a:r>
              <a:rPr lang="cs-CZ" b="1" dirty="0" smtClean="0"/>
              <a:t>přední části týlního laloku </a:t>
            </a:r>
            <a:br>
              <a:rPr lang="cs-CZ" b="1" dirty="0" smtClean="0"/>
            </a:br>
            <a:r>
              <a:rPr lang="cs-CZ" b="1" dirty="0" smtClean="0"/>
              <a:t> </a:t>
            </a:r>
            <a:r>
              <a:rPr lang="cs-CZ" dirty="0" smtClean="0"/>
              <a:t>(tzv. zrakové centrum řeči) – tzv. afázie typu </a:t>
            </a:r>
            <a:r>
              <a:rPr lang="cs-CZ" dirty="0" err="1" smtClean="0"/>
              <a:t>Déjerine</a:t>
            </a:r>
            <a:r>
              <a:rPr lang="cs-CZ" dirty="0" smtClean="0"/>
              <a:t> (alexie)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„Lokalizace afázie znamená pouze to, že lézí určité oblasti mozku vzniká porucha řeči a nikoliv, že právě toto místo je sídlem řeči.“ </a:t>
            </a:r>
            <a:r>
              <a:rPr lang="cs-CZ" dirty="0" smtClean="0"/>
              <a:t>(Mareš, 1908)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b="1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52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297"/>
    </mc:Choice>
    <mc:Fallback xmlns="">
      <p:transition spd="slow" advTm="19729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Psycholingvistika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Souvislost jazyka a vědomí/myšlení a řeči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Pochopení rozvoje řeči a mentální a neurobiologická reprezentace jazyka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Rozvinutí </a:t>
            </a:r>
            <a:r>
              <a:rPr lang="cs-CZ" dirty="0" err="1" smtClean="0"/>
              <a:t>afaziologických</a:t>
            </a:r>
            <a:r>
              <a:rPr lang="cs-CZ" dirty="0" smtClean="0"/>
              <a:t> poznatků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Arnold Pick (1913)- patologický proces nepostihuje všechny složky řeči stejnoměrně;</a:t>
            </a:r>
            <a:br>
              <a:rPr lang="cs-CZ" dirty="0" smtClean="0"/>
            </a:br>
            <a:r>
              <a:rPr lang="cs-CZ" dirty="0" smtClean="0"/>
              <a:t>  	nejvíce zautomatizované funkce jsou méně poškozeny, než ty volní</a:t>
            </a:r>
            <a:br>
              <a:rPr lang="cs-CZ" dirty="0" smtClean="0"/>
            </a:br>
            <a:r>
              <a:rPr lang="cs-CZ" dirty="0" smtClean="0"/>
              <a:t>	(nalézání slov více než gramatika)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</p:txBody>
      </p:sp>
      <p:pic>
        <p:nvPicPr>
          <p:cNvPr id="1026" name="Picture 2" descr="Arnold Pick (1851-19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310243"/>
            <a:ext cx="2095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2"/>
    </mc:Choice>
    <mc:Fallback xmlns="">
      <p:transition spd="slow" advTm="9324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http://casopis.mensa.cz/image.php?idx=66&amp;mw=473&amp;mh=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90" y="3839084"/>
            <a:ext cx="2489475" cy="23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A 2. světová válka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9719" y="2084832"/>
            <a:ext cx="7434942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Diagnostika a léčba vojáků s poraněním mozku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Potřeba detekovat poškození mozku- </a:t>
            </a:r>
            <a:r>
              <a:rPr lang="cs-CZ" b="1" dirty="0" smtClean="0"/>
              <a:t>ablační experimenty</a:t>
            </a:r>
            <a:r>
              <a:rPr lang="cs-CZ" dirty="0" smtClean="0"/>
              <a:t>, založené na chirurgickém odnětí části mozku (</a:t>
            </a:r>
            <a:r>
              <a:rPr lang="cs-CZ" dirty="0" err="1" smtClean="0"/>
              <a:t>Frier</a:t>
            </a:r>
            <a:r>
              <a:rPr lang="cs-CZ" dirty="0" smtClean="0"/>
              <a:t>, </a:t>
            </a:r>
            <a:r>
              <a:rPr lang="cs-CZ" dirty="0" err="1" smtClean="0"/>
              <a:t>Fritsh</a:t>
            </a:r>
            <a:r>
              <a:rPr lang="cs-CZ" dirty="0" smtClean="0"/>
              <a:t>, </a:t>
            </a:r>
            <a:r>
              <a:rPr lang="cs-CZ" dirty="0" err="1" smtClean="0"/>
              <a:t>Hitzig</a:t>
            </a:r>
            <a:r>
              <a:rPr lang="cs-CZ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rozvoj neuropsychologické a výkonové diagnostiky: </a:t>
            </a:r>
          </a:p>
          <a:p>
            <a:pPr marL="516636" lvl="1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Ravenovi</a:t>
            </a:r>
            <a:r>
              <a:rPr lang="cs-CZ" dirty="0" smtClean="0"/>
              <a:t> progresivní matrice (1938)</a:t>
            </a:r>
          </a:p>
          <a:p>
            <a:pPr marL="516636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Wechsler-Bellevue (1939)</a:t>
            </a:r>
          </a:p>
          <a:p>
            <a:pPr marL="516636" lvl="1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Bender-Gestalt</a:t>
            </a:r>
            <a:r>
              <a:rPr lang="cs-CZ" dirty="0" smtClean="0"/>
              <a:t> (1938)</a:t>
            </a:r>
          </a:p>
          <a:p>
            <a:pPr marL="516636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Trial </a:t>
            </a:r>
            <a:r>
              <a:rPr lang="cs-CZ" dirty="0" err="1" smtClean="0"/>
              <a:t>Making</a:t>
            </a:r>
            <a:r>
              <a:rPr lang="cs-CZ" dirty="0" smtClean="0"/>
              <a:t> Test (1938)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100" name="Picture 4" descr="http://www.nlk.cz/publikace-nlk/lekarska-knihovna/2014/19-1-2/fotky-1_2_14/valka_1/@@images/646c248e-ea81-444f-962d-2a5df374918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661" y="111471"/>
            <a:ext cx="4012911" cy="2873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yslexiaonline.com/images/bender-gestalt/fig2-1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17" y="3677569"/>
            <a:ext cx="2075996" cy="263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a4.mzstatic.com/us/r30/Purple6/v4/ae/f8/24/aef82457-cae9-ff30-1d52-f158b43061b2/screen480x480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4653" r="2315" b="6300"/>
          <a:stretch/>
        </p:blipFill>
        <p:spPr bwMode="auto">
          <a:xfrm>
            <a:off x="9709827" y="3490678"/>
            <a:ext cx="2289280" cy="2825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978"/>
    </mc:Choice>
    <mc:Fallback xmlns="">
      <p:transition spd="slow" advTm="191978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6046</TotalTime>
  <Words>793</Words>
  <Application>Microsoft Office PowerPoint</Application>
  <PresentationFormat>Širokoúhlá obrazovka</PresentationFormat>
  <Paragraphs>96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Courier New</vt:lpstr>
      <vt:lpstr>Tw Cen MT</vt:lpstr>
      <vt:lpstr>Tw Cen MT Condensed</vt:lpstr>
      <vt:lpstr>Wingdings 3</vt:lpstr>
      <vt:lpstr>Integrál</vt:lpstr>
      <vt:lpstr>Definice &amp; Historie Neuropsychologie</vt:lpstr>
      <vt:lpstr>Definice neuropsychologie</vt:lpstr>
      <vt:lpstr>Hlavní směry neuropsychologie</vt:lpstr>
      <vt:lpstr>Starověk</vt:lpstr>
      <vt:lpstr>Starověké Řecko</vt:lpstr>
      <vt:lpstr>Od Lokalizacionismu k antilokalizacionismu</vt:lpstr>
      <vt:lpstr>Afaziologické poznatky</vt:lpstr>
      <vt:lpstr>Psycholingvistika</vt:lpstr>
      <vt:lpstr>1. A 2. světová válka</vt:lpstr>
      <vt:lpstr>Studie Ontogeneze  Vogt &amp; Vogt (1919,1920)</vt:lpstr>
      <vt:lpstr>Reflexologie</vt:lpstr>
      <vt:lpstr>USA: WARD Halstead </vt:lpstr>
      <vt:lpstr>RUSKO: ALEXANDR ROMANOVIČ LURIJA</vt:lpstr>
      <vt:lpstr>In memoriam: Oliver Sacks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Neuropsychologie</dc:title>
  <dc:creator>Sylvie Brustmannová</dc:creator>
  <cp:lastModifiedBy>Sylvie</cp:lastModifiedBy>
  <cp:revision>44</cp:revision>
  <dcterms:created xsi:type="dcterms:W3CDTF">2015-09-26T07:43:52Z</dcterms:created>
  <dcterms:modified xsi:type="dcterms:W3CDTF">2015-12-08T14:10:37Z</dcterms:modified>
</cp:coreProperties>
</file>