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56" r:id="rId2"/>
    <p:sldId id="257" r:id="rId3"/>
    <p:sldId id="259" r:id="rId4"/>
    <p:sldId id="261" r:id="rId5"/>
    <p:sldId id="269" r:id="rId6"/>
    <p:sldId id="268" r:id="rId7"/>
    <p:sldId id="271" r:id="rId8"/>
    <p:sldId id="262" r:id="rId9"/>
    <p:sldId id="280" r:id="rId10"/>
    <p:sldId id="263" r:id="rId11"/>
    <p:sldId id="276" r:id="rId12"/>
    <p:sldId id="278" r:id="rId13"/>
    <p:sldId id="270" r:id="rId14"/>
    <p:sldId id="264" r:id="rId15"/>
    <p:sldId id="260" r:id="rId16"/>
    <p:sldId id="281" r:id="rId17"/>
    <p:sldId id="266" r:id="rId18"/>
    <p:sldId id="267" r:id="rId19"/>
    <p:sldId id="273" r:id="rId20"/>
    <p:sldId id="275" r:id="rId21"/>
    <p:sldId id="272" r:id="rId22"/>
    <p:sldId id="274" r:id="rId23"/>
    <p:sldId id="277" r:id="rId24"/>
    <p:sldId id="25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977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40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20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6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897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06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6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01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37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497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8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06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D2EHdZ-ZM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epilepsie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Epilepsie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Přednáška č. 9, 10? </a:t>
            </a:r>
            <a:r>
              <a:rPr lang="cs-CZ" dirty="0" smtClean="0">
                <a:sym typeface="Wingdings" panose="05000000000000000000" pitchFamily="2" charset="2"/>
              </a:rPr>
              <a:t> </a:t>
            </a:r>
          </a:p>
        </p:txBody>
      </p:sp>
    </p:spTree>
    <p:extLst>
      <p:ext uri="{BB962C8B-B14F-4D97-AF65-F5344CB8AC3E}">
        <p14:creationId xmlns:p14="http://schemas.microsoft.com/office/powerpoint/2010/main" val="105945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MKN 10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2812" y="1719072"/>
            <a:ext cx="12057888" cy="5138928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G40.0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Lokalizovaná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fokální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parciální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idiopatická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epilepsie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epi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syndromy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záchvaty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lokalizovaných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křečí</a:t>
            </a:r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dirty="0" smtClean="0"/>
              <a:t>- </a:t>
            </a:r>
            <a:r>
              <a:rPr lang="en-US" dirty="0" err="1" smtClean="0"/>
              <a:t>benigní</a:t>
            </a:r>
            <a:r>
              <a:rPr lang="en-US" dirty="0" smtClean="0"/>
              <a:t> </a:t>
            </a:r>
            <a:r>
              <a:rPr lang="cs-CZ" dirty="0" smtClean="0"/>
              <a:t>dětská </a:t>
            </a:r>
            <a:r>
              <a:rPr lang="en-US" dirty="0" err="1" smtClean="0"/>
              <a:t>epilepsi</a:t>
            </a:r>
            <a:r>
              <a:rPr lang="cs-CZ" dirty="0" smtClean="0"/>
              <a:t>e</a:t>
            </a:r>
            <a:r>
              <a:rPr lang="en-US" dirty="0" smtClean="0"/>
              <a:t> s EEG </a:t>
            </a:r>
            <a:r>
              <a:rPr lang="en-US" dirty="0" err="1" smtClean="0"/>
              <a:t>hroty</a:t>
            </a:r>
            <a:r>
              <a:rPr lang="en-US" dirty="0" smtClean="0"/>
              <a:t> </a:t>
            </a:r>
            <a:r>
              <a:rPr lang="en-US" dirty="0" err="1" smtClean="0"/>
              <a:t>centrotemporálně</a:t>
            </a:r>
            <a:r>
              <a:rPr lang="en-US" dirty="0" smtClean="0"/>
              <a:t> </a:t>
            </a:r>
            <a:r>
              <a:rPr lang="en-US" dirty="0" err="1" smtClean="0"/>
              <a:t>nebo</a:t>
            </a:r>
            <a:r>
              <a:rPr lang="en-US" dirty="0" smtClean="0"/>
              <a:t> s </a:t>
            </a:r>
            <a:r>
              <a:rPr lang="en-US" dirty="0" err="1" smtClean="0"/>
              <a:t>okcipitáln</a:t>
            </a:r>
            <a:r>
              <a:rPr lang="cs-CZ" dirty="0" smtClean="0"/>
              <a:t>ě 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G40.1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Lokalizovaná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fokální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parciální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symptomatická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epi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 epi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syndromy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jednoduchými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parciálními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z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áchvaty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dirty="0" smtClean="0"/>
              <a:t>- </a:t>
            </a:r>
            <a:r>
              <a:rPr lang="en-US" dirty="0" err="1" smtClean="0"/>
              <a:t>záchvaty</a:t>
            </a:r>
            <a:r>
              <a:rPr lang="en-US" dirty="0" smtClean="0"/>
              <a:t> </a:t>
            </a:r>
            <a:r>
              <a:rPr lang="en-US" dirty="0"/>
              <a:t>bez </a:t>
            </a:r>
            <a:r>
              <a:rPr lang="en-US" dirty="0" err="1"/>
              <a:t>poruchy</a:t>
            </a:r>
            <a:r>
              <a:rPr lang="en-US" dirty="0"/>
              <a:t> </a:t>
            </a:r>
            <a:r>
              <a:rPr lang="en-US" dirty="0" err="1"/>
              <a:t>vědomí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G40.2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Lokalizovaná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fokální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parciální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symptomatická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epilepsie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epileptické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syndromy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parciálními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záchvaty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dirty="0" smtClean="0"/>
              <a:t>- </a:t>
            </a:r>
            <a:r>
              <a:rPr lang="en-US" dirty="0" err="1" smtClean="0"/>
              <a:t>záchvaty</a:t>
            </a:r>
            <a:r>
              <a:rPr lang="en-US" dirty="0" smtClean="0"/>
              <a:t> </a:t>
            </a:r>
            <a:r>
              <a:rPr lang="en-US" dirty="0"/>
              <a:t>s </a:t>
            </a:r>
            <a:r>
              <a:rPr lang="en-US" dirty="0" err="1"/>
              <a:t>poruchou</a:t>
            </a:r>
            <a:r>
              <a:rPr lang="en-US" dirty="0"/>
              <a:t> </a:t>
            </a:r>
            <a:r>
              <a:rPr lang="en-US" dirty="0" err="1"/>
              <a:t>vědomí</a:t>
            </a:r>
            <a:r>
              <a:rPr lang="en-US" dirty="0"/>
              <a:t>, </a:t>
            </a:r>
            <a:r>
              <a:rPr lang="en-US" dirty="0" err="1"/>
              <a:t>často</a:t>
            </a:r>
            <a:r>
              <a:rPr lang="en-US" dirty="0"/>
              <a:t> </a:t>
            </a:r>
            <a:r>
              <a:rPr lang="en-US" dirty="0" err="1"/>
              <a:t>spojené</a:t>
            </a:r>
            <a:r>
              <a:rPr lang="en-US" dirty="0"/>
              <a:t> s </a:t>
            </a:r>
            <a:r>
              <a:rPr lang="en-US" dirty="0" err="1"/>
              <a:t>motorickými</a:t>
            </a:r>
            <a:r>
              <a:rPr lang="en-US" dirty="0"/>
              <a:t> </a:t>
            </a:r>
            <a:r>
              <a:rPr lang="en-US" dirty="0" err="1" smtClean="0"/>
              <a:t>automatismy</a:t>
            </a:r>
            <a:endParaRPr lang="en-US" dirty="0"/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G40.3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Generalizovaná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idiopatická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epilepsie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epileptické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syndromy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G40.5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Speciální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epileptické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syndromy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dirty="0" smtClean="0"/>
              <a:t>-</a:t>
            </a:r>
            <a:r>
              <a:rPr lang="en-US" dirty="0" err="1" smtClean="0"/>
              <a:t>Epileptické</a:t>
            </a:r>
            <a:r>
              <a:rPr lang="en-US" dirty="0" smtClean="0"/>
              <a:t> </a:t>
            </a:r>
            <a:r>
              <a:rPr lang="en-US" dirty="0" err="1"/>
              <a:t>záchvaty</a:t>
            </a:r>
            <a:r>
              <a:rPr lang="en-US" dirty="0"/>
              <a:t> </a:t>
            </a:r>
            <a:r>
              <a:rPr lang="en-US" dirty="0" err="1"/>
              <a:t>vyvolané</a:t>
            </a:r>
            <a:r>
              <a:rPr lang="en-US" dirty="0"/>
              <a:t> </a:t>
            </a:r>
            <a:r>
              <a:rPr lang="en-US" dirty="0" err="1"/>
              <a:t>alkoholem</a:t>
            </a:r>
            <a:r>
              <a:rPr lang="en-US" dirty="0"/>
              <a:t> a </a:t>
            </a:r>
            <a:r>
              <a:rPr lang="en-US" dirty="0" err="1"/>
              <a:t>jinými</a:t>
            </a:r>
            <a:r>
              <a:rPr lang="en-US" dirty="0"/>
              <a:t> </a:t>
            </a:r>
            <a:r>
              <a:rPr lang="en-US" dirty="0" err="1"/>
              <a:t>látkami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G40.6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Záchvaty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grand mal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nespecifikované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(s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nebo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bez petit mal).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G40.7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Záchvaty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petit mal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nespecifikované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(bez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záchvatů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grand mal). </a:t>
            </a:r>
          </a:p>
        </p:txBody>
      </p:sp>
      <p:sp>
        <p:nvSpPr>
          <p:cNvPr id="4" name="Levá složená závorka 3"/>
          <p:cNvSpPr/>
          <p:nvPr/>
        </p:nvSpPr>
        <p:spPr>
          <a:xfrm>
            <a:off x="276049" y="1719072"/>
            <a:ext cx="389709" cy="20478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0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Temporální epilepsie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epigastrická nebo psychická aura, záraz v činnosti („zahledění“), </a:t>
            </a:r>
            <a:r>
              <a:rPr lang="cs-CZ" dirty="0" err="1" smtClean="0"/>
              <a:t>oroalimentární</a:t>
            </a:r>
            <a:r>
              <a:rPr lang="cs-CZ" dirty="0" smtClean="0"/>
              <a:t> automatismy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porucha vědomí,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ipsilaterální</a:t>
            </a:r>
            <a:r>
              <a:rPr lang="cs-CZ" dirty="0" smtClean="0"/>
              <a:t> automatismy horních končetin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kontralaterální dystonie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iktální</a:t>
            </a:r>
            <a:r>
              <a:rPr lang="cs-CZ" dirty="0" smtClean="0"/>
              <a:t> řeč, </a:t>
            </a:r>
            <a:r>
              <a:rPr lang="cs-CZ" dirty="0" err="1" smtClean="0"/>
              <a:t>postiktální</a:t>
            </a:r>
            <a:r>
              <a:rPr lang="cs-CZ" dirty="0" smtClean="0"/>
              <a:t> afázie nebo </a:t>
            </a:r>
            <a:r>
              <a:rPr lang="cs-CZ" dirty="0" err="1" smtClean="0"/>
              <a:t>hemiparéza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méně často sekundární generalizace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délka záchvatů se většinou pohybuje mezi 1 až 2 minutami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http://camelot.lf2.cuni.cz/tomasekm/TLE2/kazuistika8.htm</a:t>
            </a:r>
            <a:endParaRPr lang="cs-CZ" dirty="0"/>
          </a:p>
        </p:txBody>
      </p:sp>
      <p:pic>
        <p:nvPicPr>
          <p:cNvPr id="1026" name="Picture 2" descr="https://encrypted-tbn2.gstatic.com/images?q=tbn:ANd9GcRD3EpmGVN3G9-OGGoQcqlCVaq2anvdylJstUtClEvoTR_AX5j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785" y="3181577"/>
            <a:ext cx="3038287" cy="2511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95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Status </a:t>
            </a:r>
            <a:r>
              <a:rPr lang="cs-CZ" dirty="0" err="1" smtClean="0"/>
              <a:t>Epilepticus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927" y="1447800"/>
            <a:ext cx="5539959" cy="5144589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záchvat trvá </a:t>
            </a:r>
            <a:r>
              <a:rPr lang="cs-CZ" b="1" dirty="0" smtClean="0"/>
              <a:t>déle než 30 minut </a:t>
            </a:r>
            <a:r>
              <a:rPr lang="cs-CZ" dirty="0" smtClean="0"/>
              <a:t>/ </a:t>
            </a:r>
            <a:r>
              <a:rPr lang="cs-CZ" b="1" dirty="0" smtClean="0"/>
              <a:t>kumulace epi záchvatů- </a:t>
            </a:r>
            <a:r>
              <a:rPr lang="cs-CZ" dirty="0" smtClean="0"/>
              <a:t>p</a:t>
            </a:r>
            <a:r>
              <a:rPr lang="en-US" dirty="0" err="1" smtClean="0"/>
              <a:t>orucha</a:t>
            </a:r>
            <a:r>
              <a:rPr lang="en-US" dirty="0" smtClean="0"/>
              <a:t> </a:t>
            </a:r>
            <a:r>
              <a:rPr lang="en-US" dirty="0" err="1" smtClean="0"/>
              <a:t>vědomí</a:t>
            </a:r>
            <a:r>
              <a:rPr lang="en-US" dirty="0" smtClean="0"/>
              <a:t> </a:t>
            </a:r>
            <a:r>
              <a:rPr lang="cs-CZ" dirty="0" smtClean="0"/>
              <a:t>přetrvává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mezi</a:t>
            </a:r>
            <a:r>
              <a:rPr lang="en-US" dirty="0" smtClean="0"/>
              <a:t> </a:t>
            </a:r>
            <a:r>
              <a:rPr lang="en-US" dirty="0" err="1" smtClean="0"/>
              <a:t>záchvaty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smtClean="0"/>
              <a:t> Konvulzivní / </a:t>
            </a:r>
            <a:r>
              <a:rPr lang="cs-CZ" b="1" dirty="0" err="1" smtClean="0"/>
              <a:t>nonkonvulzivní</a:t>
            </a:r>
            <a:r>
              <a:rPr lang="cs-CZ" b="1" dirty="0" smtClean="0"/>
              <a:t> typ</a:t>
            </a:r>
          </a:p>
          <a:p>
            <a:pPr>
              <a:buFont typeface="Arial" panose="020B0604020202020204" pitchFamily="34" charset="0"/>
              <a:buChar char="•"/>
            </a:pPr>
            <a:endParaRPr lang="cs-CZ" b="1" dirty="0"/>
          </a:p>
          <a:p>
            <a:pPr marL="0" indent="0">
              <a:buNone/>
            </a:pPr>
            <a:r>
              <a:rPr lang="en-US" dirty="0" smtClean="0"/>
              <a:t>→ </a:t>
            </a:r>
            <a:r>
              <a:rPr lang="en-US" dirty="0" err="1" smtClean="0"/>
              <a:t>může</a:t>
            </a:r>
            <a:r>
              <a:rPr lang="en-US" dirty="0" smtClean="0"/>
              <a:t> </a:t>
            </a:r>
            <a:r>
              <a:rPr lang="en-US" dirty="0" err="1" smtClean="0"/>
              <a:t>dojít</a:t>
            </a:r>
            <a:r>
              <a:rPr lang="en-US" dirty="0" smtClean="0"/>
              <a:t> k </a:t>
            </a:r>
            <a:r>
              <a:rPr lang="en-US" dirty="0" err="1" smtClean="0"/>
              <a:t>poškození</a:t>
            </a:r>
            <a:r>
              <a:rPr lang="en-US" dirty="0" smtClean="0"/>
              <a:t> </a:t>
            </a:r>
            <a:r>
              <a:rPr lang="en-US" dirty="0" err="1" smtClean="0"/>
              <a:t>mozku</a:t>
            </a:r>
            <a:r>
              <a:rPr lang="cs-CZ" dirty="0" smtClean="0"/>
              <a:t> v důsledku hypoxie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en-US" b="1" dirty="0" err="1" smtClean="0"/>
              <a:t>Urgentní</a:t>
            </a:r>
            <a:r>
              <a:rPr lang="cs-CZ" b="1" dirty="0" smtClean="0"/>
              <a:t> život </a:t>
            </a:r>
            <a:r>
              <a:rPr lang="cs-CZ" b="1" dirty="0" err="1" smtClean="0"/>
              <a:t>ohrožujícíc</a:t>
            </a:r>
            <a:r>
              <a:rPr lang="cs-CZ" b="1" dirty="0" smtClean="0"/>
              <a:t> </a:t>
            </a:r>
            <a:r>
              <a:rPr lang="en-US" b="1" dirty="0" err="1" smtClean="0"/>
              <a:t>stav</a:t>
            </a:r>
            <a:r>
              <a:rPr lang="en-US" b="1" dirty="0" smtClean="0"/>
              <a:t>! </a:t>
            </a:r>
            <a:r>
              <a:rPr lang="cs-CZ" dirty="0" smtClean="0"/>
              <a:t>– náhlá úmrtí (arytmie, udušení obsahem žaludku)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Příčinou bývá </a:t>
            </a:r>
            <a:r>
              <a:rPr lang="cs-CZ" dirty="0" smtClean="0"/>
              <a:t>i </a:t>
            </a:r>
            <a:r>
              <a:rPr lang="cs-CZ" b="1" dirty="0" smtClean="0"/>
              <a:t>nedodržení </a:t>
            </a:r>
            <a:r>
              <a:rPr lang="cs-CZ" b="1" dirty="0" smtClean="0"/>
              <a:t>farmakoterapie </a:t>
            </a:r>
            <a:r>
              <a:rPr lang="cs-CZ" dirty="0" smtClean="0"/>
              <a:t>či selhání v </a:t>
            </a:r>
            <a:r>
              <a:rPr lang="cs-CZ" b="1" dirty="0" smtClean="0"/>
              <a:t>životosprávě</a:t>
            </a:r>
          </a:p>
          <a:p>
            <a:endParaRPr lang="en-US" dirty="0"/>
          </a:p>
        </p:txBody>
      </p:sp>
      <p:pic>
        <p:nvPicPr>
          <p:cNvPr id="1026" name="Picture 2" descr="http://img.medscape.com/slide/migrated/editorial/cmecircle/2002/1781/krumholz/slide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52" y="267245"/>
            <a:ext cx="5474392" cy="320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pi.kramesstaywell.com/Content/ebd5aa86-5c85-4a95-a92a-a524015ce556/medical-illustrations/Images/status-epilepticus-seiz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048" y="3667124"/>
            <a:ext cx="57150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42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Epileptické duševní poruchy- přidružené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chemeClr val="accent3"/>
                </a:solidFill>
              </a:rPr>
              <a:t>PŘECHODNÉ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 smtClean="0"/>
              <a:t> Epileptické mrákotné stavy </a:t>
            </a:r>
            <a:r>
              <a:rPr lang="cs-CZ" dirty="0" smtClean="0"/>
              <a:t>– mnohdy delirium, křik, psychomotorický neklid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/>
              <a:t> </a:t>
            </a:r>
            <a:r>
              <a:rPr lang="cs-CZ" b="1" dirty="0" smtClean="0"/>
              <a:t>Patické nálady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/>
              <a:t> </a:t>
            </a:r>
            <a:r>
              <a:rPr lang="cs-CZ" b="1" dirty="0" err="1" smtClean="0"/>
              <a:t>Pseudopsychotické</a:t>
            </a:r>
            <a:r>
              <a:rPr lang="cs-CZ" b="1" dirty="0" smtClean="0"/>
              <a:t> ataky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>
                <a:solidFill>
                  <a:schemeClr val="accent3"/>
                </a:solidFill>
              </a:rPr>
              <a:t>TRVALÉ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/>
              <a:t> </a:t>
            </a:r>
            <a:r>
              <a:rPr lang="cs-CZ" b="1" dirty="0" smtClean="0"/>
              <a:t>Povahové změny - </a:t>
            </a:r>
            <a:r>
              <a:rPr lang="cs-CZ" dirty="0" smtClean="0"/>
              <a:t>rigidita, egoismus, pedanterie nezdrženlivost, paranoia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/>
              <a:t> </a:t>
            </a:r>
            <a:r>
              <a:rPr lang="cs-CZ" b="1" dirty="0" smtClean="0"/>
              <a:t>tzv. Epileptická demence </a:t>
            </a:r>
            <a:r>
              <a:rPr lang="cs-CZ" dirty="0" smtClean="0"/>
              <a:t>– verbigerace, perseverace, ztráta asociační pružnosti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16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Zobrazovací vyšetření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4242" y="1840832"/>
            <a:ext cx="10984832" cy="446852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</a:t>
            </a:r>
            <a:r>
              <a:rPr lang="cs-CZ" sz="2400" b="1" dirty="0" smtClean="0"/>
              <a:t>Strukturní</a:t>
            </a:r>
            <a:r>
              <a:rPr lang="cs-CZ" sz="2400" dirty="0" smtClean="0"/>
              <a:t> (CT, MRI)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smtClean="0"/>
              <a:t>zobrazit ložisko- etiologie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smtClean="0"/>
              <a:t>upřesnit diagnózu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</a:t>
            </a:r>
            <a:r>
              <a:rPr lang="cs-CZ" sz="2400" b="1" dirty="0" smtClean="0"/>
              <a:t>Funkční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smtClean="0"/>
              <a:t>příliš neužívané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dirty="0" err="1"/>
              <a:t>fMRI</a:t>
            </a:r>
            <a:r>
              <a:rPr lang="cs-CZ" sz="2000" dirty="0"/>
              <a:t>- </a:t>
            </a:r>
            <a:r>
              <a:rPr lang="cs-CZ" sz="2000" dirty="0" smtClean="0"/>
              <a:t>lokalizace funkcí </a:t>
            </a:r>
            <a:r>
              <a:rPr lang="cs-CZ" sz="2000" dirty="0"/>
              <a:t>při kognitivním úkolu (adaptace </a:t>
            </a:r>
            <a:r>
              <a:rPr lang="cs-CZ" sz="2000" dirty="0" smtClean="0"/>
              <a:t>metod </a:t>
            </a:r>
            <a:r>
              <a:rPr lang="cs-CZ" sz="2000" dirty="0"/>
              <a:t>pro </a:t>
            </a:r>
            <a:r>
              <a:rPr lang="cs-CZ" sz="2000" dirty="0" smtClean="0"/>
              <a:t>kombinaci </a:t>
            </a:r>
            <a:r>
              <a:rPr lang="cs-CZ" sz="2000" dirty="0"/>
              <a:t>s </a:t>
            </a:r>
            <a:r>
              <a:rPr lang="cs-CZ" sz="2000" dirty="0" err="1"/>
              <a:t>fMRI</a:t>
            </a:r>
            <a:r>
              <a:rPr lang="cs-CZ" sz="2000" dirty="0"/>
              <a:t>- </a:t>
            </a:r>
            <a:r>
              <a:rPr lang="cs-CZ" sz="2000" dirty="0" err="1" smtClean="0"/>
              <a:t>Stroop</a:t>
            </a:r>
            <a:r>
              <a:rPr lang="cs-CZ" sz="2000" dirty="0" smtClean="0"/>
              <a:t>, WCS aj.)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000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cs-CZ" sz="2400" dirty="0" smtClean="0"/>
              <a:t> Redundance </a:t>
            </a:r>
            <a:r>
              <a:rPr lang="cs-CZ" sz="2400" dirty="0"/>
              <a:t>neuropsychologických metod? </a:t>
            </a:r>
            <a:endParaRPr lang="cs-CZ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smtClean="0"/>
              <a:t>zobrazená patologie </a:t>
            </a:r>
            <a:r>
              <a:rPr lang="cs-CZ" sz="2000" dirty="0"/>
              <a:t>ještě </a:t>
            </a:r>
            <a:r>
              <a:rPr lang="cs-CZ" sz="2000" dirty="0" smtClean="0"/>
              <a:t>nesvědčí </a:t>
            </a:r>
            <a:r>
              <a:rPr lang="cs-CZ" sz="2000" dirty="0"/>
              <a:t>o </a:t>
            </a:r>
            <a:r>
              <a:rPr lang="cs-CZ" sz="2000" dirty="0" smtClean="0"/>
              <a:t>kognitivním deficitu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smtClean="0"/>
              <a:t>multifaktoriálně </a:t>
            </a:r>
            <a:r>
              <a:rPr lang="cs-CZ" sz="2000" dirty="0"/>
              <a:t>podmíněno (věk, komplexní zdravotní stav aj</a:t>
            </a:r>
            <a:r>
              <a:rPr lang="cs-CZ" sz="2000" dirty="0" smtClean="0"/>
              <a:t>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smtClean="0"/>
              <a:t>kombinace </a:t>
            </a:r>
            <a:r>
              <a:rPr lang="cs-CZ" sz="2000" dirty="0"/>
              <a:t>obojího- jistější diagnostika</a:t>
            </a:r>
            <a:endParaRPr lang="en-US" sz="2000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519611" y="6464606"/>
            <a:ext cx="167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Preiss,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1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Epilepsie: EEG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4944" y="2286000"/>
            <a:ext cx="4715257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dirty="0"/>
              <a:t>i mimo záchvat zachytitelné epileptiformní </a:t>
            </a:r>
            <a:r>
              <a:rPr lang="cs-CZ" dirty="0" smtClean="0"/>
              <a:t>vzorce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dirty="0"/>
              <a:t>v době záchvatu (hrot-vlna)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0" name="Picture 2" descr="Epilepsie - parciální a generalizovaný záchv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319" y="95476"/>
            <a:ext cx="6876455" cy="731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6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Farmakoterapie</a:t>
            </a:r>
            <a:endParaRPr lang="en-US" dirty="0"/>
          </a:p>
        </p:txBody>
      </p:sp>
      <p:pic>
        <p:nvPicPr>
          <p:cNvPr id="2050" name="Picture 2" descr="http://nd03.jxs.cz/867/177/587d3e3880_67457981_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604" y="100466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3385" y="2084832"/>
            <a:ext cx="10721558" cy="4767943"/>
          </a:xfrm>
        </p:spPr>
        <p:txBody>
          <a:bodyPr numCol="2">
            <a:normAutofit fontScale="85000" lnSpcReduction="20000"/>
          </a:bodyPr>
          <a:lstStyle/>
          <a:p>
            <a:r>
              <a:rPr lang="cs-CZ" sz="2600" b="1" dirty="0" err="1">
                <a:solidFill>
                  <a:schemeClr val="accent3"/>
                </a:solidFill>
              </a:rPr>
              <a:t>Antiepiletpika</a:t>
            </a:r>
            <a:r>
              <a:rPr lang="cs-CZ" sz="2600" b="1" dirty="0">
                <a:solidFill>
                  <a:schemeClr val="accent3"/>
                </a:solidFill>
              </a:rPr>
              <a:t>-antikonvulziva</a:t>
            </a:r>
            <a:endParaRPr lang="en-US" sz="2600" b="1" dirty="0">
              <a:solidFill>
                <a:schemeClr val="accent3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err="1" smtClean="0"/>
              <a:t>potenciace</a:t>
            </a:r>
            <a:r>
              <a:rPr lang="en-US" dirty="0" smtClean="0"/>
              <a:t> </a:t>
            </a:r>
            <a:r>
              <a:rPr lang="en-US" dirty="0" err="1"/>
              <a:t>účinku</a:t>
            </a:r>
            <a:r>
              <a:rPr lang="en-US" dirty="0"/>
              <a:t> </a:t>
            </a:r>
            <a:r>
              <a:rPr lang="cs-CZ" dirty="0" smtClean="0">
                <a:solidFill>
                  <a:schemeClr val="accent3"/>
                </a:solidFill>
              </a:rPr>
              <a:t>GABA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 smtClean="0"/>
              <a:t>Tendence </a:t>
            </a:r>
            <a:r>
              <a:rPr lang="cs-CZ" dirty="0"/>
              <a:t>k </a:t>
            </a:r>
            <a:r>
              <a:rPr lang="cs-CZ" dirty="0" err="1" smtClean="0"/>
              <a:t>monoterapii</a:t>
            </a:r>
            <a:r>
              <a:rPr lang="cs-CZ" dirty="0"/>
              <a:t>-</a:t>
            </a:r>
            <a:r>
              <a:rPr lang="cs-CZ" dirty="0" smtClean="0"/>
              <a:t> minimum </a:t>
            </a:r>
            <a:r>
              <a:rPr lang="cs-CZ" dirty="0"/>
              <a:t>nežádoucích </a:t>
            </a:r>
            <a:r>
              <a:rPr lang="cs-CZ" dirty="0" smtClean="0"/>
              <a:t>účinků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b="1" dirty="0" smtClean="0"/>
              <a:t>snižují </a:t>
            </a:r>
            <a:r>
              <a:rPr lang="cs-CZ" b="1" dirty="0" err="1"/>
              <a:t>neuronální</a:t>
            </a:r>
            <a:r>
              <a:rPr lang="cs-CZ" b="1" dirty="0"/>
              <a:t> </a:t>
            </a:r>
            <a:r>
              <a:rPr lang="cs-CZ" b="1" dirty="0" smtClean="0"/>
              <a:t>iritabilitu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 smtClean="0"/>
              <a:t>mohou </a:t>
            </a:r>
            <a:r>
              <a:rPr lang="cs-CZ" dirty="0"/>
              <a:t>snižovat i </a:t>
            </a:r>
            <a:r>
              <a:rPr lang="cs-CZ" dirty="0" err="1"/>
              <a:t>neuronální</a:t>
            </a:r>
            <a:r>
              <a:rPr lang="cs-CZ" dirty="0"/>
              <a:t> excitabilitu (</a:t>
            </a:r>
            <a:r>
              <a:rPr lang="cs-CZ" dirty="0" err="1"/>
              <a:t>kog.fce</a:t>
            </a:r>
            <a:r>
              <a:rPr lang="cs-CZ" dirty="0"/>
              <a:t>)</a:t>
            </a:r>
            <a:endParaRPr lang="en-US" dirty="0"/>
          </a:p>
          <a:p>
            <a:pPr lvl="0"/>
            <a:r>
              <a:rPr lang="cs-CZ" dirty="0"/>
              <a:t> </a:t>
            </a:r>
            <a:endParaRPr lang="en-US" dirty="0"/>
          </a:p>
          <a:p>
            <a:r>
              <a:rPr lang="cs-CZ" b="1" dirty="0"/>
              <a:t>Generace</a:t>
            </a:r>
            <a:endParaRPr lang="en-US" b="1" dirty="0"/>
          </a:p>
          <a:p>
            <a:pPr marL="457200" lvl="0" indent="-457200">
              <a:buFont typeface="+mj-lt"/>
              <a:buAutoNum type="arabicPeriod"/>
            </a:pPr>
            <a:r>
              <a:rPr lang="cs-CZ" dirty="0" smtClean="0"/>
              <a:t>Barbituráty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cs-CZ" dirty="0" err="1" smtClean="0"/>
              <a:t>Valproát</a:t>
            </a:r>
            <a:r>
              <a:rPr lang="cs-CZ" dirty="0"/>
              <a:t>, BZD (diazepam)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cs-CZ" dirty="0" smtClean="0"/>
              <a:t>Selektivní preparáty </a:t>
            </a:r>
            <a:r>
              <a:rPr lang="cs-CZ" dirty="0"/>
              <a:t>(</a:t>
            </a:r>
            <a:r>
              <a:rPr lang="cs-CZ" dirty="0" err="1"/>
              <a:t>gabapentin</a:t>
            </a:r>
            <a:r>
              <a:rPr lang="cs-CZ" dirty="0"/>
              <a:t> aj.)</a:t>
            </a:r>
            <a:endParaRPr lang="en-US" dirty="0"/>
          </a:p>
          <a:p>
            <a:r>
              <a:rPr lang="cs-CZ" dirty="0"/>
              <a:t> </a:t>
            </a:r>
            <a:endParaRPr lang="cs-CZ" dirty="0" smtClean="0"/>
          </a:p>
          <a:p>
            <a:endParaRPr lang="en-US" dirty="0"/>
          </a:p>
          <a:p>
            <a:r>
              <a:rPr lang="cs-CZ" b="1" dirty="0">
                <a:solidFill>
                  <a:schemeClr val="accent3"/>
                </a:solidFill>
              </a:rPr>
              <a:t>Dělení antiepileptik:</a:t>
            </a:r>
            <a:endParaRPr lang="en-US" b="1" dirty="0">
              <a:solidFill>
                <a:schemeClr val="accent3"/>
              </a:solidFill>
            </a:endParaRPr>
          </a:p>
          <a:p>
            <a:pPr lvl="0"/>
            <a:r>
              <a:rPr lang="en-US" b="1" dirty="0" err="1"/>
              <a:t>Hydantoiny</a:t>
            </a:r>
            <a:r>
              <a:rPr lang="en-US" dirty="0"/>
              <a:t> – </a:t>
            </a:r>
            <a:r>
              <a:rPr lang="en-US" dirty="0" err="1"/>
              <a:t>fenytoin</a:t>
            </a:r>
            <a:r>
              <a:rPr lang="en-US" dirty="0"/>
              <a:t> (</a:t>
            </a:r>
            <a:r>
              <a:rPr lang="en-US" dirty="0" err="1"/>
              <a:t>parc</a:t>
            </a:r>
            <a:r>
              <a:rPr lang="en-US" dirty="0"/>
              <a:t>. a </a:t>
            </a:r>
            <a:r>
              <a:rPr lang="en-US" dirty="0" err="1"/>
              <a:t>tonicko-klon</a:t>
            </a:r>
            <a:r>
              <a:rPr lang="en-US" dirty="0"/>
              <a:t>., ne absence)</a:t>
            </a:r>
          </a:p>
          <a:p>
            <a:pPr lvl="0"/>
            <a:r>
              <a:rPr lang="en-US" b="1" dirty="0" err="1"/>
              <a:t>Barbituráty</a:t>
            </a:r>
            <a:r>
              <a:rPr lang="en-US" dirty="0"/>
              <a:t> – </a:t>
            </a:r>
            <a:r>
              <a:rPr lang="en-US" dirty="0" err="1"/>
              <a:t>fenobarbital</a:t>
            </a:r>
            <a:r>
              <a:rPr lang="en-US" dirty="0"/>
              <a:t>, </a:t>
            </a:r>
            <a:r>
              <a:rPr lang="en-US" dirty="0" err="1"/>
              <a:t>primidon</a:t>
            </a:r>
            <a:r>
              <a:rPr lang="en-US" dirty="0"/>
              <a:t> (</a:t>
            </a:r>
            <a:r>
              <a:rPr lang="en-US" dirty="0" err="1"/>
              <a:t>tonicko-klon</a:t>
            </a:r>
            <a:r>
              <a:rPr lang="en-US" dirty="0"/>
              <a:t>., ne absence)</a:t>
            </a:r>
          </a:p>
          <a:p>
            <a:pPr lvl="0"/>
            <a:r>
              <a:rPr lang="en-US" b="1" dirty="0" err="1"/>
              <a:t>Sukcinimidy</a:t>
            </a:r>
            <a:r>
              <a:rPr lang="en-US" dirty="0"/>
              <a:t> – </a:t>
            </a:r>
            <a:r>
              <a:rPr lang="en-US" dirty="0" err="1"/>
              <a:t>ethosuximid</a:t>
            </a:r>
            <a:r>
              <a:rPr lang="en-US" dirty="0"/>
              <a:t> (absence)</a:t>
            </a:r>
          </a:p>
          <a:p>
            <a:pPr lvl="0"/>
            <a:r>
              <a:rPr lang="en-US" b="1" dirty="0" err="1"/>
              <a:t>Valproát</a:t>
            </a:r>
            <a:r>
              <a:rPr lang="en-US" dirty="0"/>
              <a:t> – </a:t>
            </a:r>
            <a:r>
              <a:rPr lang="en-US" dirty="0" err="1"/>
              <a:t>valproát</a:t>
            </a:r>
            <a:r>
              <a:rPr lang="en-US" dirty="0"/>
              <a:t> (</a:t>
            </a:r>
            <a:r>
              <a:rPr lang="en-US" dirty="0" err="1"/>
              <a:t>všechny</a:t>
            </a:r>
            <a:r>
              <a:rPr lang="en-US" dirty="0"/>
              <a:t> </a:t>
            </a:r>
            <a:r>
              <a:rPr lang="en-US" dirty="0" err="1"/>
              <a:t>typy</a:t>
            </a:r>
            <a:r>
              <a:rPr lang="en-US" dirty="0"/>
              <a:t>)</a:t>
            </a:r>
          </a:p>
          <a:p>
            <a:pPr lvl="0"/>
            <a:r>
              <a:rPr lang="en-US" b="1" dirty="0"/>
              <a:t>BZD</a:t>
            </a:r>
            <a:r>
              <a:rPr lang="en-US" dirty="0"/>
              <a:t> – </a:t>
            </a:r>
            <a:r>
              <a:rPr lang="en-US" dirty="0" err="1"/>
              <a:t>klonazepam</a:t>
            </a:r>
            <a:r>
              <a:rPr lang="en-US" dirty="0"/>
              <a:t>, diazepam, lorazepam (absence, status epilepticus)</a:t>
            </a:r>
          </a:p>
          <a:p>
            <a:pPr lvl="0"/>
            <a:r>
              <a:rPr lang="en-US" b="1" dirty="0" err="1"/>
              <a:t>Iminostilbeny</a:t>
            </a:r>
            <a:r>
              <a:rPr lang="en-US" dirty="0"/>
              <a:t> – </a:t>
            </a:r>
            <a:r>
              <a:rPr lang="en-US" dirty="0" err="1"/>
              <a:t>karbamazepin</a:t>
            </a:r>
            <a:r>
              <a:rPr lang="en-US" dirty="0"/>
              <a:t> (</a:t>
            </a:r>
            <a:r>
              <a:rPr lang="en-US" dirty="0" err="1"/>
              <a:t>parc</a:t>
            </a:r>
            <a:r>
              <a:rPr lang="en-US" dirty="0"/>
              <a:t>. a gen., </a:t>
            </a:r>
            <a:r>
              <a:rPr lang="en-US" dirty="0" err="1"/>
              <a:t>neuralgie</a:t>
            </a:r>
            <a:r>
              <a:rPr lang="en-US" dirty="0"/>
              <a:t> </a:t>
            </a:r>
            <a:r>
              <a:rPr lang="en-US" dirty="0" err="1"/>
              <a:t>n.V</a:t>
            </a:r>
            <a:r>
              <a:rPr lang="en-US" dirty="0"/>
              <a:t>, </a:t>
            </a:r>
            <a:r>
              <a:rPr lang="en-US" dirty="0" err="1"/>
              <a:t>maniodepres</a:t>
            </a:r>
            <a:r>
              <a:rPr lang="en-US" dirty="0"/>
              <a:t>.)</a:t>
            </a:r>
          </a:p>
          <a:p>
            <a:pPr lvl="0"/>
            <a:r>
              <a:rPr lang="en-US" b="1" dirty="0" err="1"/>
              <a:t>Další</a:t>
            </a:r>
            <a:r>
              <a:rPr lang="en-US" dirty="0"/>
              <a:t> – </a:t>
            </a:r>
            <a:r>
              <a:rPr lang="en-US" dirty="0" err="1"/>
              <a:t>lamotrigin</a:t>
            </a:r>
            <a:r>
              <a:rPr lang="en-US" dirty="0"/>
              <a:t>, gabapentin, </a:t>
            </a:r>
            <a:r>
              <a:rPr lang="en-US" dirty="0" err="1"/>
              <a:t>tiagabin</a:t>
            </a:r>
            <a:r>
              <a:rPr lang="en-US" dirty="0"/>
              <a:t>, </a:t>
            </a:r>
            <a:r>
              <a:rPr lang="en-US" dirty="0" err="1"/>
              <a:t>vigabatrin</a:t>
            </a:r>
            <a:r>
              <a:rPr lang="en-US" dirty="0"/>
              <a:t>, </a:t>
            </a:r>
            <a:r>
              <a:rPr lang="en-US" dirty="0" err="1"/>
              <a:t>felbamát</a:t>
            </a:r>
            <a:r>
              <a:rPr lang="en-US" dirty="0"/>
              <a:t>, </a:t>
            </a:r>
            <a:r>
              <a:rPr lang="en-US" dirty="0" err="1"/>
              <a:t>topiramát</a:t>
            </a:r>
            <a:r>
              <a:rPr lang="en-US" dirty="0"/>
              <a:t> (</a:t>
            </a:r>
            <a:r>
              <a:rPr lang="en-US" dirty="0" err="1"/>
              <a:t>rezistentní</a:t>
            </a:r>
            <a:r>
              <a:rPr lang="en-US" dirty="0"/>
              <a:t> </a:t>
            </a:r>
            <a:r>
              <a:rPr lang="en-US" dirty="0" err="1"/>
              <a:t>formy</a:t>
            </a:r>
            <a:r>
              <a:rPr lang="en-US" dirty="0"/>
              <a:t> </a:t>
            </a:r>
            <a:r>
              <a:rPr lang="en-US" dirty="0" err="1"/>
              <a:t>epilepsie</a:t>
            </a:r>
            <a:r>
              <a:rPr lang="en-US" dirty="0"/>
              <a:t>)</a:t>
            </a:r>
          </a:p>
          <a:p>
            <a:r>
              <a:rPr lang="cs-CZ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2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0016" y="585216"/>
            <a:ext cx="9720072" cy="1499616"/>
          </a:xfrm>
        </p:spPr>
        <p:txBody>
          <a:bodyPr/>
          <a:lstStyle/>
          <a:p>
            <a:r>
              <a:rPr lang="cs-CZ" dirty="0" err="1" smtClean="0"/>
              <a:t>Epileptochirurgie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2432" y="1723382"/>
            <a:ext cx="10546080" cy="4901184"/>
          </a:xfrm>
        </p:spPr>
        <p:txBody>
          <a:bodyPr numCol="1"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cs-CZ" sz="2000" dirty="0" smtClean="0"/>
              <a:t> Leksellovým </a:t>
            </a:r>
            <a:r>
              <a:rPr lang="cs-CZ" sz="2000" dirty="0"/>
              <a:t>gama nožem </a:t>
            </a:r>
            <a:r>
              <a:rPr lang="cs-CZ" sz="2000" dirty="0" smtClean="0"/>
              <a:t>/  lobektomie </a:t>
            </a:r>
            <a:r>
              <a:rPr lang="cs-CZ" sz="2000" dirty="0"/>
              <a:t>(resekční operace)</a:t>
            </a:r>
            <a:endParaRPr lang="en-US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000" dirty="0" smtClean="0"/>
              <a:t> u </a:t>
            </a:r>
            <a:r>
              <a:rPr lang="cs-CZ" sz="2000" dirty="0"/>
              <a:t>80% vymizí </a:t>
            </a:r>
            <a:r>
              <a:rPr lang="cs-CZ" sz="2000" dirty="0" smtClean="0"/>
              <a:t>záchvaty, ale dochází ke </a:t>
            </a:r>
            <a:r>
              <a:rPr lang="cs-CZ" sz="2000" b="1" dirty="0" smtClean="0"/>
              <a:t>změnám kognitivních funkcí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b="1" dirty="0" smtClean="0"/>
              <a:t>U </a:t>
            </a:r>
            <a:r>
              <a:rPr lang="cs-CZ" sz="2000" b="1" dirty="0"/>
              <a:t>levostranné léze</a:t>
            </a:r>
            <a:r>
              <a:rPr lang="cs-CZ" sz="2000" dirty="0"/>
              <a:t>- </a:t>
            </a:r>
            <a:r>
              <a:rPr lang="cs-CZ" sz="2000" dirty="0" smtClean="0"/>
              <a:t>častěji pooperačního </a:t>
            </a:r>
            <a:r>
              <a:rPr lang="cs-CZ" sz="2000" dirty="0"/>
              <a:t>zhoršení paměti než u pravé; největší riziko u pacientů u nichž je před operací paměť intaktní</a:t>
            </a:r>
            <a:endParaRPr lang="en-US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000" dirty="0" smtClean="0"/>
              <a:t> ustálena </a:t>
            </a:r>
            <a:r>
              <a:rPr lang="cs-CZ" sz="2000" dirty="0"/>
              <a:t>diagnostika složená z WMS-III, WAIS-III</a:t>
            </a:r>
            <a:endParaRPr lang="en-US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000" dirty="0"/>
              <a:t>Predikce pomocí </a:t>
            </a:r>
            <a:r>
              <a:rPr lang="cs-CZ" sz="2000" dirty="0" err="1"/>
              <a:t>Wada</a:t>
            </a:r>
            <a:r>
              <a:rPr lang="cs-CZ" sz="2000" dirty="0"/>
              <a:t> </a:t>
            </a:r>
            <a:r>
              <a:rPr lang="cs-CZ" sz="2000" dirty="0" smtClean="0"/>
              <a:t>testu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114446"/>
              </p:ext>
            </p:extLst>
          </p:nvPr>
        </p:nvGraphicFramePr>
        <p:xfrm>
          <a:off x="672432" y="4521645"/>
          <a:ext cx="34664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0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IQ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% pacientů se záchvaty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&lt;75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32,8%;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76-109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23,8%,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&gt;109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16,9%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385010" y="6263116"/>
            <a:ext cx="4529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Chelune</a:t>
            </a:r>
            <a:r>
              <a:rPr lang="cs-CZ" dirty="0"/>
              <a:t>, </a:t>
            </a:r>
            <a:r>
              <a:rPr lang="cs-CZ" dirty="0" err="1"/>
              <a:t>Naugle</a:t>
            </a:r>
            <a:r>
              <a:rPr lang="cs-CZ" dirty="0"/>
              <a:t>, </a:t>
            </a:r>
            <a:r>
              <a:rPr lang="cs-CZ" dirty="0" err="1"/>
              <a:t>Hertmann</a:t>
            </a:r>
            <a:r>
              <a:rPr lang="cs-CZ" dirty="0"/>
              <a:t> et al., 1998)</a:t>
            </a:r>
            <a:endParaRPr lang="en-US" dirty="0"/>
          </a:p>
        </p:txBody>
      </p:sp>
      <p:pic>
        <p:nvPicPr>
          <p:cNvPr id="7" name="Zástupný symbol pro obsah 3"/>
          <p:cNvPicPr>
            <a:picLocks noChangeAspect="1"/>
          </p:cNvPicPr>
          <p:nvPr/>
        </p:nvPicPr>
        <p:blipFill rotWithShape="1">
          <a:blip r:embed="rId2"/>
          <a:srcRect l="40475" t="42561" r="25104" b="33504"/>
          <a:stretch/>
        </p:blipFill>
        <p:spPr>
          <a:xfrm>
            <a:off x="4206737" y="3717758"/>
            <a:ext cx="8028525" cy="314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2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Epilepsie a stáří</a:t>
            </a:r>
            <a:endParaRPr lang="en-US" dirty="0"/>
          </a:p>
        </p:txBody>
      </p:sp>
      <p:pic>
        <p:nvPicPr>
          <p:cNvPr id="4100" name="Picture 4" descr="http://www.janpatrman.cz/wp-content/uploads/motivace-stari-je-vysada-ne-nestesti-1024x7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08530" y="9092"/>
            <a:ext cx="3189540" cy="2276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/>
              <a:t>Nově</a:t>
            </a:r>
            <a:r>
              <a:rPr lang="en-US" dirty="0"/>
              <a:t> </a:t>
            </a:r>
            <a:r>
              <a:rPr lang="en-US" dirty="0" err="1"/>
              <a:t>vzniklé</a:t>
            </a:r>
            <a:r>
              <a:rPr lang="en-US" dirty="0"/>
              <a:t> </a:t>
            </a:r>
            <a:r>
              <a:rPr lang="en-US" dirty="0" err="1"/>
              <a:t>epilepsie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stáří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b="1" dirty="0" err="1"/>
              <a:t>symptomatické</a:t>
            </a:r>
            <a:r>
              <a:rPr lang="en-US" dirty="0"/>
              <a:t>, resp. </a:t>
            </a:r>
            <a:r>
              <a:rPr lang="en-US" dirty="0" err="1"/>
              <a:t>kryptogenní</a:t>
            </a:r>
            <a:r>
              <a:rPr lang="en-US" dirty="0" smtClean="0"/>
              <a:t>.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en-US" dirty="0" err="1" smtClean="0"/>
              <a:t>Idiopatické</a:t>
            </a:r>
            <a:r>
              <a:rPr lang="en-US" dirty="0" smtClean="0"/>
              <a:t> </a:t>
            </a:r>
            <a:r>
              <a:rPr lang="en-US" dirty="0" err="1"/>
              <a:t>epilepsie</a:t>
            </a:r>
            <a:r>
              <a:rPr lang="en-US" dirty="0"/>
              <a:t> </a:t>
            </a:r>
            <a:r>
              <a:rPr lang="en-US" dirty="0" err="1" smtClean="0"/>
              <a:t>obvykle</a:t>
            </a:r>
            <a:r>
              <a:rPr lang="en-US" dirty="0" smtClean="0"/>
              <a:t> </a:t>
            </a:r>
            <a:r>
              <a:rPr lang="en-US" dirty="0"/>
              <a:t>„de novo“ </a:t>
            </a:r>
            <a:r>
              <a:rPr lang="en-US" dirty="0" err="1"/>
              <a:t>nevznikají</a:t>
            </a:r>
            <a:r>
              <a:rPr lang="en-US" dirty="0"/>
              <a:t>, </a:t>
            </a:r>
            <a:r>
              <a:rPr lang="en-US" dirty="0" err="1"/>
              <a:t>spíše</a:t>
            </a:r>
            <a:r>
              <a:rPr lang="en-US" dirty="0"/>
              <a:t> </a:t>
            </a:r>
            <a:r>
              <a:rPr lang="en-US" dirty="0" err="1"/>
              <a:t>perzistují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</a:t>
            </a:r>
            <a:r>
              <a:rPr lang="en-US" dirty="0" err="1"/>
              <a:t>recidivují</a:t>
            </a:r>
            <a:r>
              <a:rPr lang="en-US" dirty="0"/>
              <a:t>. 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/>
              <a:t>Nejčastější</a:t>
            </a:r>
            <a:r>
              <a:rPr lang="en-US" dirty="0"/>
              <a:t> </a:t>
            </a:r>
            <a:r>
              <a:rPr lang="en-US" dirty="0" err="1"/>
              <a:t>příčiny</a:t>
            </a:r>
            <a:r>
              <a:rPr lang="en-US" dirty="0"/>
              <a:t> </a:t>
            </a:r>
            <a:r>
              <a:rPr lang="en-US" dirty="0" err="1"/>
              <a:t>epilepsie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 smtClean="0"/>
              <a:t>stáří</a:t>
            </a:r>
            <a:r>
              <a:rPr lang="cs-CZ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/>
              <a:t>cévní</a:t>
            </a:r>
            <a:r>
              <a:rPr lang="en-US" dirty="0"/>
              <a:t> </a:t>
            </a:r>
            <a:r>
              <a:rPr lang="en-US" dirty="0" err="1"/>
              <a:t>onemocnění</a:t>
            </a:r>
            <a:r>
              <a:rPr lang="en-US" dirty="0"/>
              <a:t> </a:t>
            </a:r>
            <a:r>
              <a:rPr lang="en-US" dirty="0" err="1"/>
              <a:t>mozku</a:t>
            </a:r>
            <a:r>
              <a:rPr lang="en-US" dirty="0"/>
              <a:t> (30–50 </a:t>
            </a:r>
            <a:r>
              <a:rPr lang="en-US" dirty="0" smtClean="0"/>
              <a:t>%)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/>
              <a:t>mozkové</a:t>
            </a:r>
            <a:r>
              <a:rPr lang="en-US" dirty="0"/>
              <a:t> </a:t>
            </a:r>
            <a:r>
              <a:rPr lang="en-US" dirty="0" err="1"/>
              <a:t>nádory</a:t>
            </a:r>
            <a:r>
              <a:rPr lang="en-US" dirty="0"/>
              <a:t> (5–15 %) 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neurodegenerativní</a:t>
            </a:r>
            <a:r>
              <a:rPr lang="en-US" dirty="0" smtClean="0"/>
              <a:t> </a:t>
            </a:r>
            <a:r>
              <a:rPr lang="en-US" dirty="0" err="1"/>
              <a:t>onemocnění</a:t>
            </a:r>
            <a:r>
              <a:rPr lang="en-US" dirty="0"/>
              <a:t> (7–14 %) 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traumata </a:t>
            </a:r>
            <a:r>
              <a:rPr lang="en-US" dirty="0" err="1"/>
              <a:t>mozku</a:t>
            </a:r>
            <a:r>
              <a:rPr lang="en-US" dirty="0"/>
              <a:t> (3–5 %)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0816" t="31193" r="55894" b="25018"/>
          <a:stretch/>
        </p:blipFill>
        <p:spPr>
          <a:xfrm>
            <a:off x="7921820" y="3104147"/>
            <a:ext cx="3549316" cy="375385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024128" y="6485021"/>
            <a:ext cx="425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Ticháčková &amp; </a:t>
            </a:r>
            <a:r>
              <a:rPr lang="cs-CZ" dirty="0" err="1"/>
              <a:t>Pidrman</a:t>
            </a:r>
            <a:r>
              <a:rPr lang="cs-CZ" dirty="0"/>
              <a:t>,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2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neuropsychologa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8758" y="2286000"/>
            <a:ext cx="11903242" cy="4023360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smtClean="0"/>
              <a:t>Diagnostika</a:t>
            </a:r>
            <a:r>
              <a:rPr lang="cs-CZ" dirty="0" smtClean="0"/>
              <a:t> </a:t>
            </a:r>
            <a:r>
              <a:rPr lang="cs-CZ" dirty="0"/>
              <a:t>neuropsychologického deficitu (i s ohledem na lokalizaci/ </a:t>
            </a:r>
            <a:r>
              <a:rPr lang="cs-CZ" dirty="0" err="1" smtClean="0"/>
              <a:t>lateralizaci</a:t>
            </a:r>
            <a:r>
              <a:rPr lang="cs-CZ" dirty="0" smtClean="0"/>
              <a:t>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 smtClean="0"/>
              <a:t>Diferenciální diagnostika</a:t>
            </a:r>
            <a:r>
              <a:rPr lang="cs-CZ" dirty="0" smtClean="0"/>
              <a:t> </a:t>
            </a:r>
            <a:r>
              <a:rPr lang="cs-CZ" dirty="0" err="1" smtClean="0"/>
              <a:t>pseudoepileptických</a:t>
            </a:r>
            <a:r>
              <a:rPr lang="cs-CZ" dirty="0" smtClean="0"/>
              <a:t> záchvatů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10-60% koincidence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Např. není cyanóza, nebývá pokousání jazyka (bývá ale pomočení), zabezpečující úkrok, otáčení hlavou „ne-ne“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Snaha o využití MMPI (</a:t>
            </a:r>
            <a:r>
              <a:rPr lang="cs-CZ" dirty="0" err="1"/>
              <a:t>Hs</a:t>
            </a:r>
            <a:r>
              <a:rPr lang="cs-CZ" dirty="0"/>
              <a:t>, </a:t>
            </a:r>
            <a:r>
              <a:rPr lang="cs-CZ" dirty="0" err="1"/>
              <a:t>Hy</a:t>
            </a:r>
            <a:r>
              <a:rPr lang="cs-CZ" dirty="0"/>
              <a:t>) a o DES (Škálu disociační zkušenosti</a:t>
            </a:r>
            <a:r>
              <a:rPr lang="cs-CZ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U dětí </a:t>
            </a:r>
            <a:r>
              <a:rPr lang="cs-CZ" dirty="0" err="1" smtClean="0"/>
              <a:t>zj</a:t>
            </a:r>
            <a:r>
              <a:rPr lang="cs-CZ" dirty="0"/>
              <a:t>. </a:t>
            </a:r>
            <a:r>
              <a:rPr lang="cs-CZ" dirty="0" err="1"/>
              <a:t>afetkivní</a:t>
            </a:r>
            <a:r>
              <a:rPr lang="cs-CZ" dirty="0"/>
              <a:t> povahy, u dospělých úzkostné (panický záchvat), disociační, </a:t>
            </a:r>
            <a:r>
              <a:rPr lang="cs-CZ" dirty="0" err="1"/>
              <a:t>somatofromní</a:t>
            </a:r>
            <a:r>
              <a:rPr lang="cs-CZ" dirty="0"/>
              <a:t> aj. např. </a:t>
            </a:r>
            <a:r>
              <a:rPr lang="cs-CZ" dirty="0" err="1"/>
              <a:t>Münchhausenův</a:t>
            </a:r>
            <a:r>
              <a:rPr lang="cs-CZ" dirty="0"/>
              <a:t> syndrom</a:t>
            </a:r>
            <a:endParaRPr lang="cs-CZ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smtClean="0"/>
              <a:t>Terapie</a:t>
            </a:r>
            <a:r>
              <a:rPr lang="cs-CZ" dirty="0" smtClean="0"/>
              <a:t> (</a:t>
            </a:r>
            <a:r>
              <a:rPr lang="cs-CZ" dirty="0" err="1" smtClean="0"/>
              <a:t>neurorehabilitace</a:t>
            </a:r>
            <a:r>
              <a:rPr lang="cs-CZ" dirty="0"/>
              <a:t>, psychosociální </a:t>
            </a:r>
            <a:r>
              <a:rPr lang="cs-CZ" dirty="0" smtClean="0"/>
              <a:t>programy)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 smtClean="0"/>
              <a:t>Prognóza</a:t>
            </a:r>
            <a:r>
              <a:rPr lang="cs-CZ" dirty="0" smtClean="0"/>
              <a:t> </a:t>
            </a:r>
            <a:r>
              <a:rPr lang="cs-CZ" dirty="0"/>
              <a:t>(kontrola hodnocení efektů- diagnostika</a:t>
            </a:r>
            <a:r>
              <a:rPr lang="cs-CZ" dirty="0" smtClean="0"/>
              <a:t>)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519611" y="6464606"/>
            <a:ext cx="167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Preiss,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53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Epilepsie</a:t>
            </a:r>
            <a:endParaRPr lang="en-US" dirty="0"/>
          </a:p>
        </p:txBody>
      </p:sp>
      <p:pic>
        <p:nvPicPr>
          <p:cNvPr id="6" name="Zástupný symbol pro obsah 3"/>
          <p:cNvPicPr>
            <a:picLocks noChangeAspect="1"/>
          </p:cNvPicPr>
          <p:nvPr/>
        </p:nvPicPr>
        <p:blipFill rotWithShape="1">
          <a:blip r:embed="rId2"/>
          <a:srcRect l="15488" t="30543" r="61317" b="12554"/>
          <a:stretch/>
        </p:blipFill>
        <p:spPr>
          <a:xfrm>
            <a:off x="9024257" y="-22302"/>
            <a:ext cx="3167743" cy="4371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9342" y="2487934"/>
            <a:ext cx="10014858" cy="445878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cs-CZ" sz="2400" b="1" dirty="0" smtClean="0"/>
              <a:t> </a:t>
            </a:r>
            <a:r>
              <a:rPr lang="cs-CZ" sz="2400" dirty="0" err="1" smtClean="0"/>
              <a:t>morbus</a:t>
            </a:r>
            <a:r>
              <a:rPr lang="cs-CZ" sz="2400" dirty="0" smtClean="0"/>
              <a:t> </a:t>
            </a:r>
            <a:r>
              <a:rPr lang="cs-CZ" sz="2400" dirty="0" err="1"/>
              <a:t>caducus</a:t>
            </a:r>
            <a:r>
              <a:rPr lang="cs-CZ" sz="2400" dirty="0"/>
              <a:t> – </a:t>
            </a:r>
            <a:r>
              <a:rPr lang="cs-CZ" sz="2400" dirty="0" smtClean="0"/>
              <a:t>padoucnice </a:t>
            </a:r>
          </a:p>
          <a:p>
            <a:pPr>
              <a:lnSpc>
                <a:spcPct val="12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cs-CZ" sz="2400" b="1" dirty="0" smtClean="0"/>
              <a:t> Hippokrates (400 př.n.l.)</a:t>
            </a:r>
            <a:r>
              <a:rPr lang="cs-CZ" sz="2400" dirty="0" smtClean="0"/>
              <a:t>: „</a:t>
            </a:r>
            <a:r>
              <a:rPr lang="cs-CZ" sz="2400" dirty="0" err="1" smtClean="0"/>
              <a:t>morbus</a:t>
            </a:r>
            <a:r>
              <a:rPr lang="cs-CZ" sz="2400" dirty="0" smtClean="0"/>
              <a:t> </a:t>
            </a:r>
            <a:r>
              <a:rPr lang="cs-CZ" sz="2400" dirty="0" err="1" smtClean="0"/>
              <a:t>sacer</a:t>
            </a:r>
            <a:r>
              <a:rPr lang="cs-CZ" sz="2400" dirty="0" smtClean="0"/>
              <a:t>“- svatá nemoc; první spis </a:t>
            </a:r>
          </a:p>
          <a:p>
            <a:pPr>
              <a:lnSpc>
                <a:spcPct val="12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cs-CZ" sz="2400" dirty="0" smtClean="0"/>
              <a:t> Dvě tendence v etiologii ve starověku: </a:t>
            </a:r>
            <a:endParaRPr lang="cs-CZ" sz="2400" dirty="0"/>
          </a:p>
          <a:p>
            <a:pPr marL="457200" indent="-4572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cs-CZ" sz="2400" dirty="0" smtClean="0"/>
              <a:t>nemoc </a:t>
            </a:r>
            <a:r>
              <a:rPr lang="cs-CZ" sz="2400" dirty="0"/>
              <a:t>mozku (Hippokrates, </a:t>
            </a:r>
            <a:r>
              <a:rPr lang="cs-CZ" sz="2400" dirty="0" err="1"/>
              <a:t>Galén</a:t>
            </a:r>
            <a:r>
              <a:rPr lang="cs-CZ" sz="2400" dirty="0" smtClean="0"/>
              <a:t>)</a:t>
            </a:r>
            <a:endParaRPr lang="cs-CZ" sz="2400" dirty="0"/>
          </a:p>
          <a:p>
            <a:pPr marL="457200" indent="-4572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cs-CZ" sz="2400" dirty="0" smtClean="0"/>
              <a:t>interpretace </a:t>
            </a:r>
            <a:r>
              <a:rPr lang="cs-CZ" sz="2400" dirty="0"/>
              <a:t>magické, teorie posedlosti zlým duchem nebo </a:t>
            </a:r>
            <a:r>
              <a:rPr lang="cs-CZ" sz="2400" dirty="0" smtClean="0"/>
              <a:t>ďáblem - epilepsie </a:t>
            </a:r>
            <a:r>
              <a:rPr lang="cs-CZ" sz="2400" dirty="0"/>
              <a:t>jako „</a:t>
            </a:r>
            <a:r>
              <a:rPr lang="cs-CZ" sz="2400" dirty="0" err="1"/>
              <a:t>morbus</a:t>
            </a:r>
            <a:r>
              <a:rPr lang="cs-CZ" sz="2400" dirty="0"/>
              <a:t> </a:t>
            </a:r>
            <a:r>
              <a:rPr lang="cs-CZ" sz="2400" dirty="0" err="1"/>
              <a:t>demoniacus</a:t>
            </a:r>
            <a:r>
              <a:rPr lang="cs-CZ" sz="2400" dirty="0"/>
              <a:t>“ (zejména u psychomotorických záchvatů a záchvatů grand </a:t>
            </a:r>
            <a:r>
              <a:rPr lang="cs-CZ" sz="2400" dirty="0" err="1"/>
              <a:t>mal</a:t>
            </a:r>
            <a:r>
              <a:rPr lang="cs-CZ" sz="2400" dirty="0" smtClean="0"/>
              <a:t>)</a:t>
            </a:r>
          </a:p>
          <a:p>
            <a:pPr>
              <a:lnSpc>
                <a:spcPct val="12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cs-CZ" sz="2400" dirty="0" smtClean="0"/>
              <a:t> </a:t>
            </a:r>
            <a:r>
              <a:rPr lang="cs-CZ" sz="2400" b="1" dirty="0" smtClean="0"/>
              <a:t>20</a:t>
            </a:r>
            <a:r>
              <a:rPr lang="cs-CZ" sz="2400" b="1" dirty="0"/>
              <a:t>. </a:t>
            </a:r>
            <a:r>
              <a:rPr lang="cs-CZ" sz="2400" b="1" dirty="0" smtClean="0"/>
              <a:t>století</a:t>
            </a:r>
            <a:r>
              <a:rPr lang="cs-CZ" sz="2400" dirty="0" smtClean="0"/>
              <a:t>- zásadní </a:t>
            </a:r>
            <a:r>
              <a:rPr lang="cs-CZ" sz="2400" dirty="0"/>
              <a:t>zlom v péči o epileptické </a:t>
            </a:r>
            <a:r>
              <a:rPr lang="cs-CZ" sz="2400" dirty="0" smtClean="0"/>
              <a:t>pacienty: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 smtClean="0"/>
              <a:t>rozvoj farmakoterapie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 smtClean="0"/>
              <a:t>potvrzením </a:t>
            </a:r>
            <a:r>
              <a:rPr lang="cs-CZ" sz="2000" dirty="0"/>
              <a:t>účinnosti operační léčby u </a:t>
            </a:r>
            <a:r>
              <a:rPr lang="cs-CZ" sz="2000" dirty="0" err="1"/>
              <a:t>farmakorezistentních</a:t>
            </a:r>
            <a:r>
              <a:rPr lang="cs-CZ" sz="2000" dirty="0"/>
              <a:t> </a:t>
            </a:r>
            <a:r>
              <a:rPr lang="cs-CZ" sz="2000" dirty="0" smtClean="0"/>
              <a:t>pacientů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 smtClean="0"/>
              <a:t>vznikem </a:t>
            </a:r>
            <a:r>
              <a:rPr lang="cs-CZ" sz="2000" dirty="0" err="1"/>
              <a:t>epileptologie</a:t>
            </a:r>
            <a:r>
              <a:rPr lang="cs-CZ" sz="2000" dirty="0"/>
              <a:t> jako neurologické </a:t>
            </a:r>
            <a:r>
              <a:rPr lang="cs-CZ" sz="2000" dirty="0" smtClean="0"/>
              <a:t>specializace</a:t>
            </a:r>
            <a:r>
              <a:rPr lang="cs-CZ" sz="2000" dirty="0"/>
              <a:t>			</a:t>
            </a:r>
            <a:endParaRPr lang="cs-CZ" sz="2000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7574844" y="6208889"/>
            <a:ext cx="445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OBRÁZEK: Rektor, I. (2014). Úvodní slovo. </a:t>
            </a:r>
            <a:r>
              <a:rPr lang="cs-CZ" sz="1200" dirty="0" err="1" smtClean="0"/>
              <a:t>Neurológia</a:t>
            </a:r>
            <a:r>
              <a:rPr lang="cs-CZ" sz="1200" dirty="0" smtClean="0"/>
              <a:t> </a:t>
            </a:r>
            <a:r>
              <a:rPr lang="cs-CZ" sz="1200" dirty="0" err="1" smtClean="0"/>
              <a:t>pre</a:t>
            </a:r>
            <a:r>
              <a:rPr lang="cs-CZ" sz="1200" dirty="0" smtClean="0"/>
              <a:t> </a:t>
            </a:r>
            <a:r>
              <a:rPr lang="cs-CZ" sz="1200" dirty="0" err="1" smtClean="0"/>
              <a:t>prax</a:t>
            </a:r>
            <a:r>
              <a:rPr lang="cs-CZ" sz="1200" dirty="0" smtClean="0"/>
              <a:t>. 15(2) (</a:t>
            </a:r>
            <a:r>
              <a:rPr lang="en-US" sz="1200" dirty="0" smtClean="0"/>
              <a:t>http</a:t>
            </a:r>
            <a:r>
              <a:rPr lang="en-US" sz="1200" dirty="0"/>
              <a:t>://www.neurologiapreprax.sk/index.php?page=pdf_view&amp;pdf_id=6837&amp;magazine_id=3</a:t>
            </a:r>
          </a:p>
        </p:txBody>
      </p:sp>
    </p:spTree>
    <p:extLst>
      <p:ext uri="{BB962C8B-B14F-4D97-AF65-F5344CB8AC3E}">
        <p14:creationId xmlns:p14="http://schemas.microsoft.com/office/powerpoint/2010/main" val="246458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Neuropsychologické diagnostické </a:t>
            </a:r>
            <a:r>
              <a:rPr lang="cs-CZ" dirty="0" smtClean="0"/>
              <a:t>metody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cs-CZ" b="1" dirty="0"/>
              <a:t>Neuropsychologická baterie pro epilepsie</a:t>
            </a:r>
            <a:r>
              <a:rPr lang="cs-CZ" dirty="0"/>
              <a:t> (NBE</a:t>
            </a:r>
            <a:r>
              <a:rPr lang="cs-CZ" dirty="0" smtClean="0"/>
              <a:t>) - </a:t>
            </a:r>
            <a:r>
              <a:rPr lang="cs-CZ" dirty="0" err="1"/>
              <a:t>Dodrill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 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err="1" smtClean="0"/>
              <a:t>FePsy</a:t>
            </a:r>
            <a:r>
              <a:rPr lang="cs-CZ" b="1" dirty="0" smtClean="0"/>
              <a:t> </a:t>
            </a:r>
            <a:r>
              <a:rPr lang="cs-CZ" b="1" dirty="0" err="1" smtClean="0"/>
              <a:t>Battery</a:t>
            </a:r>
            <a:r>
              <a:rPr lang="cs-CZ" dirty="0" smtClean="0"/>
              <a:t> (</a:t>
            </a:r>
            <a:r>
              <a:rPr lang="cs-CZ" dirty="0" err="1" smtClean="0"/>
              <a:t>Moerland</a:t>
            </a:r>
            <a:r>
              <a:rPr lang="cs-CZ" dirty="0" smtClean="0"/>
              <a:t>, 1988)  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cs-CZ" b="1" dirty="0" smtClean="0"/>
              <a:t>Washingtonský </a:t>
            </a:r>
            <a:r>
              <a:rPr lang="cs-CZ" b="1" dirty="0"/>
              <a:t>psychosociální dotazník pro záchvatovitá onemocnění </a:t>
            </a:r>
            <a:r>
              <a:rPr lang="cs-CZ" dirty="0"/>
              <a:t>(WPSI)- psychické a sociální dopady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 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cs-CZ" b="1" dirty="0" err="1"/>
              <a:t>Epilepsy</a:t>
            </a:r>
            <a:r>
              <a:rPr lang="cs-CZ" b="1" dirty="0"/>
              <a:t> </a:t>
            </a:r>
            <a:r>
              <a:rPr lang="cs-CZ" b="1" dirty="0" err="1"/>
              <a:t>surgery</a:t>
            </a:r>
            <a:r>
              <a:rPr lang="cs-CZ" b="1" dirty="0"/>
              <a:t> </a:t>
            </a:r>
            <a:r>
              <a:rPr lang="cs-CZ" b="1" dirty="0" err="1"/>
              <a:t>Inventroy</a:t>
            </a:r>
            <a:r>
              <a:rPr lang="cs-CZ" dirty="0"/>
              <a:t>- česká adaptace, psychometricky kvalitní; pro měření kvality života po operaci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 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cs-CZ" b="1" dirty="0" err="1"/>
              <a:t>Sodium-amytalová</a:t>
            </a:r>
            <a:r>
              <a:rPr lang="cs-CZ" b="1" dirty="0"/>
              <a:t> zkouška (</a:t>
            </a:r>
            <a:r>
              <a:rPr lang="cs-CZ" b="1" dirty="0" err="1"/>
              <a:t>Wada</a:t>
            </a:r>
            <a:r>
              <a:rPr lang="cs-CZ" b="1" dirty="0"/>
              <a:t> test</a:t>
            </a:r>
            <a:r>
              <a:rPr lang="cs-CZ" b="1" dirty="0" smtClean="0"/>
              <a:t>) </a:t>
            </a:r>
            <a:r>
              <a:rPr lang="cs-CZ" dirty="0" smtClean="0"/>
              <a:t>- modelace </a:t>
            </a:r>
            <a:r>
              <a:rPr lang="cs-CZ" dirty="0" err="1"/>
              <a:t>pozákrokového</a:t>
            </a:r>
            <a:r>
              <a:rPr lang="cs-CZ" dirty="0"/>
              <a:t> stavu + lokalizace </a:t>
            </a:r>
            <a:r>
              <a:rPr lang="cs-CZ" dirty="0" err="1"/>
              <a:t>lateralize</a:t>
            </a:r>
            <a:r>
              <a:rPr lang="cs-CZ" dirty="0"/>
              <a:t> řečově dominantní hemi (nemocný používá jen tu farmakologicky nevyřazenou)</a:t>
            </a:r>
            <a:endParaRPr lang="en-US" dirty="0"/>
          </a:p>
          <a:p>
            <a:r>
              <a:rPr lang="cs-CZ" dirty="0"/>
              <a:t/>
            </a:r>
            <a:br>
              <a:rPr lang="cs-CZ" dirty="0"/>
            </a:b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519611" y="6464606"/>
            <a:ext cx="167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Preiss,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Kognitivní deficit při epilepsii 1/2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2505" y="1792706"/>
            <a:ext cx="10799065" cy="487279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3"/>
                </a:solidFill>
              </a:rPr>
              <a:t>EPI &amp; IQ</a:t>
            </a:r>
            <a:endParaRPr lang="en-US" b="1" dirty="0">
              <a:solidFill>
                <a:schemeClr val="accent3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 smtClean="0"/>
              <a:t> Rané </a:t>
            </a:r>
            <a:r>
              <a:rPr lang="cs-CZ" dirty="0"/>
              <a:t>výzkumy na  institucionalizovaných pacientech vedly ke zjištěním, že je kognitivní </a:t>
            </a:r>
            <a:r>
              <a:rPr lang="cs-CZ" dirty="0" smtClean="0"/>
              <a:t>deficit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b="1" dirty="0" smtClean="0"/>
              <a:t> Švancara</a:t>
            </a:r>
            <a:r>
              <a:rPr lang="cs-CZ" dirty="0" smtClean="0"/>
              <a:t> </a:t>
            </a:r>
            <a:r>
              <a:rPr lang="cs-CZ" dirty="0"/>
              <a:t>(1971): normální inteligence u 2/3 dospívajících epi </a:t>
            </a:r>
            <a:r>
              <a:rPr lang="cs-CZ" dirty="0" smtClean="0"/>
              <a:t>pacientů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b="1" dirty="0" smtClean="0"/>
              <a:t> Preiss </a:t>
            </a:r>
            <a:r>
              <a:rPr lang="cs-CZ" dirty="0" smtClean="0"/>
              <a:t>(2006): </a:t>
            </a:r>
            <a:r>
              <a:rPr lang="cs-CZ" dirty="0"/>
              <a:t>široký rozsah </a:t>
            </a:r>
            <a:r>
              <a:rPr lang="cs-CZ" dirty="0" smtClean="0"/>
              <a:t>IQ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b="1" dirty="0" smtClean="0"/>
              <a:t> </a:t>
            </a:r>
            <a:r>
              <a:rPr lang="cs-CZ" b="1" dirty="0" err="1" smtClean="0"/>
              <a:t>Collins</a:t>
            </a:r>
            <a:r>
              <a:rPr lang="cs-CZ" b="1" dirty="0" smtClean="0"/>
              <a:t> </a:t>
            </a:r>
            <a:r>
              <a:rPr lang="cs-CZ" b="1" dirty="0"/>
              <a:t>&amp; </a:t>
            </a:r>
            <a:r>
              <a:rPr lang="cs-CZ" b="1" dirty="0" err="1"/>
              <a:t>Lennox</a:t>
            </a:r>
            <a:r>
              <a:rPr lang="cs-CZ" b="1" dirty="0"/>
              <a:t> </a:t>
            </a:r>
            <a:r>
              <a:rPr lang="cs-CZ" dirty="0"/>
              <a:t>(1974</a:t>
            </a:r>
            <a:r>
              <a:rPr lang="cs-CZ" dirty="0" smtClean="0"/>
              <a:t>):  </a:t>
            </a:r>
            <a:r>
              <a:rPr lang="cs-CZ" dirty="0"/>
              <a:t>IQ průměrně o 10 bodů nižší u symptomatické epi, </a:t>
            </a:r>
            <a:r>
              <a:rPr lang="cs-CZ" dirty="0" smtClean="0"/>
              <a:t>u </a:t>
            </a:r>
            <a:r>
              <a:rPr lang="cs-CZ" dirty="0"/>
              <a:t>grand </a:t>
            </a:r>
            <a:r>
              <a:rPr lang="cs-CZ" dirty="0" err="1"/>
              <a:t>mal</a:t>
            </a:r>
            <a:r>
              <a:rPr lang="cs-CZ" dirty="0"/>
              <a:t> a psychomotorických záchvatů (nejvyšší IQ u petit </a:t>
            </a:r>
            <a:r>
              <a:rPr lang="cs-CZ" dirty="0" err="1"/>
              <a:t>mal</a:t>
            </a:r>
            <a:r>
              <a:rPr lang="cs-CZ" dirty="0"/>
              <a:t> absencí</a:t>
            </a:r>
            <a:r>
              <a:rPr lang="cs-CZ" dirty="0" smtClean="0"/>
              <a:t>)</a:t>
            </a:r>
          </a:p>
          <a:p>
            <a:r>
              <a:rPr lang="cs-CZ" b="1" dirty="0" smtClean="0">
                <a:solidFill>
                  <a:schemeClr val="accent3"/>
                </a:solidFill>
              </a:rPr>
              <a:t>EPI </a:t>
            </a:r>
            <a:r>
              <a:rPr lang="cs-CZ" b="1" dirty="0">
                <a:solidFill>
                  <a:schemeClr val="accent3"/>
                </a:solidFill>
              </a:rPr>
              <a:t>&amp; Paměť</a:t>
            </a:r>
            <a:endParaRPr lang="en-US" b="1" dirty="0">
              <a:solidFill>
                <a:schemeClr val="accent3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smtClean="0"/>
              <a:t>Více </a:t>
            </a:r>
            <a:r>
              <a:rPr lang="cs-CZ" b="1" dirty="0"/>
              <a:t>než </a:t>
            </a:r>
            <a:r>
              <a:rPr lang="cs-CZ" b="1" dirty="0" smtClean="0"/>
              <a:t>½ epi </a:t>
            </a:r>
            <a:r>
              <a:rPr lang="cs-CZ" b="1" dirty="0"/>
              <a:t>pacientů hodnotí svou paměť jako </a:t>
            </a:r>
            <a:r>
              <a:rPr lang="cs-CZ" b="1" dirty="0" smtClean="0"/>
              <a:t>oslabenou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Průměrné </a:t>
            </a:r>
            <a:r>
              <a:rPr lang="cs-CZ" dirty="0"/>
              <a:t>hodnoty dle WMS-R </a:t>
            </a:r>
            <a:r>
              <a:rPr lang="cs-CZ" dirty="0" smtClean="0"/>
              <a:t>-</a:t>
            </a:r>
            <a:r>
              <a:rPr lang="cs-CZ" dirty="0"/>
              <a:t> </a:t>
            </a:r>
            <a:r>
              <a:rPr lang="cs-CZ" dirty="0" smtClean="0"/>
              <a:t>pásmo </a:t>
            </a:r>
            <a:r>
              <a:rPr lang="cs-CZ" b="1" dirty="0"/>
              <a:t>mírného </a:t>
            </a:r>
            <a:r>
              <a:rPr lang="cs-CZ" b="1" dirty="0" smtClean="0"/>
              <a:t>podprůměru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 smtClean="0"/>
              <a:t>Výrazný </a:t>
            </a:r>
            <a:r>
              <a:rPr lang="cs-CZ" dirty="0"/>
              <a:t>vliv má </a:t>
            </a:r>
            <a:r>
              <a:rPr lang="cs-CZ" b="1" dirty="0"/>
              <a:t>frekvence</a:t>
            </a:r>
            <a:r>
              <a:rPr lang="cs-CZ" dirty="0"/>
              <a:t> </a:t>
            </a:r>
            <a:r>
              <a:rPr lang="cs-CZ" b="1" dirty="0"/>
              <a:t>záchvatů</a:t>
            </a:r>
            <a:r>
              <a:rPr lang="cs-CZ" dirty="0"/>
              <a:t> (vč. </a:t>
            </a:r>
            <a:r>
              <a:rPr lang="cs-CZ" dirty="0" smtClean="0"/>
              <a:t>subklinických)</a:t>
            </a:r>
          </a:p>
          <a:p>
            <a:pPr lvl="0"/>
            <a:endParaRPr lang="en-US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717568"/>
              </p:ext>
            </p:extLst>
          </p:nvPr>
        </p:nvGraphicFramePr>
        <p:xfrm>
          <a:off x="7807238" y="5067685"/>
          <a:ext cx="4240383" cy="1260927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096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7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309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Paměť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Hemisféra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Lalok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309">
                <a:tc>
                  <a:txBody>
                    <a:bodyPr/>
                    <a:lstStyle/>
                    <a:p>
                      <a:pPr lvl="0">
                        <a:buFont typeface="Arial" panose="020B0604020202020204" pitchFamily="34" charset="0"/>
                        <a:buNone/>
                      </a:pPr>
                      <a:r>
                        <a:rPr lang="cs-CZ" sz="1600" b="0" dirty="0" smtClean="0"/>
                        <a:t> Verbální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/>
                        <a:t>levá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/>
                        <a:t>temporální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309"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Neverbální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/>
                        <a:t>pravá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/>
                        <a:t>temporální</a:t>
                      </a:r>
                      <a:endParaRPr lang="en-US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0519611" y="6464606"/>
            <a:ext cx="167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Preiss,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7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Kognitivní deficit při epilepsii 1/2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3453" y="1792706"/>
            <a:ext cx="11514221" cy="49329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3"/>
                </a:solidFill>
              </a:rPr>
              <a:t>EPI &amp; řeč</a:t>
            </a:r>
            <a:endParaRPr lang="en-US" b="1" dirty="0">
              <a:solidFill>
                <a:schemeClr val="accent3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 smtClean="0"/>
              <a:t> Dopad </a:t>
            </a:r>
            <a:r>
              <a:rPr lang="cs-CZ" dirty="0"/>
              <a:t>na výkon ve škole a </a:t>
            </a:r>
            <a:r>
              <a:rPr lang="cs-CZ" dirty="0" smtClean="0"/>
              <a:t>zaměstnání a sociální adaptaci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 smtClean="0"/>
              <a:t> Léze </a:t>
            </a:r>
            <a:r>
              <a:rPr lang="cs-CZ" dirty="0"/>
              <a:t>v </a:t>
            </a:r>
            <a:r>
              <a:rPr lang="cs-CZ" b="1" dirty="0"/>
              <a:t>řečově dominantní </a:t>
            </a:r>
            <a:r>
              <a:rPr lang="cs-CZ" b="1" dirty="0" smtClean="0"/>
              <a:t>hemisféře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b="1" dirty="0" smtClean="0"/>
              <a:t> pozor</a:t>
            </a:r>
            <a:r>
              <a:rPr lang="cs-CZ" b="1" dirty="0"/>
              <a:t>! </a:t>
            </a:r>
            <a:r>
              <a:rPr lang="cs-CZ" dirty="0" smtClean="0"/>
              <a:t>U epilepsie je </a:t>
            </a:r>
            <a:r>
              <a:rPr lang="cs-CZ" dirty="0"/>
              <a:t>častá </a:t>
            </a:r>
            <a:r>
              <a:rPr lang="cs-CZ" b="1" dirty="0"/>
              <a:t>atypická dominance </a:t>
            </a:r>
            <a:r>
              <a:rPr lang="cs-CZ" b="1" dirty="0" smtClean="0"/>
              <a:t>řeči - </a:t>
            </a:r>
            <a:r>
              <a:rPr lang="cs-CZ" dirty="0" smtClean="0"/>
              <a:t>pravá </a:t>
            </a:r>
            <a:r>
              <a:rPr lang="cs-CZ" dirty="0"/>
              <a:t>hemi nebo </a:t>
            </a:r>
            <a:r>
              <a:rPr lang="cs-CZ" dirty="0" smtClean="0"/>
              <a:t>bilaterálně</a:t>
            </a:r>
          </a:p>
          <a:p>
            <a:pPr marL="0" lvl="0" indent="0">
              <a:buNone/>
            </a:pPr>
            <a:r>
              <a:rPr lang="cs-CZ" b="1" dirty="0" smtClean="0">
                <a:solidFill>
                  <a:schemeClr val="accent3"/>
                </a:solidFill>
              </a:rPr>
              <a:t>EPI </a:t>
            </a:r>
            <a:r>
              <a:rPr lang="cs-CZ" b="1" dirty="0">
                <a:solidFill>
                  <a:schemeClr val="accent3"/>
                </a:solidFill>
              </a:rPr>
              <a:t>&amp; exekutiva</a:t>
            </a:r>
            <a:endParaRPr lang="en-US" b="1" dirty="0">
              <a:solidFill>
                <a:schemeClr val="accent3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 smtClean="0"/>
              <a:t> Oslabené programování, koordinace </a:t>
            </a:r>
            <a:r>
              <a:rPr lang="cs-CZ" dirty="0"/>
              <a:t>motorických postupů, pracovní paměť, snížená inhibice reakcí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 smtClean="0"/>
              <a:t> Deficit </a:t>
            </a:r>
            <a:r>
              <a:rPr lang="cs-CZ" dirty="0"/>
              <a:t>je výraznější </a:t>
            </a:r>
            <a:r>
              <a:rPr lang="cs-CZ" b="1" dirty="0"/>
              <a:t>u bilaterálních poškození </a:t>
            </a:r>
            <a:r>
              <a:rPr lang="cs-CZ" dirty="0"/>
              <a:t>a rozsáhlých </a:t>
            </a:r>
            <a:r>
              <a:rPr lang="cs-CZ" b="1" dirty="0"/>
              <a:t>frontálních </a:t>
            </a:r>
            <a:r>
              <a:rPr lang="cs-CZ" b="1" dirty="0" smtClean="0"/>
              <a:t>poškození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3"/>
                </a:solidFill>
              </a:rPr>
              <a:t>EPI &amp; percepce</a:t>
            </a:r>
            <a:endParaRPr lang="en-US" b="1" dirty="0">
              <a:solidFill>
                <a:schemeClr val="accent3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 smtClean="0"/>
              <a:t> zraková : obvykle </a:t>
            </a:r>
            <a:r>
              <a:rPr lang="cs-CZ" dirty="0"/>
              <a:t>oslabena při lézích </a:t>
            </a:r>
            <a:r>
              <a:rPr lang="cs-CZ" b="1" dirty="0"/>
              <a:t>v nedominantní hemi</a:t>
            </a:r>
            <a:endParaRPr lang="en-US" b="1" dirty="0"/>
          </a:p>
          <a:p>
            <a:pPr marL="0" indent="0">
              <a:buNone/>
            </a:pPr>
            <a:r>
              <a:rPr lang="cs-CZ" b="1" dirty="0" smtClean="0">
                <a:solidFill>
                  <a:schemeClr val="accent3"/>
                </a:solidFill>
              </a:rPr>
              <a:t>EPI </a:t>
            </a:r>
            <a:r>
              <a:rPr lang="cs-CZ" b="1" dirty="0">
                <a:solidFill>
                  <a:schemeClr val="accent3"/>
                </a:solidFill>
              </a:rPr>
              <a:t>&amp; emoce</a:t>
            </a:r>
            <a:endParaRPr lang="en-US" b="1" dirty="0">
              <a:solidFill>
                <a:schemeClr val="accent3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cs-CZ" b="1" dirty="0" smtClean="0"/>
              <a:t> </a:t>
            </a:r>
            <a:r>
              <a:rPr lang="cs-CZ" b="1" dirty="0" err="1" smtClean="0"/>
              <a:t>interiktální</a:t>
            </a:r>
            <a:r>
              <a:rPr lang="cs-CZ" b="1" dirty="0" smtClean="0"/>
              <a:t> </a:t>
            </a:r>
            <a:r>
              <a:rPr lang="cs-CZ" b="1" dirty="0"/>
              <a:t>depresivní porucha </a:t>
            </a:r>
            <a:r>
              <a:rPr lang="cs-CZ" dirty="0"/>
              <a:t>(</a:t>
            </a:r>
            <a:r>
              <a:rPr lang="cs-CZ" dirty="0" err="1"/>
              <a:t>mezizáchvatové</a:t>
            </a:r>
            <a:r>
              <a:rPr lang="cs-CZ" dirty="0"/>
              <a:t> období</a:t>
            </a:r>
            <a:r>
              <a:rPr lang="cs-CZ" dirty="0" smtClean="0"/>
              <a:t>)- podoba </a:t>
            </a:r>
            <a:r>
              <a:rPr lang="cs-CZ" dirty="0" err="1" smtClean="0"/>
              <a:t>dystymie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 smtClean="0"/>
              <a:t> zvolit </a:t>
            </a:r>
            <a:r>
              <a:rPr lang="cs-CZ" dirty="0"/>
              <a:t>vhodná </a:t>
            </a:r>
            <a:r>
              <a:rPr lang="cs-CZ" dirty="0" err="1" smtClean="0"/>
              <a:t>anitepiletpika</a:t>
            </a:r>
            <a:r>
              <a:rPr lang="cs-CZ" dirty="0" smtClean="0"/>
              <a:t> - </a:t>
            </a:r>
            <a:r>
              <a:rPr lang="cs-CZ" dirty="0"/>
              <a:t>ne 1 .</a:t>
            </a:r>
            <a:r>
              <a:rPr lang="cs-CZ" dirty="0" smtClean="0"/>
              <a:t>generaci - </a:t>
            </a:r>
            <a:r>
              <a:rPr lang="cs-CZ" dirty="0"/>
              <a:t>zhoršují depresivní </a:t>
            </a:r>
            <a:r>
              <a:rPr lang="cs-CZ" dirty="0" err="1" smtClean="0"/>
              <a:t>symptomatiku</a:t>
            </a:r>
            <a:endParaRPr lang="cs-CZ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 smtClean="0"/>
              <a:t> lze </a:t>
            </a:r>
            <a:r>
              <a:rPr lang="cs-CZ" dirty="0"/>
              <a:t>využít i antikonvulzivní terapii- nezvyšuje frekvenci epi </a:t>
            </a:r>
            <a:r>
              <a:rPr lang="cs-CZ" dirty="0" smtClean="0"/>
              <a:t>záchvatů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519611" y="6464606"/>
            <a:ext cx="167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Preiss,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64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Života </a:t>
            </a:r>
            <a:r>
              <a:rPr lang="cs-CZ" dirty="0" smtClean="0"/>
              <a:t>epileptikova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10550251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rozvoj deprese (</a:t>
            </a:r>
            <a:r>
              <a:rPr lang="en-US" dirty="0"/>
              <a:t>40-60 % </a:t>
            </a:r>
            <a:r>
              <a:rPr lang="en-US" dirty="0" err="1"/>
              <a:t>oproti</a:t>
            </a:r>
            <a:r>
              <a:rPr lang="en-US" dirty="0"/>
              <a:t> 2-4 </a:t>
            </a:r>
            <a:r>
              <a:rPr lang="en-US" dirty="0" smtClean="0"/>
              <a:t>%</a:t>
            </a:r>
            <a:r>
              <a:rPr lang="cs-CZ" dirty="0" smtClean="0"/>
              <a:t>) a úzkostných poruch (</a:t>
            </a:r>
            <a:r>
              <a:rPr lang="en-US" dirty="0"/>
              <a:t>20-40 % </a:t>
            </a:r>
            <a:r>
              <a:rPr lang="en-US" dirty="0" err="1"/>
              <a:t>oproti</a:t>
            </a:r>
            <a:r>
              <a:rPr lang="en-US" dirty="0"/>
              <a:t> 3-7 % </a:t>
            </a:r>
            <a:r>
              <a:rPr lang="cs-CZ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oslabení kognitivních funkcí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strach z výskytu záchvatu na společenských akcích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řízení motorových vozidel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ženy a gravidita, mateřství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alkohol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obecná stigmatizace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6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pomoc při epileptickém záchvatu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253" y="1817914"/>
            <a:ext cx="12007515" cy="4594918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3"/>
                </a:solidFill>
              </a:rPr>
              <a:t>Co </a:t>
            </a:r>
            <a:r>
              <a:rPr lang="en-US" sz="2400" b="1" dirty="0" err="1">
                <a:solidFill>
                  <a:schemeClr val="accent3"/>
                </a:solidFill>
              </a:rPr>
              <a:t>nedělejte</a:t>
            </a:r>
            <a:r>
              <a:rPr lang="en-US" sz="2400" b="1" dirty="0">
                <a:solidFill>
                  <a:schemeClr val="accent3"/>
                </a:solidFill>
              </a:rPr>
              <a:t>: </a:t>
            </a:r>
            <a:endParaRPr lang="cs-CZ" sz="2400" b="1" dirty="0" smtClean="0">
              <a:solidFill>
                <a:schemeClr val="accent3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/>
              <a:t>pevným</a:t>
            </a:r>
            <a:r>
              <a:rPr lang="en-US" sz="2000" dirty="0" smtClean="0"/>
              <a:t> </a:t>
            </a:r>
            <a:r>
              <a:rPr lang="en-US" sz="2000" dirty="0" err="1"/>
              <a:t>sevřením</a:t>
            </a:r>
            <a:r>
              <a:rPr lang="en-US" sz="2000" dirty="0"/>
              <a:t> </a:t>
            </a:r>
            <a:r>
              <a:rPr lang="en-US" sz="2000" dirty="0" err="1"/>
              <a:t>nebo</a:t>
            </a:r>
            <a:r>
              <a:rPr lang="en-US" sz="2000" dirty="0"/>
              <a:t> </a:t>
            </a:r>
            <a:r>
              <a:rPr lang="en-US" sz="2000" dirty="0" err="1"/>
              <a:t>zalehnutím</a:t>
            </a:r>
            <a:r>
              <a:rPr lang="en-US" sz="2000" dirty="0"/>
              <a:t> </a:t>
            </a:r>
            <a:r>
              <a:rPr lang="en-US" sz="2000" dirty="0" err="1" smtClean="0"/>
              <a:t>bránit</a:t>
            </a:r>
            <a:r>
              <a:rPr lang="en-US" sz="2000" dirty="0" smtClean="0"/>
              <a:t> </a:t>
            </a:r>
            <a:r>
              <a:rPr lang="en-US" sz="2000" dirty="0" err="1" smtClean="0"/>
              <a:t>křečím</a:t>
            </a:r>
            <a:endParaRPr lang="cs-CZ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/>
              <a:t>násilím</a:t>
            </a:r>
            <a:r>
              <a:rPr lang="en-US" sz="2000" dirty="0" smtClean="0"/>
              <a:t> </a:t>
            </a:r>
            <a:r>
              <a:rPr lang="en-US" sz="2000" dirty="0" err="1"/>
              <a:t>rozevírat</a:t>
            </a:r>
            <a:r>
              <a:rPr lang="en-US" sz="2000" dirty="0"/>
              <a:t> </a:t>
            </a:r>
            <a:r>
              <a:rPr lang="en-US" sz="2000" dirty="0" err="1"/>
              <a:t>zaťaté</a:t>
            </a:r>
            <a:r>
              <a:rPr lang="en-US" sz="2000" dirty="0"/>
              <a:t> </a:t>
            </a:r>
            <a:r>
              <a:rPr lang="en-US" sz="2000" dirty="0" err="1"/>
              <a:t>čelisti</a:t>
            </a:r>
            <a:r>
              <a:rPr lang="en-US" sz="2000" dirty="0"/>
              <a:t> a </a:t>
            </a:r>
            <a:r>
              <a:rPr lang="cs-CZ" sz="2000" dirty="0" smtClean="0"/>
              <a:t>v</a:t>
            </a:r>
            <a:r>
              <a:rPr lang="en-US" sz="2000" dirty="0" err="1" smtClean="0"/>
              <a:t>souv</a:t>
            </a:r>
            <a:r>
              <a:rPr lang="cs-CZ" sz="2000" dirty="0" err="1" smtClean="0"/>
              <a:t>at</a:t>
            </a:r>
            <a:r>
              <a:rPr lang="en-US" sz="2000" dirty="0" smtClean="0"/>
              <a:t> </a:t>
            </a:r>
            <a:r>
              <a:rPr lang="en-US" sz="2000" dirty="0" err="1"/>
              <a:t>předměty</a:t>
            </a:r>
            <a:r>
              <a:rPr lang="en-US" sz="2000" dirty="0"/>
              <a:t> </a:t>
            </a:r>
            <a:r>
              <a:rPr lang="en-US" sz="2000" dirty="0" err="1"/>
              <a:t>mezi</a:t>
            </a:r>
            <a:r>
              <a:rPr lang="en-US" sz="2000" dirty="0"/>
              <a:t> </a:t>
            </a:r>
            <a:r>
              <a:rPr lang="en-US" sz="2000" dirty="0" err="1"/>
              <a:t>zuby</a:t>
            </a:r>
            <a:r>
              <a:rPr lang="en-US" sz="2000" dirty="0"/>
              <a:t> </a:t>
            </a:r>
            <a:endParaRPr lang="cs-CZ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 pokus </a:t>
            </a:r>
            <a:r>
              <a:rPr lang="en-US" sz="2000" dirty="0" err="1" smtClean="0"/>
              <a:t>záchvat</a:t>
            </a:r>
            <a:r>
              <a:rPr lang="en-US" sz="2000" dirty="0" smtClean="0"/>
              <a:t> </a:t>
            </a:r>
            <a:r>
              <a:rPr lang="en-US" sz="2000" dirty="0" err="1"/>
              <a:t>přerušit</a:t>
            </a:r>
            <a:r>
              <a:rPr lang="en-US" sz="2000" dirty="0"/>
              <a:t> </a:t>
            </a:r>
            <a:r>
              <a:rPr lang="en-US" sz="2000" dirty="0" err="1"/>
              <a:t>třesením</a:t>
            </a:r>
            <a:r>
              <a:rPr lang="en-US" sz="2000" dirty="0"/>
              <a:t>, </a:t>
            </a:r>
            <a:r>
              <a:rPr lang="en-US" sz="2000" dirty="0" err="1"/>
              <a:t>poplácáváním</a:t>
            </a:r>
            <a:r>
              <a:rPr lang="en-US" sz="2000" dirty="0"/>
              <a:t>, </a:t>
            </a:r>
            <a:r>
              <a:rPr lang="en-US" sz="2000" dirty="0" err="1"/>
              <a:t>křikem</a:t>
            </a:r>
            <a:r>
              <a:rPr lang="en-US" sz="2000" dirty="0"/>
              <a:t> </a:t>
            </a:r>
            <a:r>
              <a:rPr lang="en-US" sz="2000" dirty="0" err="1"/>
              <a:t>či</a:t>
            </a:r>
            <a:r>
              <a:rPr lang="en-US" sz="2000" dirty="0"/>
              <a:t> </a:t>
            </a:r>
            <a:r>
              <a:rPr lang="en-US" sz="2000" dirty="0" err="1" smtClean="0"/>
              <a:t>kříšením</a:t>
            </a:r>
            <a:endParaRPr lang="cs-CZ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 smtClean="0"/>
              <a:t>N</a:t>
            </a:r>
            <a:r>
              <a:rPr lang="en-US" sz="2000" b="1" dirty="0" err="1" smtClean="0"/>
              <a:t>ejvhodnější</a:t>
            </a:r>
            <a:r>
              <a:rPr lang="en-US" sz="2000" b="1" dirty="0" smtClean="0"/>
              <a:t> </a:t>
            </a:r>
            <a:r>
              <a:rPr lang="en-US" sz="2000" b="1" dirty="0"/>
              <a:t>je </a:t>
            </a:r>
            <a:r>
              <a:rPr lang="en-US" sz="2000" b="1" dirty="0" err="1"/>
              <a:t>nechat</a:t>
            </a:r>
            <a:r>
              <a:rPr lang="en-US" sz="2000" b="1" dirty="0"/>
              <a:t> </a:t>
            </a:r>
            <a:r>
              <a:rPr lang="en-US" sz="2000" b="1" dirty="0" err="1"/>
              <a:t>záchvat</a:t>
            </a:r>
            <a:r>
              <a:rPr lang="en-US" sz="2000" b="1" dirty="0"/>
              <a:t> </a:t>
            </a:r>
            <a:r>
              <a:rPr lang="en-US" sz="2000" b="1" dirty="0" err="1"/>
              <a:t>proběhnout</a:t>
            </a:r>
            <a:r>
              <a:rPr lang="en-US" sz="2000" b="1" dirty="0"/>
              <a:t> </a:t>
            </a:r>
            <a:r>
              <a:rPr lang="en-US" sz="2000" b="1" dirty="0" smtClean="0"/>
              <a:t>a  </a:t>
            </a:r>
            <a:r>
              <a:rPr lang="en-US" sz="2000" b="1" dirty="0" err="1" smtClean="0"/>
              <a:t>postiženého</a:t>
            </a:r>
            <a:r>
              <a:rPr lang="en-US" sz="2000" b="1" dirty="0" smtClean="0"/>
              <a:t> </a:t>
            </a:r>
            <a:r>
              <a:rPr lang="cs-CZ" sz="2000" b="1" dirty="0" smtClean="0"/>
              <a:t>nebudit </a:t>
            </a:r>
            <a:r>
              <a:rPr lang="en-US" sz="2000" b="1" dirty="0" err="1" smtClean="0"/>
              <a:t>během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spánku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záchvatu</a:t>
            </a:r>
            <a:r>
              <a:rPr lang="en-US" sz="2000" b="1" dirty="0" smtClean="0"/>
              <a:t>.</a:t>
            </a:r>
            <a:endParaRPr lang="cs-CZ" sz="2000" b="1" dirty="0" smtClean="0"/>
          </a:p>
          <a:p>
            <a:r>
              <a:rPr lang="cs-CZ" sz="1400" b="1" dirty="0" smtClean="0">
                <a:solidFill>
                  <a:schemeClr val="accent3"/>
                </a:solidFill>
              </a:rPr>
              <a:t>Video ukázka:</a:t>
            </a:r>
          </a:p>
          <a:p>
            <a:r>
              <a:rPr lang="cs-CZ" sz="1400" b="1" dirty="0" smtClean="0">
                <a:solidFill>
                  <a:schemeClr val="accent3"/>
                </a:solidFill>
                <a:hlinkClick r:id="rId2"/>
              </a:rPr>
              <a:t>https://www.youtube.com/watch?v=rD2EHdZ-ZMg</a:t>
            </a:r>
            <a:endParaRPr lang="cs-CZ" sz="1400" b="1" dirty="0" smtClean="0">
              <a:solidFill>
                <a:schemeClr val="accent3"/>
              </a:solidFill>
            </a:endParaRPr>
          </a:p>
          <a:p>
            <a:r>
              <a:rPr lang="en-US" sz="2400" b="1" dirty="0" err="1" smtClean="0">
                <a:solidFill>
                  <a:schemeClr val="accent3"/>
                </a:solidFill>
              </a:rPr>
              <a:t>Lékaře</a:t>
            </a:r>
            <a:r>
              <a:rPr lang="en-US" sz="2400" b="1" dirty="0" smtClean="0"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</a:rPr>
              <a:t>volejte</a:t>
            </a:r>
            <a:r>
              <a:rPr lang="en-US" sz="2400" b="1" dirty="0">
                <a:solidFill>
                  <a:schemeClr val="accent3"/>
                </a:solidFill>
              </a:rPr>
              <a:t>, </a:t>
            </a:r>
            <a:r>
              <a:rPr lang="en-US" sz="2400" b="1" dirty="0" err="1">
                <a:solidFill>
                  <a:schemeClr val="accent3"/>
                </a:solidFill>
              </a:rPr>
              <a:t>pokud</a:t>
            </a:r>
            <a:r>
              <a:rPr lang="en-US" sz="2400" b="1" dirty="0">
                <a:solidFill>
                  <a:schemeClr val="accent3"/>
                </a:solidFill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velký</a:t>
            </a:r>
            <a:r>
              <a:rPr lang="en-US" sz="2000" dirty="0"/>
              <a:t> </a:t>
            </a:r>
            <a:r>
              <a:rPr lang="en-US" sz="2000" dirty="0" err="1"/>
              <a:t>záchvat</a:t>
            </a:r>
            <a:r>
              <a:rPr lang="en-US" sz="2000" dirty="0"/>
              <a:t> </a:t>
            </a:r>
            <a:r>
              <a:rPr lang="en-US" sz="2000" dirty="0" err="1"/>
              <a:t>trvá</a:t>
            </a:r>
            <a:r>
              <a:rPr lang="en-US" sz="2000" dirty="0"/>
              <a:t> </a:t>
            </a:r>
            <a:r>
              <a:rPr lang="en-US" sz="2000" dirty="0" err="1"/>
              <a:t>déle</a:t>
            </a:r>
            <a:r>
              <a:rPr lang="en-US" sz="2000" dirty="0"/>
              <a:t> </a:t>
            </a:r>
            <a:r>
              <a:rPr lang="en-US" sz="2000" dirty="0" err="1"/>
              <a:t>než</a:t>
            </a:r>
            <a:r>
              <a:rPr lang="en-US" sz="2000" dirty="0"/>
              <a:t> 5 - 10 </a:t>
            </a:r>
            <a:r>
              <a:rPr lang="en-US" sz="2000" dirty="0" err="1"/>
              <a:t>minut</a:t>
            </a:r>
            <a:r>
              <a:rPr lang="en-US" sz="2000" dirty="0"/>
              <a:t>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en-US" sz="2000" dirty="0" smtClean="0"/>
              <a:t>(</a:t>
            </a:r>
            <a:r>
              <a:rPr lang="en-US" sz="2000" dirty="0"/>
              <a:t>do </a:t>
            </a:r>
            <a:r>
              <a:rPr lang="en-US" sz="2000" dirty="0" err="1"/>
              <a:t>této</a:t>
            </a:r>
            <a:r>
              <a:rPr lang="en-US" sz="2000" dirty="0"/>
              <a:t> </a:t>
            </a:r>
            <a:r>
              <a:rPr lang="en-US" sz="2000" dirty="0" err="1"/>
              <a:t>doby</a:t>
            </a:r>
            <a:r>
              <a:rPr lang="en-US" sz="2000" dirty="0"/>
              <a:t> se </a:t>
            </a:r>
            <a:r>
              <a:rPr lang="en-US" sz="2000" dirty="0" err="1"/>
              <a:t>nepočítá</a:t>
            </a:r>
            <a:r>
              <a:rPr lang="en-US" sz="2000" dirty="0"/>
              <a:t> </a:t>
            </a:r>
            <a:r>
              <a:rPr lang="en-US" sz="2000" dirty="0" err="1"/>
              <a:t>fáze</a:t>
            </a:r>
            <a:r>
              <a:rPr lang="en-US" sz="2000" dirty="0"/>
              <a:t> </a:t>
            </a:r>
            <a:r>
              <a:rPr lang="en-US" sz="2000" dirty="0" err="1"/>
              <a:t>spánku</a:t>
            </a:r>
            <a:r>
              <a:rPr lang="en-US" sz="2000" dirty="0"/>
              <a:t> </a:t>
            </a:r>
            <a:r>
              <a:rPr lang="en-US" sz="2000" dirty="0" err="1"/>
              <a:t>po</a:t>
            </a:r>
            <a:r>
              <a:rPr lang="en-US" sz="2000" dirty="0"/>
              <a:t> </a:t>
            </a:r>
            <a:r>
              <a:rPr lang="en-US" sz="2000" dirty="0" err="1"/>
              <a:t>záchvatu</a:t>
            </a:r>
            <a:r>
              <a:rPr lang="en-US" sz="2000" dirty="0"/>
              <a:t>) </a:t>
            </a:r>
            <a:endParaRPr lang="cs-CZ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se </a:t>
            </a:r>
            <a:r>
              <a:rPr lang="en-US" sz="2000" dirty="0" err="1"/>
              <a:t>druhý</a:t>
            </a:r>
            <a:r>
              <a:rPr lang="en-US" sz="2000" dirty="0"/>
              <a:t> </a:t>
            </a:r>
            <a:r>
              <a:rPr lang="en-US" sz="2000" dirty="0" err="1"/>
              <a:t>velký</a:t>
            </a:r>
            <a:r>
              <a:rPr lang="en-US" sz="2000" dirty="0"/>
              <a:t> </a:t>
            </a:r>
            <a:r>
              <a:rPr lang="en-US" sz="2000" dirty="0" err="1"/>
              <a:t>záchvat</a:t>
            </a:r>
            <a:r>
              <a:rPr lang="en-US" sz="2000" dirty="0"/>
              <a:t> </a:t>
            </a:r>
            <a:r>
              <a:rPr lang="en-US" sz="2000" dirty="0" err="1"/>
              <a:t>objeví</a:t>
            </a:r>
            <a:r>
              <a:rPr lang="en-US" sz="2000" dirty="0"/>
              <a:t> s </a:t>
            </a:r>
            <a:r>
              <a:rPr lang="en-US" sz="2000" dirty="0" err="1"/>
              <a:t>odstupem</a:t>
            </a:r>
            <a:r>
              <a:rPr lang="en-US" sz="2000" dirty="0"/>
              <a:t> </a:t>
            </a:r>
            <a:r>
              <a:rPr lang="en-US" sz="2000" dirty="0" err="1"/>
              <a:t>méně</a:t>
            </a:r>
            <a:r>
              <a:rPr lang="en-US" sz="2000" dirty="0"/>
              <a:t> </a:t>
            </a:r>
            <a:r>
              <a:rPr lang="en-US" sz="2000" dirty="0" err="1"/>
              <a:t>než</a:t>
            </a:r>
            <a:r>
              <a:rPr lang="en-US" sz="2000" dirty="0"/>
              <a:t> </a:t>
            </a:r>
            <a:r>
              <a:rPr lang="en-US" sz="2000" dirty="0" err="1"/>
              <a:t>jedné</a:t>
            </a:r>
            <a:r>
              <a:rPr lang="en-US" sz="2000" dirty="0"/>
              <a:t> </a:t>
            </a:r>
            <a:r>
              <a:rPr lang="en-US" sz="2000" dirty="0" err="1"/>
              <a:t>hodiny</a:t>
            </a:r>
            <a:r>
              <a:rPr lang="en-US" sz="2000" dirty="0"/>
              <a:t> od </a:t>
            </a:r>
            <a:r>
              <a:rPr lang="en-US" sz="2000" dirty="0" err="1"/>
              <a:t>prvního</a:t>
            </a:r>
            <a:r>
              <a:rPr lang="en-US" sz="2000" dirty="0"/>
              <a:t>. </a:t>
            </a:r>
            <a:endParaRPr lang="cs-CZ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se </a:t>
            </a:r>
            <a:r>
              <a:rPr lang="en-US" sz="2000" dirty="0" err="1"/>
              <a:t>připojují</a:t>
            </a:r>
            <a:r>
              <a:rPr lang="en-US" sz="2000" dirty="0"/>
              <a:t> </a:t>
            </a:r>
            <a:r>
              <a:rPr lang="en-US" sz="2000" dirty="0" err="1"/>
              <a:t>menší</a:t>
            </a:r>
            <a:r>
              <a:rPr lang="en-US" sz="2000" dirty="0"/>
              <a:t> </a:t>
            </a:r>
            <a:r>
              <a:rPr lang="en-US" sz="2000" dirty="0" err="1"/>
              <a:t>záchvaty</a:t>
            </a:r>
            <a:r>
              <a:rPr lang="en-US" sz="2000" dirty="0"/>
              <a:t> v </a:t>
            </a:r>
            <a:r>
              <a:rPr lang="en-US" sz="2000" dirty="0" err="1"/>
              <a:t>rozmezí</a:t>
            </a:r>
            <a:r>
              <a:rPr lang="en-US" sz="2000" dirty="0"/>
              <a:t> 20-30 </a:t>
            </a:r>
            <a:r>
              <a:rPr lang="en-US" sz="2000" dirty="0" err="1"/>
              <a:t>minut</a:t>
            </a:r>
            <a:r>
              <a:rPr lang="en-US" sz="2000" dirty="0"/>
              <a:t> </a:t>
            </a:r>
            <a:r>
              <a:rPr lang="en-US" sz="2000" dirty="0" err="1"/>
              <a:t>nebo</a:t>
            </a:r>
            <a:r>
              <a:rPr lang="en-US" sz="2000" dirty="0"/>
              <a:t> se v </a:t>
            </a:r>
            <a:r>
              <a:rPr lang="en-US" sz="2000" dirty="0" err="1"/>
              <a:t>tomto</a:t>
            </a:r>
            <a:r>
              <a:rPr lang="en-US" sz="2000" dirty="0"/>
              <a:t> </a:t>
            </a:r>
            <a:r>
              <a:rPr lang="en-US" sz="2000" dirty="0" err="1"/>
              <a:t>rozmezí</a:t>
            </a:r>
            <a:r>
              <a:rPr lang="en-US" sz="2000" dirty="0"/>
              <a:t> </a:t>
            </a:r>
            <a:r>
              <a:rPr lang="en-US" sz="2000" dirty="0" err="1"/>
              <a:t>častěji</a:t>
            </a:r>
            <a:r>
              <a:rPr lang="en-US" sz="2000" dirty="0"/>
              <a:t> </a:t>
            </a:r>
            <a:r>
              <a:rPr lang="en-US" sz="2000" dirty="0" err="1" smtClean="0"/>
              <a:t>opakují</a:t>
            </a:r>
            <a:endParaRPr lang="cs-CZ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/>
              <a:t>po</a:t>
            </a:r>
            <a:r>
              <a:rPr lang="en-US" sz="2000" dirty="0" smtClean="0"/>
              <a:t> </a:t>
            </a:r>
            <a:r>
              <a:rPr lang="en-US" sz="2000" dirty="0" err="1"/>
              <a:t>záchvatu</a:t>
            </a:r>
            <a:r>
              <a:rPr lang="en-US" sz="2000" dirty="0"/>
              <a:t> </a:t>
            </a:r>
            <a:r>
              <a:rPr lang="en-US" sz="2000" dirty="0" err="1"/>
              <a:t>přetrvává</a:t>
            </a:r>
            <a:r>
              <a:rPr lang="en-US" sz="2000" dirty="0"/>
              <a:t> </a:t>
            </a:r>
            <a:r>
              <a:rPr lang="en-US" sz="2000" dirty="0" err="1" smtClean="0"/>
              <a:t>zmatenost</a:t>
            </a:r>
            <a:endParaRPr lang="cs-CZ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se </a:t>
            </a:r>
            <a:r>
              <a:rPr lang="en-US" sz="2000" dirty="0" err="1"/>
              <a:t>postižený</a:t>
            </a:r>
            <a:r>
              <a:rPr lang="en-US" sz="2000" dirty="0"/>
              <a:t> </a:t>
            </a:r>
            <a:r>
              <a:rPr lang="en-US" sz="2000" dirty="0" err="1"/>
              <a:t>při</a:t>
            </a:r>
            <a:r>
              <a:rPr lang="en-US" sz="2000" dirty="0"/>
              <a:t> </a:t>
            </a:r>
            <a:r>
              <a:rPr lang="en-US" sz="2000" dirty="0" err="1"/>
              <a:t>záchvatu</a:t>
            </a:r>
            <a:r>
              <a:rPr lang="en-US" sz="2000" dirty="0"/>
              <a:t> </a:t>
            </a:r>
            <a:r>
              <a:rPr lang="en-US" sz="2000" dirty="0" err="1"/>
              <a:t>zranil</a:t>
            </a:r>
            <a:r>
              <a:rPr lang="en-US" sz="2000" dirty="0"/>
              <a:t> </a:t>
            </a:r>
            <a:r>
              <a:rPr lang="en-US" sz="2000" dirty="0" err="1"/>
              <a:t>nebo</a:t>
            </a:r>
            <a:r>
              <a:rPr lang="en-US" sz="2000" dirty="0"/>
              <a:t> se </a:t>
            </a:r>
            <a:r>
              <a:rPr lang="en-US" sz="2000" dirty="0" err="1"/>
              <a:t>necítí</a:t>
            </a:r>
            <a:r>
              <a:rPr lang="en-US" sz="2000" dirty="0"/>
              <a:t> </a:t>
            </a:r>
            <a:r>
              <a:rPr lang="en-US" sz="2000" dirty="0" err="1" smtClean="0"/>
              <a:t>dobře</a:t>
            </a:r>
            <a:endParaRPr lang="cs-CZ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se </a:t>
            </a:r>
            <a:r>
              <a:rPr lang="en-US" sz="2000" dirty="0" err="1" smtClean="0"/>
              <a:t>jednalo</a:t>
            </a:r>
            <a:r>
              <a:rPr lang="en-US" sz="2000" dirty="0" smtClean="0"/>
              <a:t> o </a:t>
            </a:r>
            <a:r>
              <a:rPr lang="en-US" sz="2000" dirty="0" err="1" smtClean="0"/>
              <a:t>první</a:t>
            </a:r>
            <a:r>
              <a:rPr lang="en-US" sz="2000" dirty="0" smtClean="0"/>
              <a:t> </a:t>
            </a:r>
            <a:r>
              <a:rPr lang="en-US" sz="2000" dirty="0" err="1" smtClean="0"/>
              <a:t>záchvat</a:t>
            </a:r>
            <a:r>
              <a:rPr lang="en-US" sz="2000" dirty="0" smtClean="0"/>
              <a:t> v </a:t>
            </a:r>
            <a:r>
              <a:rPr lang="en-US" sz="2000" dirty="0" err="1" smtClean="0"/>
              <a:t>životě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6495" y="6412832"/>
            <a:ext cx="913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</a:t>
            </a:r>
            <a:r>
              <a:rPr lang="en-US" dirty="0" smtClean="0"/>
              <a:t>http</a:t>
            </a:r>
            <a:r>
              <a:rPr lang="en-US" dirty="0"/>
              <a:t>://www.epilepsie.cz/pro-pacienty/rubrika/24-Prvni-pomoc-pri-zachvatu/index.htm</a:t>
            </a:r>
          </a:p>
        </p:txBody>
      </p:sp>
    </p:spTree>
    <p:extLst>
      <p:ext uri="{BB962C8B-B14F-4D97-AF65-F5344CB8AC3E}">
        <p14:creationId xmlns:p14="http://schemas.microsoft.com/office/powerpoint/2010/main" val="342321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Doporučené zdroje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10590929" cy="4023360"/>
          </a:xfrm>
        </p:spPr>
        <p:txBody>
          <a:bodyPr/>
          <a:lstStyle/>
          <a:p>
            <a:r>
              <a:rPr lang="cs-CZ" b="1" dirty="0" smtClean="0">
                <a:solidFill>
                  <a:schemeClr val="accent3"/>
                </a:solidFill>
              </a:rPr>
              <a:t>WEB:</a:t>
            </a:r>
          </a:p>
          <a:p>
            <a:r>
              <a:rPr lang="en-US" dirty="0">
                <a:hlinkClick r:id="rId2"/>
              </a:rPr>
              <a:t>http://www.epilepsie.cz</a:t>
            </a:r>
            <a:r>
              <a:rPr lang="en-US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b="1" dirty="0" smtClean="0">
                <a:solidFill>
                  <a:schemeClr val="accent3"/>
                </a:solidFill>
              </a:rPr>
              <a:t>ČLÁNEK:</a:t>
            </a:r>
          </a:p>
          <a:p>
            <a:r>
              <a:rPr lang="cs-CZ" dirty="0"/>
              <a:t>http://www.internimedicina.cz/pdfs/int/2005/01/10.pdf</a:t>
            </a:r>
            <a:endParaRPr lang="cs-CZ" dirty="0" smtClean="0"/>
          </a:p>
          <a:p>
            <a:r>
              <a:rPr lang="cs-CZ" b="1" dirty="0" smtClean="0">
                <a:solidFill>
                  <a:schemeClr val="accent3"/>
                </a:solidFill>
              </a:rPr>
              <a:t>KNIHA:</a:t>
            </a:r>
          </a:p>
          <a:p>
            <a:r>
              <a:rPr lang="en-US" dirty="0"/>
              <a:t>Preiss, M., &amp; </a:t>
            </a:r>
            <a:r>
              <a:rPr lang="en-US" dirty="0" err="1"/>
              <a:t>Přikrylová</a:t>
            </a:r>
            <a:r>
              <a:rPr lang="en-US" dirty="0"/>
              <a:t> </a:t>
            </a:r>
            <a:r>
              <a:rPr lang="en-US" dirty="0" err="1"/>
              <a:t>Kučerová</a:t>
            </a:r>
            <a:r>
              <a:rPr lang="en-US" dirty="0"/>
              <a:t>, H. (2006). </a:t>
            </a:r>
            <a:r>
              <a:rPr lang="en-US" i="1" dirty="0" err="1"/>
              <a:t>Neuropsychologie</a:t>
            </a:r>
            <a:r>
              <a:rPr lang="en-US" i="1" dirty="0"/>
              <a:t> v </a:t>
            </a:r>
            <a:r>
              <a:rPr lang="en-US" i="1" dirty="0" err="1"/>
              <a:t>neurologii</a:t>
            </a:r>
            <a:r>
              <a:rPr lang="en-US" dirty="0"/>
              <a:t>. </a:t>
            </a:r>
            <a:r>
              <a:rPr lang="en-US" dirty="0" smtClean="0"/>
              <a:t>Praha</a:t>
            </a:r>
            <a:r>
              <a:rPr lang="en-US" dirty="0"/>
              <a:t>: </a:t>
            </a:r>
            <a:r>
              <a:rPr lang="en-US" dirty="0" err="1"/>
              <a:t>Grada</a:t>
            </a:r>
            <a:r>
              <a:rPr lang="en-US" dirty="0" smtClean="0"/>
              <a:t>.</a:t>
            </a:r>
            <a:r>
              <a:rPr lang="cs-CZ" dirty="0" smtClean="0"/>
              <a:t> – </a:t>
            </a:r>
            <a:r>
              <a:rPr lang="cs-CZ" b="1" dirty="0" smtClean="0"/>
              <a:t>strany: 17-74</a:t>
            </a:r>
          </a:p>
          <a:p>
            <a:r>
              <a:rPr lang="cs-CZ" b="1" dirty="0" smtClean="0">
                <a:solidFill>
                  <a:schemeClr val="accent3"/>
                </a:solidFill>
              </a:rPr>
              <a:t>Materiály z ELF</a:t>
            </a:r>
            <a:endParaRPr lang="cs-CZ" b="1" dirty="0">
              <a:solidFill>
                <a:schemeClr val="accent3"/>
              </a:solidFill>
            </a:endParaRPr>
          </a:p>
          <a:p>
            <a:endParaRPr lang="en-US" b="1" dirty="0"/>
          </a:p>
        </p:txBody>
      </p:sp>
      <p:pic>
        <p:nvPicPr>
          <p:cNvPr id="6146" name="Picture 2" descr="http://studentmag.topzine.cz/wp-content/uploads/2013/01/ses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635" y="-8664"/>
            <a:ext cx="5207366" cy="3497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89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Epileptický záchvat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4084" y="1997242"/>
            <a:ext cx="10503569" cy="440355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epilepsie / </a:t>
            </a:r>
            <a:r>
              <a:rPr lang="cs-CZ" b="1" dirty="0" smtClean="0"/>
              <a:t>epileptický záchvat = symptom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porucha </a:t>
            </a:r>
            <a:r>
              <a:rPr lang="cs-CZ" b="1" dirty="0" smtClean="0"/>
              <a:t>inhibičních a excitační </a:t>
            </a:r>
            <a:r>
              <a:rPr lang="cs-CZ" dirty="0" smtClean="0"/>
              <a:t>mechanismů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abnormální elektrické </a:t>
            </a:r>
            <a:r>
              <a:rPr lang="cs-CZ" b="1" dirty="0" smtClean="0"/>
              <a:t>výboje</a:t>
            </a:r>
            <a:r>
              <a:rPr lang="cs-CZ" dirty="0" smtClean="0"/>
              <a:t> v mozkových neuronech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každý člověk má dispozici k epi záchvatu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 smtClean="0"/>
              <a:t>Klinický</a:t>
            </a:r>
            <a:r>
              <a:rPr lang="cs-CZ" dirty="0" smtClean="0"/>
              <a:t> – příznaky</a:t>
            </a:r>
          </a:p>
          <a:p>
            <a:pPr marL="630936" lvl="1" indent="-457200">
              <a:buFont typeface="Arial" panose="020B0604020202020204" pitchFamily="34" charset="0"/>
              <a:buChar char="•"/>
            </a:pPr>
            <a:r>
              <a:rPr lang="cs-CZ" dirty="0" smtClean="0"/>
              <a:t>Motorické</a:t>
            </a:r>
          </a:p>
          <a:p>
            <a:pPr marL="630936" lvl="1" indent="-457200">
              <a:buFont typeface="Arial" panose="020B0604020202020204" pitchFamily="34" charset="0"/>
              <a:buChar char="•"/>
            </a:pPr>
            <a:r>
              <a:rPr lang="cs-CZ" dirty="0" smtClean="0"/>
              <a:t>Senzitivně</a:t>
            </a:r>
          </a:p>
          <a:p>
            <a:pPr marL="630936" lvl="1" indent="-457200">
              <a:buFont typeface="Arial" panose="020B0604020202020204" pitchFamily="34" charset="0"/>
              <a:buChar char="•"/>
            </a:pPr>
            <a:r>
              <a:rPr lang="cs-CZ" dirty="0" smtClean="0"/>
              <a:t>Vegetativní </a:t>
            </a:r>
          </a:p>
          <a:p>
            <a:pPr marL="630936" lvl="1" indent="-457200">
              <a:buFont typeface="Arial" panose="020B0604020202020204" pitchFamily="34" charset="0"/>
              <a:buChar char="•"/>
            </a:pPr>
            <a:r>
              <a:rPr lang="cs-CZ" dirty="0" smtClean="0"/>
              <a:t>Psychické (alterace vědomí)</a:t>
            </a:r>
          </a:p>
          <a:p>
            <a:pPr marL="283464" indent="-457200">
              <a:buFont typeface="+mj-lt"/>
              <a:buAutoNum type="arabicPeriod"/>
            </a:pPr>
            <a:r>
              <a:rPr lang="cs-CZ" b="1" dirty="0" smtClean="0"/>
              <a:t>Subklinický </a:t>
            </a:r>
            <a:r>
              <a:rPr lang="cs-CZ" dirty="0" smtClean="0"/>
              <a:t>– bez příznaků, pouze na EEG; </a:t>
            </a:r>
            <a:r>
              <a:rPr lang="cs-CZ" dirty="0"/>
              <a:t>epileptický ekvivalent</a:t>
            </a:r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</p:txBody>
      </p:sp>
      <p:pic>
        <p:nvPicPr>
          <p:cNvPr id="1026" name="Picture 2" descr="https://www.aesnet.org/sites/default/files/file_attach/ForPatients/epileps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0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990221" y="6488668"/>
            <a:ext cx="2201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Mysliveček,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73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EPilepsie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6116" y="1900989"/>
            <a:ext cx="9938085" cy="440837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smtClean="0"/>
              <a:t>Definice</a:t>
            </a:r>
            <a:r>
              <a:rPr lang="cs-CZ" dirty="0" smtClean="0"/>
              <a:t>: </a:t>
            </a:r>
          </a:p>
          <a:p>
            <a:pPr marL="0" indent="0">
              <a:buNone/>
            </a:pPr>
            <a:r>
              <a:rPr lang="cs-CZ" altLang="en-US" sz="2000" dirty="0" smtClean="0"/>
              <a:t>„Skupina </a:t>
            </a:r>
            <a:r>
              <a:rPr lang="cs-CZ" altLang="en-US" sz="2000" dirty="0"/>
              <a:t>poruch mozkových funkcí, projevující se </a:t>
            </a:r>
            <a:r>
              <a:rPr lang="cs-CZ" altLang="en-US" sz="2000" b="1" dirty="0"/>
              <a:t>opakovanými záchvaty </a:t>
            </a:r>
            <a:r>
              <a:rPr lang="cs-CZ" altLang="en-US" sz="2000" dirty="0"/>
              <a:t>různého charakteru, vyvolanými </a:t>
            </a:r>
            <a:r>
              <a:rPr lang="cs-CZ" altLang="en-US" sz="2000" b="1" dirty="0" smtClean="0"/>
              <a:t>paroxysmálními </a:t>
            </a:r>
            <a:r>
              <a:rPr lang="cs-CZ" altLang="en-US" sz="2000" b="1" dirty="0" err="1" smtClean="0"/>
              <a:t>neuronálními</a:t>
            </a:r>
            <a:r>
              <a:rPr lang="cs-CZ" altLang="en-US" sz="2000" b="1" dirty="0" smtClean="0"/>
              <a:t> výboji</a:t>
            </a:r>
            <a:r>
              <a:rPr lang="cs-CZ" altLang="en-US" sz="2000" dirty="0" smtClean="0"/>
              <a:t> v</a:t>
            </a:r>
            <a:r>
              <a:rPr lang="cs-CZ" altLang="en-US" sz="2000" dirty="0"/>
              <a:t> části pracovních konstelací neuronů </a:t>
            </a:r>
            <a:r>
              <a:rPr lang="cs-CZ" altLang="en-US" sz="2000" dirty="0" smtClean="0"/>
              <a:t>CNS.“</a:t>
            </a:r>
            <a:endParaRPr lang="cs-CZ" alt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min. 2 nevyprovokované záchvaty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smtClean="0"/>
              <a:t>POJMY</a:t>
            </a:r>
            <a:r>
              <a:rPr lang="cs-CZ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epileptický neuron- obligatorní / fakultativní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epileptický agregát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epileptické ložisko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epileptické ohnisko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194757" y="6382993"/>
            <a:ext cx="2201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Mysliveček,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6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Průběh Epileptického záchvatu při epilepsii </a:t>
            </a:r>
            <a:endParaRPr lang="en-US" dirty="0"/>
          </a:p>
        </p:txBody>
      </p:sp>
      <p:grpSp>
        <p:nvGrpSpPr>
          <p:cNvPr id="5" name="Skupina 4"/>
          <p:cNvGrpSpPr/>
          <p:nvPr/>
        </p:nvGrpSpPr>
        <p:grpSpPr>
          <a:xfrm>
            <a:off x="354452" y="1914639"/>
            <a:ext cx="11520716" cy="4705117"/>
            <a:chOff x="354452" y="1914639"/>
            <a:chExt cx="11520716" cy="4705117"/>
          </a:xfrm>
        </p:grpSpPr>
        <p:sp>
          <p:nvSpPr>
            <p:cNvPr id="6" name="Volný tvar 5"/>
            <p:cNvSpPr/>
            <p:nvPr/>
          </p:nvSpPr>
          <p:spPr>
            <a:xfrm>
              <a:off x="354452" y="1914639"/>
              <a:ext cx="1868717" cy="868344"/>
            </a:xfrm>
            <a:custGeom>
              <a:avLst/>
              <a:gdLst>
                <a:gd name="connsiteX0" fmla="*/ 0 w 1868717"/>
                <a:gd name="connsiteY0" fmla="*/ 86834 h 868344"/>
                <a:gd name="connsiteX1" fmla="*/ 86834 w 1868717"/>
                <a:gd name="connsiteY1" fmla="*/ 0 h 868344"/>
                <a:gd name="connsiteX2" fmla="*/ 1781883 w 1868717"/>
                <a:gd name="connsiteY2" fmla="*/ 0 h 868344"/>
                <a:gd name="connsiteX3" fmla="*/ 1868717 w 1868717"/>
                <a:gd name="connsiteY3" fmla="*/ 86834 h 868344"/>
                <a:gd name="connsiteX4" fmla="*/ 1868717 w 1868717"/>
                <a:gd name="connsiteY4" fmla="*/ 781510 h 868344"/>
                <a:gd name="connsiteX5" fmla="*/ 1781883 w 1868717"/>
                <a:gd name="connsiteY5" fmla="*/ 868344 h 868344"/>
                <a:gd name="connsiteX6" fmla="*/ 86834 w 1868717"/>
                <a:gd name="connsiteY6" fmla="*/ 868344 h 868344"/>
                <a:gd name="connsiteX7" fmla="*/ 0 w 1868717"/>
                <a:gd name="connsiteY7" fmla="*/ 781510 h 868344"/>
                <a:gd name="connsiteX8" fmla="*/ 0 w 1868717"/>
                <a:gd name="connsiteY8" fmla="*/ 86834 h 86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717" h="868344">
                  <a:moveTo>
                    <a:pt x="0" y="86834"/>
                  </a:moveTo>
                  <a:cubicBezTo>
                    <a:pt x="0" y="38877"/>
                    <a:pt x="38877" y="0"/>
                    <a:pt x="86834" y="0"/>
                  </a:cubicBezTo>
                  <a:lnTo>
                    <a:pt x="1781883" y="0"/>
                  </a:lnTo>
                  <a:cubicBezTo>
                    <a:pt x="1829840" y="0"/>
                    <a:pt x="1868717" y="38877"/>
                    <a:pt x="1868717" y="86834"/>
                  </a:cubicBezTo>
                  <a:lnTo>
                    <a:pt x="1868717" y="781510"/>
                  </a:lnTo>
                  <a:cubicBezTo>
                    <a:pt x="1868717" y="829467"/>
                    <a:pt x="1829840" y="868344"/>
                    <a:pt x="1781883" y="868344"/>
                  </a:cubicBezTo>
                  <a:lnTo>
                    <a:pt x="86834" y="868344"/>
                  </a:lnTo>
                  <a:cubicBezTo>
                    <a:pt x="38877" y="868344"/>
                    <a:pt x="0" y="829467"/>
                    <a:pt x="0" y="781510"/>
                  </a:cubicBezTo>
                  <a:lnTo>
                    <a:pt x="0" y="86834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380888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400" kern="1200" dirty="0" smtClean="0"/>
                <a:t>Prodrom</a:t>
              </a:r>
              <a:endParaRPr lang="en-US" sz="1600" kern="1200" dirty="0"/>
            </a:p>
          </p:txBody>
        </p:sp>
        <p:sp>
          <p:nvSpPr>
            <p:cNvPr id="7" name="Volný tvar 6"/>
            <p:cNvSpPr/>
            <p:nvPr/>
          </p:nvSpPr>
          <p:spPr>
            <a:xfrm>
              <a:off x="736828" y="2493536"/>
              <a:ext cx="2138719" cy="4126220"/>
            </a:xfrm>
            <a:custGeom>
              <a:avLst/>
              <a:gdLst>
                <a:gd name="connsiteX0" fmla="*/ 0 w 1868717"/>
                <a:gd name="connsiteY0" fmla="*/ 186872 h 4126220"/>
                <a:gd name="connsiteX1" fmla="*/ 186872 w 1868717"/>
                <a:gd name="connsiteY1" fmla="*/ 0 h 4126220"/>
                <a:gd name="connsiteX2" fmla="*/ 1681845 w 1868717"/>
                <a:gd name="connsiteY2" fmla="*/ 0 h 4126220"/>
                <a:gd name="connsiteX3" fmla="*/ 1868717 w 1868717"/>
                <a:gd name="connsiteY3" fmla="*/ 186872 h 4126220"/>
                <a:gd name="connsiteX4" fmla="*/ 1868717 w 1868717"/>
                <a:gd name="connsiteY4" fmla="*/ 3939348 h 4126220"/>
                <a:gd name="connsiteX5" fmla="*/ 1681845 w 1868717"/>
                <a:gd name="connsiteY5" fmla="*/ 4126220 h 4126220"/>
                <a:gd name="connsiteX6" fmla="*/ 186872 w 1868717"/>
                <a:gd name="connsiteY6" fmla="*/ 4126220 h 4126220"/>
                <a:gd name="connsiteX7" fmla="*/ 0 w 1868717"/>
                <a:gd name="connsiteY7" fmla="*/ 3939348 h 4126220"/>
                <a:gd name="connsiteX8" fmla="*/ 0 w 1868717"/>
                <a:gd name="connsiteY8" fmla="*/ 186872 h 412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717" h="4126220">
                  <a:moveTo>
                    <a:pt x="0" y="186872"/>
                  </a:moveTo>
                  <a:cubicBezTo>
                    <a:pt x="0" y="83665"/>
                    <a:pt x="83665" y="0"/>
                    <a:pt x="186872" y="0"/>
                  </a:cubicBezTo>
                  <a:lnTo>
                    <a:pt x="1681845" y="0"/>
                  </a:lnTo>
                  <a:cubicBezTo>
                    <a:pt x="1785052" y="0"/>
                    <a:pt x="1868717" y="83665"/>
                    <a:pt x="1868717" y="186872"/>
                  </a:cubicBezTo>
                  <a:lnTo>
                    <a:pt x="1868717" y="3939348"/>
                  </a:lnTo>
                  <a:cubicBezTo>
                    <a:pt x="1868717" y="4042555"/>
                    <a:pt x="1785052" y="4126220"/>
                    <a:pt x="1681845" y="4126220"/>
                  </a:cubicBezTo>
                  <a:lnTo>
                    <a:pt x="186872" y="4126220"/>
                  </a:lnTo>
                  <a:cubicBezTo>
                    <a:pt x="83665" y="4126220"/>
                    <a:pt x="0" y="4042555"/>
                    <a:pt x="0" y="3939348"/>
                  </a:cubicBezTo>
                  <a:lnTo>
                    <a:pt x="0" y="186872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749" tIns="182749" rIns="182749" bIns="18274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sz="1800" kern="1200" dirty="0" smtClean="0"/>
                <a:t>Zvýšená dráždivost</a:t>
              </a: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sz="1800" kern="1200" dirty="0" smtClean="0"/>
                <a:t>Vztek</a:t>
              </a: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sz="1800" kern="1200" dirty="0" smtClean="0"/>
                <a:t>Nedůtklivost</a:t>
              </a: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sz="1800" kern="1200" dirty="0" smtClean="0"/>
                <a:t>Krátkodobé depersonalizace</a:t>
              </a: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sz="1800" kern="1200" dirty="0" err="1" smtClean="0"/>
                <a:t>Anankastické</a:t>
              </a:r>
              <a:r>
                <a:rPr lang="cs-CZ" sz="1800" kern="1200" dirty="0" smtClean="0"/>
                <a:t> fenomény</a:t>
              </a: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sz="1800" kern="1200" dirty="0" smtClean="0"/>
                <a:t>Dny/hodiny</a:t>
              </a:r>
              <a:endParaRPr lang="en-US" sz="1800" kern="1200" dirty="0"/>
            </a:p>
          </p:txBody>
        </p:sp>
        <p:sp>
          <p:nvSpPr>
            <p:cNvPr id="8" name="Volný tvar 7"/>
            <p:cNvSpPr/>
            <p:nvPr/>
          </p:nvSpPr>
          <p:spPr>
            <a:xfrm>
              <a:off x="2506399" y="1971421"/>
              <a:ext cx="600444" cy="465333"/>
            </a:xfrm>
            <a:custGeom>
              <a:avLst/>
              <a:gdLst>
                <a:gd name="connsiteX0" fmla="*/ 0 w 600444"/>
                <a:gd name="connsiteY0" fmla="*/ 93067 h 465333"/>
                <a:gd name="connsiteX1" fmla="*/ 367778 w 600444"/>
                <a:gd name="connsiteY1" fmla="*/ 93067 h 465333"/>
                <a:gd name="connsiteX2" fmla="*/ 367778 w 600444"/>
                <a:gd name="connsiteY2" fmla="*/ 0 h 465333"/>
                <a:gd name="connsiteX3" fmla="*/ 600444 w 600444"/>
                <a:gd name="connsiteY3" fmla="*/ 232667 h 465333"/>
                <a:gd name="connsiteX4" fmla="*/ 367778 w 600444"/>
                <a:gd name="connsiteY4" fmla="*/ 465333 h 465333"/>
                <a:gd name="connsiteX5" fmla="*/ 367778 w 600444"/>
                <a:gd name="connsiteY5" fmla="*/ 372266 h 465333"/>
                <a:gd name="connsiteX6" fmla="*/ 0 w 600444"/>
                <a:gd name="connsiteY6" fmla="*/ 372266 h 465333"/>
                <a:gd name="connsiteX7" fmla="*/ 0 w 600444"/>
                <a:gd name="connsiteY7" fmla="*/ 93067 h 46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444" h="465333">
                  <a:moveTo>
                    <a:pt x="0" y="93067"/>
                  </a:moveTo>
                  <a:lnTo>
                    <a:pt x="367778" y="93067"/>
                  </a:lnTo>
                  <a:lnTo>
                    <a:pt x="367778" y="0"/>
                  </a:lnTo>
                  <a:lnTo>
                    <a:pt x="600444" y="232667"/>
                  </a:lnTo>
                  <a:lnTo>
                    <a:pt x="367778" y="465333"/>
                  </a:lnTo>
                  <a:lnTo>
                    <a:pt x="367778" y="372266"/>
                  </a:lnTo>
                  <a:lnTo>
                    <a:pt x="0" y="372266"/>
                  </a:lnTo>
                  <a:lnTo>
                    <a:pt x="0" y="9306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3067" rIns="139600" bIns="93067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" kern="1200"/>
            </a:p>
          </p:txBody>
        </p:sp>
        <p:sp>
          <p:nvSpPr>
            <p:cNvPr id="9" name="Volný tvar 8"/>
            <p:cNvSpPr/>
            <p:nvPr/>
          </p:nvSpPr>
          <p:spPr>
            <a:xfrm>
              <a:off x="3356084" y="1914639"/>
              <a:ext cx="1868717" cy="868344"/>
            </a:xfrm>
            <a:custGeom>
              <a:avLst/>
              <a:gdLst>
                <a:gd name="connsiteX0" fmla="*/ 0 w 1868717"/>
                <a:gd name="connsiteY0" fmla="*/ 86834 h 868344"/>
                <a:gd name="connsiteX1" fmla="*/ 86834 w 1868717"/>
                <a:gd name="connsiteY1" fmla="*/ 0 h 868344"/>
                <a:gd name="connsiteX2" fmla="*/ 1781883 w 1868717"/>
                <a:gd name="connsiteY2" fmla="*/ 0 h 868344"/>
                <a:gd name="connsiteX3" fmla="*/ 1868717 w 1868717"/>
                <a:gd name="connsiteY3" fmla="*/ 86834 h 868344"/>
                <a:gd name="connsiteX4" fmla="*/ 1868717 w 1868717"/>
                <a:gd name="connsiteY4" fmla="*/ 781510 h 868344"/>
                <a:gd name="connsiteX5" fmla="*/ 1781883 w 1868717"/>
                <a:gd name="connsiteY5" fmla="*/ 868344 h 868344"/>
                <a:gd name="connsiteX6" fmla="*/ 86834 w 1868717"/>
                <a:gd name="connsiteY6" fmla="*/ 868344 h 868344"/>
                <a:gd name="connsiteX7" fmla="*/ 0 w 1868717"/>
                <a:gd name="connsiteY7" fmla="*/ 781510 h 868344"/>
                <a:gd name="connsiteX8" fmla="*/ 0 w 1868717"/>
                <a:gd name="connsiteY8" fmla="*/ 86834 h 86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717" h="868344">
                  <a:moveTo>
                    <a:pt x="0" y="86834"/>
                  </a:moveTo>
                  <a:cubicBezTo>
                    <a:pt x="0" y="38877"/>
                    <a:pt x="38877" y="0"/>
                    <a:pt x="86834" y="0"/>
                  </a:cubicBezTo>
                  <a:lnTo>
                    <a:pt x="1781883" y="0"/>
                  </a:lnTo>
                  <a:cubicBezTo>
                    <a:pt x="1829840" y="0"/>
                    <a:pt x="1868717" y="38877"/>
                    <a:pt x="1868717" y="86834"/>
                  </a:cubicBezTo>
                  <a:lnTo>
                    <a:pt x="1868717" y="781510"/>
                  </a:lnTo>
                  <a:cubicBezTo>
                    <a:pt x="1868717" y="829467"/>
                    <a:pt x="1829840" y="868344"/>
                    <a:pt x="1781883" y="868344"/>
                  </a:cubicBezTo>
                  <a:lnTo>
                    <a:pt x="86834" y="868344"/>
                  </a:lnTo>
                  <a:cubicBezTo>
                    <a:pt x="38877" y="868344"/>
                    <a:pt x="0" y="829467"/>
                    <a:pt x="0" y="781510"/>
                  </a:cubicBezTo>
                  <a:lnTo>
                    <a:pt x="0" y="86834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380888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400" kern="1200" dirty="0" smtClean="0"/>
                <a:t>Aura</a:t>
              </a:r>
              <a:endParaRPr lang="en-US" sz="1500" kern="1200" dirty="0"/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3738460" y="2493536"/>
              <a:ext cx="2225992" cy="3498190"/>
            </a:xfrm>
            <a:custGeom>
              <a:avLst/>
              <a:gdLst>
                <a:gd name="connsiteX0" fmla="*/ 0 w 1868717"/>
                <a:gd name="connsiteY0" fmla="*/ 186872 h 4126220"/>
                <a:gd name="connsiteX1" fmla="*/ 186872 w 1868717"/>
                <a:gd name="connsiteY1" fmla="*/ 0 h 4126220"/>
                <a:gd name="connsiteX2" fmla="*/ 1681845 w 1868717"/>
                <a:gd name="connsiteY2" fmla="*/ 0 h 4126220"/>
                <a:gd name="connsiteX3" fmla="*/ 1868717 w 1868717"/>
                <a:gd name="connsiteY3" fmla="*/ 186872 h 4126220"/>
                <a:gd name="connsiteX4" fmla="*/ 1868717 w 1868717"/>
                <a:gd name="connsiteY4" fmla="*/ 3939348 h 4126220"/>
                <a:gd name="connsiteX5" fmla="*/ 1681845 w 1868717"/>
                <a:gd name="connsiteY5" fmla="*/ 4126220 h 4126220"/>
                <a:gd name="connsiteX6" fmla="*/ 186872 w 1868717"/>
                <a:gd name="connsiteY6" fmla="*/ 4126220 h 4126220"/>
                <a:gd name="connsiteX7" fmla="*/ 0 w 1868717"/>
                <a:gd name="connsiteY7" fmla="*/ 3939348 h 4126220"/>
                <a:gd name="connsiteX8" fmla="*/ 0 w 1868717"/>
                <a:gd name="connsiteY8" fmla="*/ 186872 h 412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717" h="4126220">
                  <a:moveTo>
                    <a:pt x="0" y="186872"/>
                  </a:moveTo>
                  <a:cubicBezTo>
                    <a:pt x="0" y="83665"/>
                    <a:pt x="83665" y="0"/>
                    <a:pt x="186872" y="0"/>
                  </a:cubicBezTo>
                  <a:lnTo>
                    <a:pt x="1681845" y="0"/>
                  </a:lnTo>
                  <a:cubicBezTo>
                    <a:pt x="1785052" y="0"/>
                    <a:pt x="1868717" y="83665"/>
                    <a:pt x="1868717" y="186872"/>
                  </a:cubicBezTo>
                  <a:lnTo>
                    <a:pt x="1868717" y="3939348"/>
                  </a:lnTo>
                  <a:cubicBezTo>
                    <a:pt x="1868717" y="4042555"/>
                    <a:pt x="1785052" y="4126220"/>
                    <a:pt x="1681845" y="4126220"/>
                  </a:cubicBezTo>
                  <a:lnTo>
                    <a:pt x="186872" y="4126220"/>
                  </a:lnTo>
                  <a:cubicBezTo>
                    <a:pt x="83665" y="4126220"/>
                    <a:pt x="0" y="4042555"/>
                    <a:pt x="0" y="3939348"/>
                  </a:cubicBezTo>
                  <a:lnTo>
                    <a:pt x="0" y="186872"/>
                  </a:lnTo>
                  <a:close/>
                </a:path>
              </a:pathLst>
            </a:cu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749" tIns="182749" rIns="182749" bIns="18274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sz="1800" kern="1200" dirty="0" smtClean="0"/>
                <a:t>Úzkost/hrůza</a:t>
              </a: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sz="1800" kern="1200" dirty="0" smtClean="0"/>
                <a:t>Euforie/ deprese</a:t>
              </a: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sz="1800" kern="1200" dirty="0" err="1" smtClean="0"/>
                <a:t>Fotomy</a:t>
              </a:r>
              <a:r>
                <a:rPr lang="cs-CZ" sz="1800" kern="1200" dirty="0" smtClean="0"/>
                <a:t>, parestézie všech modalit- cenné pro lokalizaci!</a:t>
              </a: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sz="1800" kern="1200" dirty="0" smtClean="0"/>
                <a:t>Nutkavá činnost </a:t>
              </a: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sz="1800" kern="1200" dirty="0" smtClean="0"/>
                <a:t>Minuta/ vteřiny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cs-CZ" dirty="0" smtClean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800" kern="1200" dirty="0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5508031" y="1971421"/>
              <a:ext cx="600444" cy="465333"/>
            </a:xfrm>
            <a:custGeom>
              <a:avLst/>
              <a:gdLst>
                <a:gd name="connsiteX0" fmla="*/ 0 w 600444"/>
                <a:gd name="connsiteY0" fmla="*/ 93067 h 465333"/>
                <a:gd name="connsiteX1" fmla="*/ 367778 w 600444"/>
                <a:gd name="connsiteY1" fmla="*/ 93067 h 465333"/>
                <a:gd name="connsiteX2" fmla="*/ 367778 w 600444"/>
                <a:gd name="connsiteY2" fmla="*/ 0 h 465333"/>
                <a:gd name="connsiteX3" fmla="*/ 600444 w 600444"/>
                <a:gd name="connsiteY3" fmla="*/ 232667 h 465333"/>
                <a:gd name="connsiteX4" fmla="*/ 367778 w 600444"/>
                <a:gd name="connsiteY4" fmla="*/ 465333 h 465333"/>
                <a:gd name="connsiteX5" fmla="*/ 367778 w 600444"/>
                <a:gd name="connsiteY5" fmla="*/ 372266 h 465333"/>
                <a:gd name="connsiteX6" fmla="*/ 0 w 600444"/>
                <a:gd name="connsiteY6" fmla="*/ 372266 h 465333"/>
                <a:gd name="connsiteX7" fmla="*/ 0 w 600444"/>
                <a:gd name="connsiteY7" fmla="*/ 93067 h 46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444" h="465333">
                  <a:moveTo>
                    <a:pt x="0" y="93067"/>
                  </a:moveTo>
                  <a:lnTo>
                    <a:pt x="367778" y="93067"/>
                  </a:lnTo>
                  <a:lnTo>
                    <a:pt x="367778" y="0"/>
                  </a:lnTo>
                  <a:lnTo>
                    <a:pt x="600444" y="232667"/>
                  </a:lnTo>
                  <a:lnTo>
                    <a:pt x="367778" y="465333"/>
                  </a:lnTo>
                  <a:lnTo>
                    <a:pt x="367778" y="372266"/>
                  </a:lnTo>
                  <a:lnTo>
                    <a:pt x="0" y="372266"/>
                  </a:lnTo>
                  <a:lnTo>
                    <a:pt x="0" y="9306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3067" rIns="139600" bIns="93067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" kern="1200"/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6357716" y="1914639"/>
              <a:ext cx="1868717" cy="868344"/>
            </a:xfrm>
            <a:custGeom>
              <a:avLst/>
              <a:gdLst>
                <a:gd name="connsiteX0" fmla="*/ 0 w 1868717"/>
                <a:gd name="connsiteY0" fmla="*/ 86834 h 868344"/>
                <a:gd name="connsiteX1" fmla="*/ 86834 w 1868717"/>
                <a:gd name="connsiteY1" fmla="*/ 0 h 868344"/>
                <a:gd name="connsiteX2" fmla="*/ 1781883 w 1868717"/>
                <a:gd name="connsiteY2" fmla="*/ 0 h 868344"/>
                <a:gd name="connsiteX3" fmla="*/ 1868717 w 1868717"/>
                <a:gd name="connsiteY3" fmla="*/ 86834 h 868344"/>
                <a:gd name="connsiteX4" fmla="*/ 1868717 w 1868717"/>
                <a:gd name="connsiteY4" fmla="*/ 781510 h 868344"/>
                <a:gd name="connsiteX5" fmla="*/ 1781883 w 1868717"/>
                <a:gd name="connsiteY5" fmla="*/ 868344 h 868344"/>
                <a:gd name="connsiteX6" fmla="*/ 86834 w 1868717"/>
                <a:gd name="connsiteY6" fmla="*/ 868344 h 868344"/>
                <a:gd name="connsiteX7" fmla="*/ 0 w 1868717"/>
                <a:gd name="connsiteY7" fmla="*/ 781510 h 868344"/>
                <a:gd name="connsiteX8" fmla="*/ 0 w 1868717"/>
                <a:gd name="connsiteY8" fmla="*/ 86834 h 86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717" h="868344">
                  <a:moveTo>
                    <a:pt x="0" y="86834"/>
                  </a:moveTo>
                  <a:cubicBezTo>
                    <a:pt x="0" y="38877"/>
                    <a:pt x="38877" y="0"/>
                    <a:pt x="86834" y="0"/>
                  </a:cubicBezTo>
                  <a:lnTo>
                    <a:pt x="1781883" y="0"/>
                  </a:lnTo>
                  <a:cubicBezTo>
                    <a:pt x="1829840" y="0"/>
                    <a:pt x="1868717" y="38877"/>
                    <a:pt x="1868717" y="86834"/>
                  </a:cubicBezTo>
                  <a:lnTo>
                    <a:pt x="1868717" y="781510"/>
                  </a:lnTo>
                  <a:cubicBezTo>
                    <a:pt x="1868717" y="829467"/>
                    <a:pt x="1829840" y="868344"/>
                    <a:pt x="1781883" y="868344"/>
                  </a:cubicBezTo>
                  <a:lnTo>
                    <a:pt x="86834" y="868344"/>
                  </a:lnTo>
                  <a:cubicBezTo>
                    <a:pt x="38877" y="868344"/>
                    <a:pt x="0" y="829467"/>
                    <a:pt x="0" y="781510"/>
                  </a:cubicBezTo>
                  <a:lnTo>
                    <a:pt x="0" y="86834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380888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400" kern="1200" dirty="0" smtClean="0"/>
                <a:t>Záchvat</a:t>
              </a:r>
              <a:endParaRPr lang="en-US" sz="1500" kern="1200" dirty="0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6740092" y="2493536"/>
              <a:ext cx="1868717" cy="814459"/>
            </a:xfrm>
            <a:custGeom>
              <a:avLst/>
              <a:gdLst>
                <a:gd name="connsiteX0" fmla="*/ 0 w 1868717"/>
                <a:gd name="connsiteY0" fmla="*/ 186872 h 4126220"/>
                <a:gd name="connsiteX1" fmla="*/ 186872 w 1868717"/>
                <a:gd name="connsiteY1" fmla="*/ 0 h 4126220"/>
                <a:gd name="connsiteX2" fmla="*/ 1681845 w 1868717"/>
                <a:gd name="connsiteY2" fmla="*/ 0 h 4126220"/>
                <a:gd name="connsiteX3" fmla="*/ 1868717 w 1868717"/>
                <a:gd name="connsiteY3" fmla="*/ 186872 h 4126220"/>
                <a:gd name="connsiteX4" fmla="*/ 1868717 w 1868717"/>
                <a:gd name="connsiteY4" fmla="*/ 3939348 h 4126220"/>
                <a:gd name="connsiteX5" fmla="*/ 1681845 w 1868717"/>
                <a:gd name="connsiteY5" fmla="*/ 4126220 h 4126220"/>
                <a:gd name="connsiteX6" fmla="*/ 186872 w 1868717"/>
                <a:gd name="connsiteY6" fmla="*/ 4126220 h 4126220"/>
                <a:gd name="connsiteX7" fmla="*/ 0 w 1868717"/>
                <a:gd name="connsiteY7" fmla="*/ 3939348 h 4126220"/>
                <a:gd name="connsiteX8" fmla="*/ 0 w 1868717"/>
                <a:gd name="connsiteY8" fmla="*/ 186872 h 412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717" h="4126220">
                  <a:moveTo>
                    <a:pt x="0" y="186872"/>
                  </a:moveTo>
                  <a:cubicBezTo>
                    <a:pt x="0" y="83665"/>
                    <a:pt x="83665" y="0"/>
                    <a:pt x="186872" y="0"/>
                  </a:cubicBezTo>
                  <a:lnTo>
                    <a:pt x="1681845" y="0"/>
                  </a:lnTo>
                  <a:cubicBezTo>
                    <a:pt x="1785052" y="0"/>
                    <a:pt x="1868717" y="83665"/>
                    <a:pt x="1868717" y="186872"/>
                  </a:cubicBezTo>
                  <a:lnTo>
                    <a:pt x="1868717" y="3939348"/>
                  </a:lnTo>
                  <a:cubicBezTo>
                    <a:pt x="1868717" y="4042555"/>
                    <a:pt x="1785052" y="4126220"/>
                    <a:pt x="1681845" y="4126220"/>
                  </a:cubicBezTo>
                  <a:lnTo>
                    <a:pt x="186872" y="4126220"/>
                  </a:lnTo>
                  <a:cubicBezTo>
                    <a:pt x="83665" y="4126220"/>
                    <a:pt x="0" y="4042555"/>
                    <a:pt x="0" y="3939348"/>
                  </a:cubicBezTo>
                  <a:lnTo>
                    <a:pt x="0" y="186872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749" tIns="182749" rIns="182749" bIns="18274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sz="1800" kern="1200" dirty="0" smtClean="0"/>
                <a:t>Projevy dle typu záchvatu</a:t>
              </a:r>
              <a:endParaRPr lang="en-US" sz="1800" kern="1200" dirty="0"/>
            </a:p>
          </p:txBody>
        </p:sp>
        <p:sp>
          <p:nvSpPr>
            <p:cNvPr id="14" name="Volný tvar 13"/>
            <p:cNvSpPr/>
            <p:nvPr/>
          </p:nvSpPr>
          <p:spPr>
            <a:xfrm rot="28311">
              <a:off x="8506930" y="1983875"/>
              <a:ext cx="594693" cy="465333"/>
            </a:xfrm>
            <a:custGeom>
              <a:avLst/>
              <a:gdLst>
                <a:gd name="connsiteX0" fmla="*/ 0 w 594693"/>
                <a:gd name="connsiteY0" fmla="*/ 93067 h 465333"/>
                <a:gd name="connsiteX1" fmla="*/ 362027 w 594693"/>
                <a:gd name="connsiteY1" fmla="*/ 93067 h 465333"/>
                <a:gd name="connsiteX2" fmla="*/ 362027 w 594693"/>
                <a:gd name="connsiteY2" fmla="*/ 0 h 465333"/>
                <a:gd name="connsiteX3" fmla="*/ 594693 w 594693"/>
                <a:gd name="connsiteY3" fmla="*/ 232667 h 465333"/>
                <a:gd name="connsiteX4" fmla="*/ 362027 w 594693"/>
                <a:gd name="connsiteY4" fmla="*/ 465333 h 465333"/>
                <a:gd name="connsiteX5" fmla="*/ 362027 w 594693"/>
                <a:gd name="connsiteY5" fmla="*/ 372266 h 465333"/>
                <a:gd name="connsiteX6" fmla="*/ 0 w 594693"/>
                <a:gd name="connsiteY6" fmla="*/ 372266 h 465333"/>
                <a:gd name="connsiteX7" fmla="*/ 0 w 594693"/>
                <a:gd name="connsiteY7" fmla="*/ 93067 h 46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4693" h="465333">
                  <a:moveTo>
                    <a:pt x="0" y="93067"/>
                  </a:moveTo>
                  <a:lnTo>
                    <a:pt x="362027" y="93067"/>
                  </a:lnTo>
                  <a:lnTo>
                    <a:pt x="362027" y="0"/>
                  </a:lnTo>
                  <a:lnTo>
                    <a:pt x="594693" y="232667"/>
                  </a:lnTo>
                  <a:lnTo>
                    <a:pt x="362027" y="465333"/>
                  </a:lnTo>
                  <a:lnTo>
                    <a:pt x="362027" y="372266"/>
                  </a:lnTo>
                  <a:lnTo>
                    <a:pt x="0" y="372266"/>
                  </a:lnTo>
                  <a:lnTo>
                    <a:pt x="0" y="9306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93066" rIns="139600" bIns="93067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" kern="1200"/>
            </a:p>
          </p:txBody>
        </p:sp>
        <p:sp>
          <p:nvSpPr>
            <p:cNvPr id="15" name="Volný tvar 14"/>
            <p:cNvSpPr/>
            <p:nvPr/>
          </p:nvSpPr>
          <p:spPr>
            <a:xfrm>
              <a:off x="9348460" y="1940594"/>
              <a:ext cx="2190153" cy="868344"/>
            </a:xfrm>
            <a:custGeom>
              <a:avLst/>
              <a:gdLst>
                <a:gd name="connsiteX0" fmla="*/ 0 w 2190153"/>
                <a:gd name="connsiteY0" fmla="*/ 86834 h 868344"/>
                <a:gd name="connsiteX1" fmla="*/ 86834 w 2190153"/>
                <a:gd name="connsiteY1" fmla="*/ 0 h 868344"/>
                <a:gd name="connsiteX2" fmla="*/ 2103319 w 2190153"/>
                <a:gd name="connsiteY2" fmla="*/ 0 h 868344"/>
                <a:gd name="connsiteX3" fmla="*/ 2190153 w 2190153"/>
                <a:gd name="connsiteY3" fmla="*/ 86834 h 868344"/>
                <a:gd name="connsiteX4" fmla="*/ 2190153 w 2190153"/>
                <a:gd name="connsiteY4" fmla="*/ 781510 h 868344"/>
                <a:gd name="connsiteX5" fmla="*/ 2103319 w 2190153"/>
                <a:gd name="connsiteY5" fmla="*/ 868344 h 868344"/>
                <a:gd name="connsiteX6" fmla="*/ 86834 w 2190153"/>
                <a:gd name="connsiteY6" fmla="*/ 868344 h 868344"/>
                <a:gd name="connsiteX7" fmla="*/ 0 w 2190153"/>
                <a:gd name="connsiteY7" fmla="*/ 781510 h 868344"/>
                <a:gd name="connsiteX8" fmla="*/ 0 w 2190153"/>
                <a:gd name="connsiteY8" fmla="*/ 86834 h 86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0153" h="868344">
                  <a:moveTo>
                    <a:pt x="0" y="86834"/>
                  </a:moveTo>
                  <a:cubicBezTo>
                    <a:pt x="0" y="38877"/>
                    <a:pt x="38877" y="0"/>
                    <a:pt x="86834" y="0"/>
                  </a:cubicBezTo>
                  <a:lnTo>
                    <a:pt x="2103319" y="0"/>
                  </a:lnTo>
                  <a:cubicBezTo>
                    <a:pt x="2151276" y="0"/>
                    <a:pt x="2190153" y="38877"/>
                    <a:pt x="2190153" y="86834"/>
                  </a:cubicBezTo>
                  <a:lnTo>
                    <a:pt x="2190153" y="781510"/>
                  </a:lnTo>
                  <a:cubicBezTo>
                    <a:pt x="2190153" y="829467"/>
                    <a:pt x="2151276" y="868344"/>
                    <a:pt x="2103319" y="868344"/>
                  </a:cubicBezTo>
                  <a:lnTo>
                    <a:pt x="86834" y="868344"/>
                  </a:lnTo>
                  <a:cubicBezTo>
                    <a:pt x="38877" y="868344"/>
                    <a:pt x="0" y="829467"/>
                    <a:pt x="0" y="781510"/>
                  </a:cubicBezTo>
                  <a:lnTo>
                    <a:pt x="0" y="86834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365648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000" kern="1200" dirty="0" err="1" smtClean="0"/>
                <a:t>Postparoxysmální</a:t>
              </a:r>
              <a:r>
                <a:rPr lang="cs-CZ" sz="2000" kern="1200" dirty="0" smtClean="0"/>
                <a:t> období</a:t>
              </a:r>
              <a:endParaRPr lang="en-US" sz="2000" kern="1200" dirty="0"/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9753756" y="2596702"/>
              <a:ext cx="2121412" cy="1963266"/>
            </a:xfrm>
            <a:custGeom>
              <a:avLst/>
              <a:gdLst>
                <a:gd name="connsiteX0" fmla="*/ 0 w 1870854"/>
                <a:gd name="connsiteY0" fmla="*/ 187085 h 5207868"/>
                <a:gd name="connsiteX1" fmla="*/ 187085 w 1870854"/>
                <a:gd name="connsiteY1" fmla="*/ 0 h 5207868"/>
                <a:gd name="connsiteX2" fmla="*/ 1683769 w 1870854"/>
                <a:gd name="connsiteY2" fmla="*/ 0 h 5207868"/>
                <a:gd name="connsiteX3" fmla="*/ 1870854 w 1870854"/>
                <a:gd name="connsiteY3" fmla="*/ 187085 h 5207868"/>
                <a:gd name="connsiteX4" fmla="*/ 1870854 w 1870854"/>
                <a:gd name="connsiteY4" fmla="*/ 5020783 h 5207868"/>
                <a:gd name="connsiteX5" fmla="*/ 1683769 w 1870854"/>
                <a:gd name="connsiteY5" fmla="*/ 5207868 h 5207868"/>
                <a:gd name="connsiteX6" fmla="*/ 187085 w 1870854"/>
                <a:gd name="connsiteY6" fmla="*/ 5207868 h 5207868"/>
                <a:gd name="connsiteX7" fmla="*/ 0 w 1870854"/>
                <a:gd name="connsiteY7" fmla="*/ 5020783 h 5207868"/>
                <a:gd name="connsiteX8" fmla="*/ 0 w 1870854"/>
                <a:gd name="connsiteY8" fmla="*/ 187085 h 5207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0854" h="5207868">
                  <a:moveTo>
                    <a:pt x="0" y="187085"/>
                  </a:moveTo>
                  <a:cubicBezTo>
                    <a:pt x="0" y="83761"/>
                    <a:pt x="83761" y="0"/>
                    <a:pt x="187085" y="0"/>
                  </a:cubicBezTo>
                  <a:lnTo>
                    <a:pt x="1683769" y="0"/>
                  </a:lnTo>
                  <a:cubicBezTo>
                    <a:pt x="1787093" y="0"/>
                    <a:pt x="1870854" y="83761"/>
                    <a:pt x="1870854" y="187085"/>
                  </a:cubicBezTo>
                  <a:lnTo>
                    <a:pt x="1870854" y="5020783"/>
                  </a:lnTo>
                  <a:cubicBezTo>
                    <a:pt x="1870854" y="5124107"/>
                    <a:pt x="1787093" y="5207868"/>
                    <a:pt x="1683769" y="5207868"/>
                  </a:cubicBezTo>
                  <a:lnTo>
                    <a:pt x="187085" y="5207868"/>
                  </a:lnTo>
                  <a:cubicBezTo>
                    <a:pt x="83761" y="5207868"/>
                    <a:pt x="0" y="5124107"/>
                    <a:pt x="0" y="5020783"/>
                  </a:cubicBezTo>
                  <a:lnTo>
                    <a:pt x="0" y="187085"/>
                  </a:lnTo>
                  <a:close/>
                </a:path>
              </a:pathLst>
            </a:cu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811" tIns="182811" rIns="182811" bIns="182811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sz="1800" kern="1200" dirty="0" smtClean="0"/>
                <a:t>Stavy zmatenosti</a:t>
              </a: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sz="1800" kern="1200" dirty="0" err="1" smtClean="0"/>
                <a:t>Bradypsychismus</a:t>
              </a: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sz="1800" kern="1200" dirty="0" err="1" smtClean="0"/>
                <a:t>Impluzivní</a:t>
              </a:r>
              <a:r>
                <a:rPr lang="cs-CZ" sz="1800" kern="1200" dirty="0" smtClean="0"/>
                <a:t> jednání</a:t>
              </a:r>
              <a:endParaRPr lang="en-US" sz="1800" kern="1200" dirty="0"/>
            </a:p>
          </p:txBody>
        </p:sp>
      </p:grpSp>
      <p:sp>
        <p:nvSpPr>
          <p:cNvPr id="17" name="TextovéPole 16"/>
          <p:cNvSpPr txBox="1"/>
          <p:nvPr/>
        </p:nvSpPr>
        <p:spPr>
          <a:xfrm>
            <a:off x="9192125" y="6435090"/>
            <a:ext cx="288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Ticháčková &amp; </a:t>
            </a:r>
            <a:r>
              <a:rPr lang="cs-CZ" dirty="0" err="1" smtClean="0"/>
              <a:t>Pidrman</a:t>
            </a:r>
            <a:r>
              <a:rPr lang="cs-CZ" dirty="0" smtClean="0"/>
              <a:t>, 2005</a:t>
            </a:r>
            <a:endParaRPr lang="en-US" dirty="0"/>
          </a:p>
        </p:txBody>
      </p:sp>
      <p:sp>
        <p:nvSpPr>
          <p:cNvPr id="18" name="Oválný bublinový popisek 17"/>
          <p:cNvSpPr/>
          <p:nvPr/>
        </p:nvSpPr>
        <p:spPr>
          <a:xfrm>
            <a:off x="6108474" y="4006146"/>
            <a:ext cx="3645282" cy="1704838"/>
          </a:xfrm>
          <a:prstGeom prst="wedgeEllipseCallout">
            <a:avLst>
              <a:gd name="adj1" fmla="val -95739"/>
              <a:gd name="adj2" fmla="val -155253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cs-CZ" b="1" dirty="0" smtClean="0"/>
              <a:t>Signalizuje primárně ložiskový záchvat, který přechází rychle v generalizovaný (Mysliveček, 2009)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2097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Etiologie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1905000"/>
            <a:ext cx="10013986" cy="440436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kterákoliv </a:t>
            </a:r>
            <a:r>
              <a:rPr lang="cs-CZ" dirty="0"/>
              <a:t>patologie mozku, která zvyšuje excitabilitu mozkové tkáně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smtClean="0"/>
              <a:t>Pohotovost k záchvatům </a:t>
            </a:r>
            <a:r>
              <a:rPr lang="cs-CZ" dirty="0" smtClean="0"/>
              <a:t>dána: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dirty="0" smtClean="0"/>
              <a:t>geneticky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dirty="0" smtClean="0"/>
              <a:t>stavem vnitřního prostředí (nádor, </a:t>
            </a:r>
            <a:r>
              <a:rPr lang="cs-CZ" sz="1900" dirty="0" err="1" smtClean="0"/>
              <a:t>infekt</a:t>
            </a:r>
            <a:r>
              <a:rPr lang="cs-CZ" sz="1900" dirty="0" smtClean="0"/>
              <a:t> aj.)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dirty="0"/>
              <a:t>ž</a:t>
            </a:r>
            <a:r>
              <a:rPr lang="cs-CZ" sz="1900" dirty="0" smtClean="0"/>
              <a:t>ivotosprávou (alkohol, spánková deprivace)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dirty="0" smtClean="0"/>
              <a:t>podněty a vjemy z vnějšího prostředí (světlo- blikání, hluk)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698123"/>
              </p:ext>
            </p:extLst>
          </p:nvPr>
        </p:nvGraphicFramePr>
        <p:xfrm>
          <a:off x="1820164" y="2477516"/>
          <a:ext cx="812800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Onemocnění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Příčina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Cévní mozková příhoda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3-4%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Infekce</a:t>
                      </a:r>
                      <a:r>
                        <a:rPr lang="cs-CZ" baseline="0" dirty="0" smtClean="0"/>
                        <a:t> CNS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2-3%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Tumor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Demence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1,5 % (10x vyšší riziko grand </a:t>
                      </a:r>
                      <a:r>
                        <a:rPr lang="cs-CZ" dirty="0" err="1" smtClean="0"/>
                        <a:t>mal</a:t>
                      </a:r>
                      <a:r>
                        <a:rPr lang="cs-CZ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8371114" y="6488668"/>
            <a:ext cx="382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Preiss, 2006; Mysliveček et al.,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29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Prevalence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5054" y="2834640"/>
            <a:ext cx="10538219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nástup</a:t>
            </a:r>
            <a:r>
              <a:rPr lang="cs-CZ" dirty="0"/>
              <a:t> většinou v dětském </a:t>
            </a:r>
            <a:r>
              <a:rPr lang="cs-CZ" dirty="0" smtClean="0"/>
              <a:t>věku – 30% mladší 18 let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častá </a:t>
            </a:r>
            <a:r>
              <a:rPr lang="cs-CZ" dirty="0"/>
              <a:t>neuro </a:t>
            </a:r>
            <a:r>
              <a:rPr lang="cs-CZ" dirty="0" smtClean="0"/>
              <a:t>porucha:  </a:t>
            </a:r>
            <a:r>
              <a:rPr lang="cs-CZ" b="1" dirty="0"/>
              <a:t>0,-5-1% lidí v populaci prodělalo 1 epi záchvat v </a:t>
            </a:r>
            <a:r>
              <a:rPr lang="cs-CZ" b="1" dirty="0" err="1"/>
              <a:t>posl</a:t>
            </a:r>
            <a:r>
              <a:rPr lang="cs-CZ" b="1" dirty="0"/>
              <a:t>. 5 </a:t>
            </a:r>
            <a:r>
              <a:rPr lang="cs-CZ" b="1" dirty="0" smtClean="0"/>
              <a:t>letech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/>
              <a:t>celoživotní </a:t>
            </a:r>
            <a:r>
              <a:rPr lang="cs-CZ" b="1" dirty="0" smtClean="0"/>
              <a:t>prevalence: </a:t>
            </a:r>
            <a:r>
              <a:rPr lang="cs-CZ" dirty="0" smtClean="0"/>
              <a:t>2-5% - tzn. naděje na </a:t>
            </a:r>
            <a:r>
              <a:rPr lang="cs-CZ" dirty="0"/>
              <a:t>dlouhodobou remisi 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smtClean="0"/>
              <a:t>incidence</a:t>
            </a:r>
            <a:r>
              <a:rPr lang="cs-CZ" dirty="0" smtClean="0"/>
              <a:t>: </a:t>
            </a:r>
            <a:r>
              <a:rPr lang="cs-CZ" dirty="0"/>
              <a:t>u dětí je vysoká pouze do 1 roku </a:t>
            </a:r>
            <a:r>
              <a:rPr lang="cs-CZ" dirty="0" smtClean="0"/>
              <a:t>věku; v rozvojových zemích 3x vyšší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smtClean="0"/>
              <a:t>mortalita:</a:t>
            </a:r>
            <a:r>
              <a:rPr lang="cs-CZ" dirty="0" smtClean="0"/>
              <a:t> 2-3x </a:t>
            </a:r>
            <a:r>
              <a:rPr lang="cs-CZ" dirty="0"/>
              <a:t>vyšší (přidružují se chronické nemoci k epi)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smtClean="0"/>
              <a:t>ČR 2004- </a:t>
            </a:r>
            <a:r>
              <a:rPr lang="cs-CZ" b="1" dirty="0"/>
              <a:t>70 tis.</a:t>
            </a:r>
            <a:r>
              <a:rPr lang="cs-CZ" dirty="0"/>
              <a:t> Epi pacientů; u většiny remise i EEG </a:t>
            </a:r>
            <a:r>
              <a:rPr lang="cs-CZ" dirty="0" smtClean="0"/>
              <a:t>záznamu;  </a:t>
            </a:r>
            <a:r>
              <a:rPr lang="cs-CZ" dirty="0"/>
              <a:t>20-30% </a:t>
            </a:r>
            <a:r>
              <a:rPr lang="cs-CZ" dirty="0" err="1" smtClean="0"/>
              <a:t>farmakorezistentní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44263" t="31053" r="33711" b="32316"/>
          <a:stretch/>
        </p:blipFill>
        <p:spPr>
          <a:xfrm>
            <a:off x="7050505" y="0"/>
            <a:ext cx="4704349" cy="314024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845969" y="6350869"/>
            <a:ext cx="5113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Ticháčková &amp; </a:t>
            </a:r>
            <a:r>
              <a:rPr lang="cs-CZ" dirty="0" err="1" smtClean="0"/>
              <a:t>Pidrman</a:t>
            </a:r>
            <a:r>
              <a:rPr lang="cs-CZ" dirty="0" smtClean="0"/>
              <a:t>, 2005; text: Preiss,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4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Obecná Klasifikace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8783" y="2084832"/>
            <a:ext cx="9805417" cy="443179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b="1" dirty="0" smtClean="0"/>
              <a:t> </a:t>
            </a:r>
            <a:r>
              <a:rPr lang="cs-CZ" b="1" dirty="0"/>
              <a:t>lokalizační dichotomie</a:t>
            </a:r>
            <a:r>
              <a:rPr lang="cs-CZ" dirty="0"/>
              <a:t>: </a:t>
            </a:r>
            <a:endParaRPr lang="cs-CZ" dirty="0" smtClean="0"/>
          </a:p>
          <a:p>
            <a:pPr marL="470916" lvl="1" indent="-342900">
              <a:buFont typeface="+mj-lt"/>
              <a:buAutoNum type="alphaLcParenR"/>
            </a:pPr>
            <a:r>
              <a:rPr lang="cs-CZ" b="1" dirty="0" smtClean="0"/>
              <a:t>Parciální-</a:t>
            </a:r>
            <a:r>
              <a:rPr lang="cs-CZ" dirty="0" smtClean="0"/>
              <a:t> ložiskové</a:t>
            </a:r>
          </a:p>
          <a:p>
            <a:pPr marL="470916" lvl="1" indent="-342900">
              <a:buFont typeface="+mj-lt"/>
              <a:buAutoNum type="alphaLcParenR"/>
            </a:pPr>
            <a:r>
              <a:rPr lang="cs-CZ" b="1" dirty="0" smtClean="0"/>
              <a:t>Generalizované</a:t>
            </a:r>
            <a:r>
              <a:rPr lang="cs-CZ" dirty="0" smtClean="0"/>
              <a:t> </a:t>
            </a:r>
            <a:r>
              <a:rPr lang="cs-CZ" dirty="0"/>
              <a:t>epilepsie</a:t>
            </a: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b="1" dirty="0" smtClean="0"/>
              <a:t>etiologická </a:t>
            </a:r>
            <a:r>
              <a:rPr lang="cs-CZ" b="1" dirty="0"/>
              <a:t>klasifikace</a:t>
            </a:r>
            <a:r>
              <a:rPr lang="cs-CZ" dirty="0"/>
              <a:t>: </a:t>
            </a:r>
            <a:r>
              <a:rPr lang="cs-CZ" dirty="0" smtClean="0"/>
              <a:t> </a:t>
            </a:r>
          </a:p>
          <a:p>
            <a:pPr marL="470916" lvl="1" indent="-342900">
              <a:buFont typeface="+mj-lt"/>
              <a:buAutoNum type="alphaLcParenR"/>
            </a:pPr>
            <a:r>
              <a:rPr lang="cs-CZ" b="1" dirty="0" smtClean="0"/>
              <a:t>symptomatické</a:t>
            </a:r>
            <a:r>
              <a:rPr lang="cs-CZ" dirty="0" smtClean="0"/>
              <a:t> </a:t>
            </a:r>
            <a:r>
              <a:rPr lang="cs-CZ" dirty="0"/>
              <a:t>(sekundární)- je známa přesná </a:t>
            </a:r>
            <a:r>
              <a:rPr lang="cs-CZ" dirty="0" smtClean="0"/>
              <a:t>příčina</a:t>
            </a:r>
          </a:p>
          <a:p>
            <a:pPr marL="470916" lvl="1" indent="-342900">
              <a:buFont typeface="+mj-lt"/>
              <a:buAutoNum type="alphaLcParenR"/>
            </a:pPr>
            <a:r>
              <a:rPr lang="cs-CZ" b="1" dirty="0" smtClean="0"/>
              <a:t>idiopatické</a:t>
            </a:r>
            <a:r>
              <a:rPr lang="cs-CZ" dirty="0" smtClean="0"/>
              <a:t> </a:t>
            </a:r>
            <a:r>
              <a:rPr lang="cs-CZ" dirty="0"/>
              <a:t>(primární) </a:t>
            </a:r>
            <a:r>
              <a:rPr lang="cs-CZ" dirty="0" smtClean="0"/>
              <a:t>etiologie není známa, je pravděpodobný genetický základ</a:t>
            </a:r>
          </a:p>
          <a:p>
            <a:pPr marL="470916" lvl="1" indent="-342900">
              <a:buFont typeface="+mj-lt"/>
              <a:buAutoNum type="alphaLcParenR"/>
            </a:pPr>
            <a:r>
              <a:rPr lang="cs-CZ" b="1" dirty="0" smtClean="0"/>
              <a:t>kryptogenní</a:t>
            </a:r>
            <a:r>
              <a:rPr lang="cs-CZ" dirty="0" smtClean="0"/>
              <a:t>- </a:t>
            </a:r>
            <a:r>
              <a:rPr lang="cs-CZ" dirty="0"/>
              <a:t>epi syndrom má pravděpodobně symptomatickou příčinu, avšak ta není </a:t>
            </a:r>
            <a:r>
              <a:rPr lang="cs-CZ" dirty="0" smtClean="0"/>
              <a:t>známa</a:t>
            </a:r>
          </a:p>
          <a:p>
            <a:pPr marL="470916" lvl="1" indent="-342900">
              <a:buFont typeface="+mj-lt"/>
              <a:buAutoNum type="alphaLcParenR"/>
            </a:pPr>
            <a:endParaRPr lang="cs-CZ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 smtClean="0"/>
              <a:t> paroxysmální </a:t>
            </a:r>
            <a:r>
              <a:rPr lang="cs-CZ" b="1" dirty="0"/>
              <a:t>událost</a:t>
            </a:r>
            <a:r>
              <a:rPr lang="cs-CZ" dirty="0"/>
              <a:t> (</a:t>
            </a:r>
            <a:r>
              <a:rPr lang="cs-CZ" dirty="0" err="1"/>
              <a:t>neepileptické</a:t>
            </a:r>
            <a:r>
              <a:rPr lang="cs-CZ" dirty="0"/>
              <a:t> </a:t>
            </a:r>
            <a:r>
              <a:rPr lang="cs-CZ" dirty="0" smtClean="0"/>
              <a:t>záchvaty)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 smtClean="0"/>
              <a:t>Somatické</a:t>
            </a:r>
            <a:r>
              <a:rPr lang="cs-CZ" dirty="0" smtClean="0"/>
              <a:t> – endokrinologické, migréna, transitorní ischemická ataka, </a:t>
            </a:r>
            <a:r>
              <a:rPr lang="cs-CZ" dirty="0" err="1" smtClean="0"/>
              <a:t>extrapyramidová</a:t>
            </a:r>
            <a:r>
              <a:rPr lang="cs-CZ" dirty="0" smtClean="0"/>
              <a:t> porucha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 smtClean="0"/>
              <a:t>Psychogenní – </a:t>
            </a:r>
            <a:r>
              <a:rPr lang="cs-CZ" dirty="0" smtClean="0"/>
              <a:t>konverzní poruchy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 descr="http://nd01.jxs.cz/746/336/32379de108_18358794_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95" y="-1"/>
            <a:ext cx="4383505" cy="3770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ipka dolů 3"/>
          <p:cNvSpPr/>
          <p:nvPr/>
        </p:nvSpPr>
        <p:spPr>
          <a:xfrm rot="2580000">
            <a:off x="2813782" y="1679855"/>
            <a:ext cx="1141528" cy="2674219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2400" b="1" dirty="0" err="1" smtClean="0"/>
              <a:t>Benignější</a:t>
            </a:r>
            <a:r>
              <a:rPr lang="cs-CZ" sz="2400" b="1" dirty="0" smtClean="0"/>
              <a:t> průběh</a:t>
            </a:r>
            <a:endParaRPr lang="en-US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519611" y="6464606"/>
            <a:ext cx="167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Preiss,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39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lm.nih.gov/medlineplus/ency/images/ency/fullsize/190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044" y="3597443"/>
            <a:ext cx="4045619" cy="323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dle Mezinárodní Ligy proti epilepsii (1981)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0843" y="2002970"/>
            <a:ext cx="10351443" cy="4299857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>
                <a:solidFill>
                  <a:schemeClr val="accent6"/>
                </a:solidFill>
              </a:rPr>
              <a:t>I. </a:t>
            </a:r>
            <a:r>
              <a:rPr lang="en-US" sz="2400" b="1" dirty="0" err="1" smtClean="0">
                <a:solidFill>
                  <a:schemeClr val="accent6"/>
                </a:solidFill>
              </a:rPr>
              <a:t>Ložiskové</a:t>
            </a:r>
            <a:r>
              <a:rPr lang="cs-CZ" sz="2400" b="1" dirty="0" smtClean="0">
                <a:solidFill>
                  <a:schemeClr val="accent6"/>
                </a:solidFill>
              </a:rPr>
              <a:t> </a:t>
            </a:r>
            <a:r>
              <a:rPr lang="cs-CZ" sz="2400" b="1" dirty="0">
                <a:solidFill>
                  <a:schemeClr val="accent6"/>
                </a:solidFill>
              </a:rPr>
              <a:t>(fokální, parciální)</a:t>
            </a:r>
            <a:r>
              <a:rPr lang="cs-CZ" sz="2800" b="1" dirty="0">
                <a:solidFill>
                  <a:schemeClr val="accent6"/>
                </a:solidFill>
              </a:rPr>
              <a:t> </a:t>
            </a:r>
            <a:endParaRPr lang="cs-CZ" sz="2800" b="1" dirty="0" smtClean="0">
              <a:solidFill>
                <a:schemeClr val="accent6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000" b="1" dirty="0" smtClean="0">
                <a:solidFill>
                  <a:schemeClr val="tx2"/>
                </a:solidFill>
              </a:rPr>
              <a:t>				</a:t>
            </a:r>
            <a:r>
              <a:rPr lang="en-US" b="1" dirty="0" smtClean="0">
                <a:solidFill>
                  <a:schemeClr val="tx2"/>
                </a:solidFill>
              </a:rPr>
              <a:t>A. </a:t>
            </a:r>
            <a:r>
              <a:rPr lang="en-US" b="1" dirty="0" err="1" smtClean="0">
                <a:solidFill>
                  <a:schemeClr val="tx2"/>
                </a:solidFill>
              </a:rPr>
              <a:t>Jednoduché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(simplexní) - </a:t>
            </a:r>
            <a:r>
              <a:rPr lang="en-US" dirty="0">
                <a:solidFill>
                  <a:schemeClr val="tx2"/>
                </a:solidFill>
              </a:rPr>
              <a:t>(</a:t>
            </a:r>
            <a:r>
              <a:rPr lang="en-US" dirty="0" err="1">
                <a:solidFill>
                  <a:schemeClr val="tx2"/>
                </a:solidFill>
              </a:rPr>
              <a:t>vědomí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není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porušeno</a:t>
            </a:r>
            <a:r>
              <a:rPr lang="en-US" dirty="0">
                <a:solidFill>
                  <a:schemeClr val="tx2"/>
                </a:solidFill>
              </a:rPr>
              <a:t>)</a:t>
            </a:r>
            <a:r>
              <a:rPr lang="cs-CZ" dirty="0">
                <a:solidFill>
                  <a:schemeClr val="tx2"/>
                </a:solidFill>
              </a:rPr>
              <a:t> </a:t>
            </a:r>
            <a:endParaRPr lang="cs-CZ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1800" b="1" dirty="0" smtClean="0">
                <a:solidFill>
                  <a:schemeClr val="tx2"/>
                </a:solidFill>
              </a:rPr>
              <a:t>	   				</a:t>
            </a:r>
            <a:r>
              <a:rPr lang="cs-CZ" sz="1900" b="1" dirty="0" smtClean="0">
                <a:solidFill>
                  <a:schemeClr val="tx2"/>
                </a:solidFill>
              </a:rPr>
              <a:t>1.motorické </a:t>
            </a:r>
            <a:r>
              <a:rPr lang="cs-CZ" sz="1900" dirty="0">
                <a:solidFill>
                  <a:schemeClr val="tx2"/>
                </a:solidFill>
              </a:rPr>
              <a:t>				</a:t>
            </a:r>
            <a:endParaRPr lang="en-US" sz="1900" dirty="0">
              <a:solidFill>
                <a:schemeClr val="tx2"/>
              </a:solidFill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1900" b="1" dirty="0" smtClean="0">
                <a:solidFill>
                  <a:schemeClr val="tx2"/>
                </a:solidFill>
              </a:rPr>
              <a:t>					</a:t>
            </a:r>
            <a:r>
              <a:rPr lang="en-US" sz="1900" b="1" dirty="0" smtClean="0">
                <a:solidFill>
                  <a:schemeClr val="tx2"/>
                </a:solidFill>
              </a:rPr>
              <a:t>2</a:t>
            </a:r>
            <a:r>
              <a:rPr lang="cs-CZ" sz="1900" b="1" dirty="0">
                <a:solidFill>
                  <a:schemeClr val="tx2"/>
                </a:solidFill>
              </a:rPr>
              <a:t>. senzitivní a </a:t>
            </a:r>
            <a:r>
              <a:rPr lang="cs-CZ" sz="1900" b="1" dirty="0" smtClean="0">
                <a:solidFill>
                  <a:schemeClr val="tx2"/>
                </a:solidFill>
              </a:rPr>
              <a:t>senzorické</a:t>
            </a:r>
            <a:endParaRPr lang="en-US" sz="1900" dirty="0">
              <a:solidFill>
                <a:schemeClr val="tx2"/>
              </a:solidFill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1900" b="1" dirty="0" smtClean="0">
                <a:solidFill>
                  <a:schemeClr val="tx2"/>
                </a:solidFill>
              </a:rPr>
              <a:t>					</a:t>
            </a:r>
            <a:r>
              <a:rPr lang="en-US" sz="1900" b="1" dirty="0" smtClean="0">
                <a:solidFill>
                  <a:schemeClr val="tx2"/>
                </a:solidFill>
              </a:rPr>
              <a:t>3</a:t>
            </a:r>
            <a:r>
              <a:rPr lang="en-US" sz="1900" b="1" dirty="0">
                <a:solidFill>
                  <a:schemeClr val="tx2"/>
                </a:solidFill>
              </a:rPr>
              <a:t>. </a:t>
            </a:r>
            <a:r>
              <a:rPr lang="cs-CZ" sz="1900" b="1" dirty="0">
                <a:solidFill>
                  <a:schemeClr val="tx2"/>
                </a:solidFill>
              </a:rPr>
              <a:t>vegetativní </a:t>
            </a:r>
            <a:endParaRPr lang="cs-CZ" sz="1900" b="1" dirty="0" smtClean="0">
              <a:solidFill>
                <a:schemeClr val="tx2"/>
              </a:solidFill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1900" b="1" dirty="0" smtClean="0">
                <a:solidFill>
                  <a:schemeClr val="tx2"/>
                </a:solidFill>
              </a:rPr>
              <a:t>					4</a:t>
            </a:r>
            <a:r>
              <a:rPr lang="cs-CZ" sz="1900" b="1" dirty="0">
                <a:solidFill>
                  <a:schemeClr val="tx2"/>
                </a:solidFill>
              </a:rPr>
              <a:t>. </a:t>
            </a:r>
            <a:r>
              <a:rPr lang="cs-CZ" sz="1900" b="1" dirty="0" smtClean="0">
                <a:solidFill>
                  <a:schemeClr val="tx2"/>
                </a:solidFill>
              </a:rPr>
              <a:t>psychické</a:t>
            </a:r>
            <a:endParaRPr lang="en-US" sz="1900" dirty="0" smtClean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000" b="1" dirty="0" smtClean="0">
                <a:solidFill>
                  <a:schemeClr val="accent2"/>
                </a:solidFill>
              </a:rPr>
              <a:t>				</a:t>
            </a:r>
            <a:r>
              <a:rPr lang="en-US" sz="2200" b="1" dirty="0" smtClean="0">
                <a:solidFill>
                  <a:schemeClr val="accent2"/>
                </a:solidFill>
              </a:rPr>
              <a:t>B. </a:t>
            </a:r>
            <a:r>
              <a:rPr lang="en-US" sz="2200" b="1" dirty="0" err="1" smtClean="0">
                <a:solidFill>
                  <a:schemeClr val="accent2"/>
                </a:solidFill>
              </a:rPr>
              <a:t>Komplexní</a:t>
            </a:r>
            <a:r>
              <a:rPr lang="cs-CZ" sz="2200" b="1" dirty="0" smtClean="0">
                <a:solidFill>
                  <a:schemeClr val="accent2"/>
                </a:solidFill>
              </a:rPr>
              <a:t> </a:t>
            </a:r>
            <a:r>
              <a:rPr lang="en-US" sz="2200" dirty="0" smtClean="0">
                <a:solidFill>
                  <a:schemeClr val="accent2"/>
                </a:solidFill>
              </a:rPr>
              <a:t>(s </a:t>
            </a:r>
            <a:r>
              <a:rPr lang="en-US" sz="2200" dirty="0" err="1" smtClean="0">
                <a:solidFill>
                  <a:schemeClr val="accent2"/>
                </a:solidFill>
              </a:rPr>
              <a:t>poruchou</a:t>
            </a:r>
            <a:r>
              <a:rPr lang="en-US" sz="2200" dirty="0" smtClean="0">
                <a:solidFill>
                  <a:schemeClr val="accent2"/>
                </a:solidFill>
              </a:rPr>
              <a:t> </a:t>
            </a:r>
            <a:r>
              <a:rPr lang="en-US" sz="2200" dirty="0" err="1" smtClean="0">
                <a:solidFill>
                  <a:schemeClr val="accent2"/>
                </a:solidFill>
              </a:rPr>
              <a:t>vědomí</a:t>
            </a:r>
            <a:r>
              <a:rPr lang="en-US" sz="2200" dirty="0" smtClean="0">
                <a:solidFill>
                  <a:schemeClr val="accent2"/>
                </a:solidFill>
              </a:rPr>
              <a:t>)</a:t>
            </a:r>
            <a:r>
              <a:rPr lang="cs-CZ" sz="1800" b="1" dirty="0" smtClean="0">
                <a:solidFill>
                  <a:schemeClr val="accent2"/>
                </a:solidFill>
              </a:rPr>
              <a:t>									</a:t>
            </a:r>
            <a:r>
              <a:rPr lang="en-US" sz="1900" b="1" dirty="0" smtClean="0">
                <a:solidFill>
                  <a:schemeClr val="accent2"/>
                </a:solidFill>
              </a:rPr>
              <a:t>1</a:t>
            </a:r>
            <a:r>
              <a:rPr lang="en-US" sz="1900" b="1" dirty="0">
                <a:solidFill>
                  <a:schemeClr val="accent2"/>
                </a:solidFill>
              </a:rPr>
              <a:t>. </a:t>
            </a:r>
            <a:r>
              <a:rPr lang="en-US" sz="1900" dirty="0" err="1" smtClean="0">
                <a:solidFill>
                  <a:schemeClr val="accent2"/>
                </a:solidFill>
              </a:rPr>
              <a:t>Začínají</a:t>
            </a:r>
            <a:r>
              <a:rPr lang="cs-CZ" sz="1900" dirty="0" err="1" smtClean="0">
                <a:solidFill>
                  <a:schemeClr val="accent2"/>
                </a:solidFill>
              </a:rPr>
              <a:t>cí</a:t>
            </a:r>
            <a:r>
              <a:rPr lang="en-US" sz="1900" dirty="0" smtClean="0">
                <a:solidFill>
                  <a:schemeClr val="accent2"/>
                </a:solidFill>
              </a:rPr>
              <a:t> </a:t>
            </a:r>
            <a:r>
              <a:rPr lang="en-US" sz="1900" dirty="0" err="1">
                <a:solidFill>
                  <a:schemeClr val="accent2"/>
                </a:solidFill>
              </a:rPr>
              <a:t>jako</a:t>
            </a:r>
            <a:r>
              <a:rPr lang="en-US" sz="1900" dirty="0">
                <a:solidFill>
                  <a:schemeClr val="accent2"/>
                </a:solidFill>
              </a:rPr>
              <a:t> </a:t>
            </a:r>
            <a:r>
              <a:rPr lang="en-US" sz="1900" dirty="0" err="1">
                <a:solidFill>
                  <a:schemeClr val="accent2"/>
                </a:solidFill>
              </a:rPr>
              <a:t>jednoduché</a:t>
            </a:r>
            <a:r>
              <a:rPr lang="en-US" sz="1900" dirty="0">
                <a:solidFill>
                  <a:schemeClr val="accent2"/>
                </a:solidFill>
              </a:rPr>
              <a:t> </a:t>
            </a:r>
            <a:r>
              <a:rPr lang="en-US" sz="1900" dirty="0" err="1">
                <a:solidFill>
                  <a:schemeClr val="accent2"/>
                </a:solidFill>
              </a:rPr>
              <a:t>ložiskové</a:t>
            </a:r>
            <a:r>
              <a:rPr lang="cs-CZ" sz="1900" dirty="0">
                <a:solidFill>
                  <a:schemeClr val="accent2"/>
                </a:solidFill>
              </a:rPr>
              <a:t> </a:t>
            </a:r>
            <a:r>
              <a:rPr lang="en-US" sz="1900" dirty="0" err="1" smtClean="0">
                <a:solidFill>
                  <a:schemeClr val="accent2"/>
                </a:solidFill>
              </a:rPr>
              <a:t>záchvaty</a:t>
            </a:r>
            <a:endParaRPr lang="cs-CZ" sz="1900" dirty="0" smtClean="0">
              <a:solidFill>
                <a:schemeClr val="accent2"/>
              </a:solidFill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1900" b="1" dirty="0">
                <a:solidFill>
                  <a:schemeClr val="accent2"/>
                </a:solidFill>
              </a:rPr>
              <a:t>	</a:t>
            </a:r>
            <a:r>
              <a:rPr lang="cs-CZ" sz="1900" b="1" dirty="0" smtClean="0">
                <a:solidFill>
                  <a:schemeClr val="accent2"/>
                </a:solidFill>
              </a:rPr>
              <a:t>				</a:t>
            </a:r>
            <a:r>
              <a:rPr lang="pl-PL" sz="1900" b="1" dirty="0" smtClean="0">
                <a:solidFill>
                  <a:schemeClr val="accent2"/>
                </a:solidFill>
              </a:rPr>
              <a:t>2</a:t>
            </a:r>
            <a:r>
              <a:rPr lang="pl-PL" sz="1900" b="1" dirty="0">
                <a:solidFill>
                  <a:schemeClr val="accent2"/>
                </a:solidFill>
              </a:rPr>
              <a:t>. </a:t>
            </a:r>
            <a:r>
              <a:rPr lang="pl-PL" sz="1900" dirty="0">
                <a:solidFill>
                  <a:schemeClr val="accent2"/>
                </a:solidFill>
              </a:rPr>
              <a:t>S poruchou vědomí </a:t>
            </a:r>
            <a:r>
              <a:rPr lang="pl-PL" sz="1900" b="1" dirty="0">
                <a:solidFill>
                  <a:schemeClr val="accent2"/>
                </a:solidFill>
              </a:rPr>
              <a:t>hned</a:t>
            </a:r>
            <a:r>
              <a:rPr lang="pl-PL" sz="1900" dirty="0">
                <a:solidFill>
                  <a:schemeClr val="accent2"/>
                </a:solidFill>
              </a:rPr>
              <a:t> od počátku</a:t>
            </a:r>
            <a:endParaRPr lang="en-US" sz="1900" dirty="0">
              <a:solidFill>
                <a:schemeClr val="accent2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000" b="1" dirty="0" smtClean="0">
                <a:solidFill>
                  <a:schemeClr val="accent4"/>
                </a:solidFill>
              </a:rPr>
              <a:t>				</a:t>
            </a:r>
            <a:r>
              <a:rPr lang="en-US" sz="2200" b="1" dirty="0" smtClean="0">
                <a:solidFill>
                  <a:schemeClr val="accent4"/>
                </a:solidFill>
              </a:rPr>
              <a:t>C</a:t>
            </a:r>
            <a:r>
              <a:rPr lang="en-US" sz="2200" b="1" dirty="0">
                <a:solidFill>
                  <a:schemeClr val="accent4"/>
                </a:solidFill>
              </a:rPr>
              <a:t>. </a:t>
            </a:r>
            <a:r>
              <a:rPr lang="cs-CZ" sz="2200" b="1" dirty="0">
                <a:solidFill>
                  <a:schemeClr val="accent4"/>
                </a:solidFill>
              </a:rPr>
              <a:t>Sekundárně </a:t>
            </a:r>
            <a:r>
              <a:rPr lang="en-US" sz="2200" b="1" dirty="0" err="1" smtClean="0">
                <a:solidFill>
                  <a:schemeClr val="accent4"/>
                </a:solidFill>
              </a:rPr>
              <a:t>generalizované</a:t>
            </a:r>
            <a:endParaRPr lang="cs-CZ" sz="2200" b="1" dirty="0" smtClean="0">
              <a:solidFill>
                <a:schemeClr val="accent4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2200" b="1" dirty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400" b="1" dirty="0">
                <a:solidFill>
                  <a:schemeClr val="accent6"/>
                </a:solidFill>
              </a:rPr>
              <a:t>II. Generalizované </a:t>
            </a:r>
            <a:r>
              <a:rPr lang="cs-CZ" sz="2400" dirty="0">
                <a:solidFill>
                  <a:schemeClr val="accent4"/>
                </a:solidFill>
              </a:rPr>
              <a:t>	</a:t>
            </a:r>
            <a:r>
              <a:rPr lang="en-US" b="1" dirty="0" smtClean="0">
                <a:solidFill>
                  <a:schemeClr val="tx2"/>
                </a:solidFill>
              </a:rPr>
              <a:t>A</a:t>
            </a:r>
            <a:r>
              <a:rPr lang="en-US" b="1" dirty="0">
                <a:solidFill>
                  <a:schemeClr val="tx2"/>
                </a:solidFill>
              </a:rPr>
              <a:t>. Absence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endParaRPr lang="en-US" b="1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dirty="0">
                <a:solidFill>
                  <a:schemeClr val="tx2"/>
                </a:solidFill>
              </a:rPr>
              <a:t>				</a:t>
            </a:r>
            <a:r>
              <a:rPr lang="en-US" b="1" dirty="0" smtClean="0">
                <a:solidFill>
                  <a:schemeClr val="tx2"/>
                </a:solidFill>
              </a:rPr>
              <a:t>B</a:t>
            </a:r>
            <a:r>
              <a:rPr lang="en-US" b="1" dirty="0">
                <a:solidFill>
                  <a:schemeClr val="tx2"/>
                </a:solidFill>
              </a:rPr>
              <a:t>. </a:t>
            </a:r>
            <a:r>
              <a:rPr lang="en-US" b="1" dirty="0" err="1">
                <a:solidFill>
                  <a:schemeClr val="tx2"/>
                </a:solidFill>
              </a:rPr>
              <a:t>Myoklonické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záchvaty</a:t>
            </a:r>
            <a:endParaRPr lang="en-US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dirty="0">
                <a:solidFill>
                  <a:schemeClr val="tx2"/>
                </a:solidFill>
              </a:rPr>
              <a:t>				</a:t>
            </a:r>
            <a:r>
              <a:rPr lang="en-US" b="1" dirty="0" smtClean="0">
                <a:solidFill>
                  <a:schemeClr val="tx2"/>
                </a:solidFill>
              </a:rPr>
              <a:t>C</a:t>
            </a:r>
            <a:r>
              <a:rPr lang="en-US" b="1" dirty="0">
                <a:solidFill>
                  <a:schemeClr val="tx2"/>
                </a:solidFill>
              </a:rPr>
              <a:t>. </a:t>
            </a:r>
            <a:r>
              <a:rPr lang="en-US" b="1" dirty="0" err="1">
                <a:solidFill>
                  <a:schemeClr val="tx2"/>
                </a:solidFill>
              </a:rPr>
              <a:t>Klonické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záchvaty</a:t>
            </a:r>
            <a:r>
              <a:rPr lang="cs-CZ" dirty="0">
                <a:solidFill>
                  <a:schemeClr val="tx2"/>
                </a:solidFill>
              </a:rPr>
              <a:t> 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dirty="0" smtClean="0">
                <a:solidFill>
                  <a:schemeClr val="tx2"/>
                </a:solidFill>
              </a:rPr>
              <a:t>				</a:t>
            </a:r>
            <a:r>
              <a:rPr lang="en-US" b="1" dirty="0" smtClean="0">
                <a:solidFill>
                  <a:schemeClr val="tx2"/>
                </a:solidFill>
              </a:rPr>
              <a:t>D. </a:t>
            </a:r>
            <a:r>
              <a:rPr lang="en-US" b="1" dirty="0" err="1" smtClean="0">
                <a:solidFill>
                  <a:schemeClr val="tx2"/>
                </a:solidFill>
              </a:rPr>
              <a:t>Tonické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záchvaty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dirty="0">
                <a:solidFill>
                  <a:schemeClr val="tx2"/>
                </a:solidFill>
              </a:rPr>
              <a:t>				</a:t>
            </a:r>
            <a:r>
              <a:rPr lang="en-US" b="1" dirty="0" smtClean="0">
                <a:solidFill>
                  <a:schemeClr val="tx2"/>
                </a:solidFill>
              </a:rPr>
              <a:t>E</a:t>
            </a:r>
            <a:r>
              <a:rPr lang="en-US" b="1" dirty="0">
                <a:solidFill>
                  <a:schemeClr val="tx2"/>
                </a:solidFill>
              </a:rPr>
              <a:t>. </a:t>
            </a:r>
            <a:r>
              <a:rPr lang="en-US" b="1" dirty="0" err="1">
                <a:solidFill>
                  <a:schemeClr val="tx2"/>
                </a:solidFill>
              </a:rPr>
              <a:t>Celkové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křečové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záchvaty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fr-FR" dirty="0" smtClean="0">
                <a:solidFill>
                  <a:schemeClr val="tx2"/>
                </a:solidFill>
              </a:rPr>
              <a:t>grand </a:t>
            </a:r>
            <a:r>
              <a:rPr lang="fr-FR" dirty="0">
                <a:solidFill>
                  <a:schemeClr val="tx2"/>
                </a:solidFill>
              </a:rPr>
              <a:t>mal</a:t>
            </a:r>
            <a:r>
              <a:rPr lang="cs-CZ" dirty="0">
                <a:solidFill>
                  <a:schemeClr val="tx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dirty="0">
                <a:solidFill>
                  <a:schemeClr val="tx2"/>
                </a:solidFill>
              </a:rPr>
              <a:t>				</a:t>
            </a:r>
            <a:r>
              <a:rPr lang="en-US" b="1" dirty="0" smtClean="0">
                <a:solidFill>
                  <a:schemeClr val="tx2"/>
                </a:solidFill>
              </a:rPr>
              <a:t>F</a:t>
            </a:r>
            <a:r>
              <a:rPr lang="en-US" dirty="0">
                <a:solidFill>
                  <a:schemeClr val="tx2"/>
                </a:solidFill>
              </a:rPr>
              <a:t>. </a:t>
            </a:r>
            <a:r>
              <a:rPr lang="cs-CZ" b="1" dirty="0">
                <a:solidFill>
                  <a:schemeClr val="tx2"/>
                </a:solidFill>
              </a:rPr>
              <a:t>Atonické </a:t>
            </a:r>
            <a:r>
              <a:rPr lang="cs-CZ" dirty="0">
                <a:solidFill>
                  <a:schemeClr val="tx2"/>
                </a:solidFill>
              </a:rPr>
              <a:t>z</a:t>
            </a:r>
            <a:r>
              <a:rPr lang="en-US" dirty="0" err="1" smtClean="0">
                <a:solidFill>
                  <a:schemeClr val="tx2"/>
                </a:solidFill>
              </a:rPr>
              <a:t>áchvaty</a:t>
            </a:r>
            <a:endParaRPr lang="cs-CZ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III. Neklasifikovatelné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4648" y="6495648"/>
            <a:ext cx="167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Preiss,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7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1460</TotalTime>
  <Words>1159</Words>
  <Application>Microsoft Office PowerPoint</Application>
  <PresentationFormat>Širokoúhlá obrazovka</PresentationFormat>
  <Paragraphs>334</Paragraphs>
  <Slides>25</Slides>
  <Notes>0</Notes>
  <HiddenSlides>1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Arial</vt:lpstr>
      <vt:lpstr>Courier New</vt:lpstr>
      <vt:lpstr>Tw Cen MT</vt:lpstr>
      <vt:lpstr>Tw Cen MT Condensed</vt:lpstr>
      <vt:lpstr>Wingdings</vt:lpstr>
      <vt:lpstr>Wingdings 3</vt:lpstr>
      <vt:lpstr>Integrál</vt:lpstr>
      <vt:lpstr>Epilepsie</vt:lpstr>
      <vt:lpstr>Historie Epilepsie</vt:lpstr>
      <vt:lpstr>Epileptický záchvat</vt:lpstr>
      <vt:lpstr>EPilepsie</vt:lpstr>
      <vt:lpstr>Průběh Epileptického záchvatu při epilepsii </vt:lpstr>
      <vt:lpstr>Etiologie</vt:lpstr>
      <vt:lpstr>Prevalence</vt:lpstr>
      <vt:lpstr>Obecná Klasifikace</vt:lpstr>
      <vt:lpstr>Klasifikace dle Mezinárodní Ligy proti epilepsii (1981)</vt:lpstr>
      <vt:lpstr>MKN 10</vt:lpstr>
      <vt:lpstr>Temporální epilepsie</vt:lpstr>
      <vt:lpstr>Status Epilepticus</vt:lpstr>
      <vt:lpstr>Epileptické duševní poruchy- přidružené</vt:lpstr>
      <vt:lpstr>Zobrazovací vyšetření</vt:lpstr>
      <vt:lpstr>Epilepsie: EEG</vt:lpstr>
      <vt:lpstr>Farmakoterapie</vt:lpstr>
      <vt:lpstr>Epileptochirurgie</vt:lpstr>
      <vt:lpstr>Epilepsie a stáří</vt:lpstr>
      <vt:lpstr>Práce neuropsychologa</vt:lpstr>
      <vt:lpstr>Neuropsychologické diagnostické metody</vt:lpstr>
      <vt:lpstr>Kognitivní deficit při epilepsii 1/2</vt:lpstr>
      <vt:lpstr>Kognitivní deficit při epilepsii 1/2</vt:lpstr>
      <vt:lpstr>KVALITA Života epileptikova</vt:lpstr>
      <vt:lpstr>První pomoc při epileptickém záchvatu</vt:lpstr>
      <vt:lpstr>Doporučené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Epilepsie</dc:title>
  <dc:creator>Sylvie Brustmannová</dc:creator>
  <cp:lastModifiedBy>Sylvie</cp:lastModifiedBy>
  <cp:revision>61</cp:revision>
  <dcterms:created xsi:type="dcterms:W3CDTF">2015-10-21T12:47:28Z</dcterms:created>
  <dcterms:modified xsi:type="dcterms:W3CDTF">2015-12-11T09:28:45Z</dcterms:modified>
</cp:coreProperties>
</file>