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69" r:id="rId18"/>
    <p:sldId id="278" r:id="rId19"/>
    <p:sldId id="274" r:id="rId20"/>
    <p:sldId id="275" r:id="rId21"/>
    <p:sldId id="276" r:id="rId22"/>
    <p:sldId id="279" r:id="rId23"/>
    <p:sldId id="277" r:id="rId24"/>
    <p:sldId id="25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167D8-7073-416C-9C71-1D87C6AC4932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CFA8A6-3759-4B7C-8BE6-1973C6366257}">
      <dgm:prSet phldrT="[Text]"/>
      <dgm:spPr/>
      <dgm:t>
        <a:bodyPr/>
        <a:lstStyle/>
        <a:p>
          <a:r>
            <a:rPr lang="cs-CZ" dirty="0" smtClean="0"/>
            <a:t>Zvýšené množství receptorů pro dopaminový transportér</a:t>
          </a:r>
          <a:endParaRPr lang="en-US" dirty="0"/>
        </a:p>
      </dgm:t>
    </dgm:pt>
    <dgm:pt modelId="{B0DE2C43-2B65-4273-9A1E-80814AC7EC4E}" type="parTrans" cxnId="{FB047720-E4D6-43BE-9BB4-F89F5FDB56CA}">
      <dgm:prSet/>
      <dgm:spPr/>
      <dgm:t>
        <a:bodyPr/>
        <a:lstStyle/>
        <a:p>
          <a:endParaRPr lang="en-US"/>
        </a:p>
      </dgm:t>
    </dgm:pt>
    <dgm:pt modelId="{241812AE-13DB-4C85-A109-9D66F321EED9}" type="sibTrans" cxnId="{FB047720-E4D6-43BE-9BB4-F89F5FDB56CA}">
      <dgm:prSet/>
      <dgm:spPr/>
      <dgm:t>
        <a:bodyPr/>
        <a:lstStyle/>
        <a:p>
          <a:endParaRPr lang="en-US"/>
        </a:p>
      </dgm:t>
    </dgm:pt>
    <dgm:pt modelId="{56C34C46-F40A-4D32-87A0-B69C560FF41D}">
      <dgm:prSet phldrT="[Text]"/>
      <dgm:spPr/>
      <dgm:t>
        <a:bodyPr/>
        <a:lstStyle/>
        <a:p>
          <a:r>
            <a:rPr lang="cs-CZ" dirty="0" smtClean="0"/>
            <a:t>Zvýšené zpětné vychytávání dopaminu</a:t>
          </a:r>
          <a:endParaRPr lang="en-US" dirty="0"/>
        </a:p>
      </dgm:t>
    </dgm:pt>
    <dgm:pt modelId="{2B5EB308-F85B-47F4-B8CD-F402130C7412}" type="parTrans" cxnId="{21A88A07-8DCE-419C-9A27-E7EAD8F4BCED}">
      <dgm:prSet/>
      <dgm:spPr/>
      <dgm:t>
        <a:bodyPr/>
        <a:lstStyle/>
        <a:p>
          <a:endParaRPr lang="en-US"/>
        </a:p>
      </dgm:t>
    </dgm:pt>
    <dgm:pt modelId="{B3767334-F81B-47AA-8894-9F89961440F9}" type="sibTrans" cxnId="{21A88A07-8DCE-419C-9A27-E7EAD8F4BCED}">
      <dgm:prSet/>
      <dgm:spPr/>
      <dgm:t>
        <a:bodyPr/>
        <a:lstStyle/>
        <a:p>
          <a:endParaRPr lang="en-US"/>
        </a:p>
      </dgm:t>
    </dgm:pt>
    <dgm:pt modelId="{5E230E3B-617D-4635-BC50-2890889989A7}">
      <dgm:prSet phldrT="[Text]"/>
      <dgm:spPr/>
      <dgm:t>
        <a:bodyPr/>
        <a:lstStyle/>
        <a:p>
          <a:r>
            <a:rPr lang="cs-CZ" dirty="0" smtClean="0"/>
            <a:t>Snížená dostupnost dopaminu v synapsi</a:t>
          </a:r>
          <a:endParaRPr lang="en-US" dirty="0"/>
        </a:p>
      </dgm:t>
    </dgm:pt>
    <dgm:pt modelId="{776631F9-A1FD-48FC-8BC8-549385A7627D}" type="parTrans" cxnId="{39928C39-4C6A-4049-BA9E-9EEDD2A3419D}">
      <dgm:prSet/>
      <dgm:spPr/>
      <dgm:t>
        <a:bodyPr/>
        <a:lstStyle/>
        <a:p>
          <a:endParaRPr lang="en-US"/>
        </a:p>
      </dgm:t>
    </dgm:pt>
    <dgm:pt modelId="{497EA61E-ADCD-49F7-954B-791B76491CC1}" type="sibTrans" cxnId="{39928C39-4C6A-4049-BA9E-9EEDD2A3419D}">
      <dgm:prSet/>
      <dgm:spPr/>
      <dgm:t>
        <a:bodyPr/>
        <a:lstStyle/>
        <a:p>
          <a:endParaRPr lang="en-US"/>
        </a:p>
      </dgm:t>
    </dgm:pt>
    <dgm:pt modelId="{4A3E659B-847D-4D0E-92D6-9122EF10777A}" type="pres">
      <dgm:prSet presAssocID="{D61167D8-7073-416C-9C71-1D87C6AC49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377D5-3759-42A5-BD4C-D4C3D767AC9F}" type="pres">
      <dgm:prSet presAssocID="{C2CFA8A6-3759-4B7C-8BE6-1973C63662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604E1-EDEF-4FCE-A2AB-851B76EB7B01}" type="pres">
      <dgm:prSet presAssocID="{241812AE-13DB-4C85-A109-9D66F321EED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1F43497-776E-454E-9EBC-34089D0BD3E4}" type="pres">
      <dgm:prSet presAssocID="{241812AE-13DB-4C85-A109-9D66F321EED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2F6FCE3-F06E-4752-834F-1044CFE850AC}" type="pres">
      <dgm:prSet presAssocID="{56C34C46-F40A-4D32-87A0-B69C560FF4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F0241-A1C7-4C56-9624-09910147FF6F}" type="pres">
      <dgm:prSet presAssocID="{B3767334-F81B-47AA-8894-9F89961440F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A1052A1-4E4E-4C5C-AB03-E6647B1D9A93}" type="pres">
      <dgm:prSet presAssocID="{B3767334-F81B-47AA-8894-9F89961440F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1A09D86-13E6-4FB1-BC2C-4ECF1BA0B96B}" type="pres">
      <dgm:prSet presAssocID="{5E230E3B-617D-4635-BC50-2890889989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928C39-4C6A-4049-BA9E-9EEDD2A3419D}" srcId="{D61167D8-7073-416C-9C71-1D87C6AC4932}" destId="{5E230E3B-617D-4635-BC50-2890889989A7}" srcOrd="2" destOrd="0" parTransId="{776631F9-A1FD-48FC-8BC8-549385A7627D}" sibTransId="{497EA61E-ADCD-49F7-954B-791B76491CC1}"/>
    <dgm:cxn modelId="{21A88A07-8DCE-419C-9A27-E7EAD8F4BCED}" srcId="{D61167D8-7073-416C-9C71-1D87C6AC4932}" destId="{56C34C46-F40A-4D32-87A0-B69C560FF41D}" srcOrd="1" destOrd="0" parTransId="{2B5EB308-F85B-47F4-B8CD-F402130C7412}" sibTransId="{B3767334-F81B-47AA-8894-9F89961440F9}"/>
    <dgm:cxn modelId="{5E1BEB0E-1877-407B-846B-6F5AA4EE13B6}" type="presOf" srcId="{5E230E3B-617D-4635-BC50-2890889989A7}" destId="{41A09D86-13E6-4FB1-BC2C-4ECF1BA0B96B}" srcOrd="0" destOrd="0" presId="urn:microsoft.com/office/officeart/2005/8/layout/process1"/>
    <dgm:cxn modelId="{FB047720-E4D6-43BE-9BB4-F89F5FDB56CA}" srcId="{D61167D8-7073-416C-9C71-1D87C6AC4932}" destId="{C2CFA8A6-3759-4B7C-8BE6-1973C6366257}" srcOrd="0" destOrd="0" parTransId="{B0DE2C43-2B65-4273-9A1E-80814AC7EC4E}" sibTransId="{241812AE-13DB-4C85-A109-9D66F321EED9}"/>
    <dgm:cxn modelId="{2ADDC42E-9A44-46F8-B853-774C6A0B97F4}" type="presOf" srcId="{B3767334-F81B-47AA-8894-9F89961440F9}" destId="{CF1F0241-A1C7-4C56-9624-09910147FF6F}" srcOrd="0" destOrd="0" presId="urn:microsoft.com/office/officeart/2005/8/layout/process1"/>
    <dgm:cxn modelId="{8D2D0373-3B2C-4B95-A472-E2B3D5C612E6}" type="presOf" srcId="{56C34C46-F40A-4D32-87A0-B69C560FF41D}" destId="{D2F6FCE3-F06E-4752-834F-1044CFE850AC}" srcOrd="0" destOrd="0" presId="urn:microsoft.com/office/officeart/2005/8/layout/process1"/>
    <dgm:cxn modelId="{1D85159F-ADBD-44F8-B562-9B45D6CD3A46}" type="presOf" srcId="{241812AE-13DB-4C85-A109-9D66F321EED9}" destId="{B1F43497-776E-454E-9EBC-34089D0BD3E4}" srcOrd="1" destOrd="0" presId="urn:microsoft.com/office/officeart/2005/8/layout/process1"/>
    <dgm:cxn modelId="{D9DC558F-524D-4D2D-8F39-B88AA7340638}" type="presOf" srcId="{241812AE-13DB-4C85-A109-9D66F321EED9}" destId="{E56604E1-EDEF-4FCE-A2AB-851B76EB7B01}" srcOrd="0" destOrd="0" presId="urn:microsoft.com/office/officeart/2005/8/layout/process1"/>
    <dgm:cxn modelId="{DD867B55-FE7F-47E6-90A9-5A69ED3655A7}" type="presOf" srcId="{C2CFA8A6-3759-4B7C-8BE6-1973C6366257}" destId="{C4C377D5-3759-42A5-BD4C-D4C3D767AC9F}" srcOrd="0" destOrd="0" presId="urn:microsoft.com/office/officeart/2005/8/layout/process1"/>
    <dgm:cxn modelId="{61D7D835-DAC7-4A4D-BD6E-8405F404B858}" type="presOf" srcId="{B3767334-F81B-47AA-8894-9F89961440F9}" destId="{5A1052A1-4E4E-4C5C-AB03-E6647B1D9A93}" srcOrd="1" destOrd="0" presId="urn:microsoft.com/office/officeart/2005/8/layout/process1"/>
    <dgm:cxn modelId="{3CA91461-700E-4946-982B-74143409D045}" type="presOf" srcId="{D61167D8-7073-416C-9C71-1D87C6AC4932}" destId="{4A3E659B-847D-4D0E-92D6-9122EF10777A}" srcOrd="0" destOrd="0" presId="urn:microsoft.com/office/officeart/2005/8/layout/process1"/>
    <dgm:cxn modelId="{8C94AA3C-88EC-4958-AAE2-7EDAA3CF17A4}" type="presParOf" srcId="{4A3E659B-847D-4D0E-92D6-9122EF10777A}" destId="{C4C377D5-3759-42A5-BD4C-D4C3D767AC9F}" srcOrd="0" destOrd="0" presId="urn:microsoft.com/office/officeart/2005/8/layout/process1"/>
    <dgm:cxn modelId="{C05D1A64-AD20-4BA1-BD4B-B6C6DCF5E623}" type="presParOf" srcId="{4A3E659B-847D-4D0E-92D6-9122EF10777A}" destId="{E56604E1-EDEF-4FCE-A2AB-851B76EB7B01}" srcOrd="1" destOrd="0" presId="urn:microsoft.com/office/officeart/2005/8/layout/process1"/>
    <dgm:cxn modelId="{549C9FA5-F91C-458B-A06F-1A058CF987F9}" type="presParOf" srcId="{E56604E1-EDEF-4FCE-A2AB-851B76EB7B01}" destId="{B1F43497-776E-454E-9EBC-34089D0BD3E4}" srcOrd="0" destOrd="0" presId="urn:microsoft.com/office/officeart/2005/8/layout/process1"/>
    <dgm:cxn modelId="{A1B31EFF-CEB2-4461-866C-D09681323B99}" type="presParOf" srcId="{4A3E659B-847D-4D0E-92D6-9122EF10777A}" destId="{D2F6FCE3-F06E-4752-834F-1044CFE850AC}" srcOrd="2" destOrd="0" presId="urn:microsoft.com/office/officeart/2005/8/layout/process1"/>
    <dgm:cxn modelId="{E1054E0F-9325-48D2-AB5E-05023CF393B7}" type="presParOf" srcId="{4A3E659B-847D-4D0E-92D6-9122EF10777A}" destId="{CF1F0241-A1C7-4C56-9624-09910147FF6F}" srcOrd="3" destOrd="0" presId="urn:microsoft.com/office/officeart/2005/8/layout/process1"/>
    <dgm:cxn modelId="{DE79ED65-FEA3-4F9E-9CB1-666E01500D4C}" type="presParOf" srcId="{CF1F0241-A1C7-4C56-9624-09910147FF6F}" destId="{5A1052A1-4E4E-4C5C-AB03-E6647B1D9A93}" srcOrd="0" destOrd="0" presId="urn:microsoft.com/office/officeart/2005/8/layout/process1"/>
    <dgm:cxn modelId="{833A5B6E-D91F-4EFD-90A9-F21D9B36F3A2}" type="presParOf" srcId="{4A3E659B-847D-4D0E-92D6-9122EF10777A}" destId="{41A09D86-13E6-4FB1-BC2C-4ECF1BA0B9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CA0E5-A0BC-4784-B9C7-31E02DA78EAA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</dgm:pt>
    <dgm:pt modelId="{09E1971A-A7D7-45C0-A388-46304F1B2DCF}">
      <dgm:prSet phldrT="[Text]"/>
      <dgm:spPr/>
      <dgm:t>
        <a:bodyPr/>
        <a:lstStyle/>
        <a:p>
          <a:r>
            <a:rPr lang="cs-CZ" dirty="0" smtClean="0"/>
            <a:t>Hypoxie</a:t>
          </a:r>
          <a:endParaRPr lang="en-US" dirty="0"/>
        </a:p>
      </dgm:t>
    </dgm:pt>
    <dgm:pt modelId="{4E82A97D-EC31-4487-8A71-6115EAB0067E}" type="parTrans" cxnId="{17B1EBED-8475-444F-B664-BF1C2D0F81B7}">
      <dgm:prSet/>
      <dgm:spPr/>
      <dgm:t>
        <a:bodyPr/>
        <a:lstStyle/>
        <a:p>
          <a:endParaRPr lang="en-US"/>
        </a:p>
      </dgm:t>
    </dgm:pt>
    <dgm:pt modelId="{8D62AEB0-81FF-4596-A331-B8DB8C855447}" type="sibTrans" cxnId="{17B1EBED-8475-444F-B664-BF1C2D0F81B7}">
      <dgm:prSet/>
      <dgm:spPr/>
      <dgm:t>
        <a:bodyPr/>
        <a:lstStyle/>
        <a:p>
          <a:endParaRPr lang="en-US"/>
        </a:p>
      </dgm:t>
    </dgm:pt>
    <dgm:pt modelId="{6FC7DDC7-9283-4744-BD39-021AB2142CD2}">
      <dgm:prSet phldrT="[Text]"/>
      <dgm:spPr/>
      <dgm:t>
        <a:bodyPr/>
        <a:lstStyle/>
        <a:p>
          <a:r>
            <a:rPr lang="cs-CZ" dirty="0" err="1" smtClean="0"/>
            <a:t>Striatum</a:t>
          </a:r>
          <a:endParaRPr lang="en-US" dirty="0"/>
        </a:p>
      </dgm:t>
    </dgm:pt>
    <dgm:pt modelId="{17F8A4C5-1A0B-4EED-9024-14FCBAE0D013}" type="parTrans" cxnId="{B2ACD97F-8F74-4AC0-963E-7C6F66E4268A}">
      <dgm:prSet/>
      <dgm:spPr/>
      <dgm:t>
        <a:bodyPr/>
        <a:lstStyle/>
        <a:p>
          <a:endParaRPr lang="en-US"/>
        </a:p>
      </dgm:t>
    </dgm:pt>
    <dgm:pt modelId="{6CCB4DAA-E748-4C31-8C73-2FD72E7C2973}" type="sibTrans" cxnId="{B2ACD97F-8F74-4AC0-963E-7C6F66E4268A}">
      <dgm:prSet/>
      <dgm:spPr/>
      <dgm:t>
        <a:bodyPr/>
        <a:lstStyle/>
        <a:p>
          <a:endParaRPr lang="en-US"/>
        </a:p>
      </dgm:t>
    </dgm:pt>
    <dgm:pt modelId="{C7A5417C-F9B8-4D91-963D-ED40840D5719}">
      <dgm:prSet phldrT="[Text]"/>
      <dgm:spPr/>
      <dgm:t>
        <a:bodyPr/>
        <a:lstStyle/>
        <a:p>
          <a:r>
            <a:rPr lang="cs-CZ" dirty="0" err="1" smtClean="0"/>
            <a:t>Ncl</a:t>
          </a:r>
          <a:r>
            <a:rPr lang="cs-CZ" dirty="0" smtClean="0"/>
            <a:t>. </a:t>
          </a:r>
          <a:r>
            <a:rPr lang="cs-CZ" dirty="0" err="1" smtClean="0"/>
            <a:t>Caudatus</a:t>
          </a:r>
          <a:endParaRPr lang="en-US" dirty="0"/>
        </a:p>
      </dgm:t>
    </dgm:pt>
    <dgm:pt modelId="{53B26C88-7DB4-4727-A3D1-624AB1BC2CE7}" type="parTrans" cxnId="{B118F478-4AC5-492E-9A04-CAD249FE7B6E}">
      <dgm:prSet/>
      <dgm:spPr/>
      <dgm:t>
        <a:bodyPr/>
        <a:lstStyle/>
        <a:p>
          <a:endParaRPr lang="en-US"/>
        </a:p>
      </dgm:t>
    </dgm:pt>
    <dgm:pt modelId="{1202E6E8-A622-4A30-AD1B-9F5E93459936}" type="sibTrans" cxnId="{B118F478-4AC5-492E-9A04-CAD249FE7B6E}">
      <dgm:prSet/>
      <dgm:spPr/>
      <dgm:t>
        <a:bodyPr/>
        <a:lstStyle/>
        <a:p>
          <a:endParaRPr lang="en-US"/>
        </a:p>
      </dgm:t>
    </dgm:pt>
    <dgm:pt modelId="{23A2E6A9-77A7-4BED-AAB3-14CB4603123C}">
      <dgm:prSet/>
      <dgm:spPr/>
      <dgm:t>
        <a:bodyPr/>
        <a:lstStyle/>
        <a:p>
          <a:r>
            <a:rPr lang="cs-CZ" dirty="0" smtClean="0"/>
            <a:t>Často v anamnéze ADHD</a:t>
          </a:r>
          <a:endParaRPr lang="en-US" dirty="0"/>
        </a:p>
      </dgm:t>
    </dgm:pt>
    <dgm:pt modelId="{3D883A32-6898-4465-B031-120988F7BFB6}" type="parTrans" cxnId="{6C64029F-754F-4EBC-80D3-AC3ED9E3C4DB}">
      <dgm:prSet/>
      <dgm:spPr/>
      <dgm:t>
        <a:bodyPr/>
        <a:lstStyle/>
        <a:p>
          <a:endParaRPr lang="en-US"/>
        </a:p>
      </dgm:t>
    </dgm:pt>
    <dgm:pt modelId="{42AEE6B1-3853-4C9C-9AA6-22713700F824}" type="sibTrans" cxnId="{6C64029F-754F-4EBC-80D3-AC3ED9E3C4DB}">
      <dgm:prSet/>
      <dgm:spPr/>
      <dgm:t>
        <a:bodyPr/>
        <a:lstStyle/>
        <a:p>
          <a:endParaRPr lang="en-US"/>
        </a:p>
      </dgm:t>
    </dgm:pt>
    <dgm:pt modelId="{84EEFCB4-80D1-4366-94BB-8D60975A926D}">
      <dgm:prSet/>
      <dgm:spPr/>
      <dgm:t>
        <a:bodyPr/>
        <a:lstStyle/>
        <a:p>
          <a:r>
            <a:rPr lang="cs-CZ" dirty="0" smtClean="0"/>
            <a:t>citlivost k perinatální hypoxii</a:t>
          </a:r>
          <a:endParaRPr lang="en-US" dirty="0"/>
        </a:p>
      </dgm:t>
    </dgm:pt>
    <dgm:pt modelId="{907F4AAE-A5F1-4A94-8AA9-509E74FD96B6}" type="parTrans" cxnId="{113E1D04-B77E-44A7-9F07-D64E7DA5FEAE}">
      <dgm:prSet/>
      <dgm:spPr/>
      <dgm:t>
        <a:bodyPr/>
        <a:lstStyle/>
        <a:p>
          <a:endParaRPr lang="en-US"/>
        </a:p>
      </dgm:t>
    </dgm:pt>
    <dgm:pt modelId="{253AED24-4218-4A7B-8719-6468C4979D70}" type="sibTrans" cxnId="{113E1D04-B77E-44A7-9F07-D64E7DA5FEAE}">
      <dgm:prSet/>
      <dgm:spPr/>
      <dgm:t>
        <a:bodyPr/>
        <a:lstStyle/>
        <a:p>
          <a:endParaRPr lang="en-US"/>
        </a:p>
      </dgm:t>
    </dgm:pt>
    <dgm:pt modelId="{D860EECE-4E62-4405-AAF3-12DDD867EAF1}">
      <dgm:prSet/>
      <dgm:spPr/>
      <dgm:t>
        <a:bodyPr/>
        <a:lstStyle/>
        <a:p>
          <a:r>
            <a:rPr lang="cs-CZ" dirty="0" smtClean="0"/>
            <a:t>Vysoký obsah dopaminu a synapsí</a:t>
          </a:r>
          <a:endParaRPr lang="en-US" dirty="0"/>
        </a:p>
      </dgm:t>
    </dgm:pt>
    <dgm:pt modelId="{06DF97E2-828C-4232-BD3A-049DCDECBE11}" type="parTrans" cxnId="{DCAA2B01-D483-4FBE-AC41-51337C29DB33}">
      <dgm:prSet/>
      <dgm:spPr/>
      <dgm:t>
        <a:bodyPr/>
        <a:lstStyle/>
        <a:p>
          <a:endParaRPr lang="en-US"/>
        </a:p>
      </dgm:t>
    </dgm:pt>
    <dgm:pt modelId="{1A3EDE7F-E2B0-4324-BD14-0566B762BCEC}" type="sibTrans" cxnId="{DCAA2B01-D483-4FBE-AC41-51337C29DB33}">
      <dgm:prSet/>
      <dgm:spPr/>
      <dgm:t>
        <a:bodyPr/>
        <a:lstStyle/>
        <a:p>
          <a:endParaRPr lang="en-US"/>
        </a:p>
      </dgm:t>
    </dgm:pt>
    <dgm:pt modelId="{FF5D254D-D1BB-49FC-8EC2-BB58B7ADE6BD}">
      <dgm:prSet/>
      <dgm:spPr/>
      <dgm:t>
        <a:bodyPr/>
        <a:lstStyle/>
        <a:p>
          <a:r>
            <a:rPr lang="cs-CZ" dirty="0" smtClean="0"/>
            <a:t>Dopamin</a:t>
          </a:r>
          <a:endParaRPr lang="en-US" dirty="0"/>
        </a:p>
      </dgm:t>
    </dgm:pt>
    <dgm:pt modelId="{E9E1C5B8-8433-4449-982E-7EB6FC0529B9}" type="parTrans" cxnId="{CC08491D-D995-4A32-B8BE-D75DB9F720AA}">
      <dgm:prSet/>
      <dgm:spPr/>
      <dgm:t>
        <a:bodyPr/>
        <a:lstStyle/>
        <a:p>
          <a:endParaRPr lang="en-US"/>
        </a:p>
      </dgm:t>
    </dgm:pt>
    <dgm:pt modelId="{62DF03A1-4D3A-4A1A-ABE5-3672047BB62E}" type="sibTrans" cxnId="{CC08491D-D995-4A32-B8BE-D75DB9F720AA}">
      <dgm:prSet/>
      <dgm:spPr/>
      <dgm:t>
        <a:bodyPr/>
        <a:lstStyle/>
        <a:p>
          <a:endParaRPr lang="en-US"/>
        </a:p>
      </dgm:t>
    </dgm:pt>
    <dgm:pt modelId="{F70F8477-D25D-4980-9BAC-3109BCA6DA5A}">
      <dgm:prSet/>
      <dgm:spPr/>
      <dgm:t>
        <a:bodyPr/>
        <a:lstStyle/>
        <a:p>
          <a:r>
            <a:rPr lang="cs-CZ" dirty="0" smtClean="0"/>
            <a:t>Redukce o 5-19% </a:t>
          </a:r>
          <a:endParaRPr lang="en-US" dirty="0"/>
        </a:p>
      </dgm:t>
    </dgm:pt>
    <dgm:pt modelId="{942DB5CF-FB70-4796-82D9-D6737E263A9E}" type="parTrans" cxnId="{C509B7A5-DECE-410A-B4AB-A48F93E89B2C}">
      <dgm:prSet/>
      <dgm:spPr/>
      <dgm:t>
        <a:bodyPr/>
        <a:lstStyle/>
        <a:p>
          <a:endParaRPr lang="en-US"/>
        </a:p>
      </dgm:t>
    </dgm:pt>
    <dgm:pt modelId="{543C296F-6647-461B-89CC-CFB87D1D494F}" type="sibTrans" cxnId="{C509B7A5-DECE-410A-B4AB-A48F93E89B2C}">
      <dgm:prSet/>
      <dgm:spPr/>
      <dgm:t>
        <a:bodyPr/>
        <a:lstStyle/>
        <a:p>
          <a:endParaRPr lang="en-US"/>
        </a:p>
      </dgm:t>
    </dgm:pt>
    <dgm:pt modelId="{DADFB63D-F7AD-4EE9-BBB6-2ADF4D096AFA}">
      <dgm:prSet/>
      <dgm:spPr/>
      <dgm:t>
        <a:bodyPr/>
        <a:lstStyle/>
        <a:p>
          <a:r>
            <a:rPr lang="cs-CZ" dirty="0" smtClean="0"/>
            <a:t>Nedostatek dopaminu</a:t>
          </a:r>
          <a:endParaRPr lang="en-US" dirty="0"/>
        </a:p>
      </dgm:t>
    </dgm:pt>
    <dgm:pt modelId="{1ACE83DC-463D-4EBD-83D0-5AECD571046A}" type="parTrans" cxnId="{3667DA01-8C48-406B-8B81-38BF3B278E39}">
      <dgm:prSet/>
      <dgm:spPr/>
      <dgm:t>
        <a:bodyPr/>
        <a:lstStyle/>
        <a:p>
          <a:endParaRPr lang="en-US"/>
        </a:p>
      </dgm:t>
    </dgm:pt>
    <dgm:pt modelId="{AFDFB892-9438-4E21-AA96-14730CF92DA8}" type="sibTrans" cxnId="{3667DA01-8C48-406B-8B81-38BF3B278E39}">
      <dgm:prSet/>
      <dgm:spPr/>
      <dgm:t>
        <a:bodyPr/>
        <a:lstStyle/>
        <a:p>
          <a:endParaRPr lang="en-US"/>
        </a:p>
      </dgm:t>
    </dgm:pt>
    <dgm:pt modelId="{F7C892C1-4EF1-4887-8629-DE2881F9DCD1}">
      <dgm:prSet/>
      <dgm:spPr/>
      <dgm:t>
        <a:bodyPr/>
        <a:lstStyle/>
        <a:p>
          <a:r>
            <a:rPr lang="cs-CZ" dirty="0" smtClean="0"/>
            <a:t>Podpora poruchy </a:t>
          </a:r>
          <a:r>
            <a:rPr lang="cs-CZ" dirty="0" err="1" smtClean="0"/>
            <a:t>neurotransmise</a:t>
          </a:r>
          <a:endParaRPr lang="en-US" dirty="0"/>
        </a:p>
      </dgm:t>
    </dgm:pt>
    <dgm:pt modelId="{1A3AD66B-48B6-41CE-9450-10F90BB6690D}" type="parTrans" cxnId="{1312618B-0404-464F-8AD4-09E57AE581D5}">
      <dgm:prSet/>
      <dgm:spPr/>
      <dgm:t>
        <a:bodyPr/>
        <a:lstStyle/>
        <a:p>
          <a:endParaRPr lang="en-US"/>
        </a:p>
      </dgm:t>
    </dgm:pt>
    <dgm:pt modelId="{36AAD257-D403-4575-88D9-9A7F5AED7D79}" type="sibTrans" cxnId="{1312618B-0404-464F-8AD4-09E57AE581D5}">
      <dgm:prSet/>
      <dgm:spPr/>
      <dgm:t>
        <a:bodyPr/>
        <a:lstStyle/>
        <a:p>
          <a:endParaRPr lang="en-US"/>
        </a:p>
      </dgm:t>
    </dgm:pt>
    <dgm:pt modelId="{A1374A8C-38A0-48A1-8EC1-85A0AA146F0A}" type="pres">
      <dgm:prSet presAssocID="{B2DCA0E5-A0BC-4784-B9C7-31E02DA78EAA}" presName="linearFlow" presStyleCnt="0">
        <dgm:presLayoutVars>
          <dgm:dir/>
          <dgm:animLvl val="lvl"/>
          <dgm:resizeHandles val="exact"/>
        </dgm:presLayoutVars>
      </dgm:prSet>
      <dgm:spPr/>
    </dgm:pt>
    <dgm:pt modelId="{D809D9D2-C91B-41F1-8240-7C400E32ADE8}" type="pres">
      <dgm:prSet presAssocID="{09E1971A-A7D7-45C0-A388-46304F1B2DCF}" presName="composite" presStyleCnt="0"/>
      <dgm:spPr/>
    </dgm:pt>
    <dgm:pt modelId="{489DED2F-178A-413B-8374-EE515247584D}" type="pres">
      <dgm:prSet presAssocID="{09E1971A-A7D7-45C0-A388-46304F1B2DC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6A5B7-DC35-4E96-8932-267BA3B90592}" type="pres">
      <dgm:prSet presAssocID="{09E1971A-A7D7-45C0-A388-46304F1B2DCF}" presName="parSh" presStyleLbl="node1" presStyleIdx="0" presStyleCnt="4"/>
      <dgm:spPr/>
      <dgm:t>
        <a:bodyPr/>
        <a:lstStyle/>
        <a:p>
          <a:endParaRPr lang="en-US"/>
        </a:p>
      </dgm:t>
    </dgm:pt>
    <dgm:pt modelId="{047455F3-5A7F-4B76-B61F-69CF3F55F960}" type="pres">
      <dgm:prSet presAssocID="{09E1971A-A7D7-45C0-A388-46304F1B2DCF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F2DDD-33D9-4A9E-ACD2-A8EDB1D0E6F2}" type="pres">
      <dgm:prSet presAssocID="{8D62AEB0-81FF-4596-A331-B8DB8C855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0969357-7D90-4E19-9BA0-3E05D29EEDBB}" type="pres">
      <dgm:prSet presAssocID="{8D62AEB0-81FF-4596-A331-B8DB8C855447}" presName="connTx" presStyleLbl="sibTrans2D1" presStyleIdx="0" presStyleCnt="3"/>
      <dgm:spPr/>
      <dgm:t>
        <a:bodyPr/>
        <a:lstStyle/>
        <a:p>
          <a:endParaRPr lang="en-US"/>
        </a:p>
      </dgm:t>
    </dgm:pt>
    <dgm:pt modelId="{35A4AC12-084D-4A42-992B-CC5D3954033E}" type="pres">
      <dgm:prSet presAssocID="{6FC7DDC7-9283-4744-BD39-021AB2142CD2}" presName="composite" presStyleCnt="0"/>
      <dgm:spPr/>
    </dgm:pt>
    <dgm:pt modelId="{03F2CC5A-6127-4618-ACFD-4090D76C02F8}" type="pres">
      <dgm:prSet presAssocID="{6FC7DDC7-9283-4744-BD39-021AB2142CD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1B121-C201-4754-815B-2E4A521C8BA6}" type="pres">
      <dgm:prSet presAssocID="{6FC7DDC7-9283-4744-BD39-021AB2142CD2}" presName="parSh" presStyleLbl="node1" presStyleIdx="1" presStyleCnt="4"/>
      <dgm:spPr/>
      <dgm:t>
        <a:bodyPr/>
        <a:lstStyle/>
        <a:p>
          <a:endParaRPr lang="en-US"/>
        </a:p>
      </dgm:t>
    </dgm:pt>
    <dgm:pt modelId="{A0E4C017-FEB1-46F2-9C3D-1C02D984031D}" type="pres">
      <dgm:prSet presAssocID="{6FC7DDC7-9283-4744-BD39-021AB2142CD2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8DF5F-9DE9-410A-BCBF-F1BF6557135B}" type="pres">
      <dgm:prSet presAssocID="{6CCB4DAA-E748-4C31-8C73-2FD72E7C297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C5044D-1D97-473B-A69A-91A4A76378F3}" type="pres">
      <dgm:prSet presAssocID="{6CCB4DAA-E748-4C31-8C73-2FD72E7C2973}" presName="connTx" presStyleLbl="sibTrans2D1" presStyleIdx="1" presStyleCnt="3"/>
      <dgm:spPr/>
      <dgm:t>
        <a:bodyPr/>
        <a:lstStyle/>
        <a:p>
          <a:endParaRPr lang="en-US"/>
        </a:p>
      </dgm:t>
    </dgm:pt>
    <dgm:pt modelId="{FB237B34-36BC-41A1-87EB-F90AA68E62E5}" type="pres">
      <dgm:prSet presAssocID="{C7A5417C-F9B8-4D91-963D-ED40840D5719}" presName="composite" presStyleCnt="0"/>
      <dgm:spPr/>
    </dgm:pt>
    <dgm:pt modelId="{85024A9C-01EB-4B07-A4FA-7A1E0EF9F02E}" type="pres">
      <dgm:prSet presAssocID="{C7A5417C-F9B8-4D91-963D-ED40840D571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91EEA-24DD-49E3-B4C4-61C80015BF57}" type="pres">
      <dgm:prSet presAssocID="{C7A5417C-F9B8-4D91-963D-ED40840D5719}" presName="parSh" presStyleLbl="node1" presStyleIdx="2" presStyleCnt="4"/>
      <dgm:spPr/>
      <dgm:t>
        <a:bodyPr/>
        <a:lstStyle/>
        <a:p>
          <a:endParaRPr lang="en-US"/>
        </a:p>
      </dgm:t>
    </dgm:pt>
    <dgm:pt modelId="{87D2DE47-6DB7-4F68-A1ED-B751C7F8A401}" type="pres">
      <dgm:prSet presAssocID="{C7A5417C-F9B8-4D91-963D-ED40840D5719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51942-23FB-4FFA-BECB-0C789F758141}" type="pres">
      <dgm:prSet presAssocID="{1202E6E8-A622-4A30-AD1B-9F5E9345993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D641054-6BBC-4469-B185-1ED02AA149F0}" type="pres">
      <dgm:prSet presAssocID="{1202E6E8-A622-4A30-AD1B-9F5E93459936}" presName="connTx" presStyleLbl="sibTrans2D1" presStyleIdx="2" presStyleCnt="3"/>
      <dgm:spPr/>
      <dgm:t>
        <a:bodyPr/>
        <a:lstStyle/>
        <a:p>
          <a:endParaRPr lang="en-US"/>
        </a:p>
      </dgm:t>
    </dgm:pt>
    <dgm:pt modelId="{1C1B7BCB-3961-4453-B0DD-5DCBC0992D0C}" type="pres">
      <dgm:prSet presAssocID="{FF5D254D-D1BB-49FC-8EC2-BB58B7ADE6BD}" presName="composite" presStyleCnt="0"/>
      <dgm:spPr/>
    </dgm:pt>
    <dgm:pt modelId="{BD7848DA-9AC5-487F-9642-3C672583DFAF}" type="pres">
      <dgm:prSet presAssocID="{FF5D254D-D1BB-49FC-8EC2-BB58B7ADE6B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D739D-D225-4089-B14D-7972077BFE8C}" type="pres">
      <dgm:prSet presAssocID="{FF5D254D-D1BB-49FC-8EC2-BB58B7ADE6BD}" presName="parSh" presStyleLbl="node1" presStyleIdx="3" presStyleCnt="4"/>
      <dgm:spPr/>
      <dgm:t>
        <a:bodyPr/>
        <a:lstStyle/>
        <a:p>
          <a:endParaRPr lang="en-US"/>
        </a:p>
      </dgm:t>
    </dgm:pt>
    <dgm:pt modelId="{280C9B9A-CA88-4CA1-A727-E26AC6373541}" type="pres">
      <dgm:prSet presAssocID="{FF5D254D-D1BB-49FC-8EC2-BB58B7ADE6BD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8F478-4AC5-492E-9A04-CAD249FE7B6E}" srcId="{B2DCA0E5-A0BC-4784-B9C7-31E02DA78EAA}" destId="{C7A5417C-F9B8-4D91-963D-ED40840D5719}" srcOrd="2" destOrd="0" parTransId="{53B26C88-7DB4-4727-A3D1-624AB1BC2CE7}" sibTransId="{1202E6E8-A622-4A30-AD1B-9F5E93459936}"/>
    <dgm:cxn modelId="{113E1D04-B77E-44A7-9F07-D64E7DA5FEAE}" srcId="{6FC7DDC7-9283-4744-BD39-021AB2142CD2}" destId="{84EEFCB4-80D1-4366-94BB-8D60975A926D}" srcOrd="0" destOrd="0" parTransId="{907F4AAE-A5F1-4A94-8AA9-509E74FD96B6}" sibTransId="{253AED24-4218-4A7B-8719-6468C4979D70}"/>
    <dgm:cxn modelId="{F86B568C-DF74-471F-A92D-D0F0BF097FA0}" type="presOf" srcId="{D860EECE-4E62-4405-AAF3-12DDD867EAF1}" destId="{A0E4C017-FEB1-46F2-9C3D-1C02D984031D}" srcOrd="0" destOrd="1" presId="urn:microsoft.com/office/officeart/2005/8/layout/process3"/>
    <dgm:cxn modelId="{BAE5F7D8-EAE4-4055-BDCD-E01F54835978}" type="presOf" srcId="{C7A5417C-F9B8-4D91-963D-ED40840D5719}" destId="{0B491EEA-24DD-49E3-B4C4-61C80015BF57}" srcOrd="1" destOrd="0" presId="urn:microsoft.com/office/officeart/2005/8/layout/process3"/>
    <dgm:cxn modelId="{97A016D4-86C0-4E82-864B-F9CF23B53734}" type="presOf" srcId="{FF5D254D-D1BB-49FC-8EC2-BB58B7ADE6BD}" destId="{BD7848DA-9AC5-487F-9642-3C672583DFAF}" srcOrd="0" destOrd="0" presId="urn:microsoft.com/office/officeart/2005/8/layout/process3"/>
    <dgm:cxn modelId="{805F1099-5023-4BD9-B95B-C81A8B6D1AA1}" type="presOf" srcId="{09E1971A-A7D7-45C0-A388-46304F1B2DCF}" destId="{489DED2F-178A-413B-8374-EE515247584D}" srcOrd="0" destOrd="0" presId="urn:microsoft.com/office/officeart/2005/8/layout/process3"/>
    <dgm:cxn modelId="{1942482D-B77E-4E7C-946D-043930287C1F}" type="presOf" srcId="{C7A5417C-F9B8-4D91-963D-ED40840D5719}" destId="{85024A9C-01EB-4B07-A4FA-7A1E0EF9F02E}" srcOrd="0" destOrd="0" presId="urn:microsoft.com/office/officeart/2005/8/layout/process3"/>
    <dgm:cxn modelId="{C509B7A5-DECE-410A-B4AB-A48F93E89B2C}" srcId="{C7A5417C-F9B8-4D91-963D-ED40840D5719}" destId="{F70F8477-D25D-4980-9BAC-3109BCA6DA5A}" srcOrd="0" destOrd="0" parTransId="{942DB5CF-FB70-4796-82D9-D6737E263A9E}" sibTransId="{543C296F-6647-461B-89CC-CFB87D1D494F}"/>
    <dgm:cxn modelId="{F29E9278-A726-4C05-8903-D61475AB9BB3}" type="presOf" srcId="{1202E6E8-A622-4A30-AD1B-9F5E93459936}" destId="{AD641054-6BBC-4469-B185-1ED02AA149F0}" srcOrd="1" destOrd="0" presId="urn:microsoft.com/office/officeart/2005/8/layout/process3"/>
    <dgm:cxn modelId="{3667DA01-8C48-406B-8B81-38BF3B278E39}" srcId="{FF5D254D-D1BB-49FC-8EC2-BB58B7ADE6BD}" destId="{DADFB63D-F7AD-4EE9-BBB6-2ADF4D096AFA}" srcOrd="0" destOrd="0" parTransId="{1ACE83DC-463D-4EBD-83D0-5AECD571046A}" sibTransId="{AFDFB892-9438-4E21-AA96-14730CF92DA8}"/>
    <dgm:cxn modelId="{3DD1D9AE-D1EB-4483-87F5-8C31A5FFEA7A}" type="presOf" srcId="{6FC7DDC7-9283-4744-BD39-021AB2142CD2}" destId="{FCE1B121-C201-4754-815B-2E4A521C8BA6}" srcOrd="1" destOrd="0" presId="urn:microsoft.com/office/officeart/2005/8/layout/process3"/>
    <dgm:cxn modelId="{619E8C83-4538-423E-8F56-222BB87027DD}" type="presOf" srcId="{FF5D254D-D1BB-49FC-8EC2-BB58B7ADE6BD}" destId="{7EBD739D-D225-4089-B14D-7972077BFE8C}" srcOrd="1" destOrd="0" presId="urn:microsoft.com/office/officeart/2005/8/layout/process3"/>
    <dgm:cxn modelId="{0F51BDF5-47C1-4EE3-86B2-FE881BE44889}" type="presOf" srcId="{6CCB4DAA-E748-4C31-8C73-2FD72E7C2973}" destId="{FAC5044D-1D97-473B-A69A-91A4A76378F3}" srcOrd="1" destOrd="0" presId="urn:microsoft.com/office/officeart/2005/8/layout/process3"/>
    <dgm:cxn modelId="{CC08491D-D995-4A32-B8BE-D75DB9F720AA}" srcId="{B2DCA0E5-A0BC-4784-B9C7-31E02DA78EAA}" destId="{FF5D254D-D1BB-49FC-8EC2-BB58B7ADE6BD}" srcOrd="3" destOrd="0" parTransId="{E9E1C5B8-8433-4449-982E-7EB6FC0529B9}" sibTransId="{62DF03A1-4D3A-4A1A-ABE5-3672047BB62E}"/>
    <dgm:cxn modelId="{F892A2C5-6B1E-489C-B25F-ED68361DB12F}" type="presOf" srcId="{1202E6E8-A622-4A30-AD1B-9F5E93459936}" destId="{5FA51942-23FB-4FFA-BECB-0C789F758141}" srcOrd="0" destOrd="0" presId="urn:microsoft.com/office/officeart/2005/8/layout/process3"/>
    <dgm:cxn modelId="{46C1BD3C-9DF1-41C6-8A92-D9D0CB33996C}" type="presOf" srcId="{09E1971A-A7D7-45C0-A388-46304F1B2DCF}" destId="{43C6A5B7-DC35-4E96-8932-267BA3B90592}" srcOrd="1" destOrd="0" presId="urn:microsoft.com/office/officeart/2005/8/layout/process3"/>
    <dgm:cxn modelId="{E18687AE-896B-4947-BFB5-5835DF77E97C}" type="presOf" srcId="{F70F8477-D25D-4980-9BAC-3109BCA6DA5A}" destId="{87D2DE47-6DB7-4F68-A1ED-B751C7F8A401}" srcOrd="0" destOrd="0" presId="urn:microsoft.com/office/officeart/2005/8/layout/process3"/>
    <dgm:cxn modelId="{C2AB6A3A-2E75-41B2-9EA1-9D4F3B390D84}" type="presOf" srcId="{6CCB4DAA-E748-4C31-8C73-2FD72E7C2973}" destId="{9F58DF5F-9DE9-410A-BCBF-F1BF6557135B}" srcOrd="0" destOrd="0" presId="urn:microsoft.com/office/officeart/2005/8/layout/process3"/>
    <dgm:cxn modelId="{C12D7678-9EB3-4751-A834-A7009D9800E8}" type="presOf" srcId="{8D62AEB0-81FF-4596-A331-B8DB8C855447}" destId="{00969357-7D90-4E19-9BA0-3E05D29EEDBB}" srcOrd="1" destOrd="0" presId="urn:microsoft.com/office/officeart/2005/8/layout/process3"/>
    <dgm:cxn modelId="{C561010A-C7B7-4F39-8E07-9B3AF28B350A}" type="presOf" srcId="{23A2E6A9-77A7-4BED-AAB3-14CB4603123C}" destId="{047455F3-5A7F-4B76-B61F-69CF3F55F960}" srcOrd="0" destOrd="0" presId="urn:microsoft.com/office/officeart/2005/8/layout/process3"/>
    <dgm:cxn modelId="{DC011795-F036-4C92-8412-A4C6CA011ADF}" type="presOf" srcId="{8D62AEB0-81FF-4596-A331-B8DB8C855447}" destId="{180F2DDD-33D9-4A9E-ACD2-A8EDB1D0E6F2}" srcOrd="0" destOrd="0" presId="urn:microsoft.com/office/officeart/2005/8/layout/process3"/>
    <dgm:cxn modelId="{C3C004D3-5EA8-44FA-8ED8-2B55C4CACDEA}" type="presOf" srcId="{84EEFCB4-80D1-4366-94BB-8D60975A926D}" destId="{A0E4C017-FEB1-46F2-9C3D-1C02D984031D}" srcOrd="0" destOrd="0" presId="urn:microsoft.com/office/officeart/2005/8/layout/process3"/>
    <dgm:cxn modelId="{E5D3C5B6-01F4-41AC-BB74-3D46139EC64D}" type="presOf" srcId="{F7C892C1-4EF1-4887-8629-DE2881F9DCD1}" destId="{280C9B9A-CA88-4CA1-A727-E26AC6373541}" srcOrd="0" destOrd="1" presId="urn:microsoft.com/office/officeart/2005/8/layout/process3"/>
    <dgm:cxn modelId="{D038441D-C9AF-4FC9-8DBB-6B5D0E2EE7FE}" type="presOf" srcId="{B2DCA0E5-A0BC-4784-B9C7-31E02DA78EAA}" destId="{A1374A8C-38A0-48A1-8EC1-85A0AA146F0A}" srcOrd="0" destOrd="0" presId="urn:microsoft.com/office/officeart/2005/8/layout/process3"/>
    <dgm:cxn modelId="{B2ACD97F-8F74-4AC0-963E-7C6F66E4268A}" srcId="{B2DCA0E5-A0BC-4784-B9C7-31E02DA78EAA}" destId="{6FC7DDC7-9283-4744-BD39-021AB2142CD2}" srcOrd="1" destOrd="0" parTransId="{17F8A4C5-1A0B-4EED-9024-14FCBAE0D013}" sibTransId="{6CCB4DAA-E748-4C31-8C73-2FD72E7C2973}"/>
    <dgm:cxn modelId="{6C64029F-754F-4EBC-80D3-AC3ED9E3C4DB}" srcId="{09E1971A-A7D7-45C0-A388-46304F1B2DCF}" destId="{23A2E6A9-77A7-4BED-AAB3-14CB4603123C}" srcOrd="0" destOrd="0" parTransId="{3D883A32-6898-4465-B031-120988F7BFB6}" sibTransId="{42AEE6B1-3853-4C9C-9AA6-22713700F824}"/>
    <dgm:cxn modelId="{17B1EBED-8475-444F-B664-BF1C2D0F81B7}" srcId="{B2DCA0E5-A0BC-4784-B9C7-31E02DA78EAA}" destId="{09E1971A-A7D7-45C0-A388-46304F1B2DCF}" srcOrd="0" destOrd="0" parTransId="{4E82A97D-EC31-4487-8A71-6115EAB0067E}" sibTransId="{8D62AEB0-81FF-4596-A331-B8DB8C855447}"/>
    <dgm:cxn modelId="{18A85D88-5DD0-409E-9DB9-AD0DF4123E03}" type="presOf" srcId="{DADFB63D-F7AD-4EE9-BBB6-2ADF4D096AFA}" destId="{280C9B9A-CA88-4CA1-A727-E26AC6373541}" srcOrd="0" destOrd="0" presId="urn:microsoft.com/office/officeart/2005/8/layout/process3"/>
    <dgm:cxn modelId="{DCAA2B01-D483-4FBE-AC41-51337C29DB33}" srcId="{6FC7DDC7-9283-4744-BD39-021AB2142CD2}" destId="{D860EECE-4E62-4405-AAF3-12DDD867EAF1}" srcOrd="1" destOrd="0" parTransId="{06DF97E2-828C-4232-BD3A-049DCDECBE11}" sibTransId="{1A3EDE7F-E2B0-4324-BD14-0566B762BCEC}"/>
    <dgm:cxn modelId="{B8F9D3EF-485C-4FEA-B9C1-4E4DECEEFB45}" type="presOf" srcId="{6FC7DDC7-9283-4744-BD39-021AB2142CD2}" destId="{03F2CC5A-6127-4618-ACFD-4090D76C02F8}" srcOrd="0" destOrd="0" presId="urn:microsoft.com/office/officeart/2005/8/layout/process3"/>
    <dgm:cxn modelId="{1312618B-0404-464F-8AD4-09E57AE581D5}" srcId="{FF5D254D-D1BB-49FC-8EC2-BB58B7ADE6BD}" destId="{F7C892C1-4EF1-4887-8629-DE2881F9DCD1}" srcOrd="1" destOrd="0" parTransId="{1A3AD66B-48B6-41CE-9450-10F90BB6690D}" sibTransId="{36AAD257-D403-4575-88D9-9A7F5AED7D79}"/>
    <dgm:cxn modelId="{2ACDE73D-0765-4C3D-A7AF-8273992DD550}" type="presParOf" srcId="{A1374A8C-38A0-48A1-8EC1-85A0AA146F0A}" destId="{D809D9D2-C91B-41F1-8240-7C400E32ADE8}" srcOrd="0" destOrd="0" presId="urn:microsoft.com/office/officeart/2005/8/layout/process3"/>
    <dgm:cxn modelId="{78064789-CFA3-40C8-AA9B-B5EEFAA4121A}" type="presParOf" srcId="{D809D9D2-C91B-41F1-8240-7C400E32ADE8}" destId="{489DED2F-178A-413B-8374-EE515247584D}" srcOrd="0" destOrd="0" presId="urn:microsoft.com/office/officeart/2005/8/layout/process3"/>
    <dgm:cxn modelId="{9BFD9098-6C25-4ABC-933C-48148ACF1A86}" type="presParOf" srcId="{D809D9D2-C91B-41F1-8240-7C400E32ADE8}" destId="{43C6A5B7-DC35-4E96-8932-267BA3B90592}" srcOrd="1" destOrd="0" presId="urn:microsoft.com/office/officeart/2005/8/layout/process3"/>
    <dgm:cxn modelId="{B7DB1461-AA0F-49CF-BD12-E551F636DB8D}" type="presParOf" srcId="{D809D9D2-C91B-41F1-8240-7C400E32ADE8}" destId="{047455F3-5A7F-4B76-B61F-69CF3F55F960}" srcOrd="2" destOrd="0" presId="urn:microsoft.com/office/officeart/2005/8/layout/process3"/>
    <dgm:cxn modelId="{D7EAC11B-8F43-44A8-AC50-F41A201F3B7C}" type="presParOf" srcId="{A1374A8C-38A0-48A1-8EC1-85A0AA146F0A}" destId="{180F2DDD-33D9-4A9E-ACD2-A8EDB1D0E6F2}" srcOrd="1" destOrd="0" presId="urn:microsoft.com/office/officeart/2005/8/layout/process3"/>
    <dgm:cxn modelId="{9D4721EE-1874-4CA3-A25E-B042AE3DA976}" type="presParOf" srcId="{180F2DDD-33D9-4A9E-ACD2-A8EDB1D0E6F2}" destId="{00969357-7D90-4E19-9BA0-3E05D29EEDBB}" srcOrd="0" destOrd="0" presId="urn:microsoft.com/office/officeart/2005/8/layout/process3"/>
    <dgm:cxn modelId="{2B23038F-FEA5-4FE5-B358-D530275CB771}" type="presParOf" srcId="{A1374A8C-38A0-48A1-8EC1-85A0AA146F0A}" destId="{35A4AC12-084D-4A42-992B-CC5D3954033E}" srcOrd="2" destOrd="0" presId="urn:microsoft.com/office/officeart/2005/8/layout/process3"/>
    <dgm:cxn modelId="{F420CE18-7FD0-42AE-B7EE-53B3B4CF18C7}" type="presParOf" srcId="{35A4AC12-084D-4A42-992B-CC5D3954033E}" destId="{03F2CC5A-6127-4618-ACFD-4090D76C02F8}" srcOrd="0" destOrd="0" presId="urn:microsoft.com/office/officeart/2005/8/layout/process3"/>
    <dgm:cxn modelId="{72B6DBA6-5515-4C75-A50E-70106D9EEE84}" type="presParOf" srcId="{35A4AC12-084D-4A42-992B-CC5D3954033E}" destId="{FCE1B121-C201-4754-815B-2E4A521C8BA6}" srcOrd="1" destOrd="0" presId="urn:microsoft.com/office/officeart/2005/8/layout/process3"/>
    <dgm:cxn modelId="{AAC0EDCB-8831-416D-9FD4-EC0FC0AE584C}" type="presParOf" srcId="{35A4AC12-084D-4A42-992B-CC5D3954033E}" destId="{A0E4C017-FEB1-46F2-9C3D-1C02D984031D}" srcOrd="2" destOrd="0" presId="urn:microsoft.com/office/officeart/2005/8/layout/process3"/>
    <dgm:cxn modelId="{7A994DC8-1099-42F1-9E43-1C338D133B72}" type="presParOf" srcId="{A1374A8C-38A0-48A1-8EC1-85A0AA146F0A}" destId="{9F58DF5F-9DE9-410A-BCBF-F1BF6557135B}" srcOrd="3" destOrd="0" presId="urn:microsoft.com/office/officeart/2005/8/layout/process3"/>
    <dgm:cxn modelId="{BA31015F-7162-435F-9B35-5CAF77AB75D5}" type="presParOf" srcId="{9F58DF5F-9DE9-410A-BCBF-F1BF6557135B}" destId="{FAC5044D-1D97-473B-A69A-91A4A76378F3}" srcOrd="0" destOrd="0" presId="urn:microsoft.com/office/officeart/2005/8/layout/process3"/>
    <dgm:cxn modelId="{F1D42885-C161-4E4A-8891-E8E94D89E9F4}" type="presParOf" srcId="{A1374A8C-38A0-48A1-8EC1-85A0AA146F0A}" destId="{FB237B34-36BC-41A1-87EB-F90AA68E62E5}" srcOrd="4" destOrd="0" presId="urn:microsoft.com/office/officeart/2005/8/layout/process3"/>
    <dgm:cxn modelId="{B590ABB1-D0CA-4AE0-B6E8-71F0E345D77E}" type="presParOf" srcId="{FB237B34-36BC-41A1-87EB-F90AA68E62E5}" destId="{85024A9C-01EB-4B07-A4FA-7A1E0EF9F02E}" srcOrd="0" destOrd="0" presId="urn:microsoft.com/office/officeart/2005/8/layout/process3"/>
    <dgm:cxn modelId="{B985615D-EE91-43BD-ADE4-0A60EA0D1D38}" type="presParOf" srcId="{FB237B34-36BC-41A1-87EB-F90AA68E62E5}" destId="{0B491EEA-24DD-49E3-B4C4-61C80015BF57}" srcOrd="1" destOrd="0" presId="urn:microsoft.com/office/officeart/2005/8/layout/process3"/>
    <dgm:cxn modelId="{75E212AD-0D89-48FC-951D-1CF82A6B54FC}" type="presParOf" srcId="{FB237B34-36BC-41A1-87EB-F90AA68E62E5}" destId="{87D2DE47-6DB7-4F68-A1ED-B751C7F8A401}" srcOrd="2" destOrd="0" presId="urn:microsoft.com/office/officeart/2005/8/layout/process3"/>
    <dgm:cxn modelId="{0754FE64-5022-40B2-8BCF-3280F11F88B0}" type="presParOf" srcId="{A1374A8C-38A0-48A1-8EC1-85A0AA146F0A}" destId="{5FA51942-23FB-4FFA-BECB-0C789F758141}" srcOrd="5" destOrd="0" presId="urn:microsoft.com/office/officeart/2005/8/layout/process3"/>
    <dgm:cxn modelId="{D5D727D9-4724-464C-9727-4379C7A7269C}" type="presParOf" srcId="{5FA51942-23FB-4FFA-BECB-0C789F758141}" destId="{AD641054-6BBC-4469-B185-1ED02AA149F0}" srcOrd="0" destOrd="0" presId="urn:microsoft.com/office/officeart/2005/8/layout/process3"/>
    <dgm:cxn modelId="{F9F76EB3-E50A-40C1-A988-614E15671715}" type="presParOf" srcId="{A1374A8C-38A0-48A1-8EC1-85A0AA146F0A}" destId="{1C1B7BCB-3961-4453-B0DD-5DCBC0992D0C}" srcOrd="6" destOrd="0" presId="urn:microsoft.com/office/officeart/2005/8/layout/process3"/>
    <dgm:cxn modelId="{226675FF-10B3-42D7-BAFE-4EB584EF7644}" type="presParOf" srcId="{1C1B7BCB-3961-4453-B0DD-5DCBC0992D0C}" destId="{BD7848DA-9AC5-487F-9642-3C672583DFAF}" srcOrd="0" destOrd="0" presId="urn:microsoft.com/office/officeart/2005/8/layout/process3"/>
    <dgm:cxn modelId="{EF01F454-25E9-4E82-A7A5-AC719BFB115E}" type="presParOf" srcId="{1C1B7BCB-3961-4453-B0DD-5DCBC0992D0C}" destId="{7EBD739D-D225-4089-B14D-7972077BFE8C}" srcOrd="1" destOrd="0" presId="urn:microsoft.com/office/officeart/2005/8/layout/process3"/>
    <dgm:cxn modelId="{F97BB8AF-6A01-4B9A-B545-BFD41092E004}" type="presParOf" srcId="{1C1B7BCB-3961-4453-B0DD-5DCBC0992D0C}" destId="{280C9B9A-CA88-4CA1-A727-E26AC637354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18BD7-6EDE-44E3-8DC1-8697164E9B86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</dgm:pt>
    <dgm:pt modelId="{50885EE5-DBED-467E-B0A0-22DFA79DCE55}">
      <dgm:prSet phldrT="[Text]"/>
      <dgm:spPr/>
      <dgm:t>
        <a:bodyPr/>
        <a:lstStyle/>
        <a:p>
          <a:pPr algn="ctr"/>
          <a:r>
            <a:rPr lang="cs-CZ" dirty="0" smtClean="0"/>
            <a:t>Přetrvávají novorozenecké reflexy</a:t>
          </a:r>
          <a:endParaRPr lang="cs-CZ" dirty="0"/>
        </a:p>
      </dgm:t>
    </dgm:pt>
    <dgm:pt modelId="{B31D98E2-9CDB-4FBA-AAC9-3F4187E5313F}" type="parTrans" cxnId="{AE30D3F6-B7DB-4CAF-B420-7C782CB24D3D}">
      <dgm:prSet/>
      <dgm:spPr/>
      <dgm:t>
        <a:bodyPr/>
        <a:lstStyle/>
        <a:p>
          <a:endParaRPr lang="cs-CZ"/>
        </a:p>
      </dgm:t>
    </dgm:pt>
    <dgm:pt modelId="{F5894C8F-567E-4219-BF80-513FD3308CB3}" type="sibTrans" cxnId="{AE30D3F6-B7DB-4CAF-B420-7C782CB24D3D}">
      <dgm:prSet/>
      <dgm:spPr/>
      <dgm:t>
        <a:bodyPr/>
        <a:lstStyle/>
        <a:p>
          <a:pPr algn="ctr"/>
          <a:endParaRPr lang="cs-CZ"/>
        </a:p>
      </dgm:t>
    </dgm:pt>
    <dgm:pt modelId="{7BFED3BE-2F5C-430C-8F89-0F68020F42CA}">
      <dgm:prSet phldrT="[Text]"/>
      <dgm:spPr/>
      <dgm:t>
        <a:bodyPr/>
        <a:lstStyle/>
        <a:p>
          <a:pPr algn="ctr"/>
          <a:r>
            <a:rPr lang="cs-CZ" dirty="0" smtClean="0"/>
            <a:t>Blokace posturální reflexů</a:t>
          </a:r>
        </a:p>
      </dgm:t>
    </dgm:pt>
    <dgm:pt modelId="{D0AED73B-5CA2-4520-8B26-AECB7AD1D042}" type="parTrans" cxnId="{CB68937E-504E-4DC6-AD48-337AC551B107}">
      <dgm:prSet/>
      <dgm:spPr/>
      <dgm:t>
        <a:bodyPr/>
        <a:lstStyle/>
        <a:p>
          <a:endParaRPr lang="cs-CZ"/>
        </a:p>
      </dgm:t>
    </dgm:pt>
    <dgm:pt modelId="{75C182BB-6F13-4C61-8B00-BD86D1697D55}" type="sibTrans" cxnId="{CB68937E-504E-4DC6-AD48-337AC551B107}">
      <dgm:prSet/>
      <dgm:spPr/>
      <dgm:t>
        <a:bodyPr/>
        <a:lstStyle/>
        <a:p>
          <a:pPr algn="ctr"/>
          <a:endParaRPr lang="cs-CZ"/>
        </a:p>
      </dgm:t>
    </dgm:pt>
    <dgm:pt modelId="{B66BA1F0-9F77-4D98-8EA8-1D7BE3BC4F05}">
      <dgm:prSet phldrT="[Text]"/>
      <dgm:spPr/>
      <dgm:t>
        <a:bodyPr/>
        <a:lstStyle/>
        <a:p>
          <a:pPr algn="ctr"/>
          <a:r>
            <a:rPr lang="cs-CZ" dirty="0" smtClean="0"/>
            <a:t>Narušení senzomotorického systému</a:t>
          </a:r>
          <a:endParaRPr lang="cs-CZ" dirty="0"/>
        </a:p>
      </dgm:t>
    </dgm:pt>
    <dgm:pt modelId="{3EE528B7-3090-4691-9B3A-F0AD33F444BD}" type="parTrans" cxnId="{456EABAD-5206-4DD0-9BDF-8B70BDECC929}">
      <dgm:prSet/>
      <dgm:spPr/>
      <dgm:t>
        <a:bodyPr/>
        <a:lstStyle/>
        <a:p>
          <a:endParaRPr lang="cs-CZ"/>
        </a:p>
      </dgm:t>
    </dgm:pt>
    <dgm:pt modelId="{82543B08-20FA-4D5E-BF75-53EA45BAA0BE}" type="sibTrans" cxnId="{456EABAD-5206-4DD0-9BDF-8B70BDECC929}">
      <dgm:prSet/>
      <dgm:spPr/>
      <dgm:t>
        <a:bodyPr/>
        <a:lstStyle/>
        <a:p>
          <a:pPr algn="ctr"/>
          <a:endParaRPr lang="cs-CZ"/>
        </a:p>
      </dgm:t>
    </dgm:pt>
    <dgm:pt modelId="{18EE4606-3592-4D41-AAB6-A9618BC98E98}">
      <dgm:prSet/>
      <dgm:spPr/>
      <dgm:t>
        <a:bodyPr/>
        <a:lstStyle/>
        <a:p>
          <a:pPr algn="ctr"/>
          <a:r>
            <a:rPr lang="cs-CZ" dirty="0" smtClean="0"/>
            <a:t>Zkreslené vnímání a zpracování stimulů</a:t>
          </a:r>
          <a:endParaRPr lang="cs-CZ" dirty="0"/>
        </a:p>
      </dgm:t>
    </dgm:pt>
    <dgm:pt modelId="{AC758EAE-05B6-4FDF-B335-0EB16AAC7824}" type="parTrans" cxnId="{CE9A6FE2-28A3-48EF-BF04-0BC3DE40CF61}">
      <dgm:prSet/>
      <dgm:spPr/>
      <dgm:t>
        <a:bodyPr/>
        <a:lstStyle/>
        <a:p>
          <a:endParaRPr lang="cs-CZ"/>
        </a:p>
      </dgm:t>
    </dgm:pt>
    <dgm:pt modelId="{15C0F0AC-3B18-44B6-B46D-526EB757E8B2}" type="sibTrans" cxnId="{CE9A6FE2-28A3-48EF-BF04-0BC3DE40CF61}">
      <dgm:prSet/>
      <dgm:spPr/>
      <dgm:t>
        <a:bodyPr/>
        <a:lstStyle/>
        <a:p>
          <a:pPr algn="ctr"/>
          <a:endParaRPr lang="cs-CZ"/>
        </a:p>
      </dgm:t>
    </dgm:pt>
    <dgm:pt modelId="{69776FDE-C263-48EF-A0BA-60123F85B6B6}">
      <dgm:prSet/>
      <dgm:spPr/>
      <dgm:t>
        <a:bodyPr/>
        <a:lstStyle/>
        <a:p>
          <a:pPr algn="ctr"/>
          <a:r>
            <a:rPr lang="cs-CZ" dirty="0" smtClean="0"/>
            <a:t>Porucha výkonné složky</a:t>
          </a:r>
          <a:endParaRPr lang="cs-CZ" dirty="0"/>
        </a:p>
      </dgm:t>
    </dgm:pt>
    <dgm:pt modelId="{A7F807FE-56A4-4975-A398-87B759F28C4E}" type="parTrans" cxnId="{E15C5CF5-4819-42B5-B9F9-094E1F660F3B}">
      <dgm:prSet/>
      <dgm:spPr/>
      <dgm:t>
        <a:bodyPr/>
        <a:lstStyle/>
        <a:p>
          <a:endParaRPr lang="cs-CZ"/>
        </a:p>
      </dgm:t>
    </dgm:pt>
    <dgm:pt modelId="{37EA7CE7-EA5D-4277-9795-2E583DE86C66}" type="sibTrans" cxnId="{E15C5CF5-4819-42B5-B9F9-094E1F660F3B}">
      <dgm:prSet/>
      <dgm:spPr/>
      <dgm:t>
        <a:bodyPr/>
        <a:lstStyle/>
        <a:p>
          <a:pPr algn="ctr"/>
          <a:endParaRPr lang="cs-CZ"/>
        </a:p>
      </dgm:t>
    </dgm:pt>
    <dgm:pt modelId="{DD1DB03C-3004-484D-9988-1BB8C35081AE}">
      <dgm:prSet/>
      <dgm:spPr/>
      <dgm:t>
        <a:bodyPr/>
        <a:lstStyle/>
        <a:p>
          <a:pPr algn="ctr"/>
          <a:r>
            <a:rPr lang="cs-CZ" dirty="0" smtClean="0"/>
            <a:t>Dítě je přetížené chaotickými podněty</a:t>
          </a:r>
          <a:endParaRPr lang="cs-CZ" dirty="0"/>
        </a:p>
      </dgm:t>
    </dgm:pt>
    <dgm:pt modelId="{A0B15740-7791-483F-91FF-028CA48A4CA7}" type="parTrans" cxnId="{9C7FF27D-7007-4233-BE13-828516C14018}">
      <dgm:prSet/>
      <dgm:spPr/>
      <dgm:t>
        <a:bodyPr/>
        <a:lstStyle/>
        <a:p>
          <a:endParaRPr lang="cs-CZ"/>
        </a:p>
      </dgm:t>
    </dgm:pt>
    <dgm:pt modelId="{1060DD0D-B1A8-4C0C-A40C-EEBBDEAD6CD6}" type="sibTrans" cxnId="{9C7FF27D-7007-4233-BE13-828516C14018}">
      <dgm:prSet/>
      <dgm:spPr/>
      <dgm:t>
        <a:bodyPr/>
        <a:lstStyle/>
        <a:p>
          <a:endParaRPr lang="cs-CZ"/>
        </a:p>
      </dgm:t>
    </dgm:pt>
    <dgm:pt modelId="{BEE01409-BF77-49CB-97F8-F5FFC78C35D6}">
      <dgm:prSet/>
      <dgm:spPr/>
      <dgm:t>
        <a:bodyPr/>
        <a:lstStyle/>
        <a:p>
          <a:pPr algn="ctr"/>
          <a:r>
            <a:rPr lang="cs-CZ" dirty="0" smtClean="0"/>
            <a:t>Dítě působí nemotorným dojmem</a:t>
          </a:r>
          <a:endParaRPr lang="cs-CZ" dirty="0"/>
        </a:p>
      </dgm:t>
    </dgm:pt>
    <dgm:pt modelId="{3A6AF09D-783A-4ACA-9A46-358BD1431ADF}" type="parTrans" cxnId="{06D4FDCB-90A8-46BB-9B6D-9A2B7889D612}">
      <dgm:prSet/>
      <dgm:spPr/>
      <dgm:t>
        <a:bodyPr/>
        <a:lstStyle/>
        <a:p>
          <a:endParaRPr lang="cs-CZ"/>
        </a:p>
      </dgm:t>
    </dgm:pt>
    <dgm:pt modelId="{91F34C98-F47A-40A5-B431-C89AC02425A2}" type="sibTrans" cxnId="{06D4FDCB-90A8-46BB-9B6D-9A2B7889D612}">
      <dgm:prSet/>
      <dgm:spPr/>
      <dgm:t>
        <a:bodyPr/>
        <a:lstStyle/>
        <a:p>
          <a:endParaRPr lang="cs-CZ"/>
        </a:p>
      </dgm:t>
    </dgm:pt>
    <dgm:pt modelId="{46DF1CD2-EF9E-4AB2-81F5-0784F7581C22}">
      <dgm:prSet/>
      <dgm:spPr/>
      <dgm:t>
        <a:bodyPr/>
        <a:lstStyle/>
        <a:p>
          <a:pPr algn="ctr"/>
          <a:r>
            <a:rPr lang="cs-CZ" dirty="0" smtClean="0"/>
            <a:t>Neklid, potřeba odreagování tenze</a:t>
          </a:r>
          <a:endParaRPr lang="cs-CZ" dirty="0"/>
        </a:p>
      </dgm:t>
    </dgm:pt>
    <dgm:pt modelId="{6E67C549-52A5-4554-963E-2ECDFE3338E9}" type="parTrans" cxnId="{12CADAC2-885D-4265-AEB5-4ECC06D98971}">
      <dgm:prSet/>
      <dgm:spPr/>
      <dgm:t>
        <a:bodyPr/>
        <a:lstStyle/>
        <a:p>
          <a:endParaRPr lang="cs-CZ"/>
        </a:p>
      </dgm:t>
    </dgm:pt>
    <dgm:pt modelId="{982D2DBC-E3FA-43BC-A338-223FB6BE944B}" type="sibTrans" cxnId="{12CADAC2-885D-4265-AEB5-4ECC06D98971}">
      <dgm:prSet/>
      <dgm:spPr/>
      <dgm:t>
        <a:bodyPr/>
        <a:lstStyle/>
        <a:p>
          <a:endParaRPr lang="cs-CZ"/>
        </a:p>
      </dgm:t>
    </dgm:pt>
    <dgm:pt modelId="{9CA34A93-64D7-451A-9760-7815AC4E8088}">
      <dgm:prSet/>
      <dgm:spPr/>
      <dgm:t>
        <a:bodyPr/>
        <a:lstStyle/>
        <a:p>
          <a:pPr algn="ctr"/>
          <a:r>
            <a:rPr lang="cs-CZ" dirty="0" smtClean="0"/>
            <a:t>Zvýšená chybovost</a:t>
          </a:r>
          <a:endParaRPr lang="cs-CZ" dirty="0"/>
        </a:p>
      </dgm:t>
    </dgm:pt>
    <dgm:pt modelId="{D6777864-D767-4242-8950-6A4F51562C52}" type="parTrans" cxnId="{7314207A-1FC7-4F27-968C-7FF054ED6CDB}">
      <dgm:prSet/>
      <dgm:spPr/>
      <dgm:t>
        <a:bodyPr/>
        <a:lstStyle/>
        <a:p>
          <a:endParaRPr lang="cs-CZ"/>
        </a:p>
      </dgm:t>
    </dgm:pt>
    <dgm:pt modelId="{9BDB3EBC-D6E4-480E-AA2F-FFDB740A6AA3}" type="sibTrans" cxnId="{7314207A-1FC7-4F27-968C-7FF054ED6CDB}">
      <dgm:prSet/>
      <dgm:spPr/>
      <dgm:t>
        <a:bodyPr/>
        <a:lstStyle/>
        <a:p>
          <a:endParaRPr lang="cs-CZ"/>
        </a:p>
      </dgm:t>
    </dgm:pt>
    <dgm:pt modelId="{330D99D4-D800-43AB-B13C-06DC037D121F}">
      <dgm:prSet/>
      <dgm:spPr/>
      <dgm:t>
        <a:bodyPr/>
        <a:lstStyle/>
        <a:p>
          <a:pPr algn="ctr"/>
          <a:r>
            <a:rPr lang="cs-CZ" b="1" dirty="0" smtClean="0"/>
            <a:t>Dopad na psychickou pohodu, sebepojetí a chování dítěte</a:t>
          </a:r>
          <a:endParaRPr lang="cs-CZ" b="1" dirty="0"/>
        </a:p>
      </dgm:t>
    </dgm:pt>
    <dgm:pt modelId="{782970D4-7AEF-4CC5-B331-490A93C468B1}" type="parTrans" cxnId="{ADBD2364-47EA-413D-A35A-2CF231FDD1E9}">
      <dgm:prSet/>
      <dgm:spPr/>
      <dgm:t>
        <a:bodyPr/>
        <a:lstStyle/>
        <a:p>
          <a:endParaRPr lang="cs-CZ"/>
        </a:p>
      </dgm:t>
    </dgm:pt>
    <dgm:pt modelId="{340DD57F-6089-47BA-BADF-4555B2041246}" type="sibTrans" cxnId="{ADBD2364-47EA-413D-A35A-2CF231FDD1E9}">
      <dgm:prSet/>
      <dgm:spPr/>
      <dgm:t>
        <a:bodyPr/>
        <a:lstStyle/>
        <a:p>
          <a:endParaRPr lang="cs-CZ"/>
        </a:p>
      </dgm:t>
    </dgm:pt>
    <dgm:pt modelId="{BB95AA6C-857A-4F2C-8922-E601B8AA44F9}" type="pres">
      <dgm:prSet presAssocID="{5C518BD7-6EDE-44E3-8DC1-8697164E9B86}" presName="linearFlow" presStyleCnt="0">
        <dgm:presLayoutVars>
          <dgm:resizeHandles val="exact"/>
        </dgm:presLayoutVars>
      </dgm:prSet>
      <dgm:spPr/>
    </dgm:pt>
    <dgm:pt modelId="{19F011E0-9065-41BA-9BCE-033492B142D6}" type="pres">
      <dgm:prSet presAssocID="{50885EE5-DBED-467E-B0A0-22DFA79DCE5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63C77E-DF30-493D-86E9-D56B395CC504}" type="pres">
      <dgm:prSet presAssocID="{F5894C8F-567E-4219-BF80-513FD3308CB3}" presName="sibTrans" presStyleLbl="sibTrans2D1" presStyleIdx="0" presStyleCnt="5"/>
      <dgm:spPr/>
      <dgm:t>
        <a:bodyPr/>
        <a:lstStyle/>
        <a:p>
          <a:endParaRPr lang="cs-CZ"/>
        </a:p>
      </dgm:t>
    </dgm:pt>
    <dgm:pt modelId="{6287DCCA-13F1-4624-9D97-D35B87B9A558}" type="pres">
      <dgm:prSet presAssocID="{F5894C8F-567E-4219-BF80-513FD3308CB3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C351B5F3-A37D-45BB-BD69-0E2815948B0E}" type="pres">
      <dgm:prSet presAssocID="{7BFED3BE-2F5C-430C-8F89-0F68020F42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6FFFC2-7626-401B-A0AD-872E22E56780}" type="pres">
      <dgm:prSet presAssocID="{75C182BB-6F13-4C61-8B00-BD86D1697D55}" presName="sibTrans" presStyleLbl="sibTrans2D1" presStyleIdx="1" presStyleCnt="5"/>
      <dgm:spPr/>
      <dgm:t>
        <a:bodyPr/>
        <a:lstStyle/>
        <a:p>
          <a:endParaRPr lang="cs-CZ"/>
        </a:p>
      </dgm:t>
    </dgm:pt>
    <dgm:pt modelId="{BD81A703-87F6-47EC-B2F8-54FED495489C}" type="pres">
      <dgm:prSet presAssocID="{75C182BB-6F13-4C61-8B00-BD86D1697D55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663A6772-84FA-461B-951F-AEC75D12FBB5}" type="pres">
      <dgm:prSet presAssocID="{B66BA1F0-9F77-4D98-8EA8-1D7BE3BC4F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E6E554-4E6B-4B4A-A72E-48334AE48C23}" type="pres">
      <dgm:prSet presAssocID="{82543B08-20FA-4D5E-BF75-53EA45BAA0BE}" presName="sibTrans" presStyleLbl="sibTrans2D1" presStyleIdx="2" presStyleCnt="5"/>
      <dgm:spPr/>
      <dgm:t>
        <a:bodyPr/>
        <a:lstStyle/>
        <a:p>
          <a:endParaRPr lang="cs-CZ"/>
        </a:p>
      </dgm:t>
    </dgm:pt>
    <dgm:pt modelId="{6C966677-1168-4190-BE6B-817BF782B939}" type="pres">
      <dgm:prSet presAssocID="{82543B08-20FA-4D5E-BF75-53EA45BAA0BE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7F7ABF8F-F540-4059-B20D-498B4C136CBC}" type="pres">
      <dgm:prSet presAssocID="{18EE4606-3592-4D41-AAB6-A9618BC98E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B68C57-8EBD-4A8B-B0CF-521C00D3BDF8}" type="pres">
      <dgm:prSet presAssocID="{15C0F0AC-3B18-44B6-B46D-526EB757E8B2}" presName="sibTrans" presStyleLbl="sibTrans2D1" presStyleIdx="3" presStyleCnt="5"/>
      <dgm:spPr/>
      <dgm:t>
        <a:bodyPr/>
        <a:lstStyle/>
        <a:p>
          <a:endParaRPr lang="cs-CZ"/>
        </a:p>
      </dgm:t>
    </dgm:pt>
    <dgm:pt modelId="{F6FAE8C3-1411-4D6E-A831-1F2578204994}" type="pres">
      <dgm:prSet presAssocID="{15C0F0AC-3B18-44B6-B46D-526EB757E8B2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7025AE93-12A9-4FF7-AF6B-2800031501F0}" type="pres">
      <dgm:prSet presAssocID="{69776FDE-C263-48EF-A0BA-60123F85B6B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A19323-5EF4-4EB6-B642-8AE0E7F0BE00}" type="pres">
      <dgm:prSet presAssocID="{37EA7CE7-EA5D-4277-9795-2E583DE86C66}" presName="sibTrans" presStyleLbl="sibTrans2D1" presStyleIdx="4" presStyleCnt="5"/>
      <dgm:spPr/>
      <dgm:t>
        <a:bodyPr/>
        <a:lstStyle/>
        <a:p>
          <a:endParaRPr lang="cs-CZ"/>
        </a:p>
      </dgm:t>
    </dgm:pt>
    <dgm:pt modelId="{0078E10A-D3CD-4D26-8D7B-07043FD3637D}" type="pres">
      <dgm:prSet presAssocID="{37EA7CE7-EA5D-4277-9795-2E583DE86C66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FAD637D4-4ABA-4CB7-8DF6-B0814EF43081}" type="pres">
      <dgm:prSet presAssocID="{330D99D4-D800-43AB-B13C-06DC037D12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7CB947-93E9-43A6-9960-4E6A24C6DB0F}" type="presOf" srcId="{82543B08-20FA-4D5E-BF75-53EA45BAA0BE}" destId="{6C966677-1168-4190-BE6B-817BF782B939}" srcOrd="1" destOrd="0" presId="urn:microsoft.com/office/officeart/2005/8/layout/process2"/>
    <dgm:cxn modelId="{A0A40B68-8644-47F1-9DDB-8AF08F041B01}" type="presOf" srcId="{B66BA1F0-9F77-4D98-8EA8-1D7BE3BC4F05}" destId="{663A6772-84FA-461B-951F-AEC75D12FBB5}" srcOrd="0" destOrd="0" presId="urn:microsoft.com/office/officeart/2005/8/layout/process2"/>
    <dgm:cxn modelId="{3BAC304E-FFE5-4DCC-9820-0CB431318465}" type="presOf" srcId="{7BFED3BE-2F5C-430C-8F89-0F68020F42CA}" destId="{C351B5F3-A37D-45BB-BD69-0E2815948B0E}" srcOrd="0" destOrd="0" presId="urn:microsoft.com/office/officeart/2005/8/layout/process2"/>
    <dgm:cxn modelId="{06D4FDCB-90A8-46BB-9B6D-9A2B7889D612}" srcId="{69776FDE-C263-48EF-A0BA-60123F85B6B6}" destId="{BEE01409-BF77-49CB-97F8-F5FFC78C35D6}" srcOrd="0" destOrd="0" parTransId="{3A6AF09D-783A-4ACA-9A46-358BD1431ADF}" sibTransId="{91F34C98-F47A-40A5-B431-C89AC02425A2}"/>
    <dgm:cxn modelId="{CB68937E-504E-4DC6-AD48-337AC551B107}" srcId="{5C518BD7-6EDE-44E3-8DC1-8697164E9B86}" destId="{7BFED3BE-2F5C-430C-8F89-0F68020F42CA}" srcOrd="1" destOrd="0" parTransId="{D0AED73B-5CA2-4520-8B26-AECB7AD1D042}" sibTransId="{75C182BB-6F13-4C61-8B00-BD86D1697D55}"/>
    <dgm:cxn modelId="{489540D8-579C-4C62-B26C-83259A8C9E86}" type="presOf" srcId="{BEE01409-BF77-49CB-97F8-F5FFC78C35D6}" destId="{7025AE93-12A9-4FF7-AF6B-2800031501F0}" srcOrd="0" destOrd="1" presId="urn:microsoft.com/office/officeart/2005/8/layout/process2"/>
    <dgm:cxn modelId="{7314207A-1FC7-4F27-968C-7FF054ED6CDB}" srcId="{69776FDE-C263-48EF-A0BA-60123F85B6B6}" destId="{9CA34A93-64D7-451A-9760-7815AC4E8088}" srcOrd="1" destOrd="0" parTransId="{D6777864-D767-4242-8950-6A4F51562C52}" sibTransId="{9BDB3EBC-D6E4-480E-AA2F-FFDB740A6AA3}"/>
    <dgm:cxn modelId="{427CD90E-871F-46AF-AD52-89BFB7739B16}" type="presOf" srcId="{18EE4606-3592-4D41-AAB6-A9618BC98E98}" destId="{7F7ABF8F-F540-4059-B20D-498B4C136CBC}" srcOrd="0" destOrd="0" presId="urn:microsoft.com/office/officeart/2005/8/layout/process2"/>
    <dgm:cxn modelId="{61D7604A-06A5-4676-837D-E4E40FD47761}" type="presOf" srcId="{9CA34A93-64D7-451A-9760-7815AC4E8088}" destId="{7025AE93-12A9-4FF7-AF6B-2800031501F0}" srcOrd="0" destOrd="2" presId="urn:microsoft.com/office/officeart/2005/8/layout/process2"/>
    <dgm:cxn modelId="{1C90FE5C-9B80-4EBE-B014-2D3DCD2C2D48}" type="presOf" srcId="{15C0F0AC-3B18-44B6-B46D-526EB757E8B2}" destId="{F6FAE8C3-1411-4D6E-A831-1F2578204994}" srcOrd="1" destOrd="0" presId="urn:microsoft.com/office/officeart/2005/8/layout/process2"/>
    <dgm:cxn modelId="{71E58233-7FB4-45C2-AD87-3F55F64DC5B3}" type="presOf" srcId="{5C518BD7-6EDE-44E3-8DC1-8697164E9B86}" destId="{BB95AA6C-857A-4F2C-8922-E601B8AA44F9}" srcOrd="0" destOrd="0" presId="urn:microsoft.com/office/officeart/2005/8/layout/process2"/>
    <dgm:cxn modelId="{AE30D3F6-B7DB-4CAF-B420-7C782CB24D3D}" srcId="{5C518BD7-6EDE-44E3-8DC1-8697164E9B86}" destId="{50885EE5-DBED-467E-B0A0-22DFA79DCE55}" srcOrd="0" destOrd="0" parTransId="{B31D98E2-9CDB-4FBA-AAC9-3F4187E5313F}" sibTransId="{F5894C8F-567E-4219-BF80-513FD3308CB3}"/>
    <dgm:cxn modelId="{72DDE622-244A-4B4E-B995-1238380C3E66}" type="presOf" srcId="{F5894C8F-567E-4219-BF80-513FD3308CB3}" destId="{6287DCCA-13F1-4624-9D97-D35B87B9A558}" srcOrd="1" destOrd="0" presId="urn:microsoft.com/office/officeart/2005/8/layout/process2"/>
    <dgm:cxn modelId="{9C7FF27D-7007-4233-BE13-828516C14018}" srcId="{18EE4606-3592-4D41-AAB6-A9618BC98E98}" destId="{DD1DB03C-3004-484D-9988-1BB8C35081AE}" srcOrd="0" destOrd="0" parTransId="{A0B15740-7791-483F-91FF-028CA48A4CA7}" sibTransId="{1060DD0D-B1A8-4C0C-A40C-EEBBDEAD6CD6}"/>
    <dgm:cxn modelId="{679F2428-ECA9-477E-999D-585C9799D2AF}" type="presOf" srcId="{75C182BB-6F13-4C61-8B00-BD86D1697D55}" destId="{BD81A703-87F6-47EC-B2F8-54FED495489C}" srcOrd="1" destOrd="0" presId="urn:microsoft.com/office/officeart/2005/8/layout/process2"/>
    <dgm:cxn modelId="{0D1E29E2-F569-4482-B4F2-E4CE19616CE5}" type="presOf" srcId="{15C0F0AC-3B18-44B6-B46D-526EB757E8B2}" destId="{E6B68C57-8EBD-4A8B-B0CF-521C00D3BDF8}" srcOrd="0" destOrd="0" presId="urn:microsoft.com/office/officeart/2005/8/layout/process2"/>
    <dgm:cxn modelId="{A466ECDA-0C03-47C1-8E30-400A56FC9BEB}" type="presOf" srcId="{69776FDE-C263-48EF-A0BA-60123F85B6B6}" destId="{7025AE93-12A9-4FF7-AF6B-2800031501F0}" srcOrd="0" destOrd="0" presId="urn:microsoft.com/office/officeart/2005/8/layout/process2"/>
    <dgm:cxn modelId="{9DE09ADC-B216-49F8-90EC-4600858045CB}" type="presOf" srcId="{DD1DB03C-3004-484D-9988-1BB8C35081AE}" destId="{7F7ABF8F-F540-4059-B20D-498B4C136CBC}" srcOrd="0" destOrd="1" presId="urn:microsoft.com/office/officeart/2005/8/layout/process2"/>
    <dgm:cxn modelId="{ADBD2364-47EA-413D-A35A-2CF231FDD1E9}" srcId="{5C518BD7-6EDE-44E3-8DC1-8697164E9B86}" destId="{330D99D4-D800-43AB-B13C-06DC037D121F}" srcOrd="5" destOrd="0" parTransId="{782970D4-7AEF-4CC5-B331-490A93C468B1}" sibTransId="{340DD57F-6089-47BA-BADF-4555B2041246}"/>
    <dgm:cxn modelId="{1752D71D-1E1E-4E4D-B280-069B75CB6118}" type="presOf" srcId="{37EA7CE7-EA5D-4277-9795-2E583DE86C66}" destId="{B7A19323-5EF4-4EB6-B642-8AE0E7F0BE00}" srcOrd="0" destOrd="0" presId="urn:microsoft.com/office/officeart/2005/8/layout/process2"/>
    <dgm:cxn modelId="{69E9E618-A299-4A87-A426-DE90C42896A6}" type="presOf" srcId="{330D99D4-D800-43AB-B13C-06DC037D121F}" destId="{FAD637D4-4ABA-4CB7-8DF6-B0814EF43081}" srcOrd="0" destOrd="0" presId="urn:microsoft.com/office/officeart/2005/8/layout/process2"/>
    <dgm:cxn modelId="{456EABAD-5206-4DD0-9BDF-8B70BDECC929}" srcId="{5C518BD7-6EDE-44E3-8DC1-8697164E9B86}" destId="{B66BA1F0-9F77-4D98-8EA8-1D7BE3BC4F05}" srcOrd="2" destOrd="0" parTransId="{3EE528B7-3090-4691-9B3A-F0AD33F444BD}" sibTransId="{82543B08-20FA-4D5E-BF75-53EA45BAA0BE}"/>
    <dgm:cxn modelId="{E15C5CF5-4819-42B5-B9F9-094E1F660F3B}" srcId="{5C518BD7-6EDE-44E3-8DC1-8697164E9B86}" destId="{69776FDE-C263-48EF-A0BA-60123F85B6B6}" srcOrd="4" destOrd="0" parTransId="{A7F807FE-56A4-4975-A398-87B759F28C4E}" sibTransId="{37EA7CE7-EA5D-4277-9795-2E583DE86C66}"/>
    <dgm:cxn modelId="{12CADAC2-885D-4265-AEB5-4ECC06D98971}" srcId="{18EE4606-3592-4D41-AAB6-A9618BC98E98}" destId="{46DF1CD2-EF9E-4AB2-81F5-0784F7581C22}" srcOrd="1" destOrd="0" parTransId="{6E67C549-52A5-4554-963E-2ECDFE3338E9}" sibTransId="{982D2DBC-E3FA-43BC-A338-223FB6BE944B}"/>
    <dgm:cxn modelId="{CE9A6FE2-28A3-48EF-BF04-0BC3DE40CF61}" srcId="{5C518BD7-6EDE-44E3-8DC1-8697164E9B86}" destId="{18EE4606-3592-4D41-AAB6-A9618BC98E98}" srcOrd="3" destOrd="0" parTransId="{AC758EAE-05B6-4FDF-B335-0EB16AAC7824}" sibTransId="{15C0F0AC-3B18-44B6-B46D-526EB757E8B2}"/>
    <dgm:cxn modelId="{D1C30D31-76E5-47A9-A664-20B978814E49}" type="presOf" srcId="{50885EE5-DBED-467E-B0A0-22DFA79DCE55}" destId="{19F011E0-9065-41BA-9BCE-033492B142D6}" srcOrd="0" destOrd="0" presId="urn:microsoft.com/office/officeart/2005/8/layout/process2"/>
    <dgm:cxn modelId="{1D1DE927-DB7F-4309-BEB9-4AB76148309C}" type="presOf" srcId="{82543B08-20FA-4D5E-BF75-53EA45BAA0BE}" destId="{0BE6E554-4E6B-4B4A-A72E-48334AE48C23}" srcOrd="0" destOrd="0" presId="urn:microsoft.com/office/officeart/2005/8/layout/process2"/>
    <dgm:cxn modelId="{2BB58E65-BF36-4971-A2D0-CB22AEE7A518}" type="presOf" srcId="{37EA7CE7-EA5D-4277-9795-2E583DE86C66}" destId="{0078E10A-D3CD-4D26-8D7B-07043FD3637D}" srcOrd="1" destOrd="0" presId="urn:microsoft.com/office/officeart/2005/8/layout/process2"/>
    <dgm:cxn modelId="{D7182F06-C65A-49F7-B7B7-43A22D68DD2D}" type="presOf" srcId="{F5894C8F-567E-4219-BF80-513FD3308CB3}" destId="{B963C77E-DF30-493D-86E9-D56B395CC504}" srcOrd="0" destOrd="0" presId="urn:microsoft.com/office/officeart/2005/8/layout/process2"/>
    <dgm:cxn modelId="{F195328C-D754-47AD-9A0B-508EE1C91CC9}" type="presOf" srcId="{46DF1CD2-EF9E-4AB2-81F5-0784F7581C22}" destId="{7F7ABF8F-F540-4059-B20D-498B4C136CBC}" srcOrd="0" destOrd="2" presId="urn:microsoft.com/office/officeart/2005/8/layout/process2"/>
    <dgm:cxn modelId="{17E0AACB-2A26-4E3B-858F-6EC939ADE779}" type="presOf" srcId="{75C182BB-6F13-4C61-8B00-BD86D1697D55}" destId="{786FFFC2-7626-401B-A0AD-872E22E56780}" srcOrd="0" destOrd="0" presId="urn:microsoft.com/office/officeart/2005/8/layout/process2"/>
    <dgm:cxn modelId="{ECAFD26F-2B0C-416B-B4A1-DEE5C21082C2}" type="presParOf" srcId="{BB95AA6C-857A-4F2C-8922-E601B8AA44F9}" destId="{19F011E0-9065-41BA-9BCE-033492B142D6}" srcOrd="0" destOrd="0" presId="urn:microsoft.com/office/officeart/2005/8/layout/process2"/>
    <dgm:cxn modelId="{73EBC24D-454C-47A6-B390-D23181580055}" type="presParOf" srcId="{BB95AA6C-857A-4F2C-8922-E601B8AA44F9}" destId="{B963C77E-DF30-493D-86E9-D56B395CC504}" srcOrd="1" destOrd="0" presId="urn:microsoft.com/office/officeart/2005/8/layout/process2"/>
    <dgm:cxn modelId="{326113F1-E2BE-471F-B0CC-032CE6D2C677}" type="presParOf" srcId="{B963C77E-DF30-493D-86E9-D56B395CC504}" destId="{6287DCCA-13F1-4624-9D97-D35B87B9A558}" srcOrd="0" destOrd="0" presId="urn:microsoft.com/office/officeart/2005/8/layout/process2"/>
    <dgm:cxn modelId="{208E200D-D373-4C62-9057-46D6D090293A}" type="presParOf" srcId="{BB95AA6C-857A-4F2C-8922-E601B8AA44F9}" destId="{C351B5F3-A37D-45BB-BD69-0E2815948B0E}" srcOrd="2" destOrd="0" presId="urn:microsoft.com/office/officeart/2005/8/layout/process2"/>
    <dgm:cxn modelId="{42C883CE-DBE8-4B29-B210-DCE85EA06982}" type="presParOf" srcId="{BB95AA6C-857A-4F2C-8922-E601B8AA44F9}" destId="{786FFFC2-7626-401B-A0AD-872E22E56780}" srcOrd="3" destOrd="0" presId="urn:microsoft.com/office/officeart/2005/8/layout/process2"/>
    <dgm:cxn modelId="{8A761197-EA30-4AF7-85FE-E331DCDDC345}" type="presParOf" srcId="{786FFFC2-7626-401B-A0AD-872E22E56780}" destId="{BD81A703-87F6-47EC-B2F8-54FED495489C}" srcOrd="0" destOrd="0" presId="urn:microsoft.com/office/officeart/2005/8/layout/process2"/>
    <dgm:cxn modelId="{2905D7B3-8890-4613-B963-FC67BB6A7AF6}" type="presParOf" srcId="{BB95AA6C-857A-4F2C-8922-E601B8AA44F9}" destId="{663A6772-84FA-461B-951F-AEC75D12FBB5}" srcOrd="4" destOrd="0" presId="urn:microsoft.com/office/officeart/2005/8/layout/process2"/>
    <dgm:cxn modelId="{BDAB0CEB-DB49-46A1-9E72-11CE4D816CBC}" type="presParOf" srcId="{BB95AA6C-857A-4F2C-8922-E601B8AA44F9}" destId="{0BE6E554-4E6B-4B4A-A72E-48334AE48C23}" srcOrd="5" destOrd="0" presId="urn:microsoft.com/office/officeart/2005/8/layout/process2"/>
    <dgm:cxn modelId="{5D3A58B2-0E35-4732-A5CA-A752E7F4C7E9}" type="presParOf" srcId="{0BE6E554-4E6B-4B4A-A72E-48334AE48C23}" destId="{6C966677-1168-4190-BE6B-817BF782B939}" srcOrd="0" destOrd="0" presId="urn:microsoft.com/office/officeart/2005/8/layout/process2"/>
    <dgm:cxn modelId="{474D312A-50F2-45CA-A096-7557FB45360E}" type="presParOf" srcId="{BB95AA6C-857A-4F2C-8922-E601B8AA44F9}" destId="{7F7ABF8F-F540-4059-B20D-498B4C136CBC}" srcOrd="6" destOrd="0" presId="urn:microsoft.com/office/officeart/2005/8/layout/process2"/>
    <dgm:cxn modelId="{89E9C31A-2495-46B1-A243-86231501EF98}" type="presParOf" srcId="{BB95AA6C-857A-4F2C-8922-E601B8AA44F9}" destId="{E6B68C57-8EBD-4A8B-B0CF-521C00D3BDF8}" srcOrd="7" destOrd="0" presId="urn:microsoft.com/office/officeart/2005/8/layout/process2"/>
    <dgm:cxn modelId="{89D4551C-A205-4B91-BD6B-D5BFECF2EACA}" type="presParOf" srcId="{E6B68C57-8EBD-4A8B-B0CF-521C00D3BDF8}" destId="{F6FAE8C3-1411-4D6E-A831-1F2578204994}" srcOrd="0" destOrd="0" presId="urn:microsoft.com/office/officeart/2005/8/layout/process2"/>
    <dgm:cxn modelId="{AA6A9C46-80E2-496B-BA1A-8C24EA6EDD34}" type="presParOf" srcId="{BB95AA6C-857A-4F2C-8922-E601B8AA44F9}" destId="{7025AE93-12A9-4FF7-AF6B-2800031501F0}" srcOrd="8" destOrd="0" presId="urn:microsoft.com/office/officeart/2005/8/layout/process2"/>
    <dgm:cxn modelId="{15C4D6B0-41F3-47CA-BD05-C378D4C7BC8F}" type="presParOf" srcId="{BB95AA6C-857A-4F2C-8922-E601B8AA44F9}" destId="{B7A19323-5EF4-4EB6-B642-8AE0E7F0BE00}" srcOrd="9" destOrd="0" presId="urn:microsoft.com/office/officeart/2005/8/layout/process2"/>
    <dgm:cxn modelId="{68BC8BF0-F96F-4667-8787-2F266C93266C}" type="presParOf" srcId="{B7A19323-5EF4-4EB6-B642-8AE0E7F0BE00}" destId="{0078E10A-D3CD-4D26-8D7B-07043FD3637D}" srcOrd="0" destOrd="0" presId="urn:microsoft.com/office/officeart/2005/8/layout/process2"/>
    <dgm:cxn modelId="{E66DF2CB-FA3A-443C-9C5B-E35BC9C10F58}" type="presParOf" srcId="{BB95AA6C-857A-4F2C-8922-E601B8AA44F9}" destId="{FAD637D4-4ABA-4CB7-8DF6-B0814EF4308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377D5-3759-42A5-BD4C-D4C3D767AC9F}">
      <dsp:nvSpPr>
        <dsp:cNvPr id="0" name=""/>
        <dsp:cNvSpPr/>
      </dsp:nvSpPr>
      <dsp:spPr>
        <a:xfrm>
          <a:off x="9357" y="1870319"/>
          <a:ext cx="2796714" cy="167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Zvýšené množství receptorů pro dopaminový transportér</a:t>
          </a:r>
          <a:endParaRPr lang="en-US" sz="2700" kern="1200" dirty="0"/>
        </a:p>
      </dsp:txBody>
      <dsp:txXfrm>
        <a:off x="58505" y="1919467"/>
        <a:ext cx="2698418" cy="1579732"/>
      </dsp:txXfrm>
    </dsp:sp>
    <dsp:sp modelId="{E56604E1-EDEF-4FCE-A2AB-851B76EB7B01}">
      <dsp:nvSpPr>
        <dsp:cNvPr id="0" name=""/>
        <dsp:cNvSpPr/>
      </dsp:nvSpPr>
      <dsp:spPr>
        <a:xfrm>
          <a:off x="3085742" y="2362540"/>
          <a:ext cx="592903" cy="693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085742" y="2501257"/>
        <a:ext cx="415032" cy="416151"/>
      </dsp:txXfrm>
    </dsp:sp>
    <dsp:sp modelId="{D2F6FCE3-F06E-4752-834F-1044CFE850AC}">
      <dsp:nvSpPr>
        <dsp:cNvPr id="0" name=""/>
        <dsp:cNvSpPr/>
      </dsp:nvSpPr>
      <dsp:spPr>
        <a:xfrm>
          <a:off x="3924757" y="1870319"/>
          <a:ext cx="2796714" cy="167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Zvýšené zpětné vychytávání dopaminu</a:t>
          </a:r>
          <a:endParaRPr lang="en-US" sz="2700" kern="1200" dirty="0"/>
        </a:p>
      </dsp:txBody>
      <dsp:txXfrm>
        <a:off x="3973905" y="1919467"/>
        <a:ext cx="2698418" cy="1579732"/>
      </dsp:txXfrm>
    </dsp:sp>
    <dsp:sp modelId="{CF1F0241-A1C7-4C56-9624-09910147FF6F}">
      <dsp:nvSpPr>
        <dsp:cNvPr id="0" name=""/>
        <dsp:cNvSpPr/>
      </dsp:nvSpPr>
      <dsp:spPr>
        <a:xfrm>
          <a:off x="7001143" y="2362540"/>
          <a:ext cx="592903" cy="6935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001143" y="2501257"/>
        <a:ext cx="415032" cy="416151"/>
      </dsp:txXfrm>
    </dsp:sp>
    <dsp:sp modelId="{41A09D86-13E6-4FB1-BC2C-4ECF1BA0B96B}">
      <dsp:nvSpPr>
        <dsp:cNvPr id="0" name=""/>
        <dsp:cNvSpPr/>
      </dsp:nvSpPr>
      <dsp:spPr>
        <a:xfrm>
          <a:off x="7840157" y="1870319"/>
          <a:ext cx="2796714" cy="167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Snížená dostupnost dopaminu v synapsi</a:t>
          </a:r>
          <a:endParaRPr lang="en-US" sz="2700" kern="1200" dirty="0"/>
        </a:p>
      </dsp:txBody>
      <dsp:txXfrm>
        <a:off x="7889305" y="1919467"/>
        <a:ext cx="2698418" cy="1579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6A5B7-DC35-4E96-8932-267BA3B90592}">
      <dsp:nvSpPr>
        <dsp:cNvPr id="0" name=""/>
        <dsp:cNvSpPr/>
      </dsp:nvSpPr>
      <dsp:spPr>
        <a:xfrm>
          <a:off x="1257" y="1764333"/>
          <a:ext cx="1580575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Hypoxie</a:t>
          </a:r>
          <a:endParaRPr lang="en-US" sz="1500" kern="1200" dirty="0"/>
        </a:p>
      </dsp:txBody>
      <dsp:txXfrm>
        <a:off x="1257" y="1764333"/>
        <a:ext cx="1580575" cy="432000"/>
      </dsp:txXfrm>
    </dsp:sp>
    <dsp:sp modelId="{047455F3-5A7F-4B76-B61F-69CF3F55F960}">
      <dsp:nvSpPr>
        <dsp:cNvPr id="0" name=""/>
        <dsp:cNvSpPr/>
      </dsp:nvSpPr>
      <dsp:spPr>
        <a:xfrm>
          <a:off x="324990" y="2196333"/>
          <a:ext cx="1580575" cy="145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Často v anamnéze ADHD</a:t>
          </a:r>
          <a:endParaRPr lang="en-US" sz="1500" kern="1200" dirty="0"/>
        </a:p>
      </dsp:txBody>
      <dsp:txXfrm>
        <a:off x="367693" y="2239036"/>
        <a:ext cx="1495169" cy="1372594"/>
      </dsp:txXfrm>
    </dsp:sp>
    <dsp:sp modelId="{180F2DDD-33D9-4A9E-ACD2-A8EDB1D0E6F2}">
      <dsp:nvSpPr>
        <dsp:cNvPr id="0" name=""/>
        <dsp:cNvSpPr/>
      </dsp:nvSpPr>
      <dsp:spPr>
        <a:xfrm>
          <a:off x="1821443" y="1783574"/>
          <a:ext cx="507972" cy="393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21443" y="1862277"/>
        <a:ext cx="389917" cy="236111"/>
      </dsp:txXfrm>
    </dsp:sp>
    <dsp:sp modelId="{FCE1B121-C201-4754-815B-2E4A521C8BA6}">
      <dsp:nvSpPr>
        <dsp:cNvPr id="0" name=""/>
        <dsp:cNvSpPr/>
      </dsp:nvSpPr>
      <dsp:spPr>
        <a:xfrm>
          <a:off x="2540271" y="1764333"/>
          <a:ext cx="1580575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Striatum</a:t>
          </a:r>
          <a:endParaRPr lang="en-US" sz="1500" kern="1200" dirty="0"/>
        </a:p>
      </dsp:txBody>
      <dsp:txXfrm>
        <a:off x="2540271" y="1764333"/>
        <a:ext cx="1580575" cy="432000"/>
      </dsp:txXfrm>
    </dsp:sp>
    <dsp:sp modelId="{A0E4C017-FEB1-46F2-9C3D-1C02D984031D}">
      <dsp:nvSpPr>
        <dsp:cNvPr id="0" name=""/>
        <dsp:cNvSpPr/>
      </dsp:nvSpPr>
      <dsp:spPr>
        <a:xfrm>
          <a:off x="2864004" y="2196333"/>
          <a:ext cx="1580575" cy="145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citlivost k perinatální hypoxii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Vysoký obsah dopaminu a synapsí</a:t>
          </a:r>
          <a:endParaRPr lang="en-US" sz="1500" kern="1200" dirty="0"/>
        </a:p>
      </dsp:txBody>
      <dsp:txXfrm>
        <a:off x="2906707" y="2239036"/>
        <a:ext cx="1495169" cy="1372594"/>
      </dsp:txXfrm>
    </dsp:sp>
    <dsp:sp modelId="{9F58DF5F-9DE9-410A-BCBF-F1BF6557135B}">
      <dsp:nvSpPr>
        <dsp:cNvPr id="0" name=""/>
        <dsp:cNvSpPr/>
      </dsp:nvSpPr>
      <dsp:spPr>
        <a:xfrm>
          <a:off x="4360457" y="1783574"/>
          <a:ext cx="507972" cy="393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60457" y="1862277"/>
        <a:ext cx="389917" cy="236111"/>
      </dsp:txXfrm>
    </dsp:sp>
    <dsp:sp modelId="{0B491EEA-24DD-49E3-B4C4-61C80015BF57}">
      <dsp:nvSpPr>
        <dsp:cNvPr id="0" name=""/>
        <dsp:cNvSpPr/>
      </dsp:nvSpPr>
      <dsp:spPr>
        <a:xfrm>
          <a:off x="5079285" y="1764333"/>
          <a:ext cx="1580575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Ncl</a:t>
          </a:r>
          <a:r>
            <a:rPr lang="cs-CZ" sz="1500" kern="1200" dirty="0" smtClean="0"/>
            <a:t>. </a:t>
          </a:r>
          <a:r>
            <a:rPr lang="cs-CZ" sz="1500" kern="1200" dirty="0" err="1" smtClean="0"/>
            <a:t>Caudatus</a:t>
          </a:r>
          <a:endParaRPr lang="en-US" sz="1500" kern="1200" dirty="0"/>
        </a:p>
      </dsp:txBody>
      <dsp:txXfrm>
        <a:off x="5079285" y="1764333"/>
        <a:ext cx="1580575" cy="432000"/>
      </dsp:txXfrm>
    </dsp:sp>
    <dsp:sp modelId="{87D2DE47-6DB7-4F68-A1ED-B751C7F8A401}">
      <dsp:nvSpPr>
        <dsp:cNvPr id="0" name=""/>
        <dsp:cNvSpPr/>
      </dsp:nvSpPr>
      <dsp:spPr>
        <a:xfrm>
          <a:off x="5403018" y="2196333"/>
          <a:ext cx="1580575" cy="145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Redukce o 5-19% </a:t>
          </a:r>
          <a:endParaRPr lang="en-US" sz="1500" kern="1200" dirty="0"/>
        </a:p>
      </dsp:txBody>
      <dsp:txXfrm>
        <a:off x="5445721" y="2239036"/>
        <a:ext cx="1495169" cy="1372594"/>
      </dsp:txXfrm>
    </dsp:sp>
    <dsp:sp modelId="{5FA51942-23FB-4FFA-BECB-0C789F758141}">
      <dsp:nvSpPr>
        <dsp:cNvPr id="0" name=""/>
        <dsp:cNvSpPr/>
      </dsp:nvSpPr>
      <dsp:spPr>
        <a:xfrm>
          <a:off x="6899471" y="1783574"/>
          <a:ext cx="507972" cy="393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899471" y="1862277"/>
        <a:ext cx="389917" cy="236111"/>
      </dsp:txXfrm>
    </dsp:sp>
    <dsp:sp modelId="{7EBD739D-D225-4089-B14D-7972077BFE8C}">
      <dsp:nvSpPr>
        <dsp:cNvPr id="0" name=""/>
        <dsp:cNvSpPr/>
      </dsp:nvSpPr>
      <dsp:spPr>
        <a:xfrm>
          <a:off x="7618300" y="1764333"/>
          <a:ext cx="1580575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Dopamin</a:t>
          </a:r>
          <a:endParaRPr lang="en-US" sz="1500" kern="1200" dirty="0"/>
        </a:p>
      </dsp:txBody>
      <dsp:txXfrm>
        <a:off x="7618300" y="1764333"/>
        <a:ext cx="1580575" cy="432000"/>
      </dsp:txXfrm>
    </dsp:sp>
    <dsp:sp modelId="{280C9B9A-CA88-4CA1-A727-E26AC6373541}">
      <dsp:nvSpPr>
        <dsp:cNvPr id="0" name=""/>
        <dsp:cNvSpPr/>
      </dsp:nvSpPr>
      <dsp:spPr>
        <a:xfrm>
          <a:off x="7942032" y="2196333"/>
          <a:ext cx="1580575" cy="145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Nedostatek dopaminu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Podpora poruchy </a:t>
          </a:r>
          <a:r>
            <a:rPr lang="cs-CZ" sz="1500" kern="1200" dirty="0" err="1" smtClean="0"/>
            <a:t>neurotransmise</a:t>
          </a:r>
          <a:endParaRPr lang="en-US" sz="1500" kern="1200" dirty="0"/>
        </a:p>
      </dsp:txBody>
      <dsp:txXfrm>
        <a:off x="7984735" y="2239036"/>
        <a:ext cx="1495169" cy="1372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011E0-9065-41BA-9BCE-033492B142D6}">
      <dsp:nvSpPr>
        <dsp:cNvPr id="0" name=""/>
        <dsp:cNvSpPr/>
      </dsp:nvSpPr>
      <dsp:spPr>
        <a:xfrm>
          <a:off x="3561275" y="2428"/>
          <a:ext cx="2729626" cy="71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Přetrvávají novorozenecké reflexy</a:t>
          </a:r>
          <a:endParaRPr lang="cs-CZ" sz="1300" kern="1200" dirty="0"/>
        </a:p>
      </dsp:txBody>
      <dsp:txXfrm>
        <a:off x="3582349" y="23502"/>
        <a:ext cx="2687478" cy="677358"/>
      </dsp:txXfrm>
    </dsp:sp>
    <dsp:sp modelId="{B963C77E-DF30-493D-86E9-D56B395CC504}">
      <dsp:nvSpPr>
        <dsp:cNvPr id="0" name=""/>
        <dsp:cNvSpPr/>
      </dsp:nvSpPr>
      <dsp:spPr>
        <a:xfrm rot="5400000">
          <a:off x="4791181" y="739922"/>
          <a:ext cx="269814" cy="323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4828955" y="766903"/>
        <a:ext cx="194267" cy="188870"/>
      </dsp:txXfrm>
    </dsp:sp>
    <dsp:sp modelId="{C351B5F3-A37D-45BB-BD69-0E2815948B0E}">
      <dsp:nvSpPr>
        <dsp:cNvPr id="0" name=""/>
        <dsp:cNvSpPr/>
      </dsp:nvSpPr>
      <dsp:spPr>
        <a:xfrm>
          <a:off x="3561275" y="1081687"/>
          <a:ext cx="2729626" cy="71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Blokace posturální reflexů</a:t>
          </a:r>
        </a:p>
      </dsp:txBody>
      <dsp:txXfrm>
        <a:off x="3582349" y="1102761"/>
        <a:ext cx="2687478" cy="677358"/>
      </dsp:txXfrm>
    </dsp:sp>
    <dsp:sp modelId="{786FFFC2-7626-401B-A0AD-872E22E56780}">
      <dsp:nvSpPr>
        <dsp:cNvPr id="0" name=""/>
        <dsp:cNvSpPr/>
      </dsp:nvSpPr>
      <dsp:spPr>
        <a:xfrm rot="5400000">
          <a:off x="4791181" y="1819181"/>
          <a:ext cx="269814" cy="323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4828955" y="1846162"/>
        <a:ext cx="194267" cy="188870"/>
      </dsp:txXfrm>
    </dsp:sp>
    <dsp:sp modelId="{663A6772-84FA-461B-951F-AEC75D12FBB5}">
      <dsp:nvSpPr>
        <dsp:cNvPr id="0" name=""/>
        <dsp:cNvSpPr/>
      </dsp:nvSpPr>
      <dsp:spPr>
        <a:xfrm>
          <a:off x="3561275" y="2160946"/>
          <a:ext cx="2729626" cy="71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Narušení senzomotorického systému</a:t>
          </a:r>
          <a:endParaRPr lang="cs-CZ" sz="1300" kern="1200" dirty="0"/>
        </a:p>
      </dsp:txBody>
      <dsp:txXfrm>
        <a:off x="3582349" y="2182020"/>
        <a:ext cx="2687478" cy="677358"/>
      </dsp:txXfrm>
    </dsp:sp>
    <dsp:sp modelId="{0BE6E554-4E6B-4B4A-A72E-48334AE48C23}">
      <dsp:nvSpPr>
        <dsp:cNvPr id="0" name=""/>
        <dsp:cNvSpPr/>
      </dsp:nvSpPr>
      <dsp:spPr>
        <a:xfrm rot="5400000">
          <a:off x="4791181" y="2898440"/>
          <a:ext cx="269814" cy="323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4828955" y="2925421"/>
        <a:ext cx="194267" cy="188870"/>
      </dsp:txXfrm>
    </dsp:sp>
    <dsp:sp modelId="{7F7ABF8F-F540-4059-B20D-498B4C136CBC}">
      <dsp:nvSpPr>
        <dsp:cNvPr id="0" name=""/>
        <dsp:cNvSpPr/>
      </dsp:nvSpPr>
      <dsp:spPr>
        <a:xfrm>
          <a:off x="3561275" y="3240206"/>
          <a:ext cx="2729626" cy="71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Zkreslené vnímání a zpracování stimulů</a:t>
          </a:r>
          <a:endParaRPr lang="cs-CZ" sz="13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/>
            <a:t>Dítě je přetížené chaotickými podněty</a:t>
          </a:r>
          <a:endParaRPr lang="cs-CZ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/>
            <a:t>Neklid, potřeba odreagování tenze</a:t>
          </a:r>
          <a:endParaRPr lang="cs-CZ" sz="1000" kern="1200" dirty="0"/>
        </a:p>
      </dsp:txBody>
      <dsp:txXfrm>
        <a:off x="3582349" y="3261280"/>
        <a:ext cx="2687478" cy="677358"/>
      </dsp:txXfrm>
    </dsp:sp>
    <dsp:sp modelId="{E6B68C57-8EBD-4A8B-B0CF-521C00D3BDF8}">
      <dsp:nvSpPr>
        <dsp:cNvPr id="0" name=""/>
        <dsp:cNvSpPr/>
      </dsp:nvSpPr>
      <dsp:spPr>
        <a:xfrm rot="5400000">
          <a:off x="4791181" y="3977699"/>
          <a:ext cx="269814" cy="323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4828955" y="4004680"/>
        <a:ext cx="194267" cy="188870"/>
      </dsp:txXfrm>
    </dsp:sp>
    <dsp:sp modelId="{7025AE93-12A9-4FF7-AF6B-2800031501F0}">
      <dsp:nvSpPr>
        <dsp:cNvPr id="0" name=""/>
        <dsp:cNvSpPr/>
      </dsp:nvSpPr>
      <dsp:spPr>
        <a:xfrm>
          <a:off x="3561275" y="4319465"/>
          <a:ext cx="2729626" cy="71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Porucha výkonné složky</a:t>
          </a:r>
          <a:endParaRPr lang="cs-CZ" sz="13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/>
            <a:t>Dítě působí nemotorným dojmem</a:t>
          </a:r>
          <a:endParaRPr lang="cs-CZ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/>
            <a:t>Zvýšená chybovost</a:t>
          </a:r>
          <a:endParaRPr lang="cs-CZ" sz="1000" kern="1200" dirty="0"/>
        </a:p>
      </dsp:txBody>
      <dsp:txXfrm>
        <a:off x="3582349" y="4340539"/>
        <a:ext cx="2687478" cy="677358"/>
      </dsp:txXfrm>
    </dsp:sp>
    <dsp:sp modelId="{B7A19323-5EF4-4EB6-B642-8AE0E7F0BE00}">
      <dsp:nvSpPr>
        <dsp:cNvPr id="0" name=""/>
        <dsp:cNvSpPr/>
      </dsp:nvSpPr>
      <dsp:spPr>
        <a:xfrm rot="5400000">
          <a:off x="4791181" y="5056959"/>
          <a:ext cx="269814" cy="323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4828955" y="5083940"/>
        <a:ext cx="194267" cy="188870"/>
      </dsp:txXfrm>
    </dsp:sp>
    <dsp:sp modelId="{FAD637D4-4ABA-4CB7-8DF6-B0814EF43081}">
      <dsp:nvSpPr>
        <dsp:cNvPr id="0" name=""/>
        <dsp:cNvSpPr/>
      </dsp:nvSpPr>
      <dsp:spPr>
        <a:xfrm>
          <a:off x="3561275" y="5398724"/>
          <a:ext cx="2729626" cy="719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Dopad na psychickou pohodu, sebepojetí a chování dítěte</a:t>
          </a:r>
          <a:endParaRPr lang="cs-CZ" sz="1300" b="1" kern="1200" dirty="0"/>
        </a:p>
      </dsp:txBody>
      <dsp:txXfrm>
        <a:off x="3582349" y="5419798"/>
        <a:ext cx="2687478" cy="67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A1C0-3632-4627-A07C-2372273FB815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7D974-108A-4F1D-8E72-A98FBD2E1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72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D974-108A-4F1D-8E72-A98FBD2E1D7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28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D974-108A-4F1D-8E72-A98FBD2E1D7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93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D974-108A-4F1D-8E72-A98FBD2E1D7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79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D974-108A-4F1D-8E72-A98FBD2E1D7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25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D974-108A-4F1D-8E72-A98FBD2E1D7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4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D974-108A-4F1D-8E72-A98FBD2E1D7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01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7D974-108A-4F1D-8E72-A98FBD2E1D7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94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7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4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18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3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59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90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73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2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5EE597-A1D7-49C8-9A34-0E19CC26C4F9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D37FC9-9025-4006-B7F0-7BCFF41AD4D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8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_4Cg34Rb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evence-praha.cz/attachments/article/17/ADHD-ADD-Web-1.pdf" TargetMode="External"/><Relationship Id="rId4" Type="http://schemas.openxmlformats.org/officeDocument/2006/relationships/hyperlink" Target="http://www.adehade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Hyperkinetická porucha (ADHD)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č.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abyweb.cz/sites/bwcz/files/styles/article_full/public/media/Fotografie%20fotobanka/tehona_koureni_popelnik_istock_000018511444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80" y="3886200"/>
            <a:ext cx="5555620" cy="3068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1/3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1872343"/>
            <a:ext cx="9720073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Negenetické faktory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alkohol a kouření v graviditě (nikotinové receptory modulují </a:t>
            </a:r>
            <a:r>
              <a:rPr lang="cs-CZ" b="1" dirty="0" err="1"/>
              <a:t>dopaminergní</a:t>
            </a:r>
            <a:r>
              <a:rPr lang="cs-CZ" dirty="0"/>
              <a:t> </a:t>
            </a:r>
            <a:r>
              <a:rPr lang="cs-CZ" dirty="0" smtClean="0"/>
              <a:t>aktivitu)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FAS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nízká </a:t>
            </a:r>
            <a:r>
              <a:rPr lang="cs-CZ" dirty="0"/>
              <a:t>porodní </a:t>
            </a:r>
            <a:r>
              <a:rPr lang="cs-CZ" dirty="0" smtClean="0"/>
              <a:t>váha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předčasný porod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perinatální </a:t>
            </a:r>
            <a:r>
              <a:rPr lang="cs-CZ" dirty="0"/>
              <a:t>traumata (hypoxie nebo </a:t>
            </a:r>
            <a:r>
              <a:rPr lang="cs-CZ" dirty="0" smtClean="0"/>
              <a:t>úraz)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nepříznivé </a:t>
            </a:r>
            <a:r>
              <a:rPr lang="cs-CZ" dirty="0"/>
              <a:t>psychosociální </a:t>
            </a:r>
            <a:r>
              <a:rPr lang="cs-CZ" dirty="0" smtClean="0"/>
              <a:t>prostředí</a:t>
            </a:r>
          </a:p>
        </p:txBody>
      </p:sp>
      <p:pic>
        <p:nvPicPr>
          <p:cNvPr id="5122" name="Picture 2" descr="http://jeevanbiosciences.com/image/f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0"/>
            <a:ext cx="3028950" cy="297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2/3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b="1" dirty="0" smtClean="0"/>
              <a:t> Genetické</a:t>
            </a:r>
            <a:r>
              <a:rPr lang="cs-CZ" b="1" i="1" dirty="0" smtClean="0"/>
              <a:t> </a:t>
            </a:r>
            <a:r>
              <a:rPr lang="cs-CZ" b="1" dirty="0" smtClean="0"/>
              <a:t>faktory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heritabilita</a:t>
            </a:r>
            <a:r>
              <a:rPr lang="cs-CZ" dirty="0" smtClean="0"/>
              <a:t> symptomů : 0,39-0,91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dědičnost </a:t>
            </a:r>
            <a:r>
              <a:rPr lang="cs-CZ" dirty="0"/>
              <a:t>potvrzena </a:t>
            </a:r>
            <a:r>
              <a:rPr lang="cs-CZ" dirty="0" smtClean="0"/>
              <a:t>ze studií : a) dvojčat </a:t>
            </a:r>
            <a:br>
              <a:rPr lang="cs-CZ" dirty="0" smtClean="0"/>
            </a:br>
            <a:r>
              <a:rPr lang="cs-CZ" dirty="0" smtClean="0"/>
              <a:t>                                             b) biologického </a:t>
            </a:r>
            <a:r>
              <a:rPr lang="cs-CZ" dirty="0"/>
              <a:t>rodičovství u adoptovaných </a:t>
            </a:r>
            <a:r>
              <a:rPr lang="cs-CZ" dirty="0" smtClean="0"/>
              <a:t>dětí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polymorfismy genů - </a:t>
            </a:r>
            <a:r>
              <a:rPr lang="cs-CZ" dirty="0"/>
              <a:t>mohou vést ke změnám </a:t>
            </a:r>
            <a:r>
              <a:rPr lang="cs-CZ" dirty="0" err="1"/>
              <a:t>neurotransmise</a:t>
            </a:r>
            <a:r>
              <a:rPr lang="cs-CZ" dirty="0"/>
              <a:t> či </a:t>
            </a:r>
            <a:r>
              <a:rPr lang="cs-CZ" dirty="0" err="1"/>
              <a:t>neurovývojovým</a:t>
            </a:r>
            <a:r>
              <a:rPr lang="cs-CZ" dirty="0"/>
              <a:t> odchylkám struktur </a:t>
            </a:r>
            <a:r>
              <a:rPr lang="cs-CZ" dirty="0" smtClean="0"/>
              <a:t>a funkcí</a:t>
            </a:r>
            <a:endParaRPr lang="en-US" dirty="0"/>
          </a:p>
          <a:p>
            <a:endParaRPr lang="en-US" dirty="0"/>
          </a:p>
        </p:txBody>
      </p:sp>
      <p:pic>
        <p:nvPicPr>
          <p:cNvPr id="4100" name="Picture 4" descr="http://www.virova-hepatitida.cz/dbpic/genetika_mikroskop-f405_220?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35" y="0"/>
            <a:ext cx="4689266" cy="254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8.depositphotos.com/1229718/862/i/950/depositphotos_8627317-Synapse-and-Neuron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39" y="0"/>
            <a:ext cx="5529461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3/3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Poruchy </a:t>
            </a:r>
            <a:r>
              <a:rPr lang="cs-CZ" b="1" dirty="0" err="1"/>
              <a:t>neurotransmise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1970</a:t>
            </a:r>
            <a:r>
              <a:rPr lang="cs-CZ" dirty="0"/>
              <a:t>: </a:t>
            </a:r>
            <a:r>
              <a:rPr lang="cs-CZ" b="1" dirty="0" err="1" smtClean="0"/>
              <a:t>Kortensky</a:t>
            </a:r>
            <a:r>
              <a:rPr lang="cs-CZ" b="1" dirty="0" smtClean="0"/>
              <a:t> - </a:t>
            </a:r>
            <a:r>
              <a:rPr lang="cs-CZ" b="1" dirty="0"/>
              <a:t>katecholaminová </a:t>
            </a:r>
            <a:r>
              <a:rPr lang="cs-CZ" b="1" dirty="0" smtClean="0"/>
              <a:t>hypotéza - </a:t>
            </a:r>
            <a:r>
              <a:rPr lang="cs-CZ" dirty="0"/>
              <a:t>dlouhodobá studie dokumentující příznivý účinek stimulancií u těchto </a:t>
            </a:r>
            <a:r>
              <a:rPr lang="cs-CZ" dirty="0" smtClean="0"/>
              <a:t>dětí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snížená </a:t>
            </a:r>
            <a:r>
              <a:rPr lang="cs-CZ" dirty="0"/>
              <a:t>produkce či zvýšená utilizace katecholaminů (noradrenalin, dopamin)</a:t>
            </a:r>
            <a:endParaRPr lang="en-US" dirty="0"/>
          </a:p>
          <a:p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Co </a:t>
            </a:r>
            <a:r>
              <a:rPr lang="cs-CZ" b="1" dirty="0"/>
              <a:t>pro ni svědčí?</a:t>
            </a:r>
            <a:endParaRPr lang="en-US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fungují </a:t>
            </a:r>
            <a:r>
              <a:rPr lang="cs-CZ" b="1" dirty="0"/>
              <a:t>stimulancia</a:t>
            </a:r>
            <a:r>
              <a:rPr lang="cs-CZ" dirty="0"/>
              <a:t>, která právě zvyšují katecholaminy 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nízká </a:t>
            </a:r>
            <a:r>
              <a:rPr lang="cs-CZ" dirty="0"/>
              <a:t>hladina </a:t>
            </a:r>
            <a:r>
              <a:rPr lang="cs-CZ" b="1" dirty="0"/>
              <a:t>metabolitů</a:t>
            </a:r>
            <a:r>
              <a:rPr lang="cs-CZ" dirty="0"/>
              <a:t> dopaminu v </a:t>
            </a:r>
            <a:r>
              <a:rPr lang="cs-CZ" dirty="0" err="1" smtClean="0"/>
              <a:t>likvoru</a:t>
            </a:r>
            <a:r>
              <a:rPr lang="cs-CZ" dirty="0" smtClean="0"/>
              <a:t> </a:t>
            </a:r>
            <a:r>
              <a:rPr lang="cs-CZ" dirty="0"/>
              <a:t>a noradrenalinu v </a:t>
            </a:r>
            <a:r>
              <a:rPr lang="cs-CZ" dirty="0" smtClean="0"/>
              <a:t>moči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příznivý </a:t>
            </a:r>
            <a:r>
              <a:rPr lang="cs-CZ" dirty="0"/>
              <a:t>efekt </a:t>
            </a:r>
            <a:r>
              <a:rPr lang="cs-CZ" b="1" dirty="0" err="1"/>
              <a:t>tricyklických</a:t>
            </a:r>
            <a:r>
              <a:rPr lang="cs-CZ" b="1" dirty="0"/>
              <a:t> antidepresiv</a:t>
            </a:r>
            <a:r>
              <a:rPr lang="cs-CZ" dirty="0"/>
              <a:t>, které zvyšují noradrenalinovou </a:t>
            </a:r>
            <a:r>
              <a:rPr lang="cs-CZ" dirty="0" smtClean="0"/>
              <a:t>transmisi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489857" y="2699657"/>
            <a:ext cx="11440886" cy="332014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katecholaminová </a:t>
            </a:r>
            <a:r>
              <a:rPr lang="cs-CZ" dirty="0" smtClean="0"/>
              <a:t>hypotéza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0872766"/>
              </p:ext>
            </p:extLst>
          </p:nvPr>
        </p:nvGraphicFramePr>
        <p:xfrm>
          <a:off x="838199" y="1588346"/>
          <a:ext cx="106462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209798" y="2699657"/>
            <a:ext cx="790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spc="400" dirty="0" smtClean="0">
                <a:solidFill>
                  <a:schemeClr val="bg1"/>
                </a:solidFill>
              </a:rPr>
              <a:t>METHYLPHENIDÁT</a:t>
            </a:r>
            <a:endParaRPr lang="en-US" sz="3200" spc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C377D5-3759-42A5-BD4C-D4C3D767A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C377D5-3759-42A5-BD4C-D4C3D767A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604E1-EDEF-4FCE-A2AB-851B76EB7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56604E1-EDEF-4FCE-A2AB-851B76EB7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F6FCE3-F06E-4752-834F-1044CFE85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2F6FCE3-F06E-4752-834F-1044CFE85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1F0241-A1C7-4C56-9624-09910147F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F1F0241-A1C7-4C56-9624-09910147F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A09D86-13E6-4FB1-BC2C-4ECF1BA0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1A09D86-13E6-4FB1-BC2C-4ECF1BA0B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Sub>
          <a:bldDgm bld="one"/>
        </p:bldSub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Neuroanatomie 1/2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33" t="62240" r="45970" b="5558"/>
          <a:stretch/>
        </p:blipFill>
        <p:spPr>
          <a:xfrm>
            <a:off x="7162800" y="386660"/>
            <a:ext cx="4397828" cy="211879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93914" y="1888000"/>
            <a:ext cx="6868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porucha </a:t>
            </a:r>
            <a:r>
              <a:rPr lang="cs-CZ" b="1" dirty="0" err="1"/>
              <a:t>prefrontálně-striato-thalamického</a:t>
            </a:r>
            <a:r>
              <a:rPr lang="cs-CZ" b="1" dirty="0"/>
              <a:t> kortikálního </a:t>
            </a:r>
            <a:r>
              <a:rPr lang="cs-CZ" b="1" dirty="0" smtClean="0"/>
              <a:t>okruhu</a:t>
            </a:r>
          </a:p>
          <a:p>
            <a:pPr marL="285750" lvl="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cs-CZ" b="1" dirty="0" smtClean="0"/>
          </a:p>
          <a:p>
            <a:pPr marL="285750" lvl="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cs-CZ" dirty="0" err="1" smtClean="0"/>
              <a:t>Hypo</a:t>
            </a:r>
            <a:r>
              <a:rPr lang="cs-CZ" dirty="0" smtClean="0"/>
              <a:t>/</a:t>
            </a:r>
            <a:r>
              <a:rPr lang="cs-CZ" dirty="0" err="1" smtClean="0"/>
              <a:t>hyperarousal</a:t>
            </a:r>
            <a:r>
              <a:rPr lang="cs-CZ" dirty="0" smtClean="0"/>
              <a:t> </a:t>
            </a:r>
            <a:r>
              <a:rPr lang="cs-CZ" dirty="0"/>
              <a:t>mozkových struktur </a:t>
            </a:r>
            <a:endParaRPr lang="cs-CZ" dirty="0" smtClean="0"/>
          </a:p>
          <a:p>
            <a:pPr marL="285750" lvl="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3-8 % </a:t>
            </a:r>
            <a:r>
              <a:rPr lang="cs-CZ" b="1" dirty="0"/>
              <a:t>redukce </a:t>
            </a:r>
            <a:r>
              <a:rPr lang="cs-CZ" b="1" dirty="0" smtClean="0"/>
              <a:t>objemu </a:t>
            </a:r>
            <a:r>
              <a:rPr lang="cs-CZ" b="1" dirty="0"/>
              <a:t>mozku </a:t>
            </a:r>
            <a:r>
              <a:rPr lang="cs-CZ" dirty="0" err="1" smtClean="0"/>
              <a:t>zj</a:t>
            </a:r>
            <a:r>
              <a:rPr lang="cs-CZ" dirty="0"/>
              <a:t>. pravé mozkové hemisféry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Až 12 % redukce </a:t>
            </a:r>
            <a:r>
              <a:rPr lang="cs-CZ" dirty="0"/>
              <a:t>objemu </a:t>
            </a:r>
            <a:r>
              <a:rPr lang="cs-CZ" b="1" dirty="0"/>
              <a:t>mozečku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Až 9 % redukce </a:t>
            </a:r>
            <a:r>
              <a:rPr lang="cs-CZ" b="1" dirty="0" err="1" smtClean="0"/>
              <a:t>prefrontální</a:t>
            </a:r>
            <a:r>
              <a:rPr lang="cs-CZ" b="1" dirty="0" smtClean="0"/>
              <a:t> kortex: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b="1" dirty="0" smtClean="0"/>
              <a:t>orbitální </a:t>
            </a:r>
            <a:r>
              <a:rPr lang="cs-CZ" dirty="0" smtClean="0"/>
              <a:t>- </a:t>
            </a:r>
            <a:r>
              <a:rPr lang="cs-CZ" dirty="0"/>
              <a:t>sociální </a:t>
            </a:r>
            <a:r>
              <a:rPr lang="cs-CZ" dirty="0" err="1"/>
              <a:t>desinhibice</a:t>
            </a:r>
            <a:r>
              <a:rPr lang="cs-CZ" dirty="0"/>
              <a:t>, </a:t>
            </a:r>
            <a:r>
              <a:rPr lang="cs-CZ" dirty="0" smtClean="0"/>
              <a:t>impulzivita</a:t>
            </a:r>
          </a:p>
          <a:p>
            <a:pPr marL="800100" lvl="1" indent="-342900">
              <a:buFont typeface="+mj-lt"/>
              <a:buAutoNum type="arabicPeriod"/>
            </a:pP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dorzolaterální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porucha organizování, plánování či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pozornosti</a:t>
            </a:r>
          </a:p>
          <a:p>
            <a:pPr marL="800100" lvl="1" indent="-342900">
              <a:buFont typeface="+mj-lt"/>
              <a:buAutoNum type="arabicPeriod"/>
            </a:pP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b="1" dirty="0" smtClean="0"/>
              <a:t>mediální </a:t>
            </a:r>
            <a:r>
              <a:rPr lang="cs-CZ" dirty="0" smtClean="0"/>
              <a:t>- </a:t>
            </a:r>
            <a:r>
              <a:rPr lang="cs-CZ" dirty="0"/>
              <a:t>poruchy inhibice </a:t>
            </a:r>
            <a:r>
              <a:rPr lang="cs-CZ" dirty="0" smtClean="0"/>
              <a:t>chování</a:t>
            </a:r>
          </a:p>
          <a:p>
            <a:pPr marL="800100" lvl="1" indent="-342900">
              <a:buFont typeface="+mj-lt"/>
              <a:buAutoNum type="arabicPeriod"/>
            </a:pPr>
            <a:endParaRPr lang="cs-CZ" dirty="0" smtClean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53032" t="34029" r="30693" b="42948"/>
          <a:stretch/>
        </p:blipFill>
        <p:spPr>
          <a:xfrm>
            <a:off x="6892249" y="2640955"/>
            <a:ext cx="5299751" cy="4217045"/>
          </a:xfrm>
          <a:prstGeom prst="rect">
            <a:avLst/>
          </a:prstGeom>
        </p:spPr>
      </p:pic>
      <p:sp>
        <p:nvSpPr>
          <p:cNvPr id="13" name="Šipka doleva 12"/>
          <p:cNvSpPr/>
          <p:nvPr/>
        </p:nvSpPr>
        <p:spPr>
          <a:xfrm rot="20349596">
            <a:off x="2607925" y="3985288"/>
            <a:ext cx="1970315" cy="787499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bilaterálně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Neuroanatomie 2/2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abnormality BG</a:t>
            </a:r>
            <a:r>
              <a:rPr lang="cs-CZ" dirty="0" smtClean="0"/>
              <a:t>- poruchy </a:t>
            </a:r>
            <a:r>
              <a:rPr lang="cs-CZ" dirty="0" err="1" smtClean="0"/>
              <a:t>neurotransmise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Zvýšený </a:t>
            </a:r>
            <a:r>
              <a:rPr lang="cs-CZ" dirty="0"/>
              <a:t>počet dopaminových transportérů a zároveň snížený vazebný potenciál pro dopaminový transportér v mezimozku až o 16%</a:t>
            </a:r>
            <a:endParaRPr lang="en-US" dirty="0"/>
          </a:p>
          <a:p>
            <a:endParaRPr lang="cs-CZ" b="1" dirty="0" smtClean="0"/>
          </a:p>
          <a:p>
            <a:endParaRPr lang="en-US" dirty="0"/>
          </a:p>
        </p:txBody>
      </p:sp>
      <p:pic>
        <p:nvPicPr>
          <p:cNvPr id="3076" name="Picture 4" descr="http://www.esicm.org/gallery/shutterstock_128316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55" y="-10885"/>
            <a:ext cx="3923845" cy="229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4865521"/>
              </p:ext>
            </p:extLst>
          </p:nvPr>
        </p:nvGraphicFramePr>
        <p:xfrm>
          <a:off x="1220334" y="1439333"/>
          <a:ext cx="95238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3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6A5B7-DC35-4E96-8932-267BA3B90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3C6A5B7-DC35-4E96-8932-267BA3B90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3C6A5B7-DC35-4E96-8932-267BA3B90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3C6A5B7-DC35-4E96-8932-267BA3B90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F2DDD-33D9-4A9E-ACD2-A8EDB1D0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80F2DDD-33D9-4A9E-ACD2-A8EDB1D0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80F2DDD-33D9-4A9E-ACD2-A8EDB1D0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80F2DDD-33D9-4A9E-ACD2-A8EDB1D0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E1B121-C201-4754-815B-2E4A521C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CE1B121-C201-4754-815B-2E4A521C8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CE1B121-C201-4754-815B-2E4A521C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CE1B121-C201-4754-815B-2E4A521C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8DF5F-9DE9-410A-BCBF-F1BF65571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F58DF5F-9DE9-410A-BCBF-F1BF65571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9F58DF5F-9DE9-410A-BCBF-F1BF65571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9F58DF5F-9DE9-410A-BCBF-F1BF65571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491EEA-24DD-49E3-B4C4-61C80015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0B491EEA-24DD-49E3-B4C4-61C80015B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0B491EEA-24DD-49E3-B4C4-61C80015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B491EEA-24DD-49E3-B4C4-61C80015B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51942-23FB-4FFA-BECB-0C789F75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5FA51942-23FB-4FFA-BECB-0C789F758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5FA51942-23FB-4FFA-BECB-0C789F75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5FA51942-23FB-4FFA-BECB-0C789F75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D739D-D225-4089-B14D-7972077BF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EBD739D-D225-4089-B14D-7972077BF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EBD739D-D225-4089-B14D-7972077BF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7EBD739D-D225-4089-B14D-7972077BF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455F3-5A7F-4B76-B61F-69CF3F55F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047455F3-5A7F-4B76-B61F-69CF3F55F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47455F3-5A7F-4B76-B61F-69CF3F55F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047455F3-5A7F-4B76-B61F-69CF3F55F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E4C017-FEB1-46F2-9C3D-1C02D9840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A0E4C017-FEB1-46F2-9C3D-1C02D9840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0E4C017-FEB1-46F2-9C3D-1C02D9840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0E4C017-FEB1-46F2-9C3D-1C02D9840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2DE47-6DB7-4F68-A1ED-B751C7F8A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87D2DE47-6DB7-4F68-A1ED-B751C7F8A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87D2DE47-6DB7-4F68-A1ED-B751C7F8A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87D2DE47-6DB7-4F68-A1ED-B751C7F8A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0C9B9A-CA88-4CA1-A727-E26AC637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280C9B9A-CA88-4CA1-A727-E26AC6373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280C9B9A-CA88-4CA1-A727-E26AC637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280C9B9A-CA88-4CA1-A727-E26AC637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Neuroanatomie 3/3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1744" y="2084832"/>
            <a:ext cx="9862458" cy="1746939"/>
          </a:xfrm>
        </p:spPr>
        <p:txBody>
          <a:bodyPr numCol="1">
            <a:normAutofit/>
          </a:bodyPr>
          <a:lstStyle/>
          <a:p>
            <a:r>
              <a:rPr lang="cs-CZ" sz="3000" b="1" dirty="0" smtClean="0">
                <a:solidFill>
                  <a:schemeClr val="accent4"/>
                </a:solidFill>
              </a:rPr>
              <a:t>EEG</a:t>
            </a:r>
            <a:endParaRPr lang="en-US" b="1" dirty="0">
              <a:solidFill>
                <a:schemeClr val="accent4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Difúzní</a:t>
            </a:r>
            <a:r>
              <a:rPr lang="cs-CZ" dirty="0" smtClean="0"/>
              <a:t> </a:t>
            </a:r>
            <a:r>
              <a:rPr lang="cs-CZ" dirty="0"/>
              <a:t>nespecifické </a:t>
            </a:r>
            <a:r>
              <a:rPr lang="cs-CZ" dirty="0" smtClean="0"/>
              <a:t>změny - </a:t>
            </a:r>
            <a:r>
              <a:rPr lang="cs-CZ" dirty="0"/>
              <a:t>zpomalená základní </a:t>
            </a:r>
            <a:r>
              <a:rPr lang="cs-CZ" dirty="0" smtClean="0"/>
              <a:t>aktivita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 smtClean="0"/>
              <a:t>Biokcipitální</a:t>
            </a:r>
            <a:r>
              <a:rPr lang="cs-CZ" dirty="0" smtClean="0"/>
              <a:t> abnormality - </a:t>
            </a:r>
            <a:r>
              <a:rPr lang="cs-CZ" dirty="0"/>
              <a:t>zvýšený výskyt pomalých vln </a:t>
            </a:r>
            <a:r>
              <a:rPr lang="cs-CZ" dirty="0" smtClean="0"/>
              <a:t>delta </a:t>
            </a:r>
            <a:r>
              <a:rPr lang="cs-CZ" dirty="0"/>
              <a:t>a théta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Paroxysmální</a:t>
            </a:r>
            <a:r>
              <a:rPr lang="cs-CZ" dirty="0"/>
              <a:t> </a:t>
            </a:r>
            <a:r>
              <a:rPr lang="cs-CZ" dirty="0" smtClean="0"/>
              <a:t>abnormality - </a:t>
            </a:r>
            <a:r>
              <a:rPr lang="cs-CZ" dirty="0"/>
              <a:t>podobnost s temporální </a:t>
            </a:r>
            <a:r>
              <a:rPr lang="cs-CZ" dirty="0" smtClean="0"/>
              <a:t>epi</a:t>
            </a:r>
          </a:p>
          <a:p>
            <a:endParaRPr lang="en-US" dirty="0"/>
          </a:p>
        </p:txBody>
      </p:sp>
      <p:pic>
        <p:nvPicPr>
          <p:cNvPr id="4" name="Picture 4" descr="http://www.esicm.org/gallery/shutterstock_128316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55" y="-10885"/>
            <a:ext cx="3923845" cy="229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24128" y="3831771"/>
            <a:ext cx="10046643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cs-CZ" b="1" dirty="0">
                <a:solidFill>
                  <a:schemeClr val="accent4"/>
                </a:solidFill>
              </a:rPr>
              <a:t>Výhody</a:t>
            </a: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cs-CZ" dirty="0"/>
              <a:t> neinvazivní</a:t>
            </a: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dirty="0" err="1" smtClean="0"/>
              <a:t>info</a:t>
            </a:r>
            <a:r>
              <a:rPr lang="cs-CZ" dirty="0" smtClean="0"/>
              <a:t> </a:t>
            </a:r>
            <a:r>
              <a:rPr lang="cs-CZ" dirty="0"/>
              <a:t>o maturaci mozku, školní zralost aj.</a:t>
            </a: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 podpora </a:t>
            </a:r>
            <a:r>
              <a:rPr lang="cs-CZ" dirty="0"/>
              <a:t>výsledků diagnostiky</a:t>
            </a: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cs-CZ" dirty="0"/>
              <a:t> volba léčebního postupu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/>
              <a:t>paroxysmy &amp; stimulancia?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cs-CZ" dirty="0">
              <a:sym typeface="Wingdings" panose="05000000000000000000" pitchFamily="2" charset="2"/>
            </a:endParaRP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cs-CZ" dirty="0" smtClean="0">
              <a:sym typeface="Wingdings" panose="05000000000000000000" pitchFamily="2" charset="2"/>
            </a:endParaRP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cs-CZ" dirty="0" smtClean="0">
              <a:sym typeface="Wingdings" panose="05000000000000000000" pitchFamily="2" charset="2"/>
            </a:endParaRP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cs-CZ" dirty="0" smtClean="0">
              <a:sym typeface="Wingdings" panose="05000000000000000000" pitchFamily="2" charset="2"/>
            </a:endParaRP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cs-CZ" dirty="0">
              <a:sym typeface="Wingdings" panose="05000000000000000000" pitchFamily="2" charset="2"/>
            </a:endParaRPr>
          </a:p>
          <a:p>
            <a:pPr marL="285750" lvl="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lvl="0">
              <a:buClr>
                <a:schemeClr val="accent4"/>
              </a:buClr>
            </a:pPr>
            <a:r>
              <a:rPr lang="cs-CZ" b="1" dirty="0">
                <a:solidFill>
                  <a:schemeClr val="accent4"/>
                </a:solidFill>
              </a:rPr>
              <a:t>Nevýhody</a:t>
            </a:r>
          </a:p>
          <a:p>
            <a:pPr marL="28575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pro </a:t>
            </a:r>
            <a:r>
              <a:rPr lang="cs-CZ" dirty="0"/>
              <a:t>dítě s ADHD je velmi těžké být chvíli v klidu a EEG je velmi citlivé na artefakty (sedativa ovlivní elektroencefalogram)</a:t>
            </a:r>
          </a:p>
          <a:p>
            <a:pPr marL="28575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nálezy </a:t>
            </a:r>
            <a:r>
              <a:rPr lang="cs-CZ" dirty="0"/>
              <a:t>nejsou dostatečně specifické, aby se mohlo jednat o signifikantní důkazy pro diagnózu</a:t>
            </a:r>
            <a:endParaRPr lang="en-US" dirty="0"/>
          </a:p>
          <a:p>
            <a:pPr marL="285750" indent="-285750">
              <a:buClr>
                <a:schemeClr val="accent4"/>
              </a:buCl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959429"/>
            <a:ext cx="10548257" cy="458288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 diagnózu stanovuje psychiatr nebo neurolog za </a:t>
            </a:r>
            <a:r>
              <a:rPr lang="cs-CZ" dirty="0"/>
              <a:t>pomocí klinického psychologa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(</a:t>
            </a:r>
            <a:r>
              <a:rPr lang="cs-CZ" dirty="0"/>
              <a:t>popř. na impulz </a:t>
            </a:r>
            <a:r>
              <a:rPr lang="cs-CZ" dirty="0" smtClean="0"/>
              <a:t>poradenského psychologa)</a:t>
            </a:r>
            <a:endParaRPr lang="en-US" dirty="0"/>
          </a:p>
          <a:p>
            <a:pPr marL="0" indent="0">
              <a:lnSpc>
                <a:spcPct val="160000"/>
              </a:lnSpc>
              <a:buNone/>
            </a:pPr>
            <a:r>
              <a:rPr lang="cs-CZ" sz="2300" b="1" dirty="0" smtClean="0">
                <a:solidFill>
                  <a:schemeClr val="accent5">
                    <a:lumMod val="75000"/>
                  </a:schemeClr>
                </a:solidFill>
              </a:rPr>
              <a:t>Základní </a:t>
            </a:r>
            <a:r>
              <a:rPr lang="cs-CZ" sz="2300" b="1" dirty="0">
                <a:solidFill>
                  <a:schemeClr val="accent5">
                    <a:lumMod val="75000"/>
                  </a:schemeClr>
                </a:solidFill>
              </a:rPr>
              <a:t>předpoklady dobré </a:t>
            </a:r>
            <a:r>
              <a:rPr lang="cs-CZ" sz="2300" b="1" dirty="0" smtClean="0">
                <a:solidFill>
                  <a:schemeClr val="accent5">
                    <a:lumMod val="75000"/>
                  </a:schemeClr>
                </a:solidFill>
              </a:rPr>
              <a:t>diagnostiky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Rozhovor </a:t>
            </a:r>
            <a:r>
              <a:rPr lang="cs-CZ" dirty="0"/>
              <a:t>s matkou (nebo jinou blízkou osobou)</a:t>
            </a:r>
            <a:endParaRPr lang="en-US" dirty="0"/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Podrobné </a:t>
            </a:r>
            <a:r>
              <a:rPr lang="cs-CZ" dirty="0"/>
              <a:t>klinické vyšetření </a:t>
            </a:r>
            <a:r>
              <a:rPr lang="cs-CZ" dirty="0" smtClean="0"/>
              <a:t>dítěte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od </a:t>
            </a:r>
            <a:r>
              <a:rPr lang="cs-CZ" dirty="0" smtClean="0"/>
              <a:t>učitele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Psychologická diagnostika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Psychologická diagnostika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990600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/>
              <a:t> </a:t>
            </a:r>
            <a:r>
              <a:rPr lang="cs-CZ" sz="1800" dirty="0" smtClean="0"/>
              <a:t>Posuzovací dotazník pro rodiče: PSQ (</a:t>
            </a:r>
            <a:r>
              <a:rPr lang="cs-CZ" sz="1800" dirty="0" err="1" smtClean="0"/>
              <a:t>Parent</a:t>
            </a:r>
            <a:r>
              <a:rPr lang="cs-CZ" sz="1800" dirty="0" smtClean="0"/>
              <a:t> </a:t>
            </a:r>
            <a:r>
              <a:rPr lang="cs-CZ" sz="1800" dirty="0"/>
              <a:t>Symptom </a:t>
            </a:r>
            <a:r>
              <a:rPr lang="cs-CZ" sz="1800" dirty="0" smtClean="0"/>
              <a:t>Questionnaire)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 </a:t>
            </a:r>
            <a:r>
              <a:rPr lang="cs-CZ" sz="1800" dirty="0"/>
              <a:t>a pro </a:t>
            </a:r>
            <a:r>
              <a:rPr lang="cs-CZ" sz="1800" dirty="0" smtClean="0"/>
              <a:t>učitele CTQ </a:t>
            </a:r>
            <a:r>
              <a:rPr lang="cs-CZ" sz="1800" dirty="0"/>
              <a:t>(</a:t>
            </a:r>
            <a:r>
              <a:rPr lang="cs-CZ" sz="1800" dirty="0" err="1"/>
              <a:t>Conners</a:t>
            </a:r>
            <a:r>
              <a:rPr lang="cs-CZ" sz="1800" dirty="0"/>
              <a:t> </a:t>
            </a:r>
            <a:r>
              <a:rPr lang="cs-CZ" sz="1800" dirty="0" err="1"/>
              <a:t>Teacher</a:t>
            </a:r>
            <a:r>
              <a:rPr lang="cs-CZ" sz="1800" dirty="0"/>
              <a:t> Questionnaire</a:t>
            </a:r>
            <a:r>
              <a:rPr lang="cs-CZ" sz="1800" dirty="0" smtClean="0"/>
              <a:t>)</a:t>
            </a:r>
            <a:endParaRPr lang="en-US" sz="1800" b="1" i="1" dirty="0"/>
          </a:p>
          <a:p>
            <a:pPr marL="0" indent="0">
              <a:buNone/>
            </a:pP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76527" y="3015343"/>
            <a:ext cx="10351443" cy="517064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POZORNOST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Číselný čtverec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Bourdonův</a:t>
            </a:r>
            <a:r>
              <a:rPr lang="cs-CZ" dirty="0"/>
              <a:t> test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Test diskriminace tvarů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Test pozornosti d2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Zkouška selektivní </a:t>
            </a:r>
            <a:r>
              <a:rPr lang="cs-CZ" dirty="0" smtClean="0"/>
              <a:t>pozornosti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HYPERAKTIVITA</a:t>
            </a:r>
            <a:endParaRPr lang="cs-CZ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pozorování</a:t>
            </a:r>
            <a:endParaRPr lang="cs-CZ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EXEKUTIVA</a:t>
            </a:r>
            <a:endParaRPr lang="cs-CZ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Wisconsinský test třídění karet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Rey-Osterriethova</a:t>
            </a:r>
            <a:r>
              <a:rPr lang="cs-CZ" sz="2000" dirty="0"/>
              <a:t> figura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Londýnská </a:t>
            </a:r>
            <a:r>
              <a:rPr lang="cs-CZ" sz="2000" dirty="0" smtClean="0"/>
              <a:t>věž</a:t>
            </a:r>
            <a:endParaRPr lang="cs-CZ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IMPULZIVITA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Matching</a:t>
            </a:r>
            <a:r>
              <a:rPr lang="cs-CZ" sz="2000" dirty="0"/>
              <a:t> </a:t>
            </a:r>
            <a:r>
              <a:rPr lang="cs-CZ" sz="2000" dirty="0" err="1"/>
              <a:t>Familiar</a:t>
            </a:r>
            <a:r>
              <a:rPr lang="cs-CZ" sz="2000" dirty="0"/>
              <a:t> </a:t>
            </a:r>
            <a:r>
              <a:rPr lang="cs-CZ" sz="2000" dirty="0" err="1"/>
              <a:t>Figure</a:t>
            </a:r>
            <a:r>
              <a:rPr lang="cs-CZ" sz="2000" dirty="0"/>
              <a:t> Test (TE-NA-ZO)</a:t>
            </a:r>
            <a:endParaRPr lang="en-US" sz="20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Dotazník impulzivity (IVE)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2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e/Ritalin_Uno_Danish_Ver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08" y="0"/>
            <a:ext cx="4810582" cy="2427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Farmakoterapie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318657"/>
            <a:ext cx="10786872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chemeClr val="accent4">
                    <a:lumMod val="75000"/>
                  </a:schemeClr>
                </a:solidFill>
              </a:rPr>
              <a:t>Psychostimulancia</a:t>
            </a:r>
            <a:endParaRPr lang="cs-CZ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normalizace</a:t>
            </a:r>
            <a:r>
              <a:rPr lang="en-US" sz="2000" dirty="0"/>
              <a:t> </a:t>
            </a:r>
            <a:r>
              <a:rPr lang="en-US" sz="2000" dirty="0" err="1"/>
              <a:t>dopaminergní</a:t>
            </a:r>
            <a:r>
              <a:rPr lang="en-US" sz="2000" dirty="0"/>
              <a:t> </a:t>
            </a:r>
            <a:r>
              <a:rPr lang="en-US" sz="2000" dirty="0" err="1"/>
              <a:t>transmise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frontální</a:t>
            </a:r>
            <a:r>
              <a:rPr lang="en-US" sz="2000" dirty="0"/>
              <a:t> a </a:t>
            </a:r>
            <a:r>
              <a:rPr lang="en-US" sz="2000" dirty="0" err="1"/>
              <a:t>limbické</a:t>
            </a:r>
            <a:r>
              <a:rPr lang="en-US" sz="2000" dirty="0"/>
              <a:t>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smtClean="0"/>
              <a:t>Paradoxní reakce!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err="1"/>
              <a:t>Methylphenidát</a:t>
            </a:r>
            <a:r>
              <a:rPr lang="en-US" sz="2000" dirty="0"/>
              <a:t> se </a:t>
            </a:r>
            <a:r>
              <a:rPr lang="en-US" sz="2000" dirty="0" err="1"/>
              <a:t>váže</a:t>
            </a:r>
            <a:r>
              <a:rPr lang="en-US" sz="2000" dirty="0"/>
              <a:t> </a:t>
            </a:r>
            <a:r>
              <a:rPr lang="en-US" sz="2000" dirty="0" err="1" smtClean="0"/>
              <a:t>selektivně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dopaminový</a:t>
            </a:r>
            <a:r>
              <a:rPr lang="en-US" sz="2000" dirty="0"/>
              <a:t> </a:t>
            </a:r>
            <a:r>
              <a:rPr lang="en-US" sz="2000" dirty="0" err="1"/>
              <a:t>transportér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blok</a:t>
            </a:r>
            <a:r>
              <a:rPr lang="cs-CZ" sz="2000" dirty="0" err="1" smtClean="0"/>
              <a:t>ace</a:t>
            </a:r>
            <a:r>
              <a:rPr lang="en-US" sz="2000" dirty="0" smtClean="0"/>
              <a:t> </a:t>
            </a:r>
            <a:r>
              <a:rPr lang="en-US" sz="2000" dirty="0"/>
              <a:t>re-uptake </a:t>
            </a:r>
            <a:r>
              <a:rPr lang="en-US" sz="2000" dirty="0" err="1" smtClean="0"/>
              <a:t>dopaminu</a:t>
            </a:r>
            <a:r>
              <a:rPr lang="cs-CZ" sz="20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zvyšuje</a:t>
            </a:r>
            <a:r>
              <a:rPr lang="en-US" sz="2000" dirty="0"/>
              <a:t> </a:t>
            </a:r>
            <a:r>
              <a:rPr lang="en-US" sz="2000" dirty="0" err="1"/>
              <a:t>uvolňování</a:t>
            </a:r>
            <a:r>
              <a:rPr lang="en-US" sz="2000" dirty="0"/>
              <a:t> </a:t>
            </a:r>
            <a:r>
              <a:rPr lang="en-US" sz="2000" dirty="0" err="1"/>
              <a:t>obou</a:t>
            </a:r>
            <a:r>
              <a:rPr lang="en-US" sz="2000" dirty="0"/>
              <a:t> </a:t>
            </a:r>
            <a:r>
              <a:rPr lang="en-US" sz="2000" dirty="0" err="1"/>
              <a:t>transmiterů</a:t>
            </a:r>
            <a:r>
              <a:rPr lang="en-US" sz="2000" dirty="0"/>
              <a:t> z </a:t>
            </a:r>
            <a:r>
              <a:rPr lang="en-US" sz="2000" dirty="0" err="1"/>
              <a:t>presynaptických</a:t>
            </a:r>
            <a:r>
              <a:rPr lang="en-US" sz="2000" dirty="0"/>
              <a:t> </a:t>
            </a:r>
            <a:r>
              <a:rPr lang="en-US" sz="2000" dirty="0" err="1" smtClean="0"/>
              <a:t>zásob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 ČR registrován </a:t>
            </a:r>
            <a:r>
              <a:rPr lang="cs-CZ" sz="2000" dirty="0" err="1" smtClean="0"/>
              <a:t>Ritalin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smtClean="0"/>
              <a:t>Amfetamin -</a:t>
            </a:r>
            <a:r>
              <a:rPr lang="cs-CZ" sz="2000" dirty="0" smtClean="0"/>
              <a:t> registrován pouze v USA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Zoombie</a:t>
            </a:r>
            <a:r>
              <a:rPr lang="en-US" sz="2000" dirty="0"/>
              <a:t> </a:t>
            </a:r>
            <a:r>
              <a:rPr lang="en-US" sz="2000" dirty="0" err="1" smtClean="0"/>
              <a:t>efekt</a:t>
            </a:r>
            <a:r>
              <a:rPr lang="cs-CZ" sz="2000" dirty="0" smtClean="0"/>
              <a:t> </a:t>
            </a:r>
            <a:r>
              <a:rPr lang="en-US" sz="2000" dirty="0" smtClean="0"/>
              <a:t>- </a:t>
            </a:r>
            <a:r>
              <a:rPr lang="en-US" sz="2000" dirty="0" err="1"/>
              <a:t>emoční</a:t>
            </a:r>
            <a:r>
              <a:rPr lang="en-US" sz="2000" dirty="0"/>
              <a:t> </a:t>
            </a:r>
            <a:r>
              <a:rPr lang="en-US" sz="2000" dirty="0" err="1"/>
              <a:t>stažení</a:t>
            </a:r>
            <a:r>
              <a:rPr lang="en-US" sz="2000" dirty="0"/>
              <a:t> a </a:t>
            </a:r>
            <a:r>
              <a:rPr lang="cs-CZ" sz="2000" dirty="0" err="1" smtClean="0"/>
              <a:t>om</a:t>
            </a:r>
            <a:r>
              <a:rPr lang="en-US" sz="2000" dirty="0" err="1" smtClean="0"/>
              <a:t>ezení</a:t>
            </a:r>
            <a:r>
              <a:rPr lang="en-US" sz="2000" dirty="0" smtClean="0"/>
              <a:t> spontaneity</a:t>
            </a:r>
            <a:endParaRPr lang="cs-CZ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b="1" dirty="0" err="1" smtClean="0">
                <a:solidFill>
                  <a:schemeClr val="accent4">
                    <a:lumMod val="75000"/>
                  </a:schemeClr>
                </a:solidFill>
              </a:rPr>
              <a:t>Atomoxetin</a:t>
            </a: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 smtClean="0"/>
              <a:t>Strattera</a:t>
            </a:r>
            <a:r>
              <a:rPr lang="cs-CZ" sz="2000" dirty="0"/>
              <a:t> 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u </a:t>
            </a:r>
            <a:r>
              <a:rPr lang="cs-CZ" sz="2000" dirty="0" err="1" smtClean="0"/>
              <a:t>nonrespondentů</a:t>
            </a:r>
            <a:r>
              <a:rPr lang="cs-CZ" sz="2000" dirty="0" smtClean="0"/>
              <a:t> na stimulans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8269" y="2755557"/>
            <a:ext cx="9720073" cy="402336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 smtClean="0"/>
              <a:t> Biologická etiologie</a:t>
            </a:r>
            <a:r>
              <a:rPr lang="cs-CZ" sz="2400" dirty="0" smtClean="0"/>
              <a:t>- G. F</a:t>
            </a:r>
            <a:r>
              <a:rPr lang="cs-CZ" sz="2400" dirty="0"/>
              <a:t>. </a:t>
            </a:r>
            <a:r>
              <a:rPr lang="cs-CZ" sz="2400" dirty="0" err="1" smtClean="0"/>
              <a:t>Still</a:t>
            </a:r>
            <a:r>
              <a:rPr lang="cs-CZ" sz="2400" dirty="0" smtClean="0"/>
              <a:t> </a:t>
            </a:r>
            <a:r>
              <a:rPr lang="cs-CZ" sz="2400" dirty="0"/>
              <a:t>(1902</a:t>
            </a:r>
            <a:r>
              <a:rPr lang="cs-CZ" sz="2400" dirty="0" smtClean="0"/>
              <a:t>) </a:t>
            </a:r>
            <a:r>
              <a:rPr lang="cs-CZ" sz="2400" dirty="0" smtClean="0"/>
              <a:t>– studie dětí </a:t>
            </a:r>
            <a:r>
              <a:rPr lang="cs-CZ" sz="2400" dirty="0"/>
              <a:t>s těžkými poruchami pozornosti a </a:t>
            </a:r>
            <a:r>
              <a:rPr lang="cs-CZ" sz="2400" dirty="0" smtClean="0"/>
              <a:t>chování často </a:t>
            </a:r>
            <a:r>
              <a:rPr lang="cs-CZ" sz="2400" dirty="0"/>
              <a:t>pocházejících z „dobré </a:t>
            </a:r>
            <a:r>
              <a:rPr lang="cs-CZ" sz="2400" dirty="0" smtClean="0"/>
              <a:t>výchovy</a:t>
            </a:r>
            <a:r>
              <a:rPr lang="cs-CZ" sz="2400" dirty="0" smtClean="0"/>
              <a:t>“</a:t>
            </a:r>
            <a:br>
              <a:rPr lang="cs-CZ" sz="2400" dirty="0" smtClean="0"/>
            </a:br>
            <a:r>
              <a:rPr lang="cs-CZ" sz="2400" dirty="0" smtClean="0"/>
              <a:t>- vyloučena ryze „</a:t>
            </a:r>
            <a:r>
              <a:rPr lang="cs-CZ" sz="2400" dirty="0" err="1" smtClean="0"/>
              <a:t>nurture</a:t>
            </a:r>
            <a:r>
              <a:rPr lang="cs-CZ" sz="2400" dirty="0" smtClean="0"/>
              <a:t>“ složka</a:t>
            </a:r>
            <a:endParaRPr lang="cs-CZ" sz="24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 smtClean="0"/>
              <a:t> LMD</a:t>
            </a:r>
            <a:r>
              <a:rPr lang="cs-CZ" sz="2400" dirty="0" smtClean="0"/>
              <a:t>= lehká mozková dysfunkce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 smtClean="0"/>
              <a:t>LME</a:t>
            </a:r>
            <a:r>
              <a:rPr lang="cs-CZ" sz="2400" dirty="0" smtClean="0"/>
              <a:t>= lehká </a:t>
            </a:r>
            <a:r>
              <a:rPr lang="cs-CZ" sz="2400" dirty="0"/>
              <a:t>mozková encefalopatie </a:t>
            </a:r>
            <a:r>
              <a:rPr lang="cs-CZ" sz="2400" dirty="0" smtClean="0"/>
              <a:t>(Kučera, 1961) 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http://g.cz/sites/default/files/g/2015/01/sveraci-kazajka-2-bp-blogspot-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83" y="0"/>
            <a:ext cx="6296117" cy="229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EEG Biofeedback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cs-CZ" b="1" dirty="0" smtClean="0"/>
              <a:t>s</a:t>
            </a:r>
            <a:r>
              <a:rPr lang="en-US" b="1" dirty="0" err="1" smtClean="0"/>
              <a:t>ebeučení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b="1" dirty="0" err="1"/>
              <a:t>biologické</a:t>
            </a:r>
            <a:r>
              <a:rPr lang="en-US" b="1" dirty="0"/>
              <a:t> </a:t>
            </a:r>
            <a:r>
              <a:rPr lang="en-US" b="1" dirty="0" err="1"/>
              <a:t>zpětné</a:t>
            </a:r>
            <a:r>
              <a:rPr lang="en-US" b="1" dirty="0"/>
              <a:t> </a:t>
            </a:r>
            <a:r>
              <a:rPr lang="en-US" b="1" dirty="0" err="1" smtClean="0"/>
              <a:t>vazby</a:t>
            </a:r>
            <a:endParaRPr lang="cs-CZ" b="1" dirty="0" smtClean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en-US" dirty="0" err="1" smtClean="0"/>
              <a:t>klient</a:t>
            </a:r>
            <a:r>
              <a:rPr lang="en-US" dirty="0" smtClean="0"/>
              <a:t> </a:t>
            </a:r>
            <a:r>
              <a:rPr lang="cs-CZ" dirty="0" smtClean="0"/>
              <a:t>se </a:t>
            </a:r>
            <a:r>
              <a:rPr lang="en-US" dirty="0" err="1" smtClean="0"/>
              <a:t>učí</a:t>
            </a:r>
            <a:r>
              <a:rPr lang="en-US" dirty="0" smtClean="0"/>
              <a:t> </a:t>
            </a:r>
            <a:r>
              <a:rPr lang="en-US" dirty="0" err="1" smtClean="0"/>
              <a:t>ovládat</a:t>
            </a:r>
            <a:r>
              <a:rPr lang="cs-CZ" dirty="0"/>
              <a:t>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vylaďovat</a:t>
            </a:r>
            <a:r>
              <a:rPr lang="en-US" dirty="0" smtClean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b="1" dirty="0" err="1"/>
              <a:t>mozkové</a:t>
            </a:r>
            <a:r>
              <a:rPr lang="en-US" b="1" dirty="0"/>
              <a:t> </a:t>
            </a:r>
            <a:r>
              <a:rPr lang="en-US" b="1" dirty="0" err="1" smtClean="0"/>
              <a:t>vlny</a:t>
            </a:r>
            <a:endParaRPr lang="cs-CZ" b="1" dirty="0" smtClean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 smtClean="0"/>
              <a:t> pro účinek u ADHD: </a:t>
            </a:r>
            <a:r>
              <a:rPr lang="en-US" b="1" dirty="0" smtClean="0"/>
              <a:t>40 </a:t>
            </a:r>
            <a:r>
              <a:rPr lang="en-US" b="1" dirty="0" err="1"/>
              <a:t>sezení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frekvenci</a:t>
            </a:r>
            <a:r>
              <a:rPr lang="en-US" b="1" dirty="0"/>
              <a:t> </a:t>
            </a:r>
            <a:r>
              <a:rPr lang="en-US" b="1" dirty="0" err="1"/>
              <a:t>nejlépe</a:t>
            </a:r>
            <a:r>
              <a:rPr lang="en-US" b="1" dirty="0"/>
              <a:t> 2-3x </a:t>
            </a:r>
            <a:r>
              <a:rPr lang="en-US" b="1" dirty="0" err="1" smtClean="0"/>
              <a:t>týdně</a:t>
            </a:r>
            <a:endParaRPr lang="cs-CZ" b="1" dirty="0" smtClean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nehradí pojišťovna; </a:t>
            </a:r>
            <a:r>
              <a:rPr lang="en-US" b="1" dirty="0" smtClean="0"/>
              <a:t>400-600</a:t>
            </a:r>
            <a:r>
              <a:rPr lang="en-US" dirty="0"/>
              <a:t>,- </a:t>
            </a:r>
            <a:r>
              <a:rPr lang="en-US" dirty="0" err="1" smtClean="0"/>
              <a:t>Kč</a:t>
            </a:r>
            <a:r>
              <a:rPr lang="cs-CZ" dirty="0" smtClean="0"/>
              <a:t>/sezení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stresstherapysolutions.com/uploads/Neuro/EBli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78" y="0"/>
            <a:ext cx="4485422" cy="3138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Psychoterapie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Rodinná terapie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zlepšit </a:t>
            </a:r>
            <a:r>
              <a:rPr lang="cs-CZ" b="1" dirty="0" smtClean="0"/>
              <a:t>komunikaci</a:t>
            </a:r>
            <a:r>
              <a:rPr lang="cs-CZ" dirty="0" smtClean="0"/>
              <a:t> v rodinném systému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edukovat</a:t>
            </a:r>
            <a:r>
              <a:rPr lang="cs-CZ" dirty="0" smtClean="0"/>
              <a:t> </a:t>
            </a:r>
            <a:r>
              <a:rPr lang="cs-CZ" dirty="0"/>
              <a:t>o nemoci </a:t>
            </a:r>
            <a:r>
              <a:rPr lang="cs-CZ" dirty="0" smtClean="0"/>
              <a:t>dítěte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zvolit </a:t>
            </a:r>
            <a:r>
              <a:rPr lang="cs-CZ" dirty="0"/>
              <a:t>vhodné </a:t>
            </a:r>
            <a:r>
              <a:rPr lang="cs-CZ" dirty="0" smtClean="0"/>
              <a:t>vybití - </a:t>
            </a:r>
            <a:r>
              <a:rPr lang="cs-CZ" dirty="0"/>
              <a:t>usměrnit energii do </a:t>
            </a:r>
            <a:r>
              <a:rPr lang="cs-CZ" dirty="0" smtClean="0"/>
              <a:t>sportu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vhodně </a:t>
            </a:r>
            <a:r>
              <a:rPr lang="cs-CZ" dirty="0"/>
              <a:t>střídat </a:t>
            </a:r>
            <a:r>
              <a:rPr lang="cs-CZ" dirty="0" smtClean="0"/>
              <a:t>činnosti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zavést </a:t>
            </a:r>
            <a:r>
              <a:rPr lang="cs-CZ" dirty="0"/>
              <a:t>systém pochvaly a </a:t>
            </a:r>
            <a:r>
              <a:rPr lang="cs-CZ" dirty="0" smtClean="0"/>
              <a:t>odměny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NE TRVALE FRUSTROVAT TRESTY A POCITY NEÚSPĚCHU! </a:t>
            </a:r>
            <a:r>
              <a:rPr lang="cs-CZ" dirty="0" smtClean="0"/>
              <a:t>– může vést k poruše chování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AutoShape 4" descr="Výsledek obrázku pro rodinná terapie"/>
          <p:cNvSpPr>
            <a:spLocks noChangeAspect="1" noChangeArrowheads="1"/>
          </p:cNvSpPr>
          <p:nvPr/>
        </p:nvSpPr>
        <p:spPr bwMode="auto">
          <a:xfrm>
            <a:off x="155575" y="-144463"/>
            <a:ext cx="2109830" cy="21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files.poradnahk.webnode.cz/system_preview_detail_200000002-c373bc46da/rodinn%C3%A1%20tera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4286250" cy="308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1891208"/>
              </p:ext>
            </p:extLst>
          </p:nvPr>
        </p:nvGraphicFramePr>
        <p:xfrm>
          <a:off x="5150840" y="419450"/>
          <a:ext cx="9852177" cy="612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232" y="2160164"/>
            <a:ext cx="8237318" cy="4697835"/>
          </a:xfrm>
        </p:spPr>
        <p:txBody>
          <a:bodyPr>
            <a:normAutofit fontScale="85000"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 INPP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70</a:t>
            </a:r>
            <a:r>
              <a:rPr lang="en-US" b="1" dirty="0"/>
              <a:t>. </a:t>
            </a:r>
            <a:r>
              <a:rPr lang="en-US" b="1" dirty="0" err="1"/>
              <a:t>léta</a:t>
            </a:r>
            <a:r>
              <a:rPr lang="en-US" b="1" dirty="0"/>
              <a:t> Peter Blythe</a:t>
            </a:r>
            <a:r>
              <a:rPr lang="en-US" dirty="0"/>
              <a:t> – </a:t>
            </a:r>
            <a:r>
              <a:rPr lang="en-US" dirty="0" err="1"/>
              <a:t>práce</a:t>
            </a:r>
            <a:r>
              <a:rPr lang="en-US" dirty="0"/>
              <a:t> s </a:t>
            </a:r>
            <a:r>
              <a:rPr lang="en-US" dirty="0" err="1"/>
              <a:t>dětmi</a:t>
            </a:r>
            <a:r>
              <a:rPr lang="en-US" dirty="0"/>
              <a:t> s </a:t>
            </a:r>
            <a:r>
              <a:rPr lang="en-US" dirty="0" err="1"/>
              <a:t>lehkou</a:t>
            </a:r>
            <a:r>
              <a:rPr lang="en-US" dirty="0"/>
              <a:t> </a:t>
            </a:r>
            <a:r>
              <a:rPr lang="en-US" dirty="0" err="1"/>
              <a:t>mozkovou</a:t>
            </a:r>
            <a:r>
              <a:rPr lang="en-US" dirty="0"/>
              <a:t> </a:t>
            </a:r>
            <a:r>
              <a:rPr lang="en-US" dirty="0" err="1" smtClean="0"/>
              <a:t>dysfunkcí</a:t>
            </a:r>
            <a:endParaRPr lang="cs-CZ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Založil</a:t>
            </a:r>
            <a:r>
              <a:rPr lang="en-US" dirty="0"/>
              <a:t> </a:t>
            </a:r>
            <a:r>
              <a:rPr lang="cs-CZ" b="1" dirty="0" smtClean="0"/>
              <a:t>I</a:t>
            </a:r>
            <a:r>
              <a:rPr lang="en-US" b="1" dirty="0" err="1" smtClean="0"/>
              <a:t>nstitut</a:t>
            </a:r>
            <a:r>
              <a:rPr lang="en-US" b="1" dirty="0" smtClean="0"/>
              <a:t> </a:t>
            </a:r>
            <a:r>
              <a:rPr lang="en-US" b="1" dirty="0" err="1"/>
              <a:t>neurofyziologické</a:t>
            </a:r>
            <a:r>
              <a:rPr lang="en-US" b="1" dirty="0"/>
              <a:t> </a:t>
            </a:r>
            <a:r>
              <a:rPr lang="en-US" b="1" dirty="0" err="1"/>
              <a:t>psychologie</a:t>
            </a:r>
            <a:r>
              <a:rPr lang="en-US" b="1" dirty="0"/>
              <a:t> (INPP</a:t>
            </a:r>
            <a:r>
              <a:rPr lang="en-US" b="1" dirty="0" smtClean="0"/>
              <a:t>)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cs-CZ" dirty="0"/>
              <a:t>diagnostické nástroje a terapie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jiný neurologický profil - </a:t>
            </a:r>
            <a:r>
              <a:rPr lang="en-US" b="1" dirty="0" err="1" smtClean="0"/>
              <a:t>netlumí</a:t>
            </a:r>
            <a:r>
              <a:rPr lang="en-US" b="1" dirty="0" smtClean="0"/>
              <a:t> </a:t>
            </a:r>
            <a:r>
              <a:rPr lang="cs-CZ" b="1" dirty="0" smtClean="0"/>
              <a:t>se </a:t>
            </a:r>
            <a:r>
              <a:rPr lang="en-US" b="1" dirty="0" err="1" smtClean="0"/>
              <a:t>činnost</a:t>
            </a:r>
            <a:r>
              <a:rPr lang="en-US" b="1" dirty="0" smtClean="0"/>
              <a:t> </a:t>
            </a:r>
            <a:r>
              <a:rPr lang="en-US" b="1" dirty="0" err="1"/>
              <a:t>novorozeneckých</a:t>
            </a:r>
            <a:r>
              <a:rPr lang="en-US" b="1" dirty="0"/>
              <a:t> </a:t>
            </a:r>
            <a:r>
              <a:rPr lang="en-US" b="1" dirty="0" smtClean="0"/>
              <a:t>reflex</a:t>
            </a:r>
            <a:r>
              <a:rPr lang="cs-CZ" b="1" dirty="0" smtClean="0"/>
              <a:t>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spočívá</a:t>
            </a:r>
            <a:r>
              <a:rPr lang="en-US" dirty="0" smtClean="0"/>
              <a:t> </a:t>
            </a:r>
            <a:r>
              <a:rPr lang="en-US" dirty="0"/>
              <a:t>v </a:t>
            </a:r>
            <a:r>
              <a:rPr lang="en-US" dirty="0" err="1"/>
              <a:t>pravidelném</a:t>
            </a:r>
            <a:r>
              <a:rPr lang="en-US" dirty="0"/>
              <a:t> </a:t>
            </a:r>
            <a:r>
              <a:rPr lang="en-US" dirty="0" err="1"/>
              <a:t>denním</a:t>
            </a:r>
            <a:r>
              <a:rPr lang="en-US" dirty="0"/>
              <a:t> </a:t>
            </a:r>
            <a:r>
              <a:rPr lang="en-US" b="1" dirty="0" err="1"/>
              <a:t>cvičení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dobu</a:t>
            </a:r>
            <a:r>
              <a:rPr lang="en-US" b="1" dirty="0"/>
              <a:t> </a:t>
            </a:r>
            <a:r>
              <a:rPr lang="en-US" b="1" dirty="0" err="1"/>
              <a:t>několika</a:t>
            </a:r>
            <a:r>
              <a:rPr lang="en-US" b="1" dirty="0"/>
              <a:t> </a:t>
            </a:r>
            <a:r>
              <a:rPr lang="en-US" b="1" dirty="0" err="1"/>
              <a:t>měsíců</a:t>
            </a:r>
            <a:r>
              <a:rPr lang="en-US" b="1" dirty="0"/>
              <a:t> </a:t>
            </a:r>
            <a:r>
              <a:rPr lang="en-US" dirty="0" err="1"/>
              <a:t>až</a:t>
            </a:r>
            <a:r>
              <a:rPr lang="en-US" dirty="0"/>
              <a:t> 1 </a:t>
            </a:r>
            <a:r>
              <a:rPr lang="en-US" dirty="0" err="1" smtClean="0"/>
              <a:t>roku</a:t>
            </a:r>
            <a:endParaRPr lang="cs-CZ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Cvičen</a:t>
            </a:r>
            <a:r>
              <a:rPr lang="cs-CZ" dirty="0" smtClean="0"/>
              <a:t>í: </a:t>
            </a:r>
            <a:r>
              <a:rPr lang="en-US" dirty="0" err="1" smtClean="0"/>
              <a:t>fyzicky</a:t>
            </a:r>
            <a:r>
              <a:rPr lang="en-US" dirty="0" smtClean="0"/>
              <a:t> </a:t>
            </a:r>
            <a:r>
              <a:rPr lang="en-US" dirty="0" err="1"/>
              <a:t>nenáročné</a:t>
            </a:r>
            <a:r>
              <a:rPr lang="en-US" dirty="0"/>
              <a:t>, </a:t>
            </a:r>
            <a:r>
              <a:rPr lang="en-US" dirty="0" err="1"/>
              <a:t>trvá</a:t>
            </a:r>
            <a:r>
              <a:rPr lang="en-US" dirty="0"/>
              <a:t> </a:t>
            </a:r>
            <a:r>
              <a:rPr lang="en-US" dirty="0" smtClean="0"/>
              <a:t>max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minut</a:t>
            </a:r>
            <a:r>
              <a:rPr lang="en-US" dirty="0"/>
              <a:t> </a:t>
            </a:r>
            <a:r>
              <a:rPr lang="en-US" dirty="0" err="1" smtClean="0"/>
              <a:t>denně</a:t>
            </a:r>
            <a:endParaRPr lang="cs-CZ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mozek</a:t>
            </a:r>
            <a:r>
              <a:rPr lang="en-US" dirty="0" smtClean="0"/>
              <a:t> </a:t>
            </a:r>
            <a:r>
              <a:rPr lang="en-US" dirty="0"/>
              <a:t>„</a:t>
            </a:r>
            <a:r>
              <a:rPr lang="en-US" dirty="0" err="1"/>
              <a:t>přinucený</a:t>
            </a:r>
            <a:r>
              <a:rPr lang="en-US" dirty="0"/>
              <a:t>“ </a:t>
            </a:r>
            <a:r>
              <a:rPr lang="en-US" dirty="0" err="1"/>
              <a:t>znovu</a:t>
            </a:r>
            <a:r>
              <a:rPr lang="en-US" dirty="0"/>
              <a:t> </a:t>
            </a:r>
            <a:r>
              <a:rPr lang="en-US" dirty="0" err="1"/>
              <a:t>zopakovat</a:t>
            </a:r>
            <a:r>
              <a:rPr lang="en-US" dirty="0"/>
              <a:t> </a:t>
            </a:r>
            <a:r>
              <a:rPr lang="en-US" dirty="0" err="1"/>
              <a:t>vývojovou</a:t>
            </a:r>
            <a:r>
              <a:rPr lang="en-US" dirty="0"/>
              <a:t> </a:t>
            </a:r>
            <a:r>
              <a:rPr lang="en-US" dirty="0" err="1"/>
              <a:t>fázi</a:t>
            </a:r>
            <a:r>
              <a:rPr lang="en-US" dirty="0"/>
              <a:t> </a:t>
            </a:r>
            <a:r>
              <a:rPr lang="en-US" dirty="0" err="1"/>
              <a:t>raného</a:t>
            </a:r>
            <a:r>
              <a:rPr lang="en-US" dirty="0"/>
              <a:t> </a:t>
            </a:r>
            <a:r>
              <a:rPr lang="en-US" dirty="0" err="1"/>
              <a:t>dětství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 k </a:t>
            </a:r>
            <a:r>
              <a:rPr lang="en-US" dirty="0" err="1"/>
              <a:t>narušení</a:t>
            </a:r>
            <a:r>
              <a:rPr lang="en-US" dirty="0"/>
              <a:t> </a:t>
            </a:r>
            <a:r>
              <a:rPr lang="en-US" dirty="0" err="1"/>
              <a:t>vývoje</a:t>
            </a:r>
            <a:r>
              <a:rPr lang="en-US" dirty="0"/>
              <a:t> </a:t>
            </a:r>
            <a:r>
              <a:rPr lang="en-US" dirty="0" smtClean="0"/>
              <a:t>reflex</a:t>
            </a:r>
            <a:r>
              <a:rPr lang="cs-CZ" dirty="0" smtClean="0"/>
              <a:t>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během</a:t>
            </a:r>
            <a:r>
              <a:rPr lang="en-US" dirty="0" smtClean="0"/>
              <a:t> </a:t>
            </a:r>
            <a:r>
              <a:rPr lang="en-US" dirty="0" err="1"/>
              <a:t>cvičení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stimulaci</a:t>
            </a:r>
            <a:r>
              <a:rPr lang="en-US" dirty="0"/>
              <a:t> </a:t>
            </a:r>
            <a:r>
              <a:rPr lang="en-US" dirty="0" smtClean="0"/>
              <a:t>CNS</a:t>
            </a:r>
            <a:endParaRPr lang="cs-CZ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Cí</a:t>
            </a:r>
            <a:r>
              <a:rPr lang="en-US" b="1" dirty="0" smtClean="0"/>
              <a:t>l</a:t>
            </a:r>
            <a:r>
              <a:rPr lang="cs-CZ" b="1" dirty="0" smtClean="0"/>
              <a:t>:</a:t>
            </a:r>
            <a:r>
              <a:rPr lang="en-US" dirty="0" smtClean="0"/>
              <a:t> </a:t>
            </a:r>
            <a:r>
              <a:rPr lang="en-US" b="1" dirty="0" err="1"/>
              <a:t>potlačení</a:t>
            </a:r>
            <a:r>
              <a:rPr lang="en-US" b="1" dirty="0"/>
              <a:t> </a:t>
            </a:r>
            <a:r>
              <a:rPr lang="en-US" b="1" dirty="0" err="1"/>
              <a:t>již</a:t>
            </a:r>
            <a:r>
              <a:rPr lang="en-US" b="1" dirty="0"/>
              <a:t> </a:t>
            </a:r>
            <a:r>
              <a:rPr lang="en-US" b="1" dirty="0" err="1"/>
              <a:t>nežádoucí</a:t>
            </a:r>
            <a:r>
              <a:rPr lang="en-US" b="1" dirty="0"/>
              <a:t> </a:t>
            </a:r>
            <a:r>
              <a:rPr lang="en-US" b="1" dirty="0" err="1"/>
              <a:t>aktivity</a:t>
            </a:r>
            <a:r>
              <a:rPr lang="en-US" b="1" dirty="0"/>
              <a:t> </a:t>
            </a:r>
            <a:r>
              <a:rPr lang="en-US" b="1" dirty="0" err="1"/>
              <a:t>novorozeneckých</a:t>
            </a:r>
            <a:r>
              <a:rPr lang="en-US" b="1" dirty="0"/>
              <a:t> </a:t>
            </a:r>
            <a:r>
              <a:rPr lang="en-US" b="1" dirty="0" err="1"/>
              <a:t>reflexů</a:t>
            </a:r>
            <a:r>
              <a:rPr lang="en-US" b="1" dirty="0"/>
              <a:t> a </a:t>
            </a:r>
            <a:r>
              <a:rPr lang="en-US" b="1" dirty="0" err="1"/>
              <a:t>posílení</a:t>
            </a:r>
            <a:r>
              <a:rPr lang="en-US" b="1" dirty="0"/>
              <a:t> </a:t>
            </a:r>
            <a:r>
              <a:rPr lang="en-US" b="1" dirty="0" err="1"/>
              <a:t>dozrávání</a:t>
            </a:r>
            <a:r>
              <a:rPr lang="en-US" b="1" dirty="0"/>
              <a:t> </a:t>
            </a:r>
            <a:r>
              <a:rPr lang="en-US" b="1" dirty="0" err="1"/>
              <a:t>posturálních</a:t>
            </a:r>
            <a:r>
              <a:rPr lang="en-US" b="1" dirty="0"/>
              <a:t> </a:t>
            </a:r>
            <a:r>
              <a:rPr lang="en-US" b="1" dirty="0" smtClean="0"/>
              <a:t>reflex</a:t>
            </a:r>
            <a:r>
              <a:rPr lang="cs-CZ" b="1" dirty="0" smtClean="0"/>
              <a:t>ů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Sally Goddard Blythe </a:t>
            </a:r>
            <a:r>
              <a:rPr lang="cs-CZ" dirty="0" smtClean="0"/>
              <a:t>- </a:t>
            </a:r>
            <a:r>
              <a:rPr lang="en-US" dirty="0" err="1" smtClean="0"/>
              <a:t>Školní</a:t>
            </a:r>
            <a:r>
              <a:rPr lang="en-US" dirty="0" smtClean="0"/>
              <a:t> program INPP</a:t>
            </a:r>
            <a:endParaRPr lang="cs-CZ" dirty="0" smtClean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smtClean="0"/>
              <a:t>Kniha: </a:t>
            </a:r>
            <a:r>
              <a:rPr lang="en-US" i="1" dirty="0" smtClean="0"/>
              <a:t>Reflexes</a:t>
            </a:r>
            <a:r>
              <a:rPr lang="en-US" i="1" dirty="0"/>
              <a:t>, Learning and </a:t>
            </a:r>
            <a:r>
              <a:rPr lang="en-US" i="1" dirty="0" err="1"/>
              <a:t>behaviour</a:t>
            </a:r>
            <a:r>
              <a:rPr lang="en-US" i="1" dirty="0"/>
              <a:t>: A teacher’s window into the child’s mind </a:t>
            </a:r>
            <a:r>
              <a:rPr lang="en-US" dirty="0"/>
              <a:t>(2002)</a:t>
            </a:r>
            <a:endParaRPr lang="cs-CZ" b="1" dirty="0"/>
          </a:p>
        </p:txBody>
      </p:sp>
      <p:pic>
        <p:nvPicPr>
          <p:cNvPr id="5" name="Obrázek 4" descr="http://sallygoddardblythe.co.uk/wp-content/themes/SGB/images/SGB-Teachin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99" y="183084"/>
            <a:ext cx="2949146" cy="197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2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011E0-9065-41BA-9BCE-033492B1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9F011E0-9065-41BA-9BCE-033492B14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9F011E0-9065-41BA-9BCE-033492B1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9F011E0-9065-41BA-9BCE-033492B14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3C77E-DF30-493D-86E9-D56B395C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963C77E-DF30-493D-86E9-D56B395C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963C77E-DF30-493D-86E9-D56B395C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963C77E-DF30-493D-86E9-D56B395C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51B5F3-A37D-45BB-BD69-0E2815948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351B5F3-A37D-45BB-BD69-0E2815948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351B5F3-A37D-45BB-BD69-0E2815948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351B5F3-A37D-45BB-BD69-0E2815948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FFFC2-7626-401B-A0AD-872E22E5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786FFFC2-7626-401B-A0AD-872E22E56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86FFFC2-7626-401B-A0AD-872E22E5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786FFFC2-7626-401B-A0AD-872E22E5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A6772-84FA-461B-951F-AEC75D12F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63A6772-84FA-461B-951F-AEC75D12F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63A6772-84FA-461B-951F-AEC75D12F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63A6772-84FA-461B-951F-AEC75D12F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6E554-4E6B-4B4A-A72E-48334AE4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0BE6E554-4E6B-4B4A-A72E-48334AE48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0BE6E554-4E6B-4B4A-A72E-48334AE4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0BE6E554-4E6B-4B4A-A72E-48334AE4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ABF8F-F540-4059-B20D-498B4C136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F7ABF8F-F540-4059-B20D-498B4C136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F7ABF8F-F540-4059-B20D-498B4C136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7F7ABF8F-F540-4059-B20D-498B4C136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68C57-8EBD-4A8B-B0CF-521C00D3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E6B68C57-8EBD-4A8B-B0CF-521C00D3B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E6B68C57-8EBD-4A8B-B0CF-521C00D3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E6B68C57-8EBD-4A8B-B0CF-521C00D3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5AE93-12A9-4FF7-AF6B-280003150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7025AE93-12A9-4FF7-AF6B-280003150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7025AE93-12A9-4FF7-AF6B-280003150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025AE93-12A9-4FF7-AF6B-280003150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19323-5EF4-4EB6-B642-8AE0E7F0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B7A19323-5EF4-4EB6-B642-8AE0E7F0B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7A19323-5EF4-4EB6-B642-8AE0E7F0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7A19323-5EF4-4EB6-B642-8AE0E7F0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637D4-4ABA-4CB7-8DF6-B0814EF43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AD637D4-4ABA-4CB7-8DF6-B0814EF43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AD637D4-4ABA-4CB7-8DF6-B0814EF43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AD637D4-4ABA-4CB7-8DF6-B0814EF43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škola pro děti s ADHD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2203622"/>
            <a:ext cx="9720073" cy="402336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err="1"/>
              <a:t>Střední</a:t>
            </a:r>
            <a:r>
              <a:rPr lang="en-US" sz="1800" dirty="0"/>
              <a:t> </a:t>
            </a:r>
            <a:r>
              <a:rPr lang="en-US" sz="1800" dirty="0" err="1"/>
              <a:t>škola</a:t>
            </a:r>
            <a:r>
              <a:rPr lang="en-US" sz="1800" dirty="0"/>
              <a:t> pro </a:t>
            </a:r>
            <a:r>
              <a:rPr lang="en-US" sz="1800" dirty="0" err="1"/>
              <a:t>tělesně</a:t>
            </a:r>
            <a:r>
              <a:rPr lang="en-US" sz="1800" dirty="0"/>
              <a:t> </a:t>
            </a:r>
            <a:r>
              <a:rPr lang="en-US" sz="1800" dirty="0" err="1" smtClean="0"/>
              <a:t>postižené</a:t>
            </a:r>
            <a:endParaRPr lang="cs-CZ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 smtClean="0"/>
              <a:t>Brno - Královo pole</a:t>
            </a:r>
            <a:endParaRPr lang="cs-CZ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err="1"/>
              <a:t>Menší</a:t>
            </a:r>
            <a:r>
              <a:rPr lang="en-US" sz="1800" dirty="0"/>
              <a:t> </a:t>
            </a:r>
            <a:r>
              <a:rPr lang="en-US" sz="1800" dirty="0" err="1"/>
              <a:t>počet</a:t>
            </a:r>
            <a:r>
              <a:rPr lang="en-US" sz="1800" dirty="0"/>
              <a:t> </a:t>
            </a:r>
            <a:r>
              <a:rPr lang="en-US" sz="1800" dirty="0" err="1"/>
              <a:t>žáků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třídách</a:t>
            </a:r>
            <a:r>
              <a:rPr lang="en-US" sz="1800" dirty="0"/>
              <a:t> </a:t>
            </a:r>
            <a:r>
              <a:rPr lang="en-US" sz="1800" dirty="0" smtClean="0"/>
              <a:t>10-12</a:t>
            </a:r>
            <a:endParaRPr lang="cs-CZ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err="1"/>
              <a:t>Individuální</a:t>
            </a:r>
            <a:r>
              <a:rPr lang="en-US" sz="1800" dirty="0"/>
              <a:t> </a:t>
            </a:r>
            <a:r>
              <a:rPr lang="en-US" sz="1800" dirty="0" err="1"/>
              <a:t>přístup</a:t>
            </a:r>
            <a:endParaRPr lang="cs-CZ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16 </a:t>
            </a:r>
            <a:r>
              <a:rPr lang="en-US" sz="1800" dirty="0" err="1"/>
              <a:t>učebních</a:t>
            </a:r>
            <a:r>
              <a:rPr lang="en-US" sz="1800" dirty="0"/>
              <a:t> </a:t>
            </a:r>
            <a:r>
              <a:rPr lang="en-US" sz="1800" dirty="0" err="1" smtClean="0"/>
              <a:t>oborů</a:t>
            </a:r>
            <a:r>
              <a:rPr lang="cs-CZ" sz="1800" dirty="0" smtClean="0"/>
              <a:t> </a:t>
            </a:r>
            <a:r>
              <a:rPr lang="en-US" sz="1800" dirty="0" smtClean="0"/>
              <a:t>- </a:t>
            </a:r>
            <a:r>
              <a:rPr lang="en-US" sz="1800" dirty="0" err="1"/>
              <a:t>obchodní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 smtClean="0"/>
              <a:t>řemeslné</a:t>
            </a:r>
            <a:endParaRPr lang="cs-CZ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cs-CZ" sz="1800" dirty="0"/>
          </a:p>
          <a:p>
            <a:r>
              <a:rPr lang="en-US" dirty="0"/>
              <a:t>http://www.ssfdr.cz/zakladni-informace.html</a:t>
            </a:r>
          </a:p>
        </p:txBody>
      </p:sp>
      <p:pic>
        <p:nvPicPr>
          <p:cNvPr id="2050" name="Picture 2" descr="http://www.adehade.cz/cache/images/article/roosvelt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5" y="2084832"/>
            <a:ext cx="3505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2.depositphotos.com/1001855/6220/i/450/depositphotos_62205739-Home-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15"/>
            <a:ext cx="6771503" cy="4494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Doporučené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692" y="1944130"/>
            <a:ext cx="10027509" cy="4365230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900" b="1" dirty="0" smtClean="0"/>
              <a:t>FILM </a:t>
            </a:r>
            <a:r>
              <a:rPr lang="cs-CZ" sz="2900" dirty="0" smtClean="0"/>
              <a:t>Nepozorní</a:t>
            </a:r>
            <a:endParaRPr lang="cs-CZ" sz="2900" b="1" dirty="0" smtClean="0"/>
          </a:p>
          <a:p>
            <a:pPr marL="0" indent="0" algn="r">
              <a:buNone/>
            </a:pPr>
            <a:r>
              <a:rPr lang="en-US" sz="2900" u="sng" dirty="0" smtClean="0">
                <a:hlinkClick r:id="rId3"/>
              </a:rPr>
              <a:t>https</a:t>
            </a:r>
            <a:r>
              <a:rPr lang="en-US" sz="2900" u="sng" dirty="0">
                <a:hlinkClick r:id="rId3"/>
              </a:rPr>
              <a:t>://</a:t>
            </a:r>
            <a:r>
              <a:rPr lang="en-US" sz="2900" u="sng" dirty="0" smtClean="0">
                <a:hlinkClick r:id="rId3"/>
              </a:rPr>
              <a:t>www.youtube.com/watch?v=Wi_4Cg34RbA</a:t>
            </a:r>
            <a:endParaRPr lang="cs-CZ" sz="2900" u="sng" dirty="0" smtClean="0"/>
          </a:p>
          <a:p>
            <a:pPr marL="0" indent="0" algn="r">
              <a:buNone/>
            </a:pPr>
            <a:endParaRPr lang="cs-CZ" sz="2900" u="sng" dirty="0" smtClean="0"/>
          </a:p>
          <a:p>
            <a:pPr marL="0" indent="0" algn="r">
              <a:buNone/>
            </a:pPr>
            <a:r>
              <a:rPr lang="cs-CZ" sz="2900" b="1" dirty="0" smtClean="0"/>
              <a:t>WEB</a:t>
            </a:r>
          </a:p>
          <a:p>
            <a:pPr marL="0" indent="0" algn="r">
              <a:buNone/>
            </a:pPr>
            <a:r>
              <a:rPr lang="cs-CZ" sz="2900" u="sng" dirty="0">
                <a:hlinkClick r:id="rId4"/>
              </a:rPr>
              <a:t>http://</a:t>
            </a:r>
            <a:r>
              <a:rPr lang="cs-CZ" sz="2900" u="sng" dirty="0" smtClean="0">
                <a:hlinkClick r:id="rId4"/>
              </a:rPr>
              <a:t>www.adehade.cz/</a:t>
            </a:r>
            <a:endParaRPr lang="cs-CZ" sz="2900" u="sng" dirty="0"/>
          </a:p>
          <a:p>
            <a:pPr marL="0" indent="0" algn="r">
              <a:buNone/>
            </a:pPr>
            <a:endParaRPr lang="cs-CZ" sz="2900" u="sng" dirty="0" smtClean="0"/>
          </a:p>
          <a:p>
            <a:pPr marL="0" indent="0" algn="r">
              <a:buNone/>
            </a:pPr>
            <a:r>
              <a:rPr lang="cs-CZ" sz="2900" b="1" dirty="0" smtClean="0"/>
              <a:t>KNIHA</a:t>
            </a:r>
            <a:endParaRPr lang="cs-CZ" sz="2900" b="1" dirty="0"/>
          </a:p>
          <a:p>
            <a:pPr marL="0" indent="0" algn="r">
              <a:buNone/>
            </a:pPr>
            <a:r>
              <a:rPr lang="cs-CZ" sz="2900" dirty="0" err="1"/>
              <a:t>Drtílková</a:t>
            </a:r>
            <a:r>
              <a:rPr lang="cs-CZ" sz="2900" dirty="0"/>
              <a:t>, I., &amp; Šerý, O. (2007). </a:t>
            </a:r>
            <a:r>
              <a:rPr lang="cs-CZ" sz="2900" i="1" dirty="0"/>
              <a:t>Hyperkinetická porucha / ADHD</a:t>
            </a:r>
            <a:r>
              <a:rPr lang="cs-CZ" sz="2900" dirty="0"/>
              <a:t>. (1. vyd., 268 s.) Praha: </a:t>
            </a:r>
            <a:r>
              <a:rPr lang="cs-CZ" sz="2900" dirty="0" err="1"/>
              <a:t>Galén</a:t>
            </a:r>
            <a:r>
              <a:rPr lang="cs-CZ" sz="2900" dirty="0"/>
              <a:t>. </a:t>
            </a:r>
            <a:endParaRPr lang="cs-CZ" sz="2900" dirty="0" smtClean="0"/>
          </a:p>
          <a:p>
            <a:pPr marL="0" indent="0" algn="r">
              <a:buNone/>
            </a:pPr>
            <a:endParaRPr lang="cs-CZ" sz="2900" dirty="0"/>
          </a:p>
          <a:p>
            <a:pPr marL="0" indent="0" algn="r">
              <a:buNone/>
            </a:pPr>
            <a:r>
              <a:rPr lang="cs-CZ" sz="2900" b="1" dirty="0" smtClean="0"/>
              <a:t>PŘÍRUČKA</a:t>
            </a:r>
            <a:endParaRPr lang="cs-CZ" sz="2900" b="1" dirty="0"/>
          </a:p>
          <a:p>
            <a:pPr marL="0" indent="0" algn="r">
              <a:buNone/>
            </a:pPr>
            <a:r>
              <a:rPr lang="en-US" sz="2900" dirty="0">
                <a:hlinkClick r:id="rId5"/>
              </a:rPr>
              <a:t>http://www.prevence-praha.cz/attachments/article/17/ADHD-ADD-Web-1.pdf</a:t>
            </a:r>
            <a:endParaRPr lang="cs-CZ" sz="2900" dirty="0"/>
          </a:p>
          <a:p>
            <a:pPr marL="0" indent="0" algn="r">
              <a:buNone/>
            </a:pPr>
            <a:r>
              <a:rPr lang="cs-CZ" dirty="0" smtClean="0"/>
              <a:t> </a:t>
            </a:r>
            <a:endParaRPr lang="cs-CZ" u="sng" dirty="0" smtClean="0"/>
          </a:p>
          <a:p>
            <a:pPr marL="0" indent="0">
              <a:buNone/>
            </a:pPr>
            <a:endParaRPr lang="cs-CZ" u="sng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zis.cz/system/files/ilustracni_foto/mkn-10.jpg?1340274345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6191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MKN 10 vs. DSM-IV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1" t="11837" r="63552" b="47414"/>
          <a:stretch/>
        </p:blipFill>
        <p:spPr bwMode="auto">
          <a:xfrm rot="16200000">
            <a:off x="3958816" y="656046"/>
            <a:ext cx="2880315" cy="614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37171" y="6270171"/>
            <a:ext cx="265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Drtílková</a:t>
            </a:r>
            <a:r>
              <a:rPr lang="cs-CZ" dirty="0" smtClean="0"/>
              <a:t> &amp; Šerý,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Diagnostická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5957" y="2460171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2400" b="1" dirty="0" smtClean="0"/>
              <a:t>jádrové</a:t>
            </a:r>
            <a:r>
              <a:rPr lang="cs-CZ" sz="2400" dirty="0" smtClean="0"/>
              <a:t> symptomy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začíná </a:t>
            </a:r>
            <a:r>
              <a:rPr lang="cs-CZ" sz="2400" b="1" dirty="0" smtClean="0"/>
              <a:t>před 7. rokem </a:t>
            </a:r>
            <a:r>
              <a:rPr lang="cs-CZ" sz="2400" dirty="0" smtClean="0"/>
              <a:t>věku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trvá nejméně </a:t>
            </a:r>
            <a:r>
              <a:rPr lang="cs-CZ" sz="2400" b="1" dirty="0" smtClean="0"/>
              <a:t>6 měsíců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Potíže jsou </a:t>
            </a:r>
            <a:r>
              <a:rPr lang="cs-CZ" sz="2400" b="1" dirty="0" smtClean="0"/>
              <a:t>trvalé -</a:t>
            </a:r>
            <a:r>
              <a:rPr lang="cs-CZ" sz="2400" dirty="0" smtClean="0"/>
              <a:t> objevují se ve více situacích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026" name="Picture 2" descr="http://www.vaktrommet.no/assets/img/450/450/bilder_nettbutikk/bf63560e712e5f749d6d463c5c94116a-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" y="4098257"/>
            <a:ext cx="3142796" cy="26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tionalautismnetwork.com/uploads/blog-0421205001369754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580" t="27270" r="29873" b="38667"/>
          <a:stretch/>
        </p:blipFill>
        <p:spPr>
          <a:xfrm>
            <a:off x="256482" y="674369"/>
            <a:ext cx="10741031" cy="507564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50286" y="627017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www.adhd.cz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500" t="25905" r="31487" b="39282"/>
          <a:stretch/>
        </p:blipFill>
        <p:spPr>
          <a:xfrm>
            <a:off x="123566" y="189470"/>
            <a:ext cx="10676239" cy="54998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450286" y="627017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www.adhd.cz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119" t="26929" r="29528" b="40510"/>
          <a:stretch/>
        </p:blipFill>
        <p:spPr>
          <a:xfrm>
            <a:off x="482708" y="309891"/>
            <a:ext cx="11018244" cy="487994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450286" y="627017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www.adhd.cz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sidepsych.weebly.com/uploads/3/9/5/8/39584329/609079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36512"/>
            <a:ext cx="4498975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Vývojový Průběh příznaků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371" y="2188029"/>
            <a:ext cx="10112829" cy="4669971"/>
          </a:xfrm>
        </p:spPr>
        <p:txBody>
          <a:bodyPr numCol="2"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Kojenec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h</a:t>
            </a:r>
            <a:r>
              <a:rPr lang="cs-CZ" dirty="0" smtClean="0"/>
              <a:t>yperaktivita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ápadně nepravidelný režim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zvýšená dráždivost, pláč bez důvodu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inverze spánku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smtClean="0"/>
              <a:t>Batole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eklid, živost - „na klíček“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nevyrovnaný vývoj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rotrahované období vzdoru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eukázněnost, agrese, náladovost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eschopnost odložit uspokojení potřeb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Školák – KRIZOVÉ OBDOBÍ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nekázeň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/>
              <a:t>mimointelektové</a:t>
            </a:r>
            <a:r>
              <a:rPr lang="cs-CZ" dirty="0"/>
              <a:t> selhávání ve </a:t>
            </a:r>
            <a:r>
              <a:rPr lang="cs-CZ" dirty="0" smtClean="0"/>
              <a:t>škole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nedbalost </a:t>
            </a:r>
            <a:r>
              <a:rPr lang="cs-CZ" dirty="0"/>
              <a:t>a </a:t>
            </a:r>
            <a:r>
              <a:rPr lang="cs-CZ" dirty="0" smtClean="0"/>
              <a:t>vyrušování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ozvoj pocitu neúspěšnosti - sekundární obtíže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poruchy soustředění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zrůstají problémy s vrstevníky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smtClean="0"/>
              <a:t>Adolescent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mírnění hyperaktivity (teorie o vymizení příznaků)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eprese, úzkosti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neužívání návykových látek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Dospělý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esoustředěnost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zapomnětlivost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elhávání</a:t>
            </a:r>
            <a:r>
              <a:rPr lang="en-US" dirty="0" smtClean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organizaci</a:t>
            </a:r>
            <a:r>
              <a:rPr lang="en-US" dirty="0"/>
              <a:t> </a:t>
            </a:r>
            <a:r>
              <a:rPr lang="en-US" dirty="0" err="1" smtClean="0"/>
              <a:t>práce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i</a:t>
            </a:r>
            <a:r>
              <a:rPr lang="en-US" dirty="0" err="1" smtClean="0"/>
              <a:t>mpulziv</a:t>
            </a:r>
            <a:r>
              <a:rPr lang="cs-CZ" dirty="0" err="1" smtClean="0"/>
              <a:t>ita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izikové chování – auto, drogy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kreativita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Epidemiologie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b="1" dirty="0" smtClean="0"/>
              <a:t> </a:t>
            </a:r>
            <a:r>
              <a:rPr lang="cs-CZ" sz="2400" b="1" dirty="0"/>
              <a:t>n</a:t>
            </a:r>
            <a:r>
              <a:rPr lang="cs-CZ" sz="2400" b="1" dirty="0" smtClean="0"/>
              <a:t>ejčastější </a:t>
            </a:r>
            <a:r>
              <a:rPr lang="cs-CZ" sz="2400" b="1" dirty="0"/>
              <a:t>psychiatrická porucha v dětském </a:t>
            </a:r>
            <a:r>
              <a:rPr lang="cs-CZ" sz="2400" b="1" dirty="0" smtClean="0"/>
              <a:t>věku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 smtClean="0"/>
              <a:t> 5-8 % </a:t>
            </a:r>
            <a:r>
              <a:rPr lang="cs-CZ" sz="2400" b="1" dirty="0"/>
              <a:t>dětí</a:t>
            </a:r>
            <a:r>
              <a:rPr lang="cs-CZ" sz="2400" dirty="0"/>
              <a:t> (častěji u chlapců); při </a:t>
            </a:r>
            <a:r>
              <a:rPr lang="cs-CZ" sz="2400" b="1" dirty="0"/>
              <a:t>DSM-IV až </a:t>
            </a:r>
            <a:r>
              <a:rPr lang="cs-CZ" sz="2400" b="1" dirty="0" smtClean="0"/>
              <a:t>19 % </a:t>
            </a:r>
            <a:r>
              <a:rPr lang="cs-CZ" sz="2400" dirty="0"/>
              <a:t>(pozornostní typ</a:t>
            </a:r>
            <a:r>
              <a:rPr lang="cs-CZ" sz="24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 smtClean="0"/>
              <a:t> nejvýraznější </a:t>
            </a:r>
            <a:r>
              <a:rPr lang="cs-CZ" sz="2400" b="1" dirty="0"/>
              <a:t>projevy v 1</a:t>
            </a:r>
            <a:r>
              <a:rPr lang="cs-CZ" sz="2400" b="1" dirty="0" smtClean="0"/>
              <a:t>.-5</a:t>
            </a:r>
            <a:r>
              <a:rPr lang="cs-CZ" sz="2400" b="1" dirty="0"/>
              <a:t>. třídě</a:t>
            </a:r>
            <a:endParaRPr lang="cs-CZ" sz="2400" dirty="0"/>
          </a:p>
          <a:p>
            <a:endParaRPr lang="cs-CZ" sz="2800" dirty="0"/>
          </a:p>
        </p:txBody>
      </p:sp>
      <p:pic>
        <p:nvPicPr>
          <p:cNvPr id="3074" name="Picture 2" descr="http://www.voxeurop.eu/files/images/article/epidemie-mexico-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466725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346</TotalTime>
  <Words>743</Words>
  <Application>Microsoft Office PowerPoint</Application>
  <PresentationFormat>Širokoúhlá obrazovka</PresentationFormat>
  <Paragraphs>247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Integrál</vt:lpstr>
      <vt:lpstr>Hyperkinetická porucha (ADHD)</vt:lpstr>
      <vt:lpstr>Historie</vt:lpstr>
      <vt:lpstr>KLASIFIKACE MKN 10 vs. DSM-IV</vt:lpstr>
      <vt:lpstr>Diagnostická kritéria</vt:lpstr>
      <vt:lpstr>Prezentace aplikace PowerPoint</vt:lpstr>
      <vt:lpstr>Prezentace aplikace PowerPoint</vt:lpstr>
      <vt:lpstr>Prezentace aplikace PowerPoint</vt:lpstr>
      <vt:lpstr>Vývojový Průběh příznaků </vt:lpstr>
      <vt:lpstr>Epidemiologie</vt:lpstr>
      <vt:lpstr>Etiologie 1/3</vt:lpstr>
      <vt:lpstr>Etiologie 2/3</vt:lpstr>
      <vt:lpstr>Etiologie 3/3</vt:lpstr>
      <vt:lpstr>katecholaminová hypotéza</vt:lpstr>
      <vt:lpstr>Neuroanatomie 1/2</vt:lpstr>
      <vt:lpstr>Neuroanatomie 2/2</vt:lpstr>
      <vt:lpstr>Neuroanatomie 3/3</vt:lpstr>
      <vt:lpstr>Vyšetření</vt:lpstr>
      <vt:lpstr>Psychologická diagnostika</vt:lpstr>
      <vt:lpstr>Farmakoterapie</vt:lpstr>
      <vt:lpstr>EEG Biofeedback</vt:lpstr>
      <vt:lpstr>Psychoterapie</vt:lpstr>
      <vt:lpstr>Psychoterapie</vt:lpstr>
      <vt:lpstr>Střední škola pro děti s ADHD</vt:lpstr>
      <vt:lpstr>Doporučené zdroje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Hyperkinetická porucha (ADHD)</dc:title>
  <dc:creator>Sylvie Brustmannová</dc:creator>
  <cp:lastModifiedBy>Sylvie</cp:lastModifiedBy>
  <cp:revision>40</cp:revision>
  <dcterms:created xsi:type="dcterms:W3CDTF">2015-11-12T08:57:19Z</dcterms:created>
  <dcterms:modified xsi:type="dcterms:W3CDTF">2015-12-11T09:34:37Z</dcterms:modified>
</cp:coreProperties>
</file>