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81" r:id="rId5"/>
    <p:sldId id="259" r:id="rId6"/>
    <p:sldId id="260" r:id="rId7"/>
    <p:sldId id="264" r:id="rId8"/>
    <p:sldId id="272" r:id="rId9"/>
    <p:sldId id="268" r:id="rId10"/>
    <p:sldId id="278" r:id="rId11"/>
    <p:sldId id="279" r:id="rId12"/>
    <p:sldId id="280" r:id="rId13"/>
    <p:sldId id="273" r:id="rId14"/>
    <p:sldId id="275" r:id="rId15"/>
    <p:sldId id="276" r:id="rId16"/>
    <p:sldId id="262" r:id="rId17"/>
    <p:sldId id="269" r:id="rId18"/>
    <p:sldId id="282" r:id="rId19"/>
    <p:sldId id="267" r:id="rId20"/>
    <p:sldId id="277"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9686"/>
    <a:srgbClr val="9ACD71"/>
    <a:srgbClr val="7EC8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94660"/>
  </p:normalViewPr>
  <p:slideViewPr>
    <p:cSldViewPr snapToGrid="0">
      <p:cViewPr varScale="1">
        <p:scale>
          <a:sx n="73" d="100"/>
          <a:sy n="73" d="100"/>
        </p:scale>
        <p:origin x="-1230" y="-24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01C2B67-338E-4BA1-B5C3-4EA19407668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141547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01C2B67-338E-4BA1-B5C3-4EA19407668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179290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01C2B67-338E-4BA1-B5C3-4EA19407668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341998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01C2B67-338E-4BA1-B5C3-4EA19407668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239480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01C2B67-338E-4BA1-B5C3-4EA19407668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110510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301C2B67-338E-4BA1-B5C3-4EA194076683}"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305422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301C2B67-338E-4BA1-B5C3-4EA194076683}"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267668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01C2B67-338E-4BA1-B5C3-4EA194076683}"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211140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C2B67-338E-4BA1-B5C3-4EA194076683}"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94152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01C2B67-338E-4BA1-B5C3-4EA194076683}"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143619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01C2B67-338E-4BA1-B5C3-4EA194076683}"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377212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2B67-338E-4BA1-B5C3-4EA194076683}" type="datetimeFigureOut">
              <a:rPr lang="en-US" smtClean="0"/>
              <a:pPr/>
              <a:t>9/22/2015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B9085-C4FC-4CD5-B17F-40C8D480F34B}" type="slidenum">
              <a:rPr lang="en-US" smtClean="0"/>
              <a:pPr/>
              <a:t>‹#›</a:t>
            </a:fld>
            <a:endParaRPr lang="en-US"/>
          </a:p>
        </p:txBody>
      </p:sp>
    </p:spTree>
    <p:extLst>
      <p:ext uri="{BB962C8B-B14F-4D97-AF65-F5344CB8AC3E}">
        <p14:creationId xmlns="" xmlns:p14="http://schemas.microsoft.com/office/powerpoint/2010/main" val="75583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logo.jpg"/>
          <p:cNvPicPr>
            <a:picLocks noChangeAspect="1"/>
          </p:cNvPicPr>
          <p:nvPr/>
        </p:nvPicPr>
        <p:blipFill>
          <a:blip r:embed="rId2" cstate="print"/>
          <a:stretch>
            <a:fillRect/>
          </a:stretch>
        </p:blipFill>
        <p:spPr>
          <a:xfrm>
            <a:off x="2310821" y="926157"/>
            <a:ext cx="4599432" cy="4599432"/>
          </a:xfrm>
          <a:prstGeom prst="rect">
            <a:avLst/>
          </a:prstGeom>
        </p:spPr>
      </p:pic>
      <p:sp>
        <p:nvSpPr>
          <p:cNvPr id="5" name="Podnadpis 2"/>
          <p:cNvSpPr>
            <a:spLocks noGrp="1"/>
          </p:cNvSpPr>
          <p:nvPr>
            <p:ph type="subTitle" idx="1"/>
          </p:nvPr>
        </p:nvSpPr>
        <p:spPr>
          <a:xfrm>
            <a:off x="1169126" y="0"/>
            <a:ext cx="6858000" cy="1178897"/>
          </a:xfrm>
        </p:spPr>
        <p:txBody>
          <a:bodyPr>
            <a:normAutofit/>
          </a:bodyPr>
          <a:lstStyle/>
          <a:p>
            <a:pPr>
              <a:lnSpc>
                <a:spcPct val="100000"/>
              </a:lnSpc>
              <a:spcBef>
                <a:spcPct val="20000"/>
              </a:spcBef>
            </a:pPr>
            <a:r>
              <a:rPr lang="cs-CZ" sz="3200" dirty="0" smtClean="0">
                <a:solidFill>
                  <a:prstClr val="black">
                    <a:tint val="75000"/>
                  </a:prstClr>
                </a:solidFill>
              </a:rPr>
              <a:t>Barbora Chvátalová</a:t>
            </a:r>
            <a:br>
              <a:rPr lang="cs-CZ" sz="3200" dirty="0" smtClean="0">
                <a:solidFill>
                  <a:prstClr val="black">
                    <a:tint val="75000"/>
                  </a:prstClr>
                </a:solidFill>
              </a:rPr>
            </a:br>
            <a:r>
              <a:rPr lang="cs-CZ" sz="3200" dirty="0" smtClean="0">
                <a:solidFill>
                  <a:prstClr val="black">
                    <a:tint val="75000"/>
                  </a:prstClr>
                </a:solidFill>
              </a:rPr>
              <a:t>Petra Štěpánková</a:t>
            </a:r>
            <a:endParaRPr lang="cs-CZ" sz="3200" dirty="0">
              <a:solidFill>
                <a:prstClr val="black">
                  <a:tint val="75000"/>
                </a:prstClr>
              </a:solidFill>
            </a:endParaRPr>
          </a:p>
        </p:txBody>
      </p:sp>
      <p:sp>
        <p:nvSpPr>
          <p:cNvPr id="6" name="TextovéPole 5"/>
          <p:cNvSpPr txBox="1"/>
          <p:nvPr/>
        </p:nvSpPr>
        <p:spPr>
          <a:xfrm>
            <a:off x="1645921" y="5725664"/>
            <a:ext cx="6272102" cy="923330"/>
          </a:xfrm>
          <a:prstGeom prst="rect">
            <a:avLst/>
          </a:prstGeom>
          <a:noFill/>
        </p:spPr>
        <p:txBody>
          <a:bodyPr wrap="none" rtlCol="0">
            <a:spAutoFit/>
          </a:bodyPr>
          <a:lstStyle/>
          <a:p>
            <a:r>
              <a:rPr lang="cs-CZ" sz="5400" b="1" dirty="0" smtClean="0">
                <a:solidFill>
                  <a:srgbClr val="9ACD71"/>
                </a:solidFill>
              </a:rPr>
              <a:t>www.</a:t>
            </a:r>
            <a:r>
              <a:rPr lang="cs-CZ" sz="5400" b="1" dirty="0" err="1" smtClean="0">
                <a:solidFill>
                  <a:srgbClr val="9ACD71"/>
                </a:solidFill>
              </a:rPr>
              <a:t>projektspolu.cz</a:t>
            </a:r>
            <a:endParaRPr lang="cs-CZ" sz="4800" b="1" dirty="0">
              <a:solidFill>
                <a:srgbClr val="9ACD71"/>
              </a:solidFill>
            </a:endParaRPr>
          </a:p>
        </p:txBody>
      </p:sp>
      <p:sp>
        <p:nvSpPr>
          <p:cNvPr id="7" name="TextovéPole 6"/>
          <p:cNvSpPr txBox="1"/>
          <p:nvPr/>
        </p:nvSpPr>
        <p:spPr>
          <a:xfrm>
            <a:off x="0" y="5408024"/>
            <a:ext cx="9188926" cy="446276"/>
          </a:xfrm>
          <a:prstGeom prst="rect">
            <a:avLst/>
          </a:prstGeom>
          <a:noFill/>
        </p:spPr>
        <p:txBody>
          <a:bodyPr wrap="none" rtlCol="0">
            <a:spAutoFit/>
          </a:bodyPr>
          <a:lstStyle/>
          <a:p>
            <a:r>
              <a:rPr lang="cs-CZ" sz="2300" b="1" dirty="0" smtClean="0"/>
              <a:t>„</a:t>
            </a:r>
            <a:r>
              <a:rPr lang="cs-CZ" sz="2300" b="1" dirty="0" smtClean="0">
                <a:solidFill>
                  <a:srgbClr val="0C9686"/>
                </a:solidFill>
              </a:rPr>
              <a:t>S</a:t>
            </a:r>
            <a:r>
              <a:rPr lang="cs-CZ" sz="2300" b="1" dirty="0" smtClean="0"/>
              <a:t>tudenti </a:t>
            </a:r>
            <a:r>
              <a:rPr lang="cs-CZ" sz="2300" b="1" dirty="0" smtClean="0">
                <a:solidFill>
                  <a:srgbClr val="0C9686"/>
                </a:solidFill>
              </a:rPr>
              <a:t>p</a:t>
            </a:r>
            <a:r>
              <a:rPr lang="cs-CZ" sz="2300" b="1" dirty="0" smtClean="0"/>
              <a:t>sychologie </a:t>
            </a:r>
            <a:r>
              <a:rPr lang="cs-CZ" sz="2300" b="1" dirty="0" smtClean="0">
                <a:solidFill>
                  <a:srgbClr val="0C9686"/>
                </a:solidFill>
              </a:rPr>
              <a:t>po</a:t>
            </a:r>
            <a:r>
              <a:rPr lang="cs-CZ" sz="2300" b="1" dirty="0" smtClean="0"/>
              <a:t>máhající </a:t>
            </a:r>
            <a:r>
              <a:rPr lang="cs-CZ" sz="2300" b="1" dirty="0" smtClean="0">
                <a:solidFill>
                  <a:srgbClr val="0C9686"/>
                </a:solidFill>
              </a:rPr>
              <a:t>p</a:t>
            </a:r>
            <a:r>
              <a:rPr lang="cs-CZ" sz="2300" b="1" dirty="0" smtClean="0"/>
              <a:t>acientům v </a:t>
            </a:r>
            <a:r>
              <a:rPr lang="cs-CZ" sz="2300" b="1" dirty="0" smtClean="0">
                <a:solidFill>
                  <a:srgbClr val="0C9686"/>
                </a:solidFill>
              </a:rPr>
              <a:t>p</a:t>
            </a:r>
            <a:r>
              <a:rPr lang="cs-CZ" sz="2300" b="1" dirty="0" smtClean="0"/>
              <a:t>sychiatrických zařízeních“</a:t>
            </a:r>
            <a:endParaRPr lang="cs-CZ" sz="2300" b="1" dirty="0"/>
          </a:p>
        </p:txBody>
      </p:sp>
      <p:pic>
        <p:nvPicPr>
          <p:cNvPr id="8" name="Obrázek 7" descr="logo-das-casp.jpg"/>
          <p:cNvPicPr>
            <a:picLocks noChangeAspect="1"/>
          </p:cNvPicPr>
          <p:nvPr/>
        </p:nvPicPr>
        <p:blipFill>
          <a:blip r:embed="rId3" cstate="print"/>
          <a:stretch>
            <a:fillRect/>
          </a:stretch>
        </p:blipFill>
        <p:spPr>
          <a:xfrm>
            <a:off x="6662058" y="222069"/>
            <a:ext cx="2481942" cy="579457"/>
          </a:xfrm>
          <a:prstGeom prst="rect">
            <a:avLst/>
          </a:prstGeom>
        </p:spPr>
      </p:pic>
    </p:spTree>
    <p:extLst>
      <p:ext uri="{BB962C8B-B14F-4D97-AF65-F5344CB8AC3E}">
        <p14:creationId xmlns="" xmlns:p14="http://schemas.microsoft.com/office/powerpoint/2010/main" val="2120396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7886700" cy="1325563"/>
          </a:xfrm>
        </p:spPr>
        <p:txBody>
          <a:bodyPr>
            <a:normAutofit fontScale="90000"/>
          </a:bodyPr>
          <a:lstStyle/>
          <a:p>
            <a:r>
              <a:rPr lang="cs-CZ" sz="6000" b="1" dirty="0" smtClean="0">
                <a:solidFill>
                  <a:srgbClr val="9ACD71"/>
                </a:solidFill>
              </a:rPr>
              <a:t>Jak je spolupráce ošetřena:</a:t>
            </a:r>
            <a:endParaRPr lang="en-US" sz="6000" b="1" dirty="0">
              <a:solidFill>
                <a:srgbClr val="9ACD71"/>
              </a:solidFill>
            </a:endParaRPr>
          </a:p>
        </p:txBody>
      </p:sp>
      <p:sp>
        <p:nvSpPr>
          <p:cNvPr id="3" name="Zástupný symbol pro obsah 2"/>
          <p:cNvSpPr>
            <a:spLocks noGrp="1"/>
          </p:cNvSpPr>
          <p:nvPr>
            <p:ph idx="1"/>
          </p:nvPr>
        </p:nvSpPr>
        <p:spPr>
          <a:xfrm>
            <a:off x="615588" y="1459865"/>
            <a:ext cx="7886700" cy="4351338"/>
          </a:xfrm>
        </p:spPr>
        <p:txBody>
          <a:bodyPr>
            <a:normAutofit fontScale="92500" lnSpcReduction="10000"/>
          </a:bodyPr>
          <a:lstStyle/>
          <a:p>
            <a:r>
              <a:rPr lang="cs-CZ" dirty="0" smtClean="0"/>
              <a:t>Smlouva mezi univerzitou a zařízením</a:t>
            </a:r>
          </a:p>
          <a:p>
            <a:endParaRPr lang="cs-CZ" dirty="0" smtClean="0"/>
          </a:p>
          <a:p>
            <a:r>
              <a:rPr lang="cs-CZ" b="1" dirty="0" smtClean="0"/>
              <a:t>Mlčenlivost</a:t>
            </a:r>
          </a:p>
          <a:p>
            <a:r>
              <a:rPr lang="cs-CZ" b="1" dirty="0" smtClean="0"/>
              <a:t>Registrační karta dobrovolníka</a:t>
            </a:r>
          </a:p>
          <a:p>
            <a:r>
              <a:rPr lang="cs-CZ" b="1" dirty="0" smtClean="0"/>
              <a:t>Bezpečnost práce</a:t>
            </a:r>
          </a:p>
          <a:p>
            <a:endParaRPr lang="cs-CZ" dirty="0" smtClean="0"/>
          </a:p>
          <a:p>
            <a:r>
              <a:rPr lang="cs-CZ" dirty="0" smtClean="0"/>
              <a:t>Jmenovky, popř. OP</a:t>
            </a:r>
          </a:p>
          <a:p>
            <a:endParaRPr lang="cs-CZ" dirty="0" smtClean="0"/>
          </a:p>
          <a:p>
            <a:pPr>
              <a:buNone/>
            </a:pPr>
            <a:r>
              <a:rPr lang="cs-CZ" dirty="0" smtClean="0"/>
              <a:t>Spolupráce s pacienty striktně jen na </a:t>
            </a:r>
            <a:r>
              <a:rPr lang="cs-CZ" b="1" dirty="0" smtClean="0"/>
              <a:t>půdě</a:t>
            </a:r>
            <a:r>
              <a:rPr lang="cs-CZ" dirty="0" smtClean="0"/>
              <a:t> daného  zařízení  a po dobu trvání </a:t>
            </a:r>
            <a:r>
              <a:rPr lang="cs-CZ" b="1" dirty="0" smtClean="0"/>
              <a:t>hospitalizace</a:t>
            </a:r>
            <a:r>
              <a:rPr lang="cs-CZ" dirty="0" smtClean="0"/>
              <a:t>.</a:t>
            </a:r>
            <a:endParaRPr lang="en-US" dirty="0"/>
          </a:p>
        </p:txBody>
      </p:sp>
      <p:sp>
        <p:nvSpPr>
          <p:cNvPr id="7" name="Obdélník 6"/>
          <p:cNvSpPr/>
          <p:nvPr/>
        </p:nvSpPr>
        <p:spPr>
          <a:xfrm>
            <a:off x="0" y="6577781"/>
            <a:ext cx="9144001" cy="280219"/>
          </a:xfrm>
          <a:prstGeom prst="rect">
            <a:avLst/>
          </a:prstGeom>
          <a:solidFill>
            <a:srgbClr val="9ACD71"/>
          </a:solidFill>
          <a:ln>
            <a:solidFill>
              <a:srgbClr val="9AC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6" name="Obrázek 5" descr="logo.jpg"/>
          <p:cNvPicPr>
            <a:picLocks noChangeAspect="1"/>
          </p:cNvPicPr>
          <p:nvPr/>
        </p:nvPicPr>
        <p:blipFill>
          <a:blip r:embed="rId2" cstate="print"/>
          <a:stretch>
            <a:fillRect/>
          </a:stretch>
        </p:blipFill>
        <p:spPr>
          <a:xfrm>
            <a:off x="7458891" y="4872446"/>
            <a:ext cx="1685109" cy="1685109"/>
          </a:xfrm>
          <a:prstGeom prst="rect">
            <a:avLst/>
          </a:prstGeom>
        </p:spPr>
      </p:pic>
    </p:spTree>
    <p:extLst>
      <p:ext uri="{BB962C8B-B14F-4D97-AF65-F5344CB8AC3E}">
        <p14:creationId xmlns="" xmlns:p14="http://schemas.microsoft.com/office/powerpoint/2010/main" val="23184268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3143" y="0"/>
            <a:ext cx="7886700" cy="1325563"/>
          </a:xfrm>
        </p:spPr>
        <p:txBody>
          <a:bodyPr>
            <a:normAutofit/>
          </a:bodyPr>
          <a:lstStyle/>
          <a:p>
            <a:r>
              <a:rPr lang="cs-CZ" sz="6000" b="1" dirty="0" smtClean="0">
                <a:solidFill>
                  <a:srgbClr val="9ACD71"/>
                </a:solidFill>
              </a:rPr>
              <a:t>Jak spolupráce probíhá:</a:t>
            </a:r>
            <a:endParaRPr lang="en-US" sz="6000" b="1" dirty="0">
              <a:solidFill>
                <a:srgbClr val="9ACD71"/>
              </a:solidFill>
            </a:endParaRPr>
          </a:p>
        </p:txBody>
      </p:sp>
      <p:sp>
        <p:nvSpPr>
          <p:cNvPr id="3" name="Zástupný symbol pro obsah 2"/>
          <p:cNvSpPr>
            <a:spLocks noGrp="1"/>
          </p:cNvSpPr>
          <p:nvPr>
            <p:ph idx="1"/>
          </p:nvPr>
        </p:nvSpPr>
        <p:spPr>
          <a:xfrm>
            <a:off x="615588" y="1459865"/>
            <a:ext cx="7886700" cy="4351338"/>
          </a:xfrm>
        </p:spPr>
        <p:txBody>
          <a:bodyPr>
            <a:normAutofit/>
          </a:bodyPr>
          <a:lstStyle/>
          <a:p>
            <a:r>
              <a:rPr lang="cs-CZ" sz="4000" dirty="0" smtClean="0"/>
              <a:t>Min. 1 semestr</a:t>
            </a:r>
          </a:p>
          <a:p>
            <a:r>
              <a:rPr lang="cs-CZ" sz="4000" dirty="0" smtClean="0"/>
              <a:t>2 studenti na volnočasovou aktivitu</a:t>
            </a:r>
          </a:p>
          <a:p>
            <a:r>
              <a:rPr lang="cs-CZ" sz="4000" b="1" dirty="0" smtClean="0"/>
              <a:t>Zápisy </a:t>
            </a:r>
            <a:r>
              <a:rPr lang="cs-CZ" sz="4000" dirty="0" smtClean="0"/>
              <a:t>– do dalšího dne</a:t>
            </a:r>
          </a:p>
          <a:p>
            <a:r>
              <a:rPr lang="cs-CZ" sz="4000" b="1" dirty="0" smtClean="0"/>
              <a:t>Supervize, intervize </a:t>
            </a:r>
            <a:r>
              <a:rPr lang="cs-CZ" sz="4000" dirty="0" smtClean="0"/>
              <a:t>– 1x měsíčně</a:t>
            </a:r>
            <a:endParaRPr lang="en-US" sz="4000" dirty="0"/>
          </a:p>
        </p:txBody>
      </p:sp>
      <p:sp>
        <p:nvSpPr>
          <p:cNvPr id="7" name="Obdélník 6"/>
          <p:cNvSpPr/>
          <p:nvPr/>
        </p:nvSpPr>
        <p:spPr>
          <a:xfrm>
            <a:off x="0" y="6577781"/>
            <a:ext cx="9144001" cy="280219"/>
          </a:xfrm>
          <a:prstGeom prst="rect">
            <a:avLst/>
          </a:prstGeom>
          <a:solidFill>
            <a:srgbClr val="9ACD71"/>
          </a:solidFill>
          <a:ln>
            <a:solidFill>
              <a:srgbClr val="9AC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5" name="Obrázek 4" descr="logo.jpg"/>
          <p:cNvPicPr>
            <a:picLocks noChangeAspect="1"/>
          </p:cNvPicPr>
          <p:nvPr/>
        </p:nvPicPr>
        <p:blipFill>
          <a:blip r:embed="rId2" cstate="print"/>
          <a:stretch>
            <a:fillRect/>
          </a:stretch>
        </p:blipFill>
        <p:spPr>
          <a:xfrm>
            <a:off x="7458891" y="4885508"/>
            <a:ext cx="1685109" cy="1685109"/>
          </a:xfrm>
          <a:prstGeom prst="rect">
            <a:avLst/>
          </a:prstGeom>
        </p:spPr>
      </p:pic>
    </p:spTree>
    <p:extLst>
      <p:ext uri="{BB962C8B-B14F-4D97-AF65-F5344CB8AC3E}">
        <p14:creationId xmlns="" xmlns:p14="http://schemas.microsoft.com/office/powerpoint/2010/main" val="231842683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5760" y="0"/>
            <a:ext cx="7886700" cy="1325563"/>
          </a:xfrm>
        </p:spPr>
        <p:txBody>
          <a:bodyPr>
            <a:normAutofit fontScale="90000"/>
          </a:bodyPr>
          <a:lstStyle/>
          <a:p>
            <a:r>
              <a:rPr lang="cs-CZ" sz="6000" b="1" dirty="0" smtClean="0">
                <a:solidFill>
                  <a:srgbClr val="0C9686"/>
                </a:solidFill>
              </a:rPr>
              <a:t>Co obnáší zavedení na odd.:</a:t>
            </a:r>
            <a:endParaRPr lang="en-US" sz="6000" b="1" dirty="0">
              <a:solidFill>
                <a:srgbClr val="0C9686"/>
              </a:solidFill>
            </a:endParaRPr>
          </a:p>
        </p:txBody>
      </p:sp>
      <p:sp>
        <p:nvSpPr>
          <p:cNvPr id="3" name="Zástupný symbol pro obsah 2"/>
          <p:cNvSpPr>
            <a:spLocks noGrp="1"/>
          </p:cNvSpPr>
          <p:nvPr>
            <p:ph idx="1"/>
          </p:nvPr>
        </p:nvSpPr>
        <p:spPr>
          <a:xfrm>
            <a:off x="615588" y="1459865"/>
            <a:ext cx="7886700" cy="4351338"/>
          </a:xfrm>
        </p:spPr>
        <p:txBody>
          <a:bodyPr>
            <a:normAutofit/>
          </a:bodyPr>
          <a:lstStyle/>
          <a:p>
            <a:r>
              <a:rPr lang="cs-CZ" sz="3600" dirty="0" smtClean="0"/>
              <a:t>Komunikace s </a:t>
            </a:r>
            <a:r>
              <a:rPr lang="cs-CZ" sz="3600" b="1" dirty="0" smtClean="0"/>
              <a:t>1 osobou </a:t>
            </a:r>
            <a:r>
              <a:rPr lang="cs-CZ" sz="3600" dirty="0" smtClean="0"/>
              <a:t>– koordinátor oddělení</a:t>
            </a:r>
          </a:p>
          <a:p>
            <a:r>
              <a:rPr lang="cs-CZ" sz="3600" dirty="0" smtClean="0"/>
              <a:t>Domluva časového </a:t>
            </a:r>
            <a:r>
              <a:rPr lang="cs-CZ" sz="3600" b="1" dirty="0" smtClean="0"/>
              <a:t>harmonogramu</a:t>
            </a:r>
            <a:r>
              <a:rPr lang="cs-CZ" sz="3600" dirty="0" smtClean="0"/>
              <a:t> a </a:t>
            </a:r>
            <a:r>
              <a:rPr lang="cs-CZ" sz="3600" b="1" dirty="0" smtClean="0"/>
              <a:t>aktivit</a:t>
            </a:r>
          </a:p>
          <a:p>
            <a:r>
              <a:rPr lang="cs-CZ" sz="3600" b="1" dirty="0" smtClean="0"/>
              <a:t>Výběr pacientů </a:t>
            </a:r>
          </a:p>
          <a:p>
            <a:r>
              <a:rPr lang="cs-CZ" sz="3600" dirty="0" smtClean="0"/>
              <a:t>Ideálně </a:t>
            </a:r>
            <a:r>
              <a:rPr lang="cs-CZ" sz="3600" b="1" dirty="0" smtClean="0"/>
              <a:t>supervize</a:t>
            </a:r>
            <a:r>
              <a:rPr lang="cs-CZ" sz="3600" dirty="0" smtClean="0"/>
              <a:t> 1x měsíčně/ 1,5 hod</a:t>
            </a:r>
          </a:p>
        </p:txBody>
      </p:sp>
      <p:sp>
        <p:nvSpPr>
          <p:cNvPr id="7" name="Obdélník 6"/>
          <p:cNvSpPr/>
          <p:nvPr/>
        </p:nvSpPr>
        <p:spPr>
          <a:xfrm>
            <a:off x="0" y="6577781"/>
            <a:ext cx="9144001" cy="280219"/>
          </a:xfrm>
          <a:prstGeom prst="rect">
            <a:avLst/>
          </a:prstGeom>
          <a:solidFill>
            <a:srgbClr val="9ACD71"/>
          </a:solidFill>
          <a:ln>
            <a:solidFill>
              <a:srgbClr val="9AC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 xmlns:p14="http://schemas.microsoft.com/office/powerpoint/2010/main" val="231842683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45770" y="221434"/>
            <a:ext cx="7886700" cy="1325563"/>
          </a:xfrm>
        </p:spPr>
        <p:txBody>
          <a:bodyPr>
            <a:normAutofit/>
          </a:bodyPr>
          <a:lstStyle/>
          <a:p>
            <a:r>
              <a:rPr lang="cs-CZ" sz="4000" b="1" dirty="0">
                <a:solidFill>
                  <a:srgbClr val="0C9686"/>
                </a:solidFill>
              </a:rPr>
              <a:t>Zdravotničtí </a:t>
            </a:r>
            <a:r>
              <a:rPr lang="cs-CZ" sz="4000" b="1" dirty="0" smtClean="0">
                <a:solidFill>
                  <a:srgbClr val="0C9686"/>
                </a:solidFill>
              </a:rPr>
              <a:t>profesionálové – FEEDBACK Z BRNA</a:t>
            </a:r>
            <a:endParaRPr lang="en-US" sz="4000" b="1" dirty="0">
              <a:solidFill>
                <a:srgbClr val="0C9686"/>
              </a:solidFill>
            </a:endParaRPr>
          </a:p>
        </p:txBody>
      </p:sp>
      <p:sp>
        <p:nvSpPr>
          <p:cNvPr id="3" name="Zástupný symbol pro obsah 2"/>
          <p:cNvSpPr>
            <a:spLocks noGrp="1"/>
          </p:cNvSpPr>
          <p:nvPr>
            <p:ph idx="1"/>
          </p:nvPr>
        </p:nvSpPr>
        <p:spPr>
          <a:xfrm>
            <a:off x="628650" y="1825625"/>
            <a:ext cx="8358596" cy="4351338"/>
          </a:xfrm>
        </p:spPr>
        <p:txBody>
          <a:bodyPr>
            <a:normAutofit/>
          </a:bodyPr>
          <a:lstStyle/>
          <a:p>
            <a:pPr marL="0" indent="0">
              <a:buFont typeface="Wingdings" pitchFamily="2" charset="2"/>
              <a:buChar char="Ø"/>
            </a:pPr>
            <a:r>
              <a:rPr lang="cs-CZ" sz="2400" dirty="0" smtClean="0"/>
              <a:t> smysluplný </a:t>
            </a:r>
            <a:r>
              <a:rPr lang="cs-CZ" sz="2400" b="1" dirty="0" smtClean="0"/>
              <a:t>doplněk</a:t>
            </a:r>
            <a:r>
              <a:rPr lang="cs-CZ" sz="2400" dirty="0" smtClean="0"/>
              <a:t> fungování oddělení </a:t>
            </a:r>
          </a:p>
          <a:p>
            <a:pPr marL="0" indent="0">
              <a:buFont typeface="Wingdings" pitchFamily="2" charset="2"/>
              <a:buChar char="Ø"/>
            </a:pPr>
            <a:r>
              <a:rPr lang="cs-CZ" sz="2400" dirty="0" smtClean="0"/>
              <a:t> program „</a:t>
            </a:r>
            <a:r>
              <a:rPr lang="cs-CZ" sz="2400" b="1" dirty="0" smtClean="0"/>
              <a:t>šitý na míru</a:t>
            </a:r>
            <a:r>
              <a:rPr lang="cs-CZ" sz="2400" dirty="0" smtClean="0"/>
              <a:t>“ – dle oddělení, čas.možností, dg.</a:t>
            </a:r>
          </a:p>
          <a:p>
            <a:pPr marL="0" indent="0">
              <a:buFont typeface="Wingdings" pitchFamily="2" charset="2"/>
              <a:buChar char="Ø"/>
            </a:pPr>
            <a:r>
              <a:rPr lang="cs-CZ" sz="2400" dirty="0" smtClean="0"/>
              <a:t> pacienti se znají </a:t>
            </a:r>
            <a:r>
              <a:rPr lang="cs-CZ" sz="2400" dirty="0" smtClean="0">
                <a:sym typeface="Wingdings" pitchFamily="2" charset="2"/>
              </a:rPr>
              <a:t></a:t>
            </a:r>
            <a:r>
              <a:rPr lang="cs-CZ" sz="2400" dirty="0" smtClean="0"/>
              <a:t>zlepšení </a:t>
            </a:r>
            <a:r>
              <a:rPr lang="cs-CZ" sz="2400" b="1" dirty="0" smtClean="0"/>
              <a:t>atmosféry</a:t>
            </a:r>
            <a:r>
              <a:rPr lang="cs-CZ" sz="2400" dirty="0" smtClean="0"/>
              <a:t> na oddělení</a:t>
            </a:r>
          </a:p>
          <a:p>
            <a:pPr marL="0" indent="0">
              <a:buFont typeface="Wingdings" pitchFamily="2" charset="2"/>
              <a:buChar char="Ø"/>
            </a:pPr>
            <a:r>
              <a:rPr lang="cs-CZ" sz="2400" dirty="0" smtClean="0"/>
              <a:t> zápisy z aktivit </a:t>
            </a:r>
            <a:r>
              <a:rPr lang="cs-CZ" sz="2400" dirty="0" smtClean="0">
                <a:sym typeface="Wingdings" pitchFamily="2" charset="2"/>
              </a:rPr>
              <a:t> </a:t>
            </a:r>
            <a:r>
              <a:rPr lang="cs-CZ" sz="2400" b="1" dirty="0" smtClean="0"/>
              <a:t>bohatší informace </a:t>
            </a:r>
            <a:r>
              <a:rPr lang="cs-CZ" sz="2400" dirty="0" smtClean="0"/>
              <a:t>o pacientech z více zdrojů</a:t>
            </a:r>
          </a:p>
          <a:p>
            <a:pPr marL="0" indent="0">
              <a:buFont typeface="Wingdings" pitchFamily="2" charset="2"/>
              <a:buChar char="Ø"/>
            </a:pPr>
            <a:r>
              <a:rPr lang="cs-CZ" sz="2400" dirty="0" smtClean="0"/>
              <a:t> supervize: kontakt se studenty a možnost </a:t>
            </a:r>
            <a:r>
              <a:rPr lang="cs-CZ" sz="2400" b="1" dirty="0" smtClean="0"/>
              <a:t>sdílet své zkušenosti</a:t>
            </a:r>
          </a:p>
          <a:p>
            <a:pPr marL="0" indent="0">
              <a:buFont typeface="Wingdings" pitchFamily="2" charset="2"/>
              <a:buChar char="Ø"/>
            </a:pPr>
            <a:r>
              <a:rPr lang="cs-CZ" sz="2400" dirty="0" smtClean="0"/>
              <a:t> napomáhá </a:t>
            </a:r>
            <a:r>
              <a:rPr lang="cs-CZ" sz="2400" b="1" dirty="0" err="1" smtClean="0"/>
              <a:t>destigmatizaci</a:t>
            </a:r>
            <a:r>
              <a:rPr lang="cs-CZ" sz="2400" dirty="0" smtClean="0"/>
              <a:t> psychiatrie</a:t>
            </a:r>
          </a:p>
          <a:p>
            <a:pPr marL="0" indent="0">
              <a:buFont typeface="Wingdings" pitchFamily="2" charset="2"/>
              <a:buChar char="Ø"/>
            </a:pPr>
            <a:endParaRPr lang="cs-CZ" sz="2400" dirty="0" smtClean="0"/>
          </a:p>
          <a:p>
            <a:pPr marL="0" indent="0">
              <a:buNone/>
            </a:pPr>
            <a:endParaRPr lang="cs-CZ" sz="2400" dirty="0" smtClean="0"/>
          </a:p>
          <a:p>
            <a:pPr marL="0" indent="0">
              <a:buFont typeface="Wingdings" pitchFamily="2" charset="2"/>
              <a:buChar char="Ø"/>
            </a:pPr>
            <a:endParaRPr lang="en-US" sz="2400" dirty="0"/>
          </a:p>
        </p:txBody>
      </p:sp>
      <p:pic>
        <p:nvPicPr>
          <p:cNvPr id="4" name="Obrázek 3"/>
          <p:cNvPicPr>
            <a:picLocks noChangeAspect="1"/>
          </p:cNvPicPr>
          <p:nvPr/>
        </p:nvPicPr>
        <p:blipFill>
          <a:blip r:embed="rId2" cstate="print"/>
          <a:stretch>
            <a:fillRect/>
          </a:stretch>
        </p:blipFill>
        <p:spPr>
          <a:xfrm>
            <a:off x="1" y="4939462"/>
            <a:ext cx="9144000" cy="1918538"/>
          </a:xfrm>
          <a:prstGeom prst="rect">
            <a:avLst/>
          </a:prstGeom>
        </p:spPr>
      </p:pic>
      <p:sp>
        <p:nvSpPr>
          <p:cNvPr id="5" name="TextovéPole 4"/>
          <p:cNvSpPr txBox="1"/>
          <p:nvPr/>
        </p:nvSpPr>
        <p:spPr>
          <a:xfrm>
            <a:off x="5551715" y="927463"/>
            <a:ext cx="3944983" cy="1077218"/>
          </a:xfrm>
          <a:prstGeom prst="rect">
            <a:avLst/>
          </a:prstGeom>
          <a:noFill/>
        </p:spPr>
        <p:txBody>
          <a:bodyPr wrap="square" rtlCol="0">
            <a:spAutoFit/>
          </a:bodyPr>
          <a:lstStyle/>
          <a:p>
            <a:r>
              <a:rPr lang="cs-CZ" sz="3200" b="1" u="sng" dirty="0" smtClean="0">
                <a:solidFill>
                  <a:srgbClr val="0C9686"/>
                </a:solidFill>
              </a:rPr>
              <a:t>Co přináší projekt   </a:t>
            </a:r>
          </a:p>
          <a:p>
            <a:r>
              <a:rPr lang="cs-CZ" sz="3200" b="1" dirty="0" smtClean="0">
                <a:solidFill>
                  <a:srgbClr val="0C9686"/>
                </a:solidFill>
              </a:rPr>
              <a:t>       </a:t>
            </a:r>
            <a:r>
              <a:rPr lang="cs-CZ" sz="3200" b="1" u="sng" dirty="0" smtClean="0">
                <a:solidFill>
                  <a:srgbClr val="0C9686"/>
                </a:solidFill>
              </a:rPr>
              <a:t>pro oddělení?</a:t>
            </a:r>
            <a:endParaRPr lang="cs-CZ" sz="3200" b="1" u="sng" dirty="0">
              <a:solidFill>
                <a:srgbClr val="0C9686"/>
              </a:solidFill>
            </a:endParaRPr>
          </a:p>
        </p:txBody>
      </p:sp>
    </p:spTree>
    <p:extLst>
      <p:ext uri="{BB962C8B-B14F-4D97-AF65-F5344CB8AC3E}">
        <p14:creationId xmlns="" xmlns:p14="http://schemas.microsoft.com/office/powerpoint/2010/main" val="209648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1" y="4939462"/>
            <a:ext cx="9144000" cy="1918538"/>
          </a:xfrm>
          <a:prstGeom prst="rect">
            <a:avLst/>
          </a:prstGeom>
        </p:spPr>
      </p:pic>
      <p:sp>
        <p:nvSpPr>
          <p:cNvPr id="2" name="Nadpis 1"/>
          <p:cNvSpPr>
            <a:spLocks noGrp="1"/>
          </p:cNvSpPr>
          <p:nvPr>
            <p:ph type="title"/>
          </p:nvPr>
        </p:nvSpPr>
        <p:spPr>
          <a:xfrm>
            <a:off x="589462" y="247561"/>
            <a:ext cx="7886700" cy="1325563"/>
          </a:xfrm>
        </p:spPr>
        <p:txBody>
          <a:bodyPr>
            <a:normAutofit/>
          </a:bodyPr>
          <a:lstStyle/>
          <a:p>
            <a:r>
              <a:rPr lang="cs-CZ" sz="4000" b="1" dirty="0">
                <a:solidFill>
                  <a:srgbClr val="0C9686"/>
                </a:solidFill>
              </a:rPr>
              <a:t>Zdravotničtí </a:t>
            </a:r>
            <a:r>
              <a:rPr lang="cs-CZ" sz="4000" b="1" dirty="0" smtClean="0">
                <a:solidFill>
                  <a:srgbClr val="0C9686"/>
                </a:solidFill>
              </a:rPr>
              <a:t>profesionálové – FEEDBACK Z BRNA</a:t>
            </a:r>
            <a:endParaRPr lang="en-US" sz="4000" b="1" dirty="0">
              <a:solidFill>
                <a:srgbClr val="0C9686"/>
              </a:solidFill>
            </a:endParaRPr>
          </a:p>
        </p:txBody>
      </p:sp>
      <p:sp>
        <p:nvSpPr>
          <p:cNvPr id="3" name="Zástupný symbol pro obsah 2"/>
          <p:cNvSpPr>
            <a:spLocks noGrp="1"/>
          </p:cNvSpPr>
          <p:nvPr>
            <p:ph idx="1"/>
          </p:nvPr>
        </p:nvSpPr>
        <p:spPr>
          <a:xfrm>
            <a:off x="380456" y="1708059"/>
            <a:ext cx="8358596" cy="4351338"/>
          </a:xfrm>
        </p:spPr>
        <p:txBody>
          <a:bodyPr>
            <a:normAutofit/>
          </a:bodyPr>
          <a:lstStyle/>
          <a:p>
            <a:pPr lvl="0">
              <a:buFont typeface="Wingdings" pitchFamily="2" charset="2"/>
              <a:buChar char="Ø"/>
            </a:pPr>
            <a:r>
              <a:rPr lang="cs-CZ" sz="1800" dirty="0" smtClean="0"/>
              <a:t>smysluplné </a:t>
            </a:r>
            <a:r>
              <a:rPr lang="cs-CZ" sz="1800" b="1" dirty="0" smtClean="0"/>
              <a:t>využití času </a:t>
            </a:r>
            <a:r>
              <a:rPr lang="cs-CZ" sz="1800" dirty="0" smtClean="0"/>
              <a:t>pro pacienty, aktivizace</a:t>
            </a:r>
          </a:p>
          <a:p>
            <a:pPr lvl="0">
              <a:buFont typeface="Wingdings" pitchFamily="2" charset="2"/>
              <a:buChar char="Ø"/>
            </a:pPr>
            <a:r>
              <a:rPr lang="cs-CZ" sz="1800" b="1" dirty="0" smtClean="0"/>
              <a:t>obohacení </a:t>
            </a:r>
            <a:r>
              <a:rPr lang="cs-CZ" sz="1800" dirty="0" smtClean="0"/>
              <a:t>stávajících aktivit</a:t>
            </a:r>
          </a:p>
          <a:p>
            <a:pPr lvl="0">
              <a:buFont typeface="Wingdings" pitchFamily="2" charset="2"/>
              <a:buChar char="Ø"/>
            </a:pPr>
            <a:r>
              <a:rPr lang="cs-CZ" sz="1800" dirty="0" smtClean="0"/>
              <a:t>skupinové aktivity  </a:t>
            </a:r>
            <a:r>
              <a:rPr lang="cs-CZ" sz="1800" dirty="0" smtClean="0">
                <a:sym typeface="Wingdings" pitchFamily="2" charset="2"/>
              </a:rPr>
              <a:t></a:t>
            </a:r>
            <a:r>
              <a:rPr lang="cs-CZ" sz="1800" dirty="0" smtClean="0"/>
              <a:t> nová </a:t>
            </a:r>
            <a:r>
              <a:rPr lang="cs-CZ" sz="1800" dirty="0" err="1" smtClean="0"/>
              <a:t>sebezkušenost</a:t>
            </a:r>
            <a:r>
              <a:rPr lang="cs-CZ" sz="1800" dirty="0" smtClean="0"/>
              <a:t>, podpora </a:t>
            </a:r>
            <a:r>
              <a:rPr lang="cs-CZ" sz="1800" b="1" dirty="0" smtClean="0"/>
              <a:t>sociálních vztahů</a:t>
            </a:r>
          </a:p>
          <a:p>
            <a:pPr lvl="0">
              <a:buFont typeface="Wingdings" pitchFamily="2" charset="2"/>
              <a:buChar char="Ø"/>
            </a:pPr>
            <a:r>
              <a:rPr lang="cs-CZ" sz="1800" dirty="0" smtClean="0"/>
              <a:t>zajištění </a:t>
            </a:r>
            <a:r>
              <a:rPr lang="cs-CZ" sz="1800" b="1" dirty="0" smtClean="0"/>
              <a:t>pravidelnosti a dlouhodobosti </a:t>
            </a:r>
            <a:r>
              <a:rPr lang="cs-CZ" sz="1800" dirty="0" smtClean="0"/>
              <a:t>aktivit tam, kde by jinak nebyl čas či prostředky...</a:t>
            </a:r>
          </a:p>
          <a:p>
            <a:pPr lvl="0">
              <a:buFont typeface="Wingdings" pitchFamily="2" charset="2"/>
              <a:buChar char="Ø"/>
            </a:pPr>
            <a:r>
              <a:rPr lang="cs-CZ" sz="1800" dirty="0" smtClean="0"/>
              <a:t>zvyšuje kvalitu,</a:t>
            </a:r>
            <a:r>
              <a:rPr lang="cs-CZ" sz="1800" b="1" dirty="0" smtClean="0"/>
              <a:t> hospitalizace</a:t>
            </a:r>
            <a:r>
              <a:rPr lang="cs-CZ" sz="1800" dirty="0" smtClean="0"/>
              <a:t> potažmo </a:t>
            </a:r>
            <a:r>
              <a:rPr lang="cs-CZ" sz="1800" b="1" dirty="0" smtClean="0"/>
              <a:t>efektivitu léčby</a:t>
            </a:r>
          </a:p>
          <a:p>
            <a:pPr lvl="0">
              <a:buFont typeface="Wingdings" pitchFamily="2" charset="2"/>
              <a:buChar char="Ø"/>
            </a:pPr>
            <a:r>
              <a:rPr lang="cs-CZ" sz="1800" dirty="0" smtClean="0"/>
              <a:t>kontakt se zdravou populací, </a:t>
            </a:r>
            <a:r>
              <a:rPr lang="cs-CZ" sz="1800" b="1" dirty="0" smtClean="0"/>
              <a:t>podpůrný </a:t>
            </a:r>
            <a:r>
              <a:rPr lang="cs-CZ" sz="1800" dirty="0" smtClean="0"/>
              <a:t>lidský kontakt </a:t>
            </a:r>
            <a:r>
              <a:rPr lang="cs-CZ" sz="1800" dirty="0" smtClean="0">
                <a:sym typeface="Wingdings" pitchFamily="2" charset="2"/>
              </a:rPr>
              <a:t></a:t>
            </a:r>
            <a:r>
              <a:rPr lang="cs-CZ" sz="1800" dirty="0" smtClean="0"/>
              <a:t> bojuje proti sociálnímu stažení pacientů</a:t>
            </a:r>
          </a:p>
          <a:p>
            <a:pPr lvl="0">
              <a:buFont typeface="Wingdings" pitchFamily="2" charset="2"/>
              <a:buChar char="Ø"/>
            </a:pPr>
            <a:r>
              <a:rPr lang="cs-CZ" sz="1800" dirty="0" smtClean="0"/>
              <a:t>možnost volby a tím převzetí </a:t>
            </a:r>
            <a:r>
              <a:rPr lang="cs-CZ" sz="1800" b="1" dirty="0" smtClean="0"/>
              <a:t>vyšší zodpovědnosti</a:t>
            </a:r>
            <a:r>
              <a:rPr lang="cs-CZ" sz="1800" dirty="0" smtClean="0"/>
              <a:t> za vlastní léčbu </a:t>
            </a:r>
            <a:r>
              <a:rPr lang="cs-CZ" sz="1800" dirty="0" smtClean="0">
                <a:sym typeface="Wingdings" pitchFamily="2" charset="2"/>
              </a:rPr>
              <a:t></a:t>
            </a:r>
            <a:r>
              <a:rPr lang="cs-CZ" sz="1800" dirty="0" smtClean="0"/>
              <a:t> vyšší </a:t>
            </a:r>
            <a:r>
              <a:rPr lang="cs-CZ" sz="1800" b="1" dirty="0" smtClean="0"/>
              <a:t>motivace</a:t>
            </a:r>
          </a:p>
          <a:p>
            <a:pPr lvl="0">
              <a:buFont typeface="Wingdings" pitchFamily="2" charset="2"/>
              <a:buChar char="Ø"/>
            </a:pPr>
            <a:r>
              <a:rPr lang="cs-CZ" sz="1800" dirty="0" smtClean="0"/>
              <a:t>rozmanitější spektrum osob, co vedou aktivit </a:t>
            </a:r>
            <a:r>
              <a:rPr lang="cs-CZ" sz="1800" dirty="0" smtClean="0">
                <a:sym typeface="Wingdings" pitchFamily="2" charset="2"/>
              </a:rPr>
              <a:t> </a:t>
            </a:r>
            <a:r>
              <a:rPr lang="cs-CZ" sz="1800" b="1" dirty="0" smtClean="0"/>
              <a:t>méně stereotypní</a:t>
            </a:r>
          </a:p>
          <a:p>
            <a:pPr marL="0" indent="0">
              <a:buFont typeface="Wingdings" pitchFamily="2" charset="2"/>
              <a:buChar char="Ø"/>
            </a:pPr>
            <a:endParaRPr lang="cs-CZ" sz="1600" dirty="0" smtClean="0"/>
          </a:p>
          <a:p>
            <a:pPr marL="0" indent="0">
              <a:buNone/>
            </a:pPr>
            <a:endParaRPr lang="cs-CZ" sz="1600" dirty="0" smtClean="0"/>
          </a:p>
          <a:p>
            <a:pPr marL="0" indent="0">
              <a:buFont typeface="Wingdings" pitchFamily="2" charset="2"/>
              <a:buChar char="Ø"/>
            </a:pPr>
            <a:endParaRPr lang="en-US" sz="1600" dirty="0"/>
          </a:p>
        </p:txBody>
      </p:sp>
      <p:sp>
        <p:nvSpPr>
          <p:cNvPr id="5" name="TextovéPole 4"/>
          <p:cNvSpPr txBox="1"/>
          <p:nvPr/>
        </p:nvSpPr>
        <p:spPr>
          <a:xfrm>
            <a:off x="5486401" y="836023"/>
            <a:ext cx="3944983" cy="1077218"/>
          </a:xfrm>
          <a:prstGeom prst="rect">
            <a:avLst/>
          </a:prstGeom>
          <a:noFill/>
        </p:spPr>
        <p:txBody>
          <a:bodyPr wrap="square" rtlCol="0">
            <a:spAutoFit/>
          </a:bodyPr>
          <a:lstStyle/>
          <a:p>
            <a:r>
              <a:rPr lang="cs-CZ" sz="3200" b="1" u="sng" dirty="0" smtClean="0">
                <a:solidFill>
                  <a:schemeClr val="bg1">
                    <a:lumMod val="50000"/>
                  </a:schemeClr>
                </a:solidFill>
              </a:rPr>
              <a:t>Jak pomáhá projekt   </a:t>
            </a:r>
          </a:p>
          <a:p>
            <a:r>
              <a:rPr lang="cs-CZ" sz="3200" b="1" dirty="0" smtClean="0">
                <a:solidFill>
                  <a:schemeClr val="bg1">
                    <a:lumMod val="50000"/>
                  </a:schemeClr>
                </a:solidFill>
              </a:rPr>
              <a:t>       </a:t>
            </a:r>
            <a:r>
              <a:rPr lang="cs-CZ" sz="3200" b="1" u="sng" dirty="0" smtClean="0">
                <a:solidFill>
                  <a:schemeClr val="bg1">
                    <a:lumMod val="50000"/>
                  </a:schemeClr>
                </a:solidFill>
              </a:rPr>
              <a:t>pacientům?</a:t>
            </a:r>
            <a:endParaRPr lang="cs-CZ" sz="3200" b="1" u="sng" dirty="0">
              <a:solidFill>
                <a:schemeClr val="bg1">
                  <a:lumMod val="50000"/>
                </a:schemeClr>
              </a:solidFill>
            </a:endParaRPr>
          </a:p>
        </p:txBody>
      </p:sp>
    </p:spTree>
    <p:extLst>
      <p:ext uri="{BB962C8B-B14F-4D97-AF65-F5344CB8AC3E}">
        <p14:creationId xmlns="" xmlns:p14="http://schemas.microsoft.com/office/powerpoint/2010/main" val="209648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9462" y="247561"/>
            <a:ext cx="7886700" cy="1325563"/>
          </a:xfrm>
        </p:spPr>
        <p:txBody>
          <a:bodyPr>
            <a:normAutofit/>
          </a:bodyPr>
          <a:lstStyle/>
          <a:p>
            <a:r>
              <a:rPr lang="cs-CZ" sz="4000" b="1" dirty="0">
                <a:solidFill>
                  <a:srgbClr val="0C9686"/>
                </a:solidFill>
              </a:rPr>
              <a:t>Zdravotničtí </a:t>
            </a:r>
            <a:r>
              <a:rPr lang="cs-CZ" sz="4000" b="1" dirty="0" smtClean="0">
                <a:solidFill>
                  <a:srgbClr val="0C9686"/>
                </a:solidFill>
              </a:rPr>
              <a:t>profesionálové – FEEDBACK Z BRNA</a:t>
            </a:r>
            <a:endParaRPr lang="en-US" sz="4000" b="1" dirty="0">
              <a:solidFill>
                <a:srgbClr val="0C9686"/>
              </a:solidFill>
            </a:endParaRPr>
          </a:p>
        </p:txBody>
      </p:sp>
      <p:sp>
        <p:nvSpPr>
          <p:cNvPr id="3" name="Zástupný symbol pro obsah 2"/>
          <p:cNvSpPr>
            <a:spLocks noGrp="1"/>
          </p:cNvSpPr>
          <p:nvPr>
            <p:ph idx="1"/>
          </p:nvPr>
        </p:nvSpPr>
        <p:spPr>
          <a:xfrm>
            <a:off x="628650" y="1825625"/>
            <a:ext cx="8358596" cy="4351338"/>
          </a:xfrm>
        </p:spPr>
        <p:txBody>
          <a:bodyPr>
            <a:normAutofit/>
          </a:bodyPr>
          <a:lstStyle/>
          <a:p>
            <a:pPr lvl="0"/>
            <a:r>
              <a:rPr lang="cs-CZ" sz="3200" dirty="0" smtClean="0"/>
              <a:t>zvyšuje profesní kompetence (př. komunikace, pozorování, zapisování, práce se skupinou, další dovednosti)</a:t>
            </a:r>
          </a:p>
          <a:p>
            <a:pPr lvl="0"/>
            <a:r>
              <a:rPr lang="cs-CZ" sz="3200" dirty="0" smtClean="0"/>
              <a:t>propojení teorie s praxí</a:t>
            </a:r>
          </a:p>
          <a:p>
            <a:pPr lvl="0"/>
            <a:r>
              <a:rPr lang="cs-CZ" sz="3200" dirty="0" smtClean="0"/>
              <a:t>zvýšení kvality vzdělávání</a:t>
            </a:r>
          </a:p>
          <a:p>
            <a:pPr marL="0" indent="0">
              <a:buFont typeface="Wingdings" pitchFamily="2" charset="2"/>
              <a:buChar char="Ø"/>
            </a:pPr>
            <a:endParaRPr lang="cs-CZ" sz="2400" dirty="0" smtClean="0"/>
          </a:p>
          <a:p>
            <a:pPr marL="0" indent="0">
              <a:buNone/>
            </a:pPr>
            <a:endParaRPr lang="cs-CZ" sz="2400" dirty="0" smtClean="0"/>
          </a:p>
          <a:p>
            <a:pPr marL="0" indent="0">
              <a:buFont typeface="Wingdings" pitchFamily="2" charset="2"/>
              <a:buChar char="Ø"/>
            </a:pPr>
            <a:endParaRPr lang="en-US" sz="2400" dirty="0"/>
          </a:p>
        </p:txBody>
      </p:sp>
      <p:pic>
        <p:nvPicPr>
          <p:cNvPr id="4" name="Obrázek 3"/>
          <p:cNvPicPr>
            <a:picLocks noChangeAspect="1"/>
          </p:cNvPicPr>
          <p:nvPr/>
        </p:nvPicPr>
        <p:blipFill>
          <a:blip r:embed="rId2" cstate="print"/>
          <a:stretch>
            <a:fillRect/>
          </a:stretch>
        </p:blipFill>
        <p:spPr>
          <a:xfrm>
            <a:off x="1" y="4939462"/>
            <a:ext cx="9144000" cy="1918538"/>
          </a:xfrm>
          <a:prstGeom prst="rect">
            <a:avLst/>
          </a:prstGeom>
        </p:spPr>
      </p:pic>
      <p:sp>
        <p:nvSpPr>
          <p:cNvPr id="5" name="TextovéPole 4"/>
          <p:cNvSpPr txBox="1"/>
          <p:nvPr/>
        </p:nvSpPr>
        <p:spPr>
          <a:xfrm>
            <a:off x="5590904" y="862149"/>
            <a:ext cx="3944983" cy="1077218"/>
          </a:xfrm>
          <a:prstGeom prst="rect">
            <a:avLst/>
          </a:prstGeom>
          <a:noFill/>
        </p:spPr>
        <p:txBody>
          <a:bodyPr wrap="square" rtlCol="0">
            <a:spAutoFit/>
          </a:bodyPr>
          <a:lstStyle/>
          <a:p>
            <a:r>
              <a:rPr lang="cs-CZ" sz="3200" b="1" u="sng" dirty="0" smtClean="0">
                <a:solidFill>
                  <a:srgbClr val="9ACD71"/>
                </a:solidFill>
              </a:rPr>
              <a:t>Co přináší projekt     </a:t>
            </a:r>
          </a:p>
          <a:p>
            <a:r>
              <a:rPr lang="cs-CZ" sz="3200" b="1" dirty="0" smtClean="0">
                <a:solidFill>
                  <a:srgbClr val="9ACD71"/>
                </a:solidFill>
              </a:rPr>
              <a:t>      </a:t>
            </a:r>
            <a:r>
              <a:rPr lang="cs-CZ" sz="3200" b="1" u="sng" dirty="0" smtClean="0">
                <a:solidFill>
                  <a:srgbClr val="9ACD71"/>
                </a:solidFill>
              </a:rPr>
              <a:t>studentům?</a:t>
            </a:r>
            <a:endParaRPr lang="cs-CZ" sz="3200" b="1" u="sng" dirty="0">
              <a:solidFill>
                <a:srgbClr val="9ACD71"/>
              </a:solidFill>
            </a:endParaRPr>
          </a:p>
        </p:txBody>
      </p:sp>
    </p:spTree>
    <p:extLst>
      <p:ext uri="{BB962C8B-B14F-4D97-AF65-F5344CB8AC3E}">
        <p14:creationId xmlns="" xmlns:p14="http://schemas.microsoft.com/office/powerpoint/2010/main" val="209648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1" y="4939462"/>
            <a:ext cx="9144000" cy="1918538"/>
          </a:xfrm>
          <a:prstGeom prst="rect">
            <a:avLst/>
          </a:prstGeom>
        </p:spPr>
      </p:pic>
      <p:sp>
        <p:nvSpPr>
          <p:cNvPr id="2" name="Nadpis 1"/>
          <p:cNvSpPr>
            <a:spLocks noGrp="1"/>
          </p:cNvSpPr>
          <p:nvPr>
            <p:ph type="title"/>
          </p:nvPr>
        </p:nvSpPr>
        <p:spPr/>
        <p:txBody>
          <a:bodyPr>
            <a:normAutofit/>
          </a:bodyPr>
          <a:lstStyle/>
          <a:p>
            <a:r>
              <a:rPr lang="cs-CZ" sz="4000" b="1" dirty="0">
                <a:solidFill>
                  <a:srgbClr val="0C9686"/>
                </a:solidFill>
              </a:rPr>
              <a:t>Zdravotničtí profesionálové</a:t>
            </a:r>
            <a:endParaRPr lang="en-US" sz="4000" b="1" dirty="0"/>
          </a:p>
        </p:txBody>
      </p:sp>
      <p:sp>
        <p:nvSpPr>
          <p:cNvPr id="3" name="Zástupný symbol pro obsah 2"/>
          <p:cNvSpPr>
            <a:spLocks noGrp="1"/>
          </p:cNvSpPr>
          <p:nvPr>
            <p:ph idx="1"/>
          </p:nvPr>
        </p:nvSpPr>
        <p:spPr/>
        <p:txBody>
          <a:bodyPr/>
          <a:lstStyle/>
          <a:p>
            <a:pPr marL="0" lvl="0" indent="0" algn="just">
              <a:buNone/>
            </a:pPr>
            <a:r>
              <a:rPr lang="cs-CZ" i="1" dirty="0"/>
              <a:t>„Projekt SPOLU pomáhá humanizaci psychiatrické péče, bojuje proti stigmatizaci a ukazuje, že duševně nemocní lidé jsou stejní jako my. Jenom jsou v těžké životní situaci, onemocněli a rozhodně si nezaslouží, aby je za to někdo odsuzoval (což se snad už moc neděje). Ale je dobré o tom mluvit.“ </a:t>
            </a:r>
            <a:endParaRPr lang="cs-CZ" i="1" dirty="0" smtClean="0"/>
          </a:p>
          <a:p>
            <a:pPr lvl="0" algn="r">
              <a:buFontTx/>
              <a:buChar char="-"/>
            </a:pPr>
            <a:r>
              <a:rPr lang="cs-CZ" i="1" dirty="0" smtClean="0"/>
              <a:t>Mgr. Barbora </a:t>
            </a:r>
            <a:r>
              <a:rPr lang="cs-CZ" i="1" dirty="0" err="1" smtClean="0"/>
              <a:t>Valková</a:t>
            </a:r>
            <a:endParaRPr lang="cs-CZ" i="1" dirty="0" smtClean="0"/>
          </a:p>
          <a:p>
            <a:pPr marL="0" lvl="0" indent="0" algn="r">
              <a:buNone/>
            </a:pPr>
            <a:r>
              <a:rPr lang="cs-CZ" i="1" dirty="0" smtClean="0">
                <a:solidFill>
                  <a:srgbClr val="0C9686"/>
                </a:solidFill>
              </a:rPr>
              <a:t>psycholožka odd. 23 PK FN Brno</a:t>
            </a:r>
            <a:endParaRPr lang="cs-CZ" dirty="0">
              <a:solidFill>
                <a:srgbClr val="0C9686"/>
              </a:solidFill>
            </a:endParaRPr>
          </a:p>
          <a:p>
            <a:endParaRPr lang="en-US" dirty="0"/>
          </a:p>
        </p:txBody>
      </p:sp>
    </p:spTree>
    <p:extLst>
      <p:ext uri="{BB962C8B-B14F-4D97-AF65-F5344CB8AC3E}">
        <p14:creationId xmlns="" xmlns:p14="http://schemas.microsoft.com/office/powerpoint/2010/main" val="1518517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B0F0"/>
                </a:solidFill>
              </a:rPr>
              <a:t>Veřejnost</a:t>
            </a:r>
            <a:endParaRPr lang="en-US" sz="4000" b="1" dirty="0">
              <a:solidFill>
                <a:srgbClr val="00B0F0"/>
              </a:solidFill>
            </a:endParaRPr>
          </a:p>
        </p:txBody>
      </p:sp>
      <p:sp>
        <p:nvSpPr>
          <p:cNvPr id="3" name="Zástupný symbol pro obsah 2"/>
          <p:cNvSpPr>
            <a:spLocks noGrp="1"/>
          </p:cNvSpPr>
          <p:nvPr>
            <p:ph idx="1"/>
          </p:nvPr>
        </p:nvSpPr>
        <p:spPr/>
        <p:txBody>
          <a:bodyPr>
            <a:normAutofit/>
          </a:bodyPr>
          <a:lstStyle/>
          <a:p>
            <a:pPr marL="0" indent="0">
              <a:buNone/>
            </a:pPr>
            <a:r>
              <a:rPr lang="cs-CZ" sz="3600" dirty="0"/>
              <a:t>Úsilí o </a:t>
            </a:r>
            <a:r>
              <a:rPr lang="cs-CZ" sz="3600" dirty="0" err="1" smtClean="0"/>
              <a:t>destigmatizaci</a:t>
            </a:r>
            <a:endParaRPr lang="cs-CZ" sz="3600" dirty="0" smtClean="0"/>
          </a:p>
          <a:p>
            <a:pPr lvl="2"/>
            <a:r>
              <a:rPr lang="cs-CZ" sz="3200" dirty="0" smtClean="0"/>
              <a:t>Kampaň </a:t>
            </a:r>
            <a:r>
              <a:rPr lang="cs-CZ" sz="3200" b="1" dirty="0"/>
              <a:t>Mind </a:t>
            </a:r>
            <a:r>
              <a:rPr lang="cs-CZ" sz="3200" b="1" dirty="0" err="1"/>
              <a:t>the</a:t>
            </a:r>
            <a:r>
              <a:rPr lang="cs-CZ" sz="3200" b="1" dirty="0"/>
              <a:t> </a:t>
            </a:r>
            <a:r>
              <a:rPr lang="cs-CZ" sz="3200" b="1" dirty="0" err="1" smtClean="0"/>
              <a:t>Mind</a:t>
            </a:r>
            <a:endParaRPr lang="cs-CZ" sz="3200" b="1" dirty="0" smtClean="0"/>
          </a:p>
          <a:p>
            <a:pPr lvl="2"/>
            <a:r>
              <a:rPr lang="cs-CZ" sz="3200" dirty="0" smtClean="0"/>
              <a:t>Kampaň</a:t>
            </a:r>
            <a:r>
              <a:rPr lang="cs-CZ" sz="3200" b="1" dirty="0" smtClean="0"/>
              <a:t> VOICES OF SPOLU</a:t>
            </a:r>
            <a:endParaRPr lang="cs-CZ" sz="3200" b="1" dirty="0"/>
          </a:p>
        </p:txBody>
      </p:sp>
      <p:sp>
        <p:nvSpPr>
          <p:cNvPr id="13" name="Obdélník 12"/>
          <p:cNvSpPr/>
          <p:nvPr/>
        </p:nvSpPr>
        <p:spPr>
          <a:xfrm>
            <a:off x="0" y="6577781"/>
            <a:ext cx="9144001" cy="280219"/>
          </a:xfrm>
          <a:prstGeom prst="rect">
            <a:avLst/>
          </a:prstGeom>
          <a:solidFill>
            <a:srgbClr val="9ACD71"/>
          </a:solidFill>
          <a:ln>
            <a:solidFill>
              <a:srgbClr val="9AC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CD71"/>
              </a:solidFill>
            </a:endParaRPr>
          </a:p>
        </p:txBody>
      </p:sp>
      <p:pic>
        <p:nvPicPr>
          <p:cNvPr id="11" name="Obrázek 10" descr="PicMonkey Collage1.jpg"/>
          <p:cNvPicPr>
            <a:picLocks noChangeAspect="1"/>
          </p:cNvPicPr>
          <p:nvPr/>
        </p:nvPicPr>
        <p:blipFill>
          <a:blip r:embed="rId2" cstate="print"/>
          <a:stretch>
            <a:fillRect/>
          </a:stretch>
        </p:blipFill>
        <p:spPr>
          <a:xfrm>
            <a:off x="7262949" y="-1528355"/>
            <a:ext cx="1881051" cy="6571304"/>
          </a:xfrm>
          <a:prstGeom prst="rect">
            <a:avLst/>
          </a:prstGeom>
        </p:spPr>
      </p:pic>
      <p:pic>
        <p:nvPicPr>
          <p:cNvPr id="12" name="Obrázek 11" descr="wp0cbtwznc.1229819-571130899676236-3197887207563947628-n.png"/>
          <p:cNvPicPr>
            <a:picLocks noChangeAspect="1"/>
          </p:cNvPicPr>
          <p:nvPr/>
        </p:nvPicPr>
        <p:blipFill>
          <a:blip r:embed="rId3" cstate="print"/>
          <a:stretch>
            <a:fillRect/>
          </a:stretch>
        </p:blipFill>
        <p:spPr>
          <a:xfrm>
            <a:off x="0" y="3724275"/>
            <a:ext cx="9144000" cy="3133725"/>
          </a:xfrm>
          <a:prstGeom prst="rect">
            <a:avLst/>
          </a:prstGeom>
        </p:spPr>
      </p:pic>
    </p:spTree>
    <p:extLst>
      <p:ext uri="{BB962C8B-B14F-4D97-AF65-F5344CB8AC3E}">
        <p14:creationId xmlns="" xmlns:p14="http://schemas.microsoft.com/office/powerpoint/2010/main" val="917890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B0F0"/>
                </a:solidFill>
              </a:rPr>
              <a:t>Veřejnost</a:t>
            </a:r>
            <a:endParaRPr lang="en-US" sz="4000" b="1" dirty="0">
              <a:solidFill>
                <a:srgbClr val="00B0F0"/>
              </a:solidFill>
            </a:endParaRPr>
          </a:p>
        </p:txBody>
      </p:sp>
      <p:pic>
        <p:nvPicPr>
          <p:cNvPr id="5" name="Obrázek 4"/>
          <p:cNvPicPr>
            <a:picLocks noChangeAspect="1"/>
          </p:cNvPicPr>
          <p:nvPr/>
        </p:nvPicPr>
        <p:blipFill rotWithShape="1">
          <a:blip r:embed="rId2" cstate="print">
            <a:extLst>
              <a:ext uri="{28A0092B-C50C-407E-A947-70E740481C1C}">
                <a14:useLocalDpi xmlns="" xmlns:a14="http://schemas.microsoft.com/office/drawing/2010/main" val="0"/>
              </a:ext>
            </a:extLst>
          </a:blip>
          <a:srcRect l="40701"/>
          <a:stretch/>
        </p:blipFill>
        <p:spPr>
          <a:xfrm>
            <a:off x="1319631" y="3072895"/>
            <a:ext cx="2585882" cy="1255907"/>
          </a:xfrm>
          <a:prstGeom prst="rect">
            <a:avLst/>
          </a:prstGeom>
        </p:spPr>
      </p:pic>
      <p:pic>
        <p:nvPicPr>
          <p:cNvPr id="6" name="Obrázek 5" descr="destigm3.jpg"/>
          <p:cNvPicPr>
            <a:picLocks noChangeAspect="1"/>
          </p:cNvPicPr>
          <p:nvPr/>
        </p:nvPicPr>
        <p:blipFill>
          <a:blip r:embed="rId3" cstate="print"/>
          <a:stretch>
            <a:fillRect/>
          </a:stretch>
        </p:blipFill>
        <p:spPr>
          <a:xfrm rot="669084">
            <a:off x="3770707" y="1855039"/>
            <a:ext cx="5121075" cy="3108152"/>
          </a:xfrm>
          <a:prstGeom prst="rect">
            <a:avLst/>
          </a:prstGeom>
        </p:spPr>
      </p:pic>
      <p:pic>
        <p:nvPicPr>
          <p:cNvPr id="7" name="Obrázek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904434">
            <a:off x="563434" y="1642657"/>
            <a:ext cx="1996547" cy="1290761"/>
          </a:xfrm>
          <a:prstGeom prst="rect">
            <a:avLst/>
          </a:prstGeom>
        </p:spPr>
      </p:pic>
      <p:pic>
        <p:nvPicPr>
          <p:cNvPr id="8" name="Obrázek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988013">
            <a:off x="7085383" y="153617"/>
            <a:ext cx="1905000" cy="1905000"/>
          </a:xfrm>
          <a:prstGeom prst="rect">
            <a:avLst/>
          </a:prstGeom>
        </p:spPr>
      </p:pic>
      <p:pic>
        <p:nvPicPr>
          <p:cNvPr id="9" name="Obrázek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21228588">
            <a:off x="336683" y="4580531"/>
            <a:ext cx="2122174" cy="1697740"/>
          </a:xfrm>
          <a:prstGeom prst="rect">
            <a:avLst/>
          </a:prstGeom>
        </p:spPr>
      </p:pic>
      <p:pic>
        <p:nvPicPr>
          <p:cNvPr id="10" name="Obrázek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513337">
            <a:off x="4589342" y="5224925"/>
            <a:ext cx="2664691" cy="1041652"/>
          </a:xfrm>
          <a:prstGeom prst="rect">
            <a:avLst/>
          </a:prstGeom>
        </p:spPr>
      </p:pic>
      <p:sp>
        <p:nvSpPr>
          <p:cNvPr id="13" name="Obdélník 12"/>
          <p:cNvSpPr/>
          <p:nvPr/>
        </p:nvSpPr>
        <p:spPr>
          <a:xfrm>
            <a:off x="0" y="6577781"/>
            <a:ext cx="9144001" cy="280219"/>
          </a:xfrm>
          <a:prstGeom prst="rect">
            <a:avLst/>
          </a:prstGeom>
          <a:solidFill>
            <a:srgbClr val="9ACD71"/>
          </a:solidFill>
          <a:ln>
            <a:solidFill>
              <a:srgbClr val="9AC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CD71"/>
              </a:solidFill>
            </a:endParaRPr>
          </a:p>
        </p:txBody>
      </p:sp>
    </p:spTree>
    <p:extLst>
      <p:ext uri="{BB962C8B-B14F-4D97-AF65-F5344CB8AC3E}">
        <p14:creationId xmlns="" xmlns:p14="http://schemas.microsoft.com/office/powerpoint/2010/main" val="9178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stretch>
            <a:fillRect/>
          </a:stretch>
        </p:blipFill>
        <p:spPr>
          <a:xfrm>
            <a:off x="0" y="2328111"/>
            <a:ext cx="9144000" cy="4529889"/>
          </a:xfrm>
          <a:prstGeom prst="rect">
            <a:avLst/>
          </a:prstGeom>
        </p:spPr>
      </p:pic>
      <p:sp>
        <p:nvSpPr>
          <p:cNvPr id="2" name="Nadpis 1"/>
          <p:cNvSpPr>
            <a:spLocks noGrp="1"/>
          </p:cNvSpPr>
          <p:nvPr>
            <p:ph type="title"/>
          </p:nvPr>
        </p:nvSpPr>
        <p:spPr/>
        <p:txBody>
          <a:bodyPr>
            <a:normAutofit/>
          </a:bodyPr>
          <a:lstStyle/>
          <a:p>
            <a:r>
              <a:rPr lang="cs-CZ" sz="4000" dirty="0" smtClean="0">
                <a:solidFill>
                  <a:srgbClr val="92D050"/>
                </a:solidFill>
              </a:rPr>
              <a:t>Pokud Vás to zaujalo…</a:t>
            </a:r>
            <a:endParaRPr lang="en-US" sz="4000" dirty="0">
              <a:solidFill>
                <a:srgbClr val="92D050"/>
              </a:solidFill>
            </a:endParaRPr>
          </a:p>
        </p:txBody>
      </p:sp>
      <p:sp>
        <p:nvSpPr>
          <p:cNvPr id="4" name="TextovéPole 3"/>
          <p:cNvSpPr txBox="1"/>
          <p:nvPr/>
        </p:nvSpPr>
        <p:spPr>
          <a:xfrm>
            <a:off x="218672" y="1479437"/>
            <a:ext cx="8925328" cy="1323439"/>
          </a:xfrm>
          <a:prstGeom prst="rect">
            <a:avLst/>
          </a:prstGeom>
          <a:noFill/>
        </p:spPr>
        <p:txBody>
          <a:bodyPr wrap="none" rtlCol="0">
            <a:spAutoFit/>
          </a:bodyPr>
          <a:lstStyle/>
          <a:p>
            <a:pPr algn="ctr"/>
            <a:r>
              <a:rPr lang="cs-CZ" sz="8000" dirty="0" smtClean="0">
                <a:solidFill>
                  <a:srgbClr val="0C9686"/>
                </a:solidFill>
              </a:rPr>
              <a:t>www.projektspolu.cz</a:t>
            </a:r>
            <a:endParaRPr lang="en-US" sz="6000" dirty="0">
              <a:solidFill>
                <a:srgbClr val="0C9686"/>
              </a:solidFill>
            </a:endParaRPr>
          </a:p>
        </p:txBody>
      </p:sp>
    </p:spTree>
    <p:extLst>
      <p:ext uri="{BB962C8B-B14F-4D97-AF65-F5344CB8AC3E}">
        <p14:creationId xmlns="" xmlns:p14="http://schemas.microsoft.com/office/powerpoint/2010/main" val="219133211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logo.jpg"/>
          <p:cNvPicPr>
            <a:picLocks noChangeAspect="1"/>
          </p:cNvPicPr>
          <p:nvPr/>
        </p:nvPicPr>
        <p:blipFill rotWithShape="1">
          <a:blip r:embed="rId2" cstate="print"/>
          <a:srcRect b="31765"/>
          <a:stretch/>
        </p:blipFill>
        <p:spPr>
          <a:xfrm>
            <a:off x="2350372" y="1854068"/>
            <a:ext cx="4443257" cy="3031877"/>
          </a:xfrm>
          <a:prstGeom prst="rect">
            <a:avLst/>
          </a:prstGeom>
        </p:spPr>
      </p:pic>
      <p:sp>
        <p:nvSpPr>
          <p:cNvPr id="7" name="Podnadpis 2"/>
          <p:cNvSpPr txBox="1">
            <a:spLocks/>
          </p:cNvSpPr>
          <p:nvPr/>
        </p:nvSpPr>
        <p:spPr>
          <a:xfrm>
            <a:off x="5335545" y="4791557"/>
            <a:ext cx="4043587" cy="184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pPr>
            <a:r>
              <a:rPr lang="en-US" sz="7200" dirty="0" err="1" smtClean="0">
                <a:solidFill>
                  <a:prstClr val="black">
                    <a:tint val="75000"/>
                  </a:prstClr>
                </a:solidFill>
              </a:rPr>
              <a:t>Pacienti</a:t>
            </a:r>
            <a:endParaRPr lang="cs-CZ" sz="7200" dirty="0" smtClean="0">
              <a:solidFill>
                <a:prstClr val="black">
                  <a:tint val="75000"/>
                </a:prstClr>
              </a:solidFill>
            </a:endParaRPr>
          </a:p>
        </p:txBody>
      </p:sp>
      <p:sp>
        <p:nvSpPr>
          <p:cNvPr id="8" name="Podnadpis 2"/>
          <p:cNvSpPr txBox="1">
            <a:spLocks/>
          </p:cNvSpPr>
          <p:nvPr/>
        </p:nvSpPr>
        <p:spPr>
          <a:xfrm>
            <a:off x="261257" y="4794068"/>
            <a:ext cx="4585064" cy="660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pPr>
            <a:r>
              <a:rPr lang="en-US" sz="7200" dirty="0" err="1" smtClean="0">
                <a:solidFill>
                  <a:srgbClr val="92D050"/>
                </a:solidFill>
              </a:rPr>
              <a:t>Studenti</a:t>
            </a:r>
            <a:endParaRPr lang="cs-CZ" sz="7200" dirty="0" smtClean="0">
              <a:solidFill>
                <a:srgbClr val="92D050"/>
              </a:solidFill>
            </a:endParaRPr>
          </a:p>
        </p:txBody>
      </p:sp>
      <p:sp>
        <p:nvSpPr>
          <p:cNvPr id="9" name="Podnadpis 2"/>
          <p:cNvSpPr txBox="1">
            <a:spLocks/>
          </p:cNvSpPr>
          <p:nvPr/>
        </p:nvSpPr>
        <p:spPr>
          <a:xfrm>
            <a:off x="1713324" y="723640"/>
            <a:ext cx="5902322" cy="584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pPr>
            <a:r>
              <a:rPr lang="en-US" sz="7200" dirty="0" err="1" smtClean="0">
                <a:solidFill>
                  <a:srgbClr val="0C9686"/>
                </a:solidFill>
              </a:rPr>
              <a:t>Profesion</a:t>
            </a:r>
            <a:r>
              <a:rPr lang="cs-CZ" sz="7200" dirty="0" err="1" smtClean="0">
                <a:solidFill>
                  <a:srgbClr val="0C9686"/>
                </a:solidFill>
              </a:rPr>
              <a:t>álové</a:t>
            </a:r>
            <a:endParaRPr lang="cs-CZ" sz="7200" dirty="0" smtClean="0">
              <a:solidFill>
                <a:srgbClr val="0C9686"/>
              </a:solidFill>
            </a:endParaRPr>
          </a:p>
        </p:txBody>
      </p:sp>
    </p:spTree>
    <p:extLst>
      <p:ext uri="{BB962C8B-B14F-4D97-AF65-F5344CB8AC3E}">
        <p14:creationId xmlns="" xmlns:p14="http://schemas.microsoft.com/office/powerpoint/2010/main" val="8676413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7807" y="613321"/>
            <a:ext cx="7328262" cy="1325563"/>
          </a:xfrm>
        </p:spPr>
        <p:txBody>
          <a:bodyPr>
            <a:noAutofit/>
          </a:bodyPr>
          <a:lstStyle/>
          <a:p>
            <a:r>
              <a:rPr lang="cs-CZ" sz="5400" b="1" dirty="0" smtClean="0">
                <a:solidFill>
                  <a:srgbClr val="92D050"/>
                </a:solidFill>
              </a:rPr>
              <a:t>„SPOLU-ČEKATELÉ BRNO“</a:t>
            </a:r>
            <a:endParaRPr lang="en-US" sz="5400" b="1" dirty="0">
              <a:solidFill>
                <a:srgbClr val="92D050"/>
              </a:solidFill>
            </a:endParaRPr>
          </a:p>
        </p:txBody>
      </p:sp>
      <p:pic>
        <p:nvPicPr>
          <p:cNvPr id="6" name="Obrázek 5" descr="logo.jpg"/>
          <p:cNvPicPr>
            <a:picLocks noChangeAspect="1"/>
          </p:cNvPicPr>
          <p:nvPr/>
        </p:nvPicPr>
        <p:blipFill>
          <a:blip r:embed="rId2" cstate="print"/>
          <a:stretch>
            <a:fillRect/>
          </a:stretch>
        </p:blipFill>
        <p:spPr>
          <a:xfrm>
            <a:off x="2611267" y="2129245"/>
            <a:ext cx="3762104" cy="3762104"/>
          </a:xfrm>
          <a:prstGeom prst="rect">
            <a:avLst/>
          </a:prstGeom>
        </p:spPr>
      </p:pic>
      <p:sp>
        <p:nvSpPr>
          <p:cNvPr id="7" name="Nadpis 1"/>
          <p:cNvSpPr txBox="1">
            <a:spLocks/>
          </p:cNvSpPr>
          <p:nvPr/>
        </p:nvSpPr>
        <p:spPr>
          <a:xfrm>
            <a:off x="2283279" y="5654992"/>
            <a:ext cx="4835979" cy="12030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4000" b="1" i="0" u="none" strike="noStrike" kern="1200" cap="none" spc="0" normalizeH="0" baseline="0" noProof="0" dirty="0" smtClean="0">
                <a:ln>
                  <a:noFill/>
                </a:ln>
                <a:solidFill>
                  <a:srgbClr val="92D050"/>
                </a:solidFill>
                <a:effectLst/>
                <a:uLnTx/>
                <a:uFillTx/>
                <a:latin typeface="+mj-lt"/>
                <a:ea typeface="+mj-ea"/>
                <a:cs typeface="+mj-cs"/>
              </a:rPr>
              <a:t>info@projektspolu.cz</a:t>
            </a:r>
            <a:endParaRPr kumimoji="0" lang="en-US" sz="4000" b="1" i="0" u="none" strike="noStrike" kern="1200" cap="none" spc="0" normalizeH="0" baseline="0" noProof="0" dirty="0">
              <a:ln>
                <a:noFill/>
              </a:ln>
              <a:solidFill>
                <a:srgbClr val="92D050"/>
              </a:solidFill>
              <a:effectLst/>
              <a:uLnTx/>
              <a:uFillTx/>
              <a:latin typeface="+mj-lt"/>
              <a:ea typeface="+mj-ea"/>
              <a:cs typeface="+mj-cs"/>
            </a:endParaRPr>
          </a:p>
        </p:txBody>
      </p:sp>
      <p:pic>
        <p:nvPicPr>
          <p:cNvPr id="9" name="Obrázek 8" descr="images.jpg"/>
          <p:cNvPicPr>
            <a:picLocks noChangeAspect="1"/>
          </p:cNvPicPr>
          <p:nvPr/>
        </p:nvPicPr>
        <p:blipFill>
          <a:blip r:embed="rId3" cstate="print"/>
          <a:stretch>
            <a:fillRect/>
          </a:stretch>
        </p:blipFill>
        <p:spPr>
          <a:xfrm>
            <a:off x="0" y="332694"/>
            <a:ext cx="2143125" cy="2143125"/>
          </a:xfrm>
          <a:prstGeom prst="rect">
            <a:avLst/>
          </a:prstGeom>
        </p:spPr>
      </p:pic>
    </p:spTree>
    <p:extLst>
      <p:ext uri="{BB962C8B-B14F-4D97-AF65-F5344CB8AC3E}">
        <p14:creationId xmlns="" xmlns:p14="http://schemas.microsoft.com/office/powerpoint/2010/main" val="219133211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b="1" dirty="0" smtClean="0">
                <a:solidFill>
                  <a:srgbClr val="92D050"/>
                </a:solidFill>
              </a:rPr>
              <a:t>Díky za pozornost!</a:t>
            </a:r>
            <a:endParaRPr lang="en-US" sz="5400" b="1" dirty="0">
              <a:solidFill>
                <a:srgbClr val="92D050"/>
              </a:solidFill>
            </a:endParaRPr>
          </a:p>
        </p:txBody>
      </p:sp>
      <p:sp>
        <p:nvSpPr>
          <p:cNvPr id="4" name="TextovéPole 3"/>
          <p:cNvSpPr txBox="1"/>
          <p:nvPr/>
        </p:nvSpPr>
        <p:spPr>
          <a:xfrm>
            <a:off x="3197987" y="1414121"/>
            <a:ext cx="4553234" cy="769441"/>
          </a:xfrm>
          <a:prstGeom prst="rect">
            <a:avLst/>
          </a:prstGeom>
          <a:noFill/>
        </p:spPr>
        <p:txBody>
          <a:bodyPr wrap="none" rtlCol="0">
            <a:spAutoFit/>
          </a:bodyPr>
          <a:lstStyle/>
          <a:p>
            <a:r>
              <a:rPr lang="cs-CZ" sz="4400" dirty="0" smtClean="0">
                <a:solidFill>
                  <a:srgbClr val="0C9686"/>
                </a:solidFill>
              </a:rPr>
              <a:t>Otázky do diskuse?</a:t>
            </a:r>
            <a:endParaRPr lang="en-US" sz="4400" dirty="0">
              <a:solidFill>
                <a:srgbClr val="0C9686"/>
              </a:solidFill>
            </a:endParaRPr>
          </a:p>
        </p:txBody>
      </p:sp>
      <p:pic>
        <p:nvPicPr>
          <p:cNvPr id="6" name="Obrázek 5" descr="logo.jpg"/>
          <p:cNvPicPr>
            <a:picLocks noChangeAspect="1"/>
          </p:cNvPicPr>
          <p:nvPr/>
        </p:nvPicPr>
        <p:blipFill>
          <a:blip r:embed="rId2" cstate="print"/>
          <a:stretch>
            <a:fillRect/>
          </a:stretch>
        </p:blipFill>
        <p:spPr>
          <a:xfrm>
            <a:off x="2624330" y="2194560"/>
            <a:ext cx="3762104" cy="3762104"/>
          </a:xfrm>
          <a:prstGeom prst="rect">
            <a:avLst/>
          </a:prstGeom>
        </p:spPr>
      </p:pic>
      <p:sp>
        <p:nvSpPr>
          <p:cNvPr id="7" name="Nadpis 1"/>
          <p:cNvSpPr txBox="1">
            <a:spLocks/>
          </p:cNvSpPr>
          <p:nvPr/>
        </p:nvSpPr>
        <p:spPr>
          <a:xfrm>
            <a:off x="2283279" y="5654992"/>
            <a:ext cx="4835979" cy="12030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4000" b="1" i="0" u="none" strike="noStrike" kern="1200" cap="none" spc="0" normalizeH="0" baseline="0" noProof="0" dirty="0" smtClean="0">
                <a:ln>
                  <a:noFill/>
                </a:ln>
                <a:solidFill>
                  <a:srgbClr val="92D050"/>
                </a:solidFill>
                <a:effectLst/>
                <a:uLnTx/>
                <a:uFillTx/>
                <a:latin typeface="+mj-lt"/>
                <a:ea typeface="+mj-ea"/>
                <a:cs typeface="+mj-cs"/>
              </a:rPr>
              <a:t>info@projektspolu.cz</a:t>
            </a:r>
            <a:endParaRPr kumimoji="0" lang="en-US" sz="4000" b="1" i="0" u="none" strike="noStrike" kern="1200" cap="none" spc="0" normalizeH="0" baseline="0" noProof="0" dirty="0">
              <a:ln>
                <a:noFill/>
              </a:ln>
              <a:solidFill>
                <a:srgbClr val="92D050"/>
              </a:solidFill>
              <a:effectLst/>
              <a:uLnTx/>
              <a:uFillTx/>
              <a:latin typeface="+mj-lt"/>
              <a:ea typeface="+mj-ea"/>
              <a:cs typeface="+mj-cs"/>
            </a:endParaRPr>
          </a:p>
        </p:txBody>
      </p:sp>
    </p:spTree>
    <p:extLst>
      <p:ext uri="{BB962C8B-B14F-4D97-AF65-F5344CB8AC3E}">
        <p14:creationId xmlns="" xmlns:p14="http://schemas.microsoft.com/office/powerpoint/2010/main" val="21913321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5587" y="247560"/>
            <a:ext cx="7886700" cy="1325563"/>
          </a:xfrm>
        </p:spPr>
        <p:txBody>
          <a:bodyPr>
            <a:normAutofit/>
          </a:bodyPr>
          <a:lstStyle/>
          <a:p>
            <a:r>
              <a:rPr lang="cs-CZ" b="1" dirty="0">
                <a:solidFill>
                  <a:srgbClr val="9ACD71"/>
                </a:solidFill>
              </a:rPr>
              <a:t>Projekt SPOLU</a:t>
            </a:r>
            <a:endParaRPr lang="en-US" b="1" dirty="0">
              <a:solidFill>
                <a:srgbClr val="9ACD71"/>
              </a:solidFill>
            </a:endParaRPr>
          </a:p>
        </p:txBody>
      </p:sp>
      <p:sp>
        <p:nvSpPr>
          <p:cNvPr id="3" name="Zástupný symbol pro obsah 2"/>
          <p:cNvSpPr>
            <a:spLocks noGrp="1"/>
          </p:cNvSpPr>
          <p:nvPr>
            <p:ph idx="1"/>
          </p:nvPr>
        </p:nvSpPr>
        <p:spPr>
          <a:xfrm>
            <a:off x="628650" y="1420676"/>
            <a:ext cx="7886700" cy="4351338"/>
          </a:xfrm>
        </p:spPr>
        <p:txBody>
          <a:bodyPr/>
          <a:lstStyle/>
          <a:p>
            <a:pPr marL="0" indent="0">
              <a:buNone/>
            </a:pPr>
            <a:r>
              <a:rPr lang="en-US" dirty="0" err="1"/>
              <a:t>Založen</a:t>
            </a:r>
            <a:r>
              <a:rPr lang="en-US" dirty="0"/>
              <a:t> v </a:t>
            </a:r>
            <a:r>
              <a:rPr lang="cs-CZ" dirty="0" smtClean="0"/>
              <a:t>září</a:t>
            </a:r>
            <a:r>
              <a:rPr lang="en-US" dirty="0" smtClean="0"/>
              <a:t> </a:t>
            </a:r>
            <a:r>
              <a:rPr lang="en-US" b="1" dirty="0" smtClean="0"/>
              <a:t>2012</a:t>
            </a:r>
            <a:endParaRPr lang="en-US" dirty="0"/>
          </a:p>
          <a:p>
            <a:pPr marL="0" indent="0">
              <a:buNone/>
            </a:pPr>
            <a:r>
              <a:rPr lang="en-US" dirty="0" err="1"/>
              <a:t>Cca</a:t>
            </a:r>
            <a:r>
              <a:rPr lang="en-US" dirty="0"/>
              <a:t> </a:t>
            </a:r>
            <a:r>
              <a:rPr lang="en-US" b="1" dirty="0"/>
              <a:t>200</a:t>
            </a:r>
            <a:r>
              <a:rPr lang="en-US" dirty="0"/>
              <a:t> </a:t>
            </a:r>
            <a:r>
              <a:rPr lang="en-US" dirty="0" err="1"/>
              <a:t>zapojených</a:t>
            </a:r>
            <a:r>
              <a:rPr lang="en-US" dirty="0"/>
              <a:t> </a:t>
            </a:r>
            <a:r>
              <a:rPr lang="en-US" dirty="0" smtClean="0"/>
              <a:t>student</a:t>
            </a:r>
            <a:r>
              <a:rPr lang="cs-CZ" dirty="0" smtClean="0"/>
              <a:t>ů psychologie</a:t>
            </a:r>
          </a:p>
          <a:p>
            <a:pPr marL="0" indent="0">
              <a:buNone/>
            </a:pPr>
            <a:endParaRPr lang="en-US" dirty="0"/>
          </a:p>
          <a:p>
            <a:pPr marL="0" indent="0"/>
            <a:r>
              <a:rPr lang="cs-CZ" b="1" dirty="0" smtClean="0"/>
              <a:t> </a:t>
            </a:r>
            <a:r>
              <a:rPr lang="en-US" b="1" dirty="0" smtClean="0"/>
              <a:t>Brno</a:t>
            </a:r>
            <a:r>
              <a:rPr lang="cs-CZ" b="1" dirty="0" smtClean="0"/>
              <a:t> </a:t>
            </a:r>
            <a:r>
              <a:rPr lang="cs-CZ" dirty="0" smtClean="0"/>
              <a:t>(4 odd. PK FN Brno; 7 odd. PN Brno; VN </a:t>
            </a:r>
            <a:r>
              <a:rPr lang="cs-CZ" dirty="0" smtClean="0"/>
              <a:t>Brno. O.s. PRÁH, </a:t>
            </a:r>
            <a:r>
              <a:rPr lang="cs-CZ" dirty="0" smtClean="0"/>
              <a:t>Chráněné </a:t>
            </a:r>
            <a:r>
              <a:rPr lang="cs-CZ" dirty="0" smtClean="0"/>
              <a:t>bydlení sv. Luisy v Rajhradě</a:t>
            </a:r>
            <a:r>
              <a:rPr lang="cs-CZ" dirty="0" smtClean="0"/>
              <a:t>)</a:t>
            </a:r>
            <a:r>
              <a:rPr lang="en-US" dirty="0" smtClean="0"/>
              <a:t> </a:t>
            </a:r>
            <a:endParaRPr lang="cs-CZ" dirty="0" smtClean="0"/>
          </a:p>
          <a:p>
            <a:pPr marL="0" indent="0"/>
            <a:r>
              <a:rPr lang="cs-CZ" b="1" dirty="0" smtClean="0"/>
              <a:t> </a:t>
            </a:r>
            <a:r>
              <a:rPr lang="en-US" b="1" dirty="0" smtClean="0"/>
              <a:t>Olomouc</a:t>
            </a:r>
            <a:r>
              <a:rPr lang="cs-CZ" b="1" dirty="0" smtClean="0"/>
              <a:t> </a:t>
            </a:r>
            <a:r>
              <a:rPr lang="cs-CZ" dirty="0" smtClean="0"/>
              <a:t>(PN Kroměříž; VN Olomouc)</a:t>
            </a:r>
          </a:p>
          <a:p>
            <a:pPr marL="0" indent="0"/>
            <a:r>
              <a:rPr lang="cs-CZ" b="1" dirty="0" smtClean="0"/>
              <a:t> </a:t>
            </a:r>
            <a:r>
              <a:rPr lang="en-US" b="1" dirty="0" err="1" smtClean="0"/>
              <a:t>Praha</a:t>
            </a:r>
            <a:r>
              <a:rPr lang="cs-CZ" b="1" dirty="0" smtClean="0"/>
              <a:t> </a:t>
            </a:r>
            <a:r>
              <a:rPr lang="cs-CZ" dirty="0" smtClean="0"/>
              <a:t>(PN Bohnice)</a:t>
            </a:r>
          </a:p>
          <a:p>
            <a:pPr marL="0" indent="0"/>
            <a:r>
              <a:rPr lang="en-US" b="1" dirty="0" smtClean="0"/>
              <a:t> Ostrava</a:t>
            </a:r>
            <a:r>
              <a:rPr lang="cs-CZ" b="1" dirty="0" smtClean="0"/>
              <a:t> </a:t>
            </a:r>
            <a:r>
              <a:rPr lang="cs-CZ" dirty="0" smtClean="0"/>
              <a:t>(Mens </a:t>
            </a:r>
            <a:r>
              <a:rPr lang="cs-CZ" dirty="0" err="1" smtClean="0"/>
              <a:t>Sana</a:t>
            </a:r>
            <a:r>
              <a:rPr lang="cs-CZ" dirty="0" smtClean="0"/>
              <a:t>, o.p.s.)</a:t>
            </a:r>
            <a:endParaRPr lang="en-US" dirty="0"/>
          </a:p>
          <a:p>
            <a:endParaRPr lang="en-US" dirty="0"/>
          </a:p>
        </p:txBody>
      </p:sp>
      <p:pic>
        <p:nvPicPr>
          <p:cNvPr id="4" name="Zástupný symbol pro obsah 5" descr="pobocky.png"/>
          <p:cNvPicPr>
            <a:picLocks noChangeAspect="1"/>
          </p:cNvPicPr>
          <p:nvPr/>
        </p:nvPicPr>
        <p:blipFill rotWithShape="1">
          <a:blip r:embed="rId2" cstate="print"/>
          <a:srcRect l="7191" r="7122"/>
          <a:stretch/>
        </p:blipFill>
        <p:spPr>
          <a:xfrm>
            <a:off x="2333" y="5241036"/>
            <a:ext cx="9141668" cy="1616963"/>
          </a:xfrm>
          <a:prstGeom prst="rect">
            <a:avLst/>
          </a:prstGeom>
        </p:spPr>
      </p:pic>
    </p:spTree>
    <p:extLst>
      <p:ext uri="{BB962C8B-B14F-4D97-AF65-F5344CB8AC3E}">
        <p14:creationId xmlns="" xmlns:p14="http://schemas.microsoft.com/office/powerpoint/2010/main" val="20701589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0" y="5021704"/>
            <a:ext cx="9143999" cy="1836296"/>
          </a:xfrm>
          <a:prstGeom prst="rect">
            <a:avLst/>
          </a:prstGeom>
        </p:spPr>
      </p:pic>
      <p:sp>
        <p:nvSpPr>
          <p:cNvPr id="2" name="Nadpis 1"/>
          <p:cNvSpPr>
            <a:spLocks noGrp="1"/>
          </p:cNvSpPr>
          <p:nvPr>
            <p:ph type="title"/>
          </p:nvPr>
        </p:nvSpPr>
        <p:spPr>
          <a:xfrm>
            <a:off x="524147" y="0"/>
            <a:ext cx="7886700" cy="1325563"/>
          </a:xfrm>
        </p:spPr>
        <p:txBody>
          <a:bodyPr>
            <a:normAutofit/>
          </a:bodyPr>
          <a:lstStyle/>
          <a:p>
            <a:r>
              <a:rPr lang="en-US" sz="4000" b="1" dirty="0">
                <a:solidFill>
                  <a:srgbClr val="92D050"/>
                </a:solidFill>
              </a:rPr>
              <a:t>Student</a:t>
            </a:r>
            <a:r>
              <a:rPr lang="cs-CZ" sz="4000" b="1" dirty="0">
                <a:solidFill>
                  <a:srgbClr val="92D050"/>
                </a:solidFill>
              </a:rPr>
              <a:t>i psychologie</a:t>
            </a:r>
            <a:endParaRPr lang="en-US" sz="4000" b="1" dirty="0">
              <a:solidFill>
                <a:srgbClr val="92D050"/>
              </a:solidFill>
            </a:endParaRPr>
          </a:p>
        </p:txBody>
      </p:sp>
      <p:sp>
        <p:nvSpPr>
          <p:cNvPr id="3" name="Zástupný symbol pro obsah 2"/>
          <p:cNvSpPr>
            <a:spLocks noGrp="1"/>
          </p:cNvSpPr>
          <p:nvPr>
            <p:ph idx="1"/>
          </p:nvPr>
        </p:nvSpPr>
        <p:spPr>
          <a:xfrm>
            <a:off x="576399" y="1316173"/>
            <a:ext cx="7886700" cy="4351338"/>
          </a:xfrm>
        </p:spPr>
        <p:txBody>
          <a:bodyPr>
            <a:normAutofit/>
          </a:bodyPr>
          <a:lstStyle/>
          <a:p>
            <a:pPr marL="0" indent="0">
              <a:buNone/>
            </a:pPr>
            <a:r>
              <a:rPr lang="cs-CZ" dirty="0" smtClean="0"/>
              <a:t>Žádají si praktické zkušenosti</a:t>
            </a:r>
            <a:endParaRPr lang="en-US" dirty="0" smtClean="0"/>
          </a:p>
          <a:p>
            <a:pPr lvl="1"/>
            <a:r>
              <a:rPr lang="cs-CZ" dirty="0"/>
              <a:t>o</a:t>
            </a:r>
            <a:r>
              <a:rPr lang="cs-CZ" dirty="0" smtClean="0"/>
              <a:t>mezená praxe </a:t>
            </a:r>
            <a:r>
              <a:rPr lang="cs-CZ" dirty="0"/>
              <a:t>v rámci studia </a:t>
            </a:r>
          </a:p>
          <a:p>
            <a:pPr lvl="1"/>
            <a:r>
              <a:rPr lang="cs-CZ" dirty="0"/>
              <a:t>č</a:t>
            </a:r>
            <a:r>
              <a:rPr lang="cs-CZ" dirty="0" smtClean="0"/>
              <a:t>asto pasivní role</a:t>
            </a:r>
          </a:p>
          <a:p>
            <a:pPr marL="457200" lvl="1" indent="0">
              <a:buNone/>
            </a:pPr>
            <a:endParaRPr lang="en-US" dirty="0"/>
          </a:p>
          <a:p>
            <a:pPr marL="0" indent="0">
              <a:buNone/>
            </a:pPr>
            <a:r>
              <a:rPr lang="cs-CZ" dirty="0" smtClean="0"/>
              <a:t>Potřeba kontaktu s reálnými lidmi trpícími duševními poruchami</a:t>
            </a:r>
            <a:endParaRPr lang="en-US" dirty="0" smtClean="0"/>
          </a:p>
          <a:p>
            <a:pPr lvl="1"/>
            <a:r>
              <a:rPr lang="cs-CZ" dirty="0" err="1"/>
              <a:t>k</a:t>
            </a:r>
            <a:r>
              <a:rPr lang="en-US" dirty="0" err="1" smtClean="0"/>
              <a:t>onfront</a:t>
            </a:r>
            <a:r>
              <a:rPr lang="cs-CZ" dirty="0" err="1" smtClean="0"/>
              <a:t>ace</a:t>
            </a:r>
            <a:r>
              <a:rPr lang="cs-CZ" dirty="0" smtClean="0"/>
              <a:t> s optikou těchto lidí nad rámec intelektuálního poznání</a:t>
            </a:r>
          </a:p>
          <a:p>
            <a:pPr lvl="1"/>
            <a:endParaRPr lang="cs-CZ" dirty="0" smtClean="0"/>
          </a:p>
          <a:p>
            <a:r>
              <a:rPr lang="cs-CZ" b="1" dirty="0" smtClean="0"/>
              <a:t>SPOLU-ČEKATELÉ </a:t>
            </a:r>
            <a:r>
              <a:rPr lang="cs-CZ" b="1" dirty="0" smtClean="0"/>
              <a:t>BRNO</a:t>
            </a:r>
            <a:r>
              <a:rPr lang="cs-CZ" b="1" dirty="0" smtClean="0"/>
              <a:t>:</a:t>
            </a:r>
            <a:r>
              <a:rPr lang="cs-CZ" dirty="0" smtClean="0"/>
              <a:t> 340 </a:t>
            </a:r>
            <a:r>
              <a:rPr lang="cs-CZ" dirty="0" smtClean="0"/>
              <a:t>členů</a:t>
            </a:r>
          </a:p>
          <a:p>
            <a:endParaRPr lang="en-US" dirty="0" smtClean="0"/>
          </a:p>
          <a:p>
            <a:pPr marL="0" indent="0">
              <a:buNone/>
            </a:pPr>
            <a:endParaRPr lang="en-US" dirty="0" smtClean="0"/>
          </a:p>
        </p:txBody>
      </p:sp>
    </p:spTree>
    <p:extLst>
      <p:ext uri="{BB962C8B-B14F-4D97-AF65-F5344CB8AC3E}">
        <p14:creationId xmlns="" xmlns:p14="http://schemas.microsoft.com/office/powerpoint/2010/main" val="32113208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0" y="5021704"/>
            <a:ext cx="9143999" cy="1836296"/>
          </a:xfrm>
          <a:prstGeom prst="rect">
            <a:avLst/>
          </a:prstGeom>
        </p:spPr>
      </p:pic>
      <p:sp>
        <p:nvSpPr>
          <p:cNvPr id="3" name="Zástupný symbol pro obsah 2"/>
          <p:cNvSpPr>
            <a:spLocks noGrp="1"/>
          </p:cNvSpPr>
          <p:nvPr>
            <p:ph idx="1"/>
          </p:nvPr>
        </p:nvSpPr>
        <p:spPr/>
        <p:txBody>
          <a:bodyPr/>
          <a:lstStyle/>
          <a:p>
            <a:pPr marL="0" indent="0" algn="just">
              <a:buNone/>
            </a:pPr>
            <a:r>
              <a:rPr lang="cs-CZ" i="1" dirty="0"/>
              <a:t>„Díky roční zkušenosti v klinickém týmu jsem mohl zavítat do světa praxe, který si lze jen těžko představit pod teoretickými rámci bakalářského studia. Časté návštěvy různých klientů mi umožnily konečně začít prakticky chápat, co vlastně psychické poruchy znamenají, a že lidi jimi trpící jsou doopravdy vzorkem běžné populace, na kterou nemá smysl se dívat skrze prsty</a:t>
            </a:r>
            <a:r>
              <a:rPr lang="cs-CZ" i="1" dirty="0" smtClean="0"/>
              <a:t>.“</a:t>
            </a:r>
          </a:p>
          <a:p>
            <a:pPr marL="0" indent="0" algn="r">
              <a:buNone/>
            </a:pPr>
            <a:r>
              <a:rPr lang="cs-CZ" i="1" dirty="0" smtClean="0"/>
              <a:t>- student Standa</a:t>
            </a:r>
            <a:endParaRPr lang="en-US" i="1" dirty="0"/>
          </a:p>
          <a:p>
            <a:endParaRPr lang="en-US" dirty="0"/>
          </a:p>
        </p:txBody>
      </p:sp>
      <p:sp>
        <p:nvSpPr>
          <p:cNvPr id="5" name="Nadpis 1"/>
          <p:cNvSpPr>
            <a:spLocks noGrp="1"/>
          </p:cNvSpPr>
          <p:nvPr>
            <p:ph type="title"/>
          </p:nvPr>
        </p:nvSpPr>
        <p:spPr>
          <a:xfrm>
            <a:off x="628650" y="365126"/>
            <a:ext cx="7886700" cy="1325563"/>
          </a:xfrm>
        </p:spPr>
        <p:txBody>
          <a:bodyPr>
            <a:normAutofit/>
          </a:bodyPr>
          <a:lstStyle/>
          <a:p>
            <a:r>
              <a:rPr lang="en-US" sz="4000" b="1" dirty="0">
                <a:solidFill>
                  <a:srgbClr val="92D050"/>
                </a:solidFill>
              </a:rPr>
              <a:t>Student</a:t>
            </a:r>
            <a:r>
              <a:rPr lang="cs-CZ" sz="4000" b="1" dirty="0">
                <a:solidFill>
                  <a:srgbClr val="92D050"/>
                </a:solidFill>
              </a:rPr>
              <a:t>i psychologie</a:t>
            </a:r>
            <a:endParaRPr lang="en-US" sz="4000" dirty="0"/>
          </a:p>
        </p:txBody>
      </p:sp>
    </p:spTree>
    <p:extLst>
      <p:ext uri="{BB962C8B-B14F-4D97-AF65-F5344CB8AC3E}">
        <p14:creationId xmlns="" xmlns:p14="http://schemas.microsoft.com/office/powerpoint/2010/main" val="2970680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normAutofit/>
          </a:bodyPr>
          <a:lstStyle/>
          <a:p>
            <a:r>
              <a:rPr lang="en-US" sz="4000" b="1" dirty="0">
                <a:solidFill>
                  <a:srgbClr val="92D050"/>
                </a:solidFill>
              </a:rPr>
              <a:t>Student</a:t>
            </a:r>
            <a:r>
              <a:rPr lang="cs-CZ" sz="4000" b="1" dirty="0">
                <a:solidFill>
                  <a:srgbClr val="92D050"/>
                </a:solidFill>
              </a:rPr>
              <a:t>i psychologie</a:t>
            </a:r>
            <a:endParaRPr lang="en-US" sz="4000" dirty="0"/>
          </a:p>
        </p:txBody>
      </p:sp>
      <p:pic>
        <p:nvPicPr>
          <p:cNvPr id="6" name="Obrázek 5"/>
          <p:cNvPicPr>
            <a:picLocks noChangeAspect="1"/>
          </p:cNvPicPr>
          <p:nvPr/>
        </p:nvPicPr>
        <p:blipFill>
          <a:blip r:embed="rId2" cstate="print"/>
          <a:stretch>
            <a:fillRect/>
          </a:stretch>
        </p:blipFill>
        <p:spPr>
          <a:xfrm>
            <a:off x="0" y="5021704"/>
            <a:ext cx="9143999" cy="1836296"/>
          </a:xfrm>
          <a:prstGeom prst="rect">
            <a:avLst/>
          </a:prstGeom>
        </p:spPr>
      </p:pic>
      <p:sp>
        <p:nvSpPr>
          <p:cNvPr id="8" name="Zástupný symbol pro obsah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cs-CZ" i="1" dirty="0" smtClean="0"/>
              <a:t>„Díky roční zkušenosti v klinickém týmu jsem mohl zavítat do světa praxe, který si lze jen těžko představit pod teoretickými rámci bakalářského studia. Časté návštěvy různých klientů mi umožnily konečně začít prakticky chápat, co vlastně psychické poruchy znamenají, a že lidi jimi trpící jsou doopravdy vzorkem běžné populace, na kterou nemá smysl se dívat skrze prsty.“</a:t>
            </a:r>
          </a:p>
          <a:p>
            <a:pPr marL="0" indent="0" algn="r">
              <a:buFont typeface="Arial" panose="020B0604020202020204" pitchFamily="34" charset="0"/>
              <a:buNone/>
            </a:pPr>
            <a:r>
              <a:rPr lang="cs-CZ" i="1" dirty="0" smtClean="0"/>
              <a:t>- student Standa</a:t>
            </a:r>
            <a:endParaRPr lang="en-US" i="1" dirty="0" smtClean="0"/>
          </a:p>
          <a:p>
            <a:endParaRPr lang="en-US" dirty="0"/>
          </a:p>
        </p:txBody>
      </p:sp>
      <p:pic>
        <p:nvPicPr>
          <p:cNvPr id="7" name="Zástupný symbol pro obsah 3" descr="student1.jpg"/>
          <p:cNvPicPr>
            <a:picLocks noGrp="1" noChangeAspect="1"/>
          </p:cNvPicPr>
          <p:nvPr>
            <p:ph idx="1"/>
          </p:nvPr>
        </p:nvPicPr>
        <p:blipFill>
          <a:blip r:embed="rId3" cstate="print"/>
          <a:stretch>
            <a:fillRect/>
          </a:stretch>
        </p:blipFill>
        <p:spPr>
          <a:xfrm rot="21064444">
            <a:off x="245529" y="3177413"/>
            <a:ext cx="4710028" cy="3532521"/>
          </a:xfrm>
        </p:spPr>
      </p:pic>
      <p:pic>
        <p:nvPicPr>
          <p:cNvPr id="10" name="Obrázek 9" descr="stud3.jpg"/>
          <p:cNvPicPr>
            <a:picLocks noChangeAspect="1"/>
          </p:cNvPicPr>
          <p:nvPr/>
        </p:nvPicPr>
        <p:blipFill>
          <a:blip r:embed="rId4" cstate="print"/>
          <a:stretch>
            <a:fillRect/>
          </a:stretch>
        </p:blipFill>
        <p:spPr>
          <a:xfrm rot="377038">
            <a:off x="6336135" y="2798693"/>
            <a:ext cx="2600663" cy="3928781"/>
          </a:xfrm>
          <a:prstGeom prst="rect">
            <a:avLst/>
          </a:prstGeom>
        </p:spPr>
      </p:pic>
      <p:pic>
        <p:nvPicPr>
          <p:cNvPr id="9" name="Obrázek 8" descr="tanecne-pohyb.jpg"/>
          <p:cNvPicPr>
            <a:picLocks noChangeAspect="1"/>
          </p:cNvPicPr>
          <p:nvPr/>
        </p:nvPicPr>
        <p:blipFill>
          <a:blip r:embed="rId5" cstate="print"/>
          <a:stretch>
            <a:fillRect/>
          </a:stretch>
        </p:blipFill>
        <p:spPr>
          <a:xfrm rot="722336">
            <a:off x="2048014" y="406205"/>
            <a:ext cx="6210873" cy="2956324"/>
          </a:xfrm>
          <a:prstGeom prst="rect">
            <a:avLst/>
          </a:prstGeom>
        </p:spPr>
      </p:pic>
    </p:spTree>
    <p:extLst>
      <p:ext uri="{BB962C8B-B14F-4D97-AF65-F5344CB8AC3E}">
        <p14:creationId xmlns="" xmlns:p14="http://schemas.microsoft.com/office/powerpoint/2010/main" val="124281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solidFill>
                  <a:schemeClr val="bg1">
                    <a:lumMod val="50000"/>
                  </a:schemeClr>
                </a:solidFill>
              </a:rPr>
              <a:t>Pacienti v psychiatrických zařízeních</a:t>
            </a:r>
            <a:endParaRPr lang="en-US" sz="4000" b="1" dirty="0">
              <a:solidFill>
                <a:schemeClr val="bg1">
                  <a:lumMod val="50000"/>
                </a:schemeClr>
              </a:solidFill>
            </a:endParaRPr>
          </a:p>
        </p:txBody>
      </p:sp>
      <p:sp>
        <p:nvSpPr>
          <p:cNvPr id="3" name="Zástupný symbol pro obsah 2"/>
          <p:cNvSpPr>
            <a:spLocks noGrp="1"/>
          </p:cNvSpPr>
          <p:nvPr>
            <p:ph idx="1"/>
          </p:nvPr>
        </p:nvSpPr>
        <p:spPr/>
        <p:txBody>
          <a:bodyPr>
            <a:normAutofit/>
          </a:bodyPr>
          <a:lstStyle/>
          <a:p>
            <a:pPr marL="0" indent="0">
              <a:buNone/>
            </a:pPr>
            <a:r>
              <a:rPr lang="cs-CZ" dirty="0" smtClean="0"/>
              <a:t>Chtějí možnost trávit svůj čas během hospitalizace smysluplně </a:t>
            </a:r>
            <a:endParaRPr lang="en-US" dirty="0" smtClean="0"/>
          </a:p>
          <a:p>
            <a:pPr lvl="1"/>
            <a:r>
              <a:rPr lang="cs-CZ" dirty="0" smtClean="0"/>
              <a:t>Omezené množství aktivit</a:t>
            </a:r>
            <a:endParaRPr lang="cs-CZ" dirty="0"/>
          </a:p>
          <a:p>
            <a:pPr lvl="1"/>
            <a:r>
              <a:rPr lang="cs-CZ" dirty="0"/>
              <a:t>Záleží na umístění pacienta a jeho </a:t>
            </a:r>
            <a:r>
              <a:rPr lang="cs-CZ" dirty="0" smtClean="0"/>
              <a:t>diagnóze</a:t>
            </a:r>
          </a:p>
          <a:p>
            <a:pPr lvl="1"/>
            <a:endParaRPr lang="en-US" dirty="0" smtClean="0"/>
          </a:p>
          <a:p>
            <a:pPr marL="0" indent="0">
              <a:buNone/>
            </a:pPr>
            <a:r>
              <a:rPr lang="cs-CZ" dirty="0" smtClean="0"/>
              <a:t>Mají potřebu udržovat kontakt s vnějším světem</a:t>
            </a:r>
            <a:endParaRPr lang="cs-CZ" dirty="0"/>
          </a:p>
          <a:p>
            <a:endParaRPr lang="en-US" dirty="0"/>
          </a:p>
        </p:txBody>
      </p:sp>
      <p:pic>
        <p:nvPicPr>
          <p:cNvPr id="4" name="Obrázek 3"/>
          <p:cNvPicPr>
            <a:picLocks noChangeAspect="1"/>
          </p:cNvPicPr>
          <p:nvPr/>
        </p:nvPicPr>
        <p:blipFill>
          <a:blip r:embed="rId2" cstate="print"/>
          <a:stretch>
            <a:fillRect/>
          </a:stretch>
        </p:blipFill>
        <p:spPr>
          <a:xfrm>
            <a:off x="0" y="5401306"/>
            <a:ext cx="9144000" cy="1456694"/>
          </a:xfrm>
          <a:prstGeom prst="rect">
            <a:avLst/>
          </a:prstGeom>
        </p:spPr>
      </p:pic>
    </p:spTree>
    <p:extLst>
      <p:ext uri="{BB962C8B-B14F-4D97-AF65-F5344CB8AC3E}">
        <p14:creationId xmlns="" xmlns:p14="http://schemas.microsoft.com/office/powerpoint/2010/main" val="5217083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4513" y="299811"/>
            <a:ext cx="7886700" cy="1325563"/>
          </a:xfrm>
        </p:spPr>
        <p:txBody>
          <a:bodyPr>
            <a:normAutofit/>
          </a:bodyPr>
          <a:lstStyle/>
          <a:p>
            <a:r>
              <a:rPr lang="cs-CZ" sz="4000" b="1" dirty="0">
                <a:solidFill>
                  <a:schemeClr val="bg1">
                    <a:lumMod val="50000"/>
                  </a:schemeClr>
                </a:solidFill>
              </a:rPr>
              <a:t>Pacienti v psychiatrických zařízeních</a:t>
            </a:r>
            <a:endParaRPr lang="en-US" sz="4000" b="1" dirty="0"/>
          </a:p>
        </p:txBody>
      </p:sp>
      <p:sp>
        <p:nvSpPr>
          <p:cNvPr id="3" name="Zástupný symbol pro obsah 2"/>
          <p:cNvSpPr>
            <a:spLocks noGrp="1"/>
          </p:cNvSpPr>
          <p:nvPr>
            <p:ph idx="1"/>
          </p:nvPr>
        </p:nvSpPr>
        <p:spPr>
          <a:xfrm>
            <a:off x="680901" y="1512116"/>
            <a:ext cx="7886700" cy="4351338"/>
          </a:xfrm>
        </p:spPr>
        <p:txBody>
          <a:bodyPr>
            <a:normAutofit/>
          </a:bodyPr>
          <a:lstStyle/>
          <a:p>
            <a:pPr marL="0" indent="0">
              <a:buNone/>
            </a:pPr>
            <a:r>
              <a:rPr lang="cs-CZ" dirty="0" smtClean="0"/>
              <a:t>Více možností kvalitně trávit volný čas během hospitalizace </a:t>
            </a:r>
          </a:p>
          <a:p>
            <a:pPr lvl="1"/>
            <a:r>
              <a:rPr lang="cs-CZ" dirty="0" smtClean="0"/>
              <a:t>Aktivity k sebepoznání, duševnímu rozvoji a expresi</a:t>
            </a:r>
          </a:p>
          <a:p>
            <a:pPr marL="0" indent="0">
              <a:buNone/>
            </a:pPr>
            <a:endParaRPr lang="cs-CZ" dirty="0" smtClean="0"/>
          </a:p>
          <a:p>
            <a:pPr marL="0" indent="0">
              <a:buNone/>
            </a:pPr>
            <a:r>
              <a:rPr lang="cs-CZ" dirty="0" smtClean="0"/>
              <a:t>Zlepšování </a:t>
            </a:r>
            <a:r>
              <a:rPr lang="cs-CZ" dirty="0"/>
              <a:t>sociálních </a:t>
            </a:r>
            <a:r>
              <a:rPr lang="cs-CZ" dirty="0" smtClean="0"/>
              <a:t>dovedností a komunikace</a:t>
            </a:r>
            <a:endParaRPr lang="en-US" dirty="0" smtClean="0"/>
          </a:p>
          <a:p>
            <a:pPr lvl="1"/>
            <a:r>
              <a:rPr lang="cs-CZ" dirty="0" smtClean="0"/>
              <a:t>Snazší navazování kontaktu s ostatními, otevření se a sdílení</a:t>
            </a:r>
            <a:endParaRPr lang="cs-CZ" dirty="0"/>
          </a:p>
          <a:p>
            <a:endParaRPr lang="en-US" dirty="0"/>
          </a:p>
        </p:txBody>
      </p:sp>
      <p:pic>
        <p:nvPicPr>
          <p:cNvPr id="4" name="Obrázek 3"/>
          <p:cNvPicPr>
            <a:picLocks noChangeAspect="1"/>
          </p:cNvPicPr>
          <p:nvPr/>
        </p:nvPicPr>
        <p:blipFill>
          <a:blip r:embed="rId2" cstate="print"/>
          <a:stretch>
            <a:fillRect/>
          </a:stretch>
        </p:blipFill>
        <p:spPr>
          <a:xfrm>
            <a:off x="0" y="5401306"/>
            <a:ext cx="9144000" cy="1456694"/>
          </a:xfrm>
          <a:prstGeom prst="rect">
            <a:avLst/>
          </a:prstGeom>
        </p:spPr>
      </p:pic>
      <p:sp>
        <p:nvSpPr>
          <p:cNvPr id="5" name="Zástupný symbol pro obsah 2"/>
          <p:cNvSpPr txBox="1">
            <a:spLocks/>
          </p:cNvSpPr>
          <p:nvPr/>
        </p:nvSpPr>
        <p:spPr>
          <a:xfrm>
            <a:off x="545919" y="4786540"/>
            <a:ext cx="7886700" cy="207146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0" i="1" u="none" strike="noStrike" kern="1200" cap="none" spc="0" normalizeH="0" baseline="0" noProof="0" dirty="0" smtClean="0">
                <a:ln>
                  <a:noFill/>
                </a:ln>
                <a:solidFill>
                  <a:schemeClr val="tx1"/>
                </a:solidFill>
                <a:effectLst/>
                <a:uLnTx/>
                <a:uFillTx/>
                <a:latin typeface="+mn-lt"/>
                <a:ea typeface="+mn-ea"/>
                <a:cs typeface="+mn-cs"/>
              </a:rPr>
              <a:t>„Při poslední hospitalizaci jsem si říkala – to je skvělý, kéž by takový projekt fungoval před dvaceti lety. Možná by to se mnou dopadlo jinak.“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0" i="1" u="none" strike="noStrike" kern="1200" cap="none" spc="0" normalizeH="0" baseline="0" noProof="0" dirty="0" smtClean="0">
                <a:ln>
                  <a:noFill/>
                </a:ln>
                <a:solidFill>
                  <a:schemeClr val="tx1"/>
                </a:solidFill>
                <a:effectLst/>
                <a:uLnTx/>
                <a:uFillTx/>
                <a:latin typeface="+mn-lt"/>
                <a:ea typeface="+mn-ea"/>
                <a:cs typeface="+mn-cs"/>
              </a:rPr>
              <a:t>- pacientka Lenka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Obrázek 5" descr="logo.jpg"/>
          <p:cNvPicPr>
            <a:picLocks noChangeAspect="1"/>
          </p:cNvPicPr>
          <p:nvPr/>
        </p:nvPicPr>
        <p:blipFill>
          <a:blip r:embed="rId3" cstate="print"/>
          <a:stretch>
            <a:fillRect/>
          </a:stretch>
        </p:blipFill>
        <p:spPr>
          <a:xfrm>
            <a:off x="7458891" y="300444"/>
            <a:ext cx="1685109" cy="1685109"/>
          </a:xfrm>
          <a:prstGeom prst="rect">
            <a:avLst/>
          </a:prstGeom>
        </p:spPr>
      </p:pic>
    </p:spTree>
    <p:extLst>
      <p:ext uri="{BB962C8B-B14F-4D97-AF65-F5344CB8AC3E}">
        <p14:creationId xmlns="" xmlns:p14="http://schemas.microsoft.com/office/powerpoint/2010/main" val="6310524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smtClean="0">
                <a:solidFill>
                  <a:srgbClr val="9ACD71"/>
                </a:solidFill>
              </a:rPr>
              <a:t>Co nabízíme:</a:t>
            </a:r>
            <a:endParaRPr lang="en-US" sz="6000" b="1" dirty="0">
              <a:solidFill>
                <a:srgbClr val="9ACD71"/>
              </a:solidFill>
            </a:endParaRPr>
          </a:p>
        </p:txBody>
      </p:sp>
      <p:sp>
        <p:nvSpPr>
          <p:cNvPr id="3" name="Zástupný symbol pro obsah 2"/>
          <p:cNvSpPr>
            <a:spLocks noGrp="1"/>
          </p:cNvSpPr>
          <p:nvPr>
            <p:ph idx="1"/>
          </p:nvPr>
        </p:nvSpPr>
        <p:spPr>
          <a:xfrm>
            <a:off x="589462" y="2099945"/>
            <a:ext cx="7886700" cy="4351338"/>
          </a:xfrm>
        </p:spPr>
        <p:txBody>
          <a:bodyPr>
            <a:normAutofit fontScale="92500" lnSpcReduction="10000"/>
          </a:bodyPr>
          <a:lstStyle/>
          <a:p>
            <a:pPr marL="0" indent="0">
              <a:buNone/>
            </a:pPr>
            <a:r>
              <a:rPr lang="cs-CZ" b="1" u="sng" dirty="0" smtClean="0"/>
              <a:t>1. Klinický tým</a:t>
            </a:r>
          </a:p>
          <a:p>
            <a:pPr marL="0" indent="0">
              <a:buNone/>
            </a:pPr>
            <a:endParaRPr lang="cs-CZ" b="1" u="sng" dirty="0"/>
          </a:p>
          <a:p>
            <a:pPr marL="0" indent="0">
              <a:buNone/>
            </a:pPr>
            <a:r>
              <a:rPr lang="cs-CZ" b="1" u="sng" dirty="0" smtClean="0"/>
              <a:t>2. Volnočasové </a:t>
            </a:r>
            <a:r>
              <a:rPr lang="cs-CZ" b="1" u="sng" dirty="0"/>
              <a:t>týmy</a:t>
            </a:r>
          </a:p>
          <a:p>
            <a:r>
              <a:rPr lang="cs-CZ" dirty="0" err="1" smtClean="0"/>
              <a:t>Arte</a:t>
            </a:r>
            <a:r>
              <a:rPr lang="cs-CZ" dirty="0" smtClean="0"/>
              <a:t>-team			Kogni-team	 </a:t>
            </a:r>
          </a:p>
          <a:p>
            <a:r>
              <a:rPr lang="cs-CZ" dirty="0" smtClean="0"/>
              <a:t>Biblio-team			Muziko-team </a:t>
            </a:r>
          </a:p>
          <a:p>
            <a:r>
              <a:rPr lang="cs-CZ" dirty="0" smtClean="0"/>
              <a:t>Drama-team		</a:t>
            </a:r>
            <a:r>
              <a:rPr lang="cs-CZ" dirty="0" err="1" smtClean="0"/>
              <a:t>Relax</a:t>
            </a:r>
            <a:r>
              <a:rPr lang="cs-CZ" dirty="0" smtClean="0"/>
              <a:t>-team </a:t>
            </a:r>
          </a:p>
          <a:p>
            <a:r>
              <a:rPr lang="cs-CZ" dirty="0" err="1" smtClean="0"/>
              <a:t>English</a:t>
            </a:r>
            <a:r>
              <a:rPr lang="cs-CZ" dirty="0" smtClean="0"/>
              <a:t>-team	</a:t>
            </a:r>
            <a:r>
              <a:rPr lang="en-US" dirty="0" smtClean="0"/>
              <a:t>             </a:t>
            </a:r>
            <a:r>
              <a:rPr lang="en-US" dirty="0" err="1" smtClean="0"/>
              <a:t>Tane</a:t>
            </a:r>
            <a:r>
              <a:rPr lang="cs-CZ" dirty="0" smtClean="0"/>
              <a:t>čně-pohybový team  </a:t>
            </a:r>
          </a:p>
          <a:p>
            <a:r>
              <a:rPr lang="cs-CZ" dirty="0" err="1" smtClean="0"/>
              <a:t>Filmo</a:t>
            </a:r>
            <a:r>
              <a:rPr lang="cs-CZ" dirty="0" smtClean="0"/>
              <a:t>-team                          Vařečka-team </a:t>
            </a:r>
          </a:p>
          <a:p>
            <a:pPr marL="457200" lvl="1" indent="0">
              <a:buNone/>
            </a:pPr>
            <a:endParaRPr lang="cs-CZ" sz="2200" dirty="0"/>
          </a:p>
          <a:p>
            <a:pPr marL="0" indent="0">
              <a:buNone/>
            </a:pPr>
            <a:r>
              <a:rPr lang="cs-CZ" b="1" u="sng" dirty="0" smtClean="0"/>
              <a:t>3. Pomocný </a:t>
            </a:r>
            <a:r>
              <a:rPr lang="cs-CZ" b="1" u="sng" dirty="0"/>
              <a:t>tým</a:t>
            </a:r>
            <a:endParaRPr lang="en-US" b="1" u="sng" dirty="0"/>
          </a:p>
          <a:p>
            <a:endParaRPr lang="en-US" dirty="0"/>
          </a:p>
        </p:txBody>
      </p:sp>
      <p:sp>
        <p:nvSpPr>
          <p:cNvPr id="7" name="Obdélník 6"/>
          <p:cNvSpPr/>
          <p:nvPr/>
        </p:nvSpPr>
        <p:spPr>
          <a:xfrm>
            <a:off x="0" y="6577781"/>
            <a:ext cx="9144001" cy="280219"/>
          </a:xfrm>
          <a:prstGeom prst="rect">
            <a:avLst/>
          </a:prstGeom>
          <a:solidFill>
            <a:srgbClr val="9ACD71"/>
          </a:solidFill>
          <a:ln>
            <a:solidFill>
              <a:srgbClr val="9AC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5" name="Obrázek 4" descr="10446235_745548788822297_635763558713839563_o.jpg"/>
          <p:cNvPicPr>
            <a:picLocks noChangeAspect="1"/>
          </p:cNvPicPr>
          <p:nvPr/>
        </p:nvPicPr>
        <p:blipFill>
          <a:blip r:embed="rId2" cstate="print"/>
          <a:stretch>
            <a:fillRect/>
          </a:stretch>
        </p:blipFill>
        <p:spPr>
          <a:xfrm>
            <a:off x="6045217" y="222068"/>
            <a:ext cx="2876714" cy="3054918"/>
          </a:xfrm>
          <a:prstGeom prst="rect">
            <a:avLst/>
          </a:prstGeom>
        </p:spPr>
      </p:pic>
    </p:spTree>
    <p:extLst>
      <p:ext uri="{BB962C8B-B14F-4D97-AF65-F5344CB8AC3E}">
        <p14:creationId xmlns="" xmlns:p14="http://schemas.microsoft.com/office/powerpoint/2010/main" val="231842683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684</Words>
  <Application>Microsoft Office PowerPoint</Application>
  <PresentationFormat>Předvádění na obrazovce (4:3)</PresentationFormat>
  <Paragraphs>119</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Office</vt:lpstr>
      <vt:lpstr>Snímek 1</vt:lpstr>
      <vt:lpstr>Snímek 2</vt:lpstr>
      <vt:lpstr>Projekt SPOLU</vt:lpstr>
      <vt:lpstr>Studenti psychologie</vt:lpstr>
      <vt:lpstr>Studenti psychologie</vt:lpstr>
      <vt:lpstr>Studenti psychologie</vt:lpstr>
      <vt:lpstr>Pacienti v psychiatrických zařízeních</vt:lpstr>
      <vt:lpstr>Pacienti v psychiatrických zařízeních</vt:lpstr>
      <vt:lpstr>Co nabízíme:</vt:lpstr>
      <vt:lpstr>Jak je spolupráce ošetřena:</vt:lpstr>
      <vt:lpstr>Jak spolupráce probíhá:</vt:lpstr>
      <vt:lpstr>Co obnáší zavedení na odd.:</vt:lpstr>
      <vt:lpstr>Zdravotničtí profesionálové – FEEDBACK Z BRNA</vt:lpstr>
      <vt:lpstr>Zdravotničtí profesionálové – FEEDBACK Z BRNA</vt:lpstr>
      <vt:lpstr>Zdravotničtí profesionálové – FEEDBACK Z BRNA</vt:lpstr>
      <vt:lpstr>Zdravotničtí profesionálové</vt:lpstr>
      <vt:lpstr>Veřejnost</vt:lpstr>
      <vt:lpstr>Veřejnost</vt:lpstr>
      <vt:lpstr>Pokud Vás to zaujalo…</vt:lpstr>
      <vt:lpstr>„SPOLU-ČEKATELÉ BRNO“</vt:lpstr>
      <vt:lpstr>Díky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Ladislav Záliš</dc:creator>
  <cp:lastModifiedBy>Bára</cp:lastModifiedBy>
  <cp:revision>36</cp:revision>
  <dcterms:created xsi:type="dcterms:W3CDTF">2014-11-20T16:17:44Z</dcterms:created>
  <dcterms:modified xsi:type="dcterms:W3CDTF">2015-09-22T03:57:37Z</dcterms:modified>
</cp:coreProperties>
</file>