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12" r:id="rId6"/>
    <p:sldId id="260" r:id="rId7"/>
    <p:sldId id="261" r:id="rId8"/>
    <p:sldId id="262" r:id="rId9"/>
    <p:sldId id="263" r:id="rId10"/>
    <p:sldId id="264" r:id="rId11"/>
    <p:sldId id="265" r:id="rId12"/>
    <p:sldId id="266" r:id="rId13"/>
    <p:sldId id="267" r:id="rId14"/>
    <p:sldId id="268" r:id="rId15"/>
    <p:sldId id="269" r:id="rId16"/>
    <p:sldId id="270" r:id="rId17"/>
    <p:sldId id="310" r:id="rId18"/>
    <p:sldId id="271" r:id="rId19"/>
    <p:sldId id="272" r:id="rId20"/>
    <p:sldId id="273" r:id="rId21"/>
    <p:sldId id="274" r:id="rId22"/>
    <p:sldId id="275" r:id="rId23"/>
    <p:sldId id="276" r:id="rId24"/>
    <p:sldId id="277" r:id="rId25"/>
    <p:sldId id="278" r:id="rId26"/>
    <p:sldId id="279" r:id="rId27"/>
    <p:sldId id="280" r:id="rId28"/>
    <p:sldId id="281" r:id="rId29"/>
    <p:sldId id="306" r:id="rId30"/>
    <p:sldId id="282" r:id="rId31"/>
    <p:sldId id="283" r:id="rId32"/>
    <p:sldId id="284" r:id="rId33"/>
    <p:sldId id="285" r:id="rId34"/>
    <p:sldId id="286" r:id="rId35"/>
    <p:sldId id="287" r:id="rId36"/>
    <p:sldId id="303" r:id="rId37"/>
    <p:sldId id="304" r:id="rId38"/>
    <p:sldId id="305" r:id="rId39"/>
    <p:sldId id="288" r:id="rId40"/>
    <p:sldId id="289" r:id="rId41"/>
    <p:sldId id="307" r:id="rId42"/>
    <p:sldId id="290" r:id="rId43"/>
    <p:sldId id="291" r:id="rId44"/>
    <p:sldId id="292" r:id="rId45"/>
    <p:sldId id="293" r:id="rId46"/>
    <p:sldId id="294" r:id="rId47"/>
    <p:sldId id="295" r:id="rId48"/>
    <p:sldId id="296" r:id="rId49"/>
    <p:sldId id="297" r:id="rId50"/>
    <p:sldId id="298" r:id="rId51"/>
    <p:sldId id="299" r:id="rId52"/>
    <p:sldId id="308" r:id="rId53"/>
    <p:sldId id="300" r:id="rId54"/>
    <p:sldId id="301" r:id="rId55"/>
    <p:sldId id="309" r:id="rId56"/>
    <p:sldId id="311" r:id="rId57"/>
    <p:sldId id="302" r:id="rId58"/>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6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1D17E367-9D9C-4EE4-93F9-6E076EE995DC}" type="datetimeFigureOut">
              <a:rPr lang="sk-SK" smtClean="0"/>
              <a:pPr/>
              <a:t>11.12.2015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8889573B-25E9-46B7-94A1-FC648A5EFA06}"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7E367-9D9C-4EE4-93F9-6E076EE995DC}" type="datetimeFigureOut">
              <a:rPr lang="sk-SK" smtClean="0"/>
              <a:pPr/>
              <a:t>11.12.2015</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9573B-25E9-46B7-94A1-FC648A5EFA06}"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Posudzovanie vierohodnosti</a:t>
            </a:r>
            <a:endParaRPr lang="sk-SK" dirty="0"/>
          </a:p>
        </p:txBody>
      </p:sp>
      <p:sp>
        <p:nvSpPr>
          <p:cNvPr id="3" name="Podnadpis 2"/>
          <p:cNvSpPr>
            <a:spLocks noGrp="1"/>
          </p:cNvSpPr>
          <p:nvPr>
            <p:ph type="subTitle" idx="1"/>
          </p:nvPr>
        </p:nvSpPr>
        <p:spPr/>
        <p:txBody>
          <a:bodyPr/>
          <a:lstStyle/>
          <a:p>
            <a:r>
              <a:rPr lang="sk-SK" dirty="0" smtClean="0">
                <a:solidFill>
                  <a:schemeClr val="tx1"/>
                </a:solidFill>
              </a:rPr>
              <a:t>Dušan </a:t>
            </a:r>
            <a:r>
              <a:rPr lang="sk-SK" dirty="0" err="1" smtClean="0">
                <a:solidFill>
                  <a:schemeClr val="tx1"/>
                </a:solidFill>
              </a:rPr>
              <a:t>Kešický</a:t>
            </a:r>
            <a:r>
              <a:rPr lang="sk-SK" dirty="0" smtClean="0">
                <a:solidFill>
                  <a:schemeClr val="tx1"/>
                </a:solidFill>
              </a:rPr>
              <a:t> </a:t>
            </a:r>
          </a:p>
          <a:p>
            <a:r>
              <a:rPr lang="sk-SK" dirty="0" smtClean="0">
                <a:solidFill>
                  <a:schemeClr val="tx1"/>
                </a:solidFill>
              </a:rPr>
              <a:t>Brno, 12/2015</a:t>
            </a:r>
            <a:endParaRPr lang="sk-SK"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posudzujeme</a:t>
            </a:r>
            <a:endParaRPr lang="sk-SK" dirty="0"/>
          </a:p>
        </p:txBody>
      </p:sp>
      <p:sp>
        <p:nvSpPr>
          <p:cNvPr id="3" name="Zástupný symbol obsahu 2"/>
          <p:cNvSpPr>
            <a:spLocks noGrp="1"/>
          </p:cNvSpPr>
          <p:nvPr>
            <p:ph idx="1"/>
          </p:nvPr>
        </p:nvSpPr>
        <p:spPr/>
        <p:txBody>
          <a:bodyPr/>
          <a:lstStyle/>
          <a:p>
            <a:r>
              <a:rPr lang="sk-SK" dirty="0" smtClean="0"/>
              <a:t>Osobnosť (všeobecná vierohodnosť)</a:t>
            </a:r>
          </a:p>
          <a:p>
            <a:r>
              <a:rPr lang="sk-SK" dirty="0" smtClean="0"/>
              <a:t>Výpoveď (špecifická vierohodnosť)</a:t>
            </a:r>
          </a:p>
          <a:p>
            <a:r>
              <a:rPr lang="sk-SK" dirty="0" smtClean="0"/>
              <a:t>Motiváciu v kontexte ktorej sa mení vierohodnosť</a:t>
            </a:r>
            <a:endParaRPr lang="sk-S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Motivácia</a:t>
            </a:r>
            <a:endParaRPr lang="sk-SK" dirty="0"/>
          </a:p>
        </p:txBody>
      </p:sp>
      <p:sp>
        <p:nvSpPr>
          <p:cNvPr id="3" name="Zástupný symbol obsahu 2"/>
          <p:cNvSpPr>
            <a:spLocks noGrp="1"/>
          </p:cNvSpPr>
          <p:nvPr>
            <p:ph idx="1"/>
          </p:nvPr>
        </p:nvSpPr>
        <p:spPr/>
        <p:txBody>
          <a:bodyPr>
            <a:normAutofit fontScale="92500"/>
          </a:bodyPr>
          <a:lstStyle/>
          <a:p>
            <a:r>
              <a:rPr lang="sk-SK" dirty="0" smtClean="0"/>
              <a:t>Všeobecná v.: motivačná štruktúra osobnosti s ohľadom na anamnézu i súčasnosť. Skúmame uspokojenie potrieb- fyziologické, vzťahové, rastové, či sú harmonicky fungujúce psychické funkcie a procesy navzájom...</a:t>
            </a:r>
          </a:p>
          <a:p>
            <a:r>
              <a:rPr lang="sk-SK" dirty="0" smtClean="0"/>
              <a:t>Špecifická v.: nakoľko je osoba motivovaná vyjadriť sa ku konkrétnym udalostiam, do akej miery využije potenciál vyplývajúci zo všeobecnej vierohodnosti- negatívne strach, profit, odhalenie </a:t>
            </a:r>
            <a:endParaRPr lang="sk-S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Klamstvo</a:t>
            </a:r>
            <a:endParaRPr lang="sk-SK" dirty="0"/>
          </a:p>
        </p:txBody>
      </p:sp>
      <p:sp>
        <p:nvSpPr>
          <p:cNvPr id="3" name="Zástupný symbol obsahu 2"/>
          <p:cNvSpPr>
            <a:spLocks noGrp="1"/>
          </p:cNvSpPr>
          <p:nvPr>
            <p:ph idx="1"/>
          </p:nvPr>
        </p:nvSpPr>
        <p:spPr/>
        <p:txBody>
          <a:bodyPr/>
          <a:lstStyle/>
          <a:p>
            <a:r>
              <a:rPr lang="sk-SK" dirty="0" err="1" smtClean="0"/>
              <a:t>Intencionálnosť</a:t>
            </a:r>
            <a:r>
              <a:rPr lang="sk-SK" dirty="0" smtClean="0"/>
              <a:t>- ak niekto hovorí nepravdu z omylu- neklame</a:t>
            </a:r>
          </a:p>
          <a:p>
            <a:r>
              <a:rPr lang="sk-SK" dirty="0" smtClean="0"/>
              <a:t>Zneužívanie detí</a:t>
            </a:r>
          </a:p>
          <a:p>
            <a:r>
              <a:rPr lang="sk-SK" dirty="0" smtClean="0"/>
              <a:t>Rovnako neklame ak dáva najavo, že nehovorí pravdu (napr. neverbálne)</a:t>
            </a:r>
          </a:p>
          <a:p>
            <a:r>
              <a:rPr lang="sk-SK" dirty="0" smtClean="0"/>
              <a:t>Fabulácia </a:t>
            </a:r>
            <a:r>
              <a:rPr lang="sk-SK" dirty="0" err="1" smtClean="0"/>
              <a:t>vs</a:t>
            </a:r>
            <a:r>
              <a:rPr lang="sk-SK" dirty="0" smtClean="0"/>
              <a:t>. </a:t>
            </a:r>
            <a:r>
              <a:rPr lang="sk-SK" dirty="0" err="1" smtClean="0"/>
              <a:t>Konfabulácia</a:t>
            </a:r>
            <a:r>
              <a:rPr lang="sk-SK" dirty="0" smtClean="0"/>
              <a:t> (</a:t>
            </a:r>
            <a:r>
              <a:rPr lang="sk-SK" dirty="0" err="1" smtClean="0"/>
              <a:t>honest</a:t>
            </a:r>
            <a:r>
              <a:rPr lang="sk-SK" dirty="0" smtClean="0"/>
              <a:t> </a:t>
            </a:r>
            <a:r>
              <a:rPr lang="sk-SK" dirty="0" err="1" smtClean="0"/>
              <a:t>lying</a:t>
            </a:r>
            <a:r>
              <a:rPr lang="sk-SK" dirty="0" smtClean="0"/>
              <a:t>)</a:t>
            </a:r>
          </a:p>
          <a:p>
            <a:r>
              <a:rPr lang="sk-SK" dirty="0" smtClean="0"/>
              <a:t>„Klame sám seba“- mechanizmy osobnosti (obrany) </a:t>
            </a:r>
            <a:endParaRPr lang="sk-S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Úrovne klamstva</a:t>
            </a:r>
            <a:endParaRPr lang="sk-SK" dirty="0"/>
          </a:p>
        </p:txBody>
      </p:sp>
      <p:sp>
        <p:nvSpPr>
          <p:cNvPr id="3" name="Zástupný symbol obsahu 2"/>
          <p:cNvSpPr>
            <a:spLocks noGrp="1"/>
          </p:cNvSpPr>
          <p:nvPr>
            <p:ph idx="1"/>
          </p:nvPr>
        </p:nvSpPr>
        <p:spPr/>
        <p:txBody>
          <a:bodyPr/>
          <a:lstStyle/>
          <a:p>
            <a:r>
              <a:rPr lang="sk-SK" dirty="0" smtClean="0"/>
              <a:t>Falzifikácia (</a:t>
            </a:r>
            <a:r>
              <a:rPr lang="sk-SK" dirty="0" err="1" smtClean="0"/>
              <a:t>falsification</a:t>
            </a:r>
            <a:r>
              <a:rPr lang="sk-SK" dirty="0" smtClean="0"/>
              <a:t>)- obsah je kontradiktórny prežitej skutočnosti</a:t>
            </a:r>
          </a:p>
          <a:p>
            <a:r>
              <a:rPr lang="sk-SK" dirty="0" err="1" smtClean="0"/>
              <a:t>Distorzia</a:t>
            </a:r>
            <a:r>
              <a:rPr lang="sk-SK" dirty="0" smtClean="0"/>
              <a:t> (</a:t>
            </a:r>
            <a:r>
              <a:rPr lang="sk-SK" dirty="0" err="1" smtClean="0"/>
              <a:t>distorsion</a:t>
            </a:r>
            <a:r>
              <a:rPr lang="sk-SK" dirty="0" smtClean="0"/>
              <a:t>)- pozmenenie, skreslenie tak, aby to vyhovovalo</a:t>
            </a:r>
          </a:p>
          <a:p>
            <a:r>
              <a:rPr lang="sk-SK" dirty="0" smtClean="0"/>
              <a:t>Zatajenie (</a:t>
            </a:r>
            <a:r>
              <a:rPr lang="sk-SK" dirty="0" err="1" smtClean="0"/>
              <a:t>concealement</a:t>
            </a:r>
            <a:r>
              <a:rPr lang="sk-SK" dirty="0" smtClean="0"/>
              <a:t>)- pasívne klamstvo, buď tají, alebo prehlási za neznáme</a:t>
            </a:r>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Orientácia klamstva</a:t>
            </a:r>
            <a:endParaRPr lang="sk-SK" dirty="0"/>
          </a:p>
        </p:txBody>
      </p:sp>
      <p:sp>
        <p:nvSpPr>
          <p:cNvPr id="3" name="Zástupný symbol obsahu 2"/>
          <p:cNvSpPr>
            <a:spLocks noGrp="1"/>
          </p:cNvSpPr>
          <p:nvPr>
            <p:ph idx="1"/>
          </p:nvPr>
        </p:nvSpPr>
        <p:spPr/>
        <p:txBody>
          <a:bodyPr/>
          <a:lstStyle/>
          <a:p>
            <a:r>
              <a:rPr lang="sk-SK" dirty="0" smtClean="0"/>
              <a:t>Na seba, snaha zatajiť nedostatky (viac muži)</a:t>
            </a:r>
          </a:p>
          <a:p>
            <a:r>
              <a:rPr lang="sk-SK" dirty="0" smtClean="0"/>
              <a:t>Na iných (aj s motívom ochrániť pred negatívnymi pocitmi, milosrdné lži) viac ženy</a:t>
            </a:r>
            <a:endParaRPr lang="sk-S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Odhaľujeme klamstvo</a:t>
            </a:r>
            <a:endParaRPr lang="sk-SK" dirty="0"/>
          </a:p>
        </p:txBody>
      </p:sp>
      <p:sp>
        <p:nvSpPr>
          <p:cNvPr id="3" name="Zástupný symbol obsahu 2"/>
          <p:cNvSpPr>
            <a:spLocks noGrp="1"/>
          </p:cNvSpPr>
          <p:nvPr>
            <p:ph idx="1"/>
          </p:nvPr>
        </p:nvSpPr>
        <p:spPr/>
        <p:txBody>
          <a:bodyPr/>
          <a:lstStyle/>
          <a:p>
            <a:r>
              <a:rPr lang="sk-SK" dirty="0" smtClean="0"/>
              <a:t>Nie vždy sa o to snažíme....</a:t>
            </a:r>
          </a:p>
          <a:p>
            <a:r>
              <a:rPr lang="sk-SK" dirty="0" smtClean="0"/>
              <a:t>Vo </a:t>
            </a:r>
            <a:r>
              <a:rPr lang="sk-SK" dirty="0" err="1" smtClean="0"/>
              <a:t>forenznej</a:t>
            </a:r>
            <a:r>
              <a:rPr lang="sk-SK" dirty="0" smtClean="0"/>
              <a:t> praxi je riziko uprednostniť „vyhovujúce klamstvo“ zapadajúce do kontextu</a:t>
            </a:r>
          </a:p>
          <a:p>
            <a:r>
              <a:rPr lang="sk-SK" dirty="0" smtClean="0"/>
              <a:t>Existujú indikátory, neexistuje vysoko </a:t>
            </a:r>
            <a:r>
              <a:rPr lang="sk-SK" dirty="0" err="1" smtClean="0"/>
              <a:t>validný</a:t>
            </a:r>
            <a:r>
              <a:rPr lang="sk-SK" dirty="0" smtClean="0"/>
              <a:t> postup.</a:t>
            </a:r>
          </a:p>
          <a:p>
            <a:endParaRPr lang="sk-S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Kognitívny  a emocionálny kontext vierohodnosti</a:t>
            </a:r>
            <a:endParaRPr lang="sk-SK" dirty="0"/>
          </a:p>
        </p:txBody>
      </p:sp>
      <p:sp>
        <p:nvSpPr>
          <p:cNvPr id="3" name="Zástupný symbol obsahu 2"/>
          <p:cNvSpPr>
            <a:spLocks noGrp="1"/>
          </p:cNvSpPr>
          <p:nvPr>
            <p:ph idx="1"/>
          </p:nvPr>
        </p:nvSpPr>
        <p:spPr/>
        <p:txBody>
          <a:bodyPr/>
          <a:lstStyle/>
          <a:p>
            <a:r>
              <a:rPr lang="sk-SK" dirty="0" smtClean="0"/>
              <a:t>Emočný sprievod pri klamstve, nemusí byť negatívny</a:t>
            </a:r>
          </a:p>
          <a:p>
            <a:r>
              <a:rPr lang="sk-SK" dirty="0" smtClean="0"/>
              <a:t>Emočný sprievod zodpovedá osobnosti a miere dôsledkov (</a:t>
            </a:r>
            <a:r>
              <a:rPr lang="sk-SK" dirty="0" err="1" smtClean="0"/>
              <a:t>histriónska</a:t>
            </a:r>
            <a:r>
              <a:rPr lang="sk-SK" dirty="0" smtClean="0"/>
              <a:t>, narcistická, </a:t>
            </a:r>
            <a:r>
              <a:rPr lang="sk-SK" dirty="0" err="1" smtClean="0"/>
              <a:t>disociálna</a:t>
            </a:r>
            <a:r>
              <a:rPr lang="sk-SK" dirty="0" smtClean="0"/>
              <a:t>)</a:t>
            </a:r>
          </a:p>
          <a:p>
            <a:r>
              <a:rPr lang="sk-SK" dirty="0" smtClean="0"/>
              <a:t>Generuje sa zvýšený strach a úzkosť a prejavy sú zodpovedajúce uvedenému</a:t>
            </a:r>
          </a:p>
          <a:p>
            <a:endParaRPr lang="sk-S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Katatýmne</a:t>
            </a:r>
            <a:r>
              <a:rPr lang="sk-SK" dirty="0" smtClean="0"/>
              <a:t> hodnotenie</a:t>
            </a:r>
            <a:endParaRPr lang="sk-SK" dirty="0"/>
          </a:p>
        </p:txBody>
      </p:sp>
      <p:sp>
        <p:nvSpPr>
          <p:cNvPr id="3" name="Zástupný symbol obsahu 2"/>
          <p:cNvSpPr>
            <a:spLocks noGrp="1"/>
          </p:cNvSpPr>
          <p:nvPr>
            <p:ph idx="1"/>
          </p:nvPr>
        </p:nvSpPr>
        <p:spPr/>
        <p:txBody>
          <a:bodyPr/>
          <a:lstStyle/>
          <a:p>
            <a:r>
              <a:rPr lang="sk-SK" dirty="0" smtClean="0"/>
              <a:t>Emócie, priania, súlad s tým, čo si prajeme, aby sme mohli realitu lepšie akceptovať</a:t>
            </a:r>
          </a:p>
          <a:p>
            <a:r>
              <a:rPr lang="sk-SK" dirty="0" smtClean="0"/>
              <a:t>Negatívne javy vníma človek v rozrušení menej presne ako pozitívne</a:t>
            </a:r>
          </a:p>
          <a:p>
            <a:r>
              <a:rPr lang="sk-SK" dirty="0" smtClean="0"/>
              <a:t>Nepríjemné pocity podliehajú viac skresleniu</a:t>
            </a:r>
          </a:p>
          <a:p>
            <a:pPr>
              <a:buNone/>
            </a:pPr>
            <a:endParaRPr lang="sk-S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sk-SK" dirty="0" smtClean="0"/>
              <a:t>Prejavy </a:t>
            </a:r>
            <a:r>
              <a:rPr lang="sk-SK" dirty="0" err="1" smtClean="0"/>
              <a:t>manipulatívneho</a:t>
            </a:r>
            <a:r>
              <a:rPr lang="sk-SK" dirty="0" smtClean="0"/>
              <a:t> správania</a:t>
            </a:r>
            <a:endParaRPr lang="sk-SK" dirty="0"/>
          </a:p>
        </p:txBody>
      </p:sp>
      <p:sp>
        <p:nvSpPr>
          <p:cNvPr id="3" name="Zástupný symbol obsahu 2"/>
          <p:cNvSpPr>
            <a:spLocks noGrp="1"/>
          </p:cNvSpPr>
          <p:nvPr>
            <p:ph idx="1"/>
          </p:nvPr>
        </p:nvSpPr>
        <p:spPr>
          <a:xfrm>
            <a:off x="251520" y="1196752"/>
            <a:ext cx="8640960" cy="4929411"/>
          </a:xfrm>
        </p:spPr>
        <p:txBody>
          <a:bodyPr>
            <a:normAutofit fontScale="85000" lnSpcReduction="20000"/>
          </a:bodyPr>
          <a:lstStyle/>
          <a:p>
            <a:r>
              <a:rPr lang="sk-SK" dirty="0" smtClean="0"/>
              <a:t>Hrá obeť, trpiteľa, bezmocného, nechápavého, nekompetentného, predstiera nahnevaného a sklamaného</a:t>
            </a:r>
          </a:p>
          <a:p>
            <a:r>
              <a:rPr lang="sk-SK" dirty="0" smtClean="0"/>
              <a:t>Klame o tom ako sa cíti, predstiera, že si ublíži + beznádej a patetickosť, depresiu, zmätenosť</a:t>
            </a:r>
          </a:p>
          <a:p>
            <a:r>
              <a:rPr lang="sk-SK" dirty="0" smtClean="0"/>
              <a:t>Rozpráva nereálne príhody, zveličuje s cieľom vytvoriť problém</a:t>
            </a:r>
          </a:p>
          <a:p>
            <a:r>
              <a:rPr lang="sk-SK" dirty="0" smtClean="0"/>
              <a:t>Uvádza ľudí do rozpakov, zahanbuje ich, obviňuje</a:t>
            </a:r>
          </a:p>
          <a:p>
            <a:r>
              <a:rPr lang="sk-SK" dirty="0" smtClean="0"/>
              <a:t>Používa výsmech a  iróniu </a:t>
            </a:r>
          </a:p>
          <a:p>
            <a:r>
              <a:rPr lang="sk-SK" dirty="0" smtClean="0"/>
              <a:t>Snaží sa stále páčiť iným</a:t>
            </a:r>
          </a:p>
          <a:p>
            <a:r>
              <a:rPr lang="sk-SK" dirty="0" smtClean="0"/>
              <a:t>stále o niečo prosí, vyžaduje</a:t>
            </a:r>
          </a:p>
          <a:p>
            <a:r>
              <a:rPr lang="sk-SK" dirty="0" smtClean="0"/>
              <a:t>Prejavy pasívnej agresivity</a:t>
            </a:r>
            <a:endParaRPr lang="sk-S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Prejavy </a:t>
            </a:r>
            <a:r>
              <a:rPr lang="sk-SK" dirty="0" err="1" smtClean="0"/>
              <a:t>manipulatívneho</a:t>
            </a:r>
            <a:r>
              <a:rPr lang="sk-SK" dirty="0" smtClean="0"/>
              <a:t> správania</a:t>
            </a:r>
            <a:endParaRPr lang="sk-SK" dirty="0"/>
          </a:p>
        </p:txBody>
      </p:sp>
      <p:sp>
        <p:nvSpPr>
          <p:cNvPr id="3" name="Zástupný symbol obsahu 2"/>
          <p:cNvSpPr>
            <a:spLocks noGrp="1"/>
          </p:cNvSpPr>
          <p:nvPr>
            <p:ph idx="1"/>
          </p:nvPr>
        </p:nvSpPr>
        <p:spPr>
          <a:xfrm>
            <a:off x="457200" y="1196752"/>
            <a:ext cx="8229600" cy="5256584"/>
          </a:xfrm>
        </p:spPr>
        <p:txBody>
          <a:bodyPr>
            <a:normAutofit lnSpcReduction="10000"/>
          </a:bodyPr>
          <a:lstStyle/>
          <a:p>
            <a:r>
              <a:rPr lang="sk-SK" dirty="0" smtClean="0"/>
              <a:t>Predstiera bolesť a zranenie</a:t>
            </a:r>
          </a:p>
          <a:p>
            <a:r>
              <a:rPr lang="sk-SK" dirty="0" smtClean="0"/>
              <a:t>Predstiera, že je ignorovaný a zabudnutý</a:t>
            </a:r>
          </a:p>
          <a:p>
            <a:r>
              <a:rPr lang="sk-SK" dirty="0" smtClean="0"/>
              <a:t>Predstiera citovú zanedbanosť, osamelosť</a:t>
            </a:r>
          </a:p>
          <a:p>
            <a:r>
              <a:rPr lang="sk-SK" dirty="0" smtClean="0"/>
              <a:t>Obviňuje iných zo svojich problémov</a:t>
            </a:r>
          </a:p>
          <a:p>
            <a:r>
              <a:rPr lang="sk-SK" dirty="0" smtClean="0"/>
              <a:t>Predstiera, upozorňuje na svoju úprimnosť</a:t>
            </a:r>
          </a:p>
          <a:p>
            <a:r>
              <a:rPr lang="sk-SK" dirty="0" smtClean="0"/>
              <a:t>Je prehnane milý</a:t>
            </a:r>
          </a:p>
          <a:p>
            <a:r>
              <a:rPr lang="sk-SK" dirty="0" smtClean="0"/>
              <a:t>Dáva najavo, že je „nad vecou“</a:t>
            </a:r>
          </a:p>
          <a:p>
            <a:r>
              <a:rPr lang="sk-SK" dirty="0" smtClean="0"/>
              <a:t>Predstiera ľútosť nad správaním iných</a:t>
            </a:r>
          </a:p>
          <a:p>
            <a:r>
              <a:rPr lang="sk-SK" dirty="0" smtClean="0"/>
              <a:t>Účelovo podporuje „súťaživosť“ okolo seba</a:t>
            </a:r>
          </a:p>
          <a:p>
            <a:endParaRPr lang="sk-SK" dirty="0" smtClean="0"/>
          </a:p>
          <a:p>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 minulosti...</a:t>
            </a:r>
            <a:endParaRPr lang="sk-SK" dirty="0"/>
          </a:p>
        </p:txBody>
      </p:sp>
      <p:sp>
        <p:nvSpPr>
          <p:cNvPr id="3" name="Zástupný symbol obsahu 2"/>
          <p:cNvSpPr>
            <a:spLocks noGrp="1"/>
          </p:cNvSpPr>
          <p:nvPr>
            <p:ph idx="1"/>
          </p:nvPr>
        </p:nvSpPr>
        <p:spPr/>
        <p:txBody>
          <a:bodyPr/>
          <a:lstStyle/>
          <a:p>
            <a:r>
              <a:rPr lang="sk-SK" dirty="0" smtClean="0"/>
              <a:t>„vycítenie pulzu“ (300-250 pred </a:t>
            </a:r>
            <a:r>
              <a:rPr lang="sk-SK" dirty="0" err="1" smtClean="0"/>
              <a:t>n.l</a:t>
            </a:r>
            <a:r>
              <a:rPr lang="sk-SK" dirty="0" smtClean="0"/>
              <a:t>.)</a:t>
            </a:r>
          </a:p>
          <a:p>
            <a:r>
              <a:rPr lang="sk-SK" dirty="0"/>
              <a:t>s</a:t>
            </a:r>
            <a:r>
              <a:rPr lang="sk-SK" dirty="0" smtClean="0"/>
              <a:t>kúška pravdovravnosti (oheň, vriaca voda)</a:t>
            </a:r>
          </a:p>
          <a:p>
            <a:r>
              <a:rPr lang="sk-SK" dirty="0" smtClean="0"/>
              <a:t>Žuvaním chleba...</a:t>
            </a:r>
          </a:p>
          <a:p>
            <a:r>
              <a:rPr lang="sk-SK" dirty="0" smtClean="0"/>
              <a:t>Prvé objektívne- pulz (</a:t>
            </a:r>
            <a:r>
              <a:rPr lang="sk-SK" dirty="0" err="1" smtClean="0"/>
              <a:t>Galileo</a:t>
            </a:r>
            <a:r>
              <a:rPr lang="sk-SK" dirty="0" smtClean="0"/>
              <a:t>, 1581), TK</a:t>
            </a:r>
          </a:p>
          <a:p>
            <a:r>
              <a:rPr lang="sk-SK" dirty="0" err="1" smtClean="0"/>
              <a:t>Muensterberg</a:t>
            </a:r>
            <a:r>
              <a:rPr lang="sk-SK" dirty="0" smtClean="0"/>
              <a:t> (1908)- prvá učebnica </a:t>
            </a:r>
            <a:r>
              <a:rPr lang="sk-SK" dirty="0" err="1" smtClean="0"/>
              <a:t>forenz</a:t>
            </a:r>
            <a:endParaRPr lang="sk-SK" dirty="0" smtClean="0"/>
          </a:p>
          <a:p>
            <a:r>
              <a:rPr lang="sk-SK" dirty="0" err="1" smtClean="0"/>
              <a:t>Gross</a:t>
            </a:r>
            <a:r>
              <a:rPr lang="sk-SK" dirty="0" smtClean="0"/>
              <a:t>- význam psychológie v práve</a:t>
            </a:r>
          </a:p>
          <a:p>
            <a:r>
              <a:rPr lang="sk-SK" dirty="0" smtClean="0"/>
              <a:t>Asociačný experiment (</a:t>
            </a:r>
            <a:r>
              <a:rPr lang="sk-SK" dirty="0" err="1" smtClean="0"/>
              <a:t>Galton</a:t>
            </a:r>
            <a:r>
              <a:rPr lang="sk-SK" dirty="0" smtClean="0"/>
              <a:t>) a jeho mutácie</a:t>
            </a:r>
          </a:p>
          <a:p>
            <a:endParaRPr lang="sk-SK" dirty="0" smtClean="0"/>
          </a:p>
          <a:p>
            <a:endParaRPr lang="sk-SK" dirty="0" smtClean="0"/>
          </a:p>
          <a:p>
            <a:endParaRPr lang="sk-S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„dobré klamstvo“ </a:t>
            </a:r>
            <a:endParaRPr lang="sk-SK" dirty="0"/>
          </a:p>
        </p:txBody>
      </p:sp>
      <p:sp>
        <p:nvSpPr>
          <p:cNvPr id="3" name="Zástupný symbol obsahu 2"/>
          <p:cNvSpPr>
            <a:spLocks noGrp="1"/>
          </p:cNvSpPr>
          <p:nvPr>
            <p:ph idx="1"/>
          </p:nvPr>
        </p:nvSpPr>
        <p:spPr/>
        <p:txBody>
          <a:bodyPr/>
          <a:lstStyle/>
          <a:p>
            <a:r>
              <a:rPr lang="sk-SK" dirty="0" smtClean="0"/>
              <a:t>Dobre pripravená verzia</a:t>
            </a:r>
          </a:p>
          <a:p>
            <a:r>
              <a:rPr lang="sk-SK" dirty="0" smtClean="0"/>
              <a:t>Originalita</a:t>
            </a:r>
          </a:p>
          <a:p>
            <a:r>
              <a:rPr lang="sk-SK" dirty="0" smtClean="0"/>
              <a:t>Flexibilita myslenia</a:t>
            </a:r>
          </a:p>
          <a:p>
            <a:r>
              <a:rPr lang="sk-SK" dirty="0" smtClean="0"/>
              <a:t>Vyjadrovanie, výrečnosť</a:t>
            </a:r>
          </a:p>
          <a:p>
            <a:r>
              <a:rPr lang="sk-SK" dirty="0" smtClean="0"/>
              <a:t>Dobrá pamäť</a:t>
            </a:r>
          </a:p>
          <a:p>
            <a:r>
              <a:rPr lang="sk-SK" dirty="0" smtClean="0"/>
              <a:t>Nedáva pri produkcii pocity strachu a úzkosti</a:t>
            </a:r>
          </a:p>
          <a:p>
            <a:r>
              <a:rPr lang="sk-SK" dirty="0" smtClean="0"/>
              <a:t>Dobré „herecké schopnosti“</a:t>
            </a:r>
            <a:endParaRPr lang="sk-S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Klamstvo a porucha osobnosti</a:t>
            </a:r>
            <a:endParaRPr lang="sk-SK" dirty="0"/>
          </a:p>
        </p:txBody>
      </p:sp>
      <p:sp>
        <p:nvSpPr>
          <p:cNvPr id="3" name="Zástupný symbol obsahu 2"/>
          <p:cNvSpPr>
            <a:spLocks noGrp="1"/>
          </p:cNvSpPr>
          <p:nvPr>
            <p:ph idx="1"/>
          </p:nvPr>
        </p:nvSpPr>
        <p:spPr>
          <a:xfrm>
            <a:off x="457200" y="1124744"/>
            <a:ext cx="8229600" cy="5472608"/>
          </a:xfrm>
        </p:spPr>
        <p:txBody>
          <a:bodyPr>
            <a:normAutofit fontScale="77500" lnSpcReduction="20000"/>
          </a:bodyPr>
          <a:lstStyle/>
          <a:p>
            <a:r>
              <a:rPr lang="sk-SK" dirty="0"/>
              <a:t>Ľudia s </a:t>
            </a:r>
            <a:r>
              <a:rPr lang="sk-SK" b="1" dirty="0" err="1"/>
              <a:t>antisociálnou</a:t>
            </a:r>
            <a:r>
              <a:rPr lang="sk-SK" b="1" dirty="0"/>
              <a:t> poruchou osobnosti</a:t>
            </a:r>
            <a:r>
              <a:rPr lang="sk-SK" dirty="0"/>
              <a:t> </a:t>
            </a:r>
            <a:r>
              <a:rPr lang="sk-SK" dirty="0" smtClean="0"/>
              <a:t>klamú</a:t>
            </a:r>
            <a:r>
              <a:rPr lang="sk-SK" dirty="0"/>
              <a:t>, systematicky podvádzajú, </a:t>
            </a:r>
            <a:r>
              <a:rPr lang="sk-SK" dirty="0" smtClean="0"/>
              <a:t>pričom</a:t>
            </a:r>
            <a:r>
              <a:rPr lang="sk-SK" dirty="0"/>
              <a:t> morálne pravidlá sú im ľahostajné. </a:t>
            </a:r>
            <a:r>
              <a:rPr lang="sk-SK" dirty="0" smtClean="0"/>
              <a:t>Ľudia</a:t>
            </a:r>
            <a:r>
              <a:rPr lang="sk-SK" dirty="0"/>
              <a:t>, ktorí pri klamaní neukazujú príslušné emócie, lebo ich ani nemajú, napr. v dôsledku poškodenia mozgu, majú často aj zníženú schopnosť správne sa rozhodnúť. Nie sú schopní byť vedení zdravou obavou z nepríjemných dôsledkov ich konania, vrátane neustáleho podvádzania. To má pre ich sociálne zaradenie nedozerné následky. </a:t>
            </a:r>
            <a:endParaRPr lang="sk-SK" dirty="0" smtClean="0"/>
          </a:p>
          <a:p>
            <a:r>
              <a:rPr lang="sk-SK" dirty="0" smtClean="0"/>
              <a:t>Základným </a:t>
            </a:r>
            <a:r>
              <a:rPr lang="sk-SK" dirty="0"/>
              <a:t>pravidlom obrany proti </a:t>
            </a:r>
            <a:r>
              <a:rPr lang="sk-SK" dirty="0" err="1"/>
              <a:t>antisociálnej</a:t>
            </a:r>
            <a:r>
              <a:rPr lang="sk-SK" dirty="0"/>
              <a:t> poruche osobnosti, ktorá sa prejavuje neustálym klamaním a podvádzaním, je prerušiť kontakt, pokiaľ možno okamžite. </a:t>
            </a:r>
            <a:endParaRPr lang="sk-SK" dirty="0" smtClean="0"/>
          </a:p>
          <a:p>
            <a:r>
              <a:rPr lang="sk-SK" dirty="0" smtClean="0"/>
              <a:t>Pravidlo </a:t>
            </a:r>
            <a:r>
              <a:rPr lang="sk-SK" dirty="0"/>
              <a:t>troch hovorí : jeden nedodržaný záväzok, nesplnený sľub alebo lož môže byť nedorozumenie, alebo nehoda či náhoda. Dva už sú závažný prehrešok. Ak Vám niekto urobí takú vec tri krát, jednáte s klamárom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chronickí alkoholici</a:t>
            </a:r>
            <a:endParaRPr lang="sk-SK" dirty="0"/>
          </a:p>
        </p:txBody>
      </p:sp>
      <p:sp>
        <p:nvSpPr>
          <p:cNvPr id="3" name="Zástupný symbol obsahu 2"/>
          <p:cNvSpPr>
            <a:spLocks noGrp="1"/>
          </p:cNvSpPr>
          <p:nvPr>
            <p:ph idx="1"/>
          </p:nvPr>
        </p:nvSpPr>
        <p:spPr/>
        <p:txBody>
          <a:bodyPr/>
          <a:lstStyle/>
          <a:p>
            <a:r>
              <a:rPr lang="sk-SK" dirty="0" smtClean="0"/>
              <a:t>sa </a:t>
            </a:r>
            <a:r>
              <a:rPr lang="sk-SK" dirty="0"/>
              <a:t>dokážu skvele vyhovárať a racionalizovať (ospravedlňovať) svoj </a:t>
            </a:r>
            <a:r>
              <a:rPr lang="sk-SK" dirty="0" err="1"/>
              <a:t>abúzus</a:t>
            </a:r>
            <a:r>
              <a:rPr lang="sk-SK" dirty="0"/>
              <a:t>, aby sa vyhli odhaleniu, hanbe, poníženiu. Klamú sami seba pred sebou alebo pred svetom. Ich život je postavený na ilúzii pravdy.</a:t>
            </a:r>
          </a:p>
          <a:p>
            <a:endParaRPr lang="sk-S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t>Histriónska</a:t>
            </a:r>
            <a:r>
              <a:rPr lang="sk-SK" b="1" dirty="0" smtClean="0"/>
              <a:t> porucha osobnost</a:t>
            </a:r>
            <a:r>
              <a:rPr lang="sk-SK" dirty="0" smtClean="0"/>
              <a:t>i</a:t>
            </a:r>
            <a:endParaRPr lang="sk-SK" dirty="0"/>
          </a:p>
        </p:txBody>
      </p:sp>
      <p:sp>
        <p:nvSpPr>
          <p:cNvPr id="3" name="Zástupný symbol obsahu 2"/>
          <p:cNvSpPr>
            <a:spLocks noGrp="1"/>
          </p:cNvSpPr>
          <p:nvPr>
            <p:ph idx="1"/>
          </p:nvPr>
        </p:nvSpPr>
        <p:spPr/>
        <p:txBody>
          <a:bodyPr/>
          <a:lstStyle/>
          <a:p>
            <a:r>
              <a:rPr lang="sk-SK" dirty="0" smtClean="0"/>
              <a:t>hrá </a:t>
            </a:r>
            <a:r>
              <a:rPr lang="sk-SK" dirty="0"/>
              <a:t>obeť či trpiteľa a teda manipuluje účelovo. K niektorým jej symptómom patrí okrem </a:t>
            </a:r>
            <a:r>
              <a:rPr lang="sk-SK" dirty="0" err="1"/>
              <a:t>okázalosti</a:t>
            </a:r>
            <a:r>
              <a:rPr lang="sk-SK" dirty="0"/>
              <a:t> a </a:t>
            </a:r>
            <a:r>
              <a:rPr lang="sk-SK" dirty="0" err="1"/>
              <a:t>predvádzavosti</a:t>
            </a:r>
            <a:r>
              <a:rPr lang="sk-SK" dirty="0"/>
              <a:t> aj hysterická bájna lož, teda produkcia hysterických  výmyslov a zavádzaní. Svoje príznaky si nevymýšľa, iba simuluje, </a:t>
            </a:r>
            <a:r>
              <a:rPr lang="sk-SK" dirty="0" err="1"/>
              <a:t>agravuje</a:t>
            </a:r>
            <a:r>
              <a:rPr lang="sk-SK" dirty="0"/>
              <a:t> a manipuluje presvedčivým hereckým vystúpením /plač, žiaľ/.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Hypochondrická porucha</a:t>
            </a:r>
            <a:endParaRPr lang="sk-SK" dirty="0"/>
          </a:p>
        </p:txBody>
      </p:sp>
      <p:sp>
        <p:nvSpPr>
          <p:cNvPr id="3" name="Zástupný symbol obsahu 2"/>
          <p:cNvSpPr>
            <a:spLocks noGrp="1"/>
          </p:cNvSpPr>
          <p:nvPr>
            <p:ph idx="1"/>
          </p:nvPr>
        </p:nvSpPr>
        <p:spPr/>
        <p:txBody>
          <a:bodyPr>
            <a:normAutofit fontScale="85000" lnSpcReduction="10000"/>
          </a:bodyPr>
          <a:lstStyle/>
          <a:p>
            <a:r>
              <a:rPr lang="sk-SK" dirty="0" smtClean="0"/>
              <a:t> </a:t>
            </a:r>
            <a:r>
              <a:rPr lang="sk-SK" dirty="0"/>
              <a:t>chorobné príznaky nemá, jej nositeľ  nesimuluje, len sa ich obáva. Keby simuloval, sledoval by tým určitú výhodu, čo on ale nečiní.</a:t>
            </a:r>
          </a:p>
          <a:p>
            <a:r>
              <a:rPr lang="sk-SK" b="1" dirty="0"/>
              <a:t>Bájna lož </a:t>
            </a:r>
            <a:r>
              <a:rPr lang="sk-SK" b="1" dirty="0" smtClean="0"/>
              <a:t>(</a:t>
            </a:r>
            <a:r>
              <a:rPr lang="sk-SK" b="1" dirty="0" err="1" smtClean="0"/>
              <a:t>mytománia</a:t>
            </a:r>
            <a:r>
              <a:rPr lang="sk-SK" b="1" dirty="0"/>
              <a:t>, či </a:t>
            </a:r>
            <a:r>
              <a:rPr lang="sk-SK" b="1" dirty="0" err="1" smtClean="0"/>
              <a:t>pseudológia</a:t>
            </a:r>
            <a:r>
              <a:rPr lang="sk-SK" b="1" dirty="0"/>
              <a:t> </a:t>
            </a:r>
            <a:r>
              <a:rPr lang="sk-SK" b="1" dirty="0" err="1" smtClean="0"/>
              <a:t>phantastica</a:t>
            </a:r>
            <a:r>
              <a:rPr lang="sk-SK" b="1" dirty="0" smtClean="0"/>
              <a:t>)</a:t>
            </a:r>
            <a:r>
              <a:rPr lang="sk-SK" dirty="0" smtClean="0"/>
              <a:t> </a:t>
            </a:r>
            <a:r>
              <a:rPr lang="sk-SK" dirty="0"/>
              <a:t> prejav patologického klamania (niekedy priam charizmatického klamára), ktoré nemá účel, neprináša zisk. Je to akési nutkavé klamanie. Môže ísť o snahu upútať pozornosť, hravý výmysel, až po absurdné a bizarné klamstvá ktoré sú na prvý pohľad zrejmé. Ide o prejav patologického klamania, pritom dotyčný možno ani sám nevie, že klame.</a:t>
            </a:r>
          </a:p>
          <a:p>
            <a:endParaRPr lang="sk-S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t>Mőnnchhausenov</a:t>
            </a:r>
            <a:r>
              <a:rPr lang="sk-SK" b="1" dirty="0" smtClean="0"/>
              <a:t> syndróm</a:t>
            </a:r>
            <a:endParaRPr lang="sk-SK" dirty="0"/>
          </a:p>
        </p:txBody>
      </p:sp>
      <p:sp>
        <p:nvSpPr>
          <p:cNvPr id="3" name="Zástupný symbol obsahu 2"/>
          <p:cNvSpPr>
            <a:spLocks noGrp="1"/>
          </p:cNvSpPr>
          <p:nvPr>
            <p:ph idx="1"/>
          </p:nvPr>
        </p:nvSpPr>
        <p:spPr/>
        <p:txBody>
          <a:bodyPr>
            <a:normAutofit lnSpcReduction="10000"/>
          </a:bodyPr>
          <a:lstStyle/>
          <a:p>
            <a:r>
              <a:rPr lang="sk-SK" b="1" dirty="0" smtClean="0"/>
              <a:t>-</a:t>
            </a:r>
            <a:r>
              <a:rPr lang="sk-SK" dirty="0"/>
              <a:t>  je </a:t>
            </a:r>
            <a:r>
              <a:rPr lang="sk-SK" dirty="0" smtClean="0"/>
              <a:t> </a:t>
            </a:r>
            <a:r>
              <a:rPr lang="sk-SK" dirty="0"/>
              <a:t>správanie </a:t>
            </a:r>
            <a:r>
              <a:rPr lang="sk-SK" dirty="0" smtClean="0"/>
              <a:t>„normálnemu“ človeku nezrozumiteľné, vyznačujúce </a:t>
            </a:r>
            <a:r>
              <a:rPr lang="sk-SK" dirty="0"/>
              <a:t>sa predstieraním choroby bez akéhokoľvek ďalšieho úmyslu či </a:t>
            </a:r>
            <a:r>
              <a:rPr lang="sk-SK" dirty="0" smtClean="0"/>
              <a:t>cieľa. Nejde </a:t>
            </a:r>
            <a:r>
              <a:rPr lang="sk-SK" dirty="0"/>
              <a:t>o simuláciu, pri ktorej chce dotyčný získať určitú výhodu. Zvolenú nemoc úspešne </a:t>
            </a:r>
            <a:r>
              <a:rPr lang="sk-SK" dirty="0" smtClean="0"/>
              <a:t>predstiera, </a:t>
            </a:r>
            <a:r>
              <a:rPr lang="sk-SK" dirty="0"/>
              <a:t>alebo si dokonca niektoré jej symptómy namáhavo vyrába. Jedinci trpiaci touto poruchou nie sú duševne chorí v pravom slova zmysle, ale nemožno o nich ani povedať, </a:t>
            </a:r>
            <a:r>
              <a:rPr lang="sk-SK" dirty="0" smtClean="0"/>
              <a:t>že by </a:t>
            </a:r>
            <a:r>
              <a:rPr lang="sk-SK" dirty="0"/>
              <a:t>boli zdraví.</a:t>
            </a:r>
          </a:p>
          <a:p>
            <a:endParaRPr lang="sk-S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sk-SK" dirty="0" smtClean="0"/>
              <a:t>ROR</a:t>
            </a:r>
            <a:endParaRPr lang="sk-SK" dirty="0"/>
          </a:p>
        </p:txBody>
      </p:sp>
      <p:sp>
        <p:nvSpPr>
          <p:cNvPr id="3" name="Zástupný symbol obsahu 2"/>
          <p:cNvSpPr>
            <a:spLocks noGrp="1"/>
          </p:cNvSpPr>
          <p:nvPr>
            <p:ph idx="1"/>
          </p:nvPr>
        </p:nvSpPr>
        <p:spPr>
          <a:xfrm>
            <a:off x="457200" y="1052736"/>
            <a:ext cx="8229600" cy="5544616"/>
          </a:xfrm>
        </p:spPr>
        <p:txBody>
          <a:bodyPr>
            <a:normAutofit fontScale="62500" lnSpcReduction="20000"/>
          </a:bodyPr>
          <a:lstStyle/>
          <a:p>
            <a:r>
              <a:rPr lang="sk-SK" dirty="0" smtClean="0"/>
              <a:t>Medzi </a:t>
            </a:r>
            <a:r>
              <a:rPr lang="sk-SK" dirty="0"/>
              <a:t>tzv. ukazovatele skrývania  sa v ROR  patria (Mathe,R.,1994,s. 30):</a:t>
            </a:r>
          </a:p>
          <a:p>
            <a:r>
              <a:rPr lang="sk-SK" dirty="0"/>
              <a:t>Obrátená sukcesia s prihliadnutím na vyzývací charakter ROR tabuliek, najmä na I. tabuľku. Obrátená sukcesia  môže značiť taktizujúce správanie či sklony k </a:t>
            </a:r>
            <a:r>
              <a:rPr lang="sk-SK" dirty="0" err="1"/>
              <a:t>disimulácii</a:t>
            </a:r>
            <a:r>
              <a:rPr lang="sk-SK" dirty="0"/>
              <a:t> ale môže ísť aj o </a:t>
            </a:r>
            <a:r>
              <a:rPr lang="sk-SK" dirty="0" smtClean="0"/>
              <a:t> </a:t>
            </a:r>
            <a:r>
              <a:rPr lang="sk-SK" dirty="0"/>
              <a:t>úzkostlivú opatrnosť.</a:t>
            </a:r>
          </a:p>
          <a:p>
            <a:r>
              <a:rPr lang="sk-SK" dirty="0"/>
              <a:t> Bezobsažné (amorfné) odpovede napr. atramentové škvrny, mraky, zahmlievanie, masky, maľby, farby, kresby, šaty. Zo zvláštnych znakov  ide o prikrytia a </a:t>
            </a:r>
            <a:r>
              <a:rPr lang="sk-SK" dirty="0" err="1"/>
              <a:t>zneživenie</a:t>
            </a:r>
            <a:r>
              <a:rPr lang="sk-SK" dirty="0"/>
              <a:t>, napr. sochy bez špecifikácie.</a:t>
            </a:r>
          </a:p>
          <a:p>
            <a:r>
              <a:rPr lang="sk-SK" dirty="0"/>
              <a:t>Rôzne zahalené maškarády, škrabošky, umocnené ak ide o  prvú tabuľku a prvá odpoveď je s </a:t>
            </a:r>
            <a:r>
              <a:rPr lang="sk-SK" dirty="0" err="1"/>
              <a:t>Hd</a:t>
            </a:r>
            <a:r>
              <a:rPr lang="sk-SK" dirty="0"/>
              <a:t> </a:t>
            </a:r>
            <a:r>
              <a:rPr lang="sk-SK" dirty="0" err="1"/>
              <a:t>komponentou</a:t>
            </a:r>
            <a:r>
              <a:rPr lang="sk-SK" dirty="0"/>
              <a:t>, pričom sa ukáže, že </a:t>
            </a:r>
            <a:r>
              <a:rPr lang="sk-SK" dirty="0" err="1"/>
              <a:t>anxiózny</a:t>
            </a:r>
            <a:r>
              <a:rPr lang="sk-SK" dirty="0"/>
              <a:t> prvok sa v ďalšej produkcii nepotvrdí. </a:t>
            </a:r>
            <a:r>
              <a:rPr lang="sk-SK" dirty="0" err="1"/>
              <a:t>Naviac</a:t>
            </a:r>
            <a:r>
              <a:rPr lang="sk-SK" dirty="0"/>
              <a:t> dochádza k obrátenej sukcesii – znak pretvárky a </a:t>
            </a:r>
            <a:r>
              <a:rPr lang="sk-SK" dirty="0" err="1"/>
              <a:t>disimulácie</a:t>
            </a:r>
            <a:r>
              <a:rPr lang="sk-SK" dirty="0"/>
              <a:t>.</a:t>
            </a:r>
          </a:p>
          <a:p>
            <a:r>
              <a:rPr lang="sk-SK" dirty="0"/>
              <a:t>Nepriliehavé farby napr. modrý pavúk – neprirodzenosť, </a:t>
            </a:r>
            <a:r>
              <a:rPr lang="sk-SK" dirty="0" smtClean="0"/>
              <a:t>predstieranie  </a:t>
            </a:r>
            <a:r>
              <a:rPr lang="sk-SK" dirty="0"/>
              <a:t>napr. citového prispôsobenia</a:t>
            </a:r>
          </a:p>
          <a:p>
            <a:r>
              <a:rPr lang="sk-SK" dirty="0"/>
              <a:t>Skryté interpretácie, napr. na VII. tabuľku povie, že tento mráčik sa podobá na psa.</a:t>
            </a:r>
          </a:p>
          <a:p>
            <a:r>
              <a:rPr lang="sk-SK" dirty="0" smtClean="0"/>
              <a:t>Interpretovať </a:t>
            </a:r>
            <a:r>
              <a:rPr lang="sk-SK" dirty="0"/>
              <a:t>tieto znaky je nutné nanajvýš opatrne, pretože vplyvom stresu, vyplývajúceho z test. situácie nemusí ísť hneď o skrývanie, </a:t>
            </a:r>
            <a:r>
              <a:rPr lang="sk-SK" dirty="0" err="1" smtClean="0"/>
              <a:t>disimuláciu</a:t>
            </a:r>
            <a:r>
              <a:rPr lang="sk-SK" dirty="0" smtClean="0"/>
              <a:t>, </a:t>
            </a:r>
            <a:r>
              <a:rPr lang="sk-SK" dirty="0"/>
              <a:t>ale o prejav obranných mechanizmov osobnosti. To treba zohľadniť.</a:t>
            </a:r>
          </a:p>
          <a:p>
            <a:endParaRPr lang="sk-S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Hare</a:t>
            </a:r>
            <a:r>
              <a:rPr lang="sk-SK" dirty="0" smtClean="0"/>
              <a:t> PCL-R</a:t>
            </a:r>
            <a:endParaRPr lang="sk-SK" dirty="0"/>
          </a:p>
        </p:txBody>
      </p:sp>
      <p:sp>
        <p:nvSpPr>
          <p:cNvPr id="3" name="Zástupný symbol obsahu 2"/>
          <p:cNvSpPr>
            <a:spLocks noGrp="1"/>
          </p:cNvSpPr>
          <p:nvPr>
            <p:ph idx="1"/>
          </p:nvPr>
        </p:nvSpPr>
        <p:spPr/>
        <p:txBody>
          <a:bodyPr/>
          <a:lstStyle/>
          <a:p>
            <a:r>
              <a:rPr lang="sk-SK" dirty="0" err="1" smtClean="0"/>
              <a:t>Prúvodce</a:t>
            </a:r>
            <a:r>
              <a:rPr lang="sk-SK" dirty="0" smtClean="0"/>
              <a:t> </a:t>
            </a:r>
            <a:r>
              <a:rPr lang="sk-SK" dirty="0" err="1" smtClean="0"/>
              <a:t>rozhovorem</a:t>
            </a:r>
            <a:r>
              <a:rPr lang="sk-SK" dirty="0" smtClean="0"/>
              <a:t>...</a:t>
            </a:r>
            <a:endParaRPr lang="sk-S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Indikátory vierohodnosti</a:t>
            </a:r>
            <a:endParaRPr lang="sk-SK" dirty="0"/>
          </a:p>
        </p:txBody>
      </p:sp>
      <p:sp>
        <p:nvSpPr>
          <p:cNvPr id="3" name="Zástupný symbol obsahu 2"/>
          <p:cNvSpPr>
            <a:spLocks noGrp="1"/>
          </p:cNvSpPr>
          <p:nvPr>
            <p:ph idx="1"/>
          </p:nvPr>
        </p:nvSpPr>
        <p:spPr/>
        <p:txBody>
          <a:bodyPr/>
          <a:lstStyle/>
          <a:p>
            <a:r>
              <a:rPr lang="sk-SK" dirty="0" smtClean="0"/>
              <a:t>Indikátory vierohodnosti, prejavy v správaní objektu- prístupné na základe pozorovania</a:t>
            </a:r>
          </a:p>
          <a:p>
            <a:r>
              <a:rPr lang="sk-SK" dirty="0" smtClean="0"/>
              <a:t>Pozorovacia schéma- pripravenosť zvyšuje vnímavosť</a:t>
            </a:r>
          </a:p>
          <a:p>
            <a:r>
              <a:rPr lang="sk-SK" dirty="0" smtClean="0"/>
              <a:t>Nutné je nevychádzať z jedného indikátora, ale posudzovať komplexne</a:t>
            </a:r>
            <a:endParaRPr lang="sk-S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Vierohodnosť kognitívne </a:t>
            </a:r>
            <a:r>
              <a:rPr lang="sk-SK" dirty="0" err="1" smtClean="0"/>
              <a:t>vs</a:t>
            </a:r>
            <a:r>
              <a:rPr lang="sk-SK" dirty="0" smtClean="0"/>
              <a:t> emočné</a:t>
            </a:r>
            <a:endParaRPr lang="sk-SK" dirty="0"/>
          </a:p>
        </p:txBody>
      </p:sp>
      <p:sp>
        <p:nvSpPr>
          <p:cNvPr id="3" name="Zástupný symbol obsahu 2"/>
          <p:cNvSpPr>
            <a:spLocks noGrp="1"/>
          </p:cNvSpPr>
          <p:nvPr>
            <p:ph idx="1"/>
          </p:nvPr>
        </p:nvSpPr>
        <p:spPr/>
        <p:txBody>
          <a:bodyPr/>
          <a:lstStyle/>
          <a:p>
            <a:r>
              <a:rPr lang="sk-SK" dirty="0" smtClean="0"/>
              <a:t>Na kognitívnom môžeme stavať, ak je v norme</a:t>
            </a:r>
          </a:p>
          <a:p>
            <a:r>
              <a:rPr lang="sk-SK" dirty="0" smtClean="0"/>
              <a:t>Inak je výpovednejšie emočné...</a:t>
            </a:r>
          </a:p>
          <a:p>
            <a:r>
              <a:rPr lang="sk-SK" dirty="0" smtClean="0"/>
              <a:t>Emočné musí byť priliehavé analýze emócií (ROR)</a:t>
            </a:r>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Terminológia</a:t>
            </a:r>
            <a:endParaRPr lang="sk-SK" dirty="0"/>
          </a:p>
        </p:txBody>
      </p:sp>
      <p:sp>
        <p:nvSpPr>
          <p:cNvPr id="3" name="Zástupný symbol obsahu 2"/>
          <p:cNvSpPr>
            <a:spLocks noGrp="1"/>
          </p:cNvSpPr>
          <p:nvPr>
            <p:ph idx="1"/>
          </p:nvPr>
        </p:nvSpPr>
        <p:spPr/>
        <p:txBody>
          <a:bodyPr/>
          <a:lstStyle/>
          <a:p>
            <a:r>
              <a:rPr lang="sk-SK" dirty="0" smtClean="0"/>
              <a:t>Vierohodnosť</a:t>
            </a:r>
          </a:p>
          <a:p>
            <a:r>
              <a:rPr lang="sk-SK" dirty="0" smtClean="0"/>
              <a:t>Všeobecná vierohodnosť</a:t>
            </a:r>
          </a:p>
          <a:p>
            <a:r>
              <a:rPr lang="sk-SK" dirty="0" smtClean="0"/>
              <a:t>Špecifická vierohodnosť</a:t>
            </a:r>
          </a:p>
          <a:p>
            <a:r>
              <a:rPr lang="sk-SK" dirty="0" smtClean="0"/>
              <a:t>Klamstvo</a:t>
            </a:r>
          </a:p>
          <a:p>
            <a:r>
              <a:rPr lang="sk-SK" dirty="0" smtClean="0"/>
              <a:t>Úrovne klamstva</a:t>
            </a:r>
          </a:p>
          <a:p>
            <a:r>
              <a:rPr lang="sk-SK" dirty="0" smtClean="0"/>
              <a:t>Motivácia k vierohodnosti</a:t>
            </a:r>
          </a:p>
          <a:p>
            <a:endParaRPr lang="sk-S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sk-SK" dirty="0" smtClean="0"/>
              <a:t>Protirečivosť a </a:t>
            </a:r>
            <a:r>
              <a:rPr lang="sk-SK" dirty="0" err="1" smtClean="0"/>
              <a:t>inkonzistencia</a:t>
            </a:r>
            <a:endParaRPr lang="sk-SK" dirty="0"/>
          </a:p>
        </p:txBody>
      </p:sp>
      <p:sp>
        <p:nvSpPr>
          <p:cNvPr id="3" name="Zástupný symbol obsahu 2"/>
          <p:cNvSpPr>
            <a:spLocks noGrp="1"/>
          </p:cNvSpPr>
          <p:nvPr>
            <p:ph idx="1"/>
          </p:nvPr>
        </p:nvSpPr>
        <p:spPr>
          <a:xfrm>
            <a:off x="457200" y="1124744"/>
            <a:ext cx="8229600" cy="5001419"/>
          </a:xfrm>
        </p:spPr>
        <p:txBody>
          <a:bodyPr>
            <a:normAutofit fontScale="92500" lnSpcReduction="10000"/>
          </a:bodyPr>
          <a:lstStyle/>
          <a:p>
            <a:r>
              <a:rPr lang="sk-SK" dirty="0" smtClean="0"/>
              <a:t>Rozpory môžu byť aj dôsledkom poruchy, potreba posúdiť v kontexte osobnosti resp. </a:t>
            </a:r>
            <a:r>
              <a:rPr lang="sk-SK" dirty="0" err="1" smtClean="0"/>
              <a:t>psychopatológie</a:t>
            </a:r>
            <a:endParaRPr lang="sk-SK" dirty="0" smtClean="0"/>
          </a:p>
          <a:p>
            <a:r>
              <a:rPr lang="sk-SK" dirty="0" smtClean="0"/>
              <a:t>Primeranosť produkcie vo vzťahu k charakteristikám osobnosti (napr. pamäť)- je nápadné ak osoba s poruchami pamäte primerane produkuje....</a:t>
            </a:r>
          </a:p>
          <a:p>
            <a:r>
              <a:rPr lang="sk-SK" dirty="0" smtClean="0"/>
              <a:t>Spontánna produkcia je overovateľná v rôznych časových úsekoch pri narušení súslednosti </a:t>
            </a:r>
          </a:p>
          <a:p>
            <a:r>
              <a:rPr lang="sk-SK" dirty="0" err="1" smtClean="0"/>
              <a:t>Inkonzistencia</a:t>
            </a:r>
            <a:r>
              <a:rPr lang="sk-SK" dirty="0" smtClean="0"/>
              <a:t> medzi dvomi výpoveďami- nárast resp. pokles detailnosti</a:t>
            </a:r>
            <a:endParaRPr lang="sk-SK"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Štrukturálny zlom v správaní </a:t>
            </a:r>
            <a:endParaRPr lang="sk-SK" dirty="0"/>
          </a:p>
        </p:txBody>
      </p:sp>
      <p:sp>
        <p:nvSpPr>
          <p:cNvPr id="3" name="Zástupný symbol obsahu 2"/>
          <p:cNvSpPr>
            <a:spLocks noGrp="1"/>
          </p:cNvSpPr>
          <p:nvPr>
            <p:ph idx="1"/>
          </p:nvPr>
        </p:nvSpPr>
        <p:spPr/>
        <p:txBody>
          <a:bodyPr/>
          <a:lstStyle/>
          <a:p>
            <a:pPr marL="514350" indent="-514350"/>
            <a:r>
              <a:rPr lang="sk-SK" dirty="0" smtClean="0"/>
              <a:t>Viaže sa ku kritickej udalosti</a:t>
            </a:r>
          </a:p>
          <a:p>
            <a:pPr marL="514350" indent="-514350"/>
            <a:r>
              <a:rPr lang="sk-SK" dirty="0" smtClean="0"/>
              <a:t>Zmena v detailnosti</a:t>
            </a:r>
          </a:p>
          <a:p>
            <a:pPr marL="514350" indent="-514350"/>
            <a:r>
              <a:rPr lang="sk-SK" dirty="0" smtClean="0"/>
              <a:t>Zmena v správaní</a:t>
            </a:r>
          </a:p>
          <a:p>
            <a:pPr marL="514350" indent="-514350"/>
            <a:r>
              <a:rPr lang="sk-SK" dirty="0" smtClean="0"/>
              <a:t>Reakcia na „neočakávanú otázku“</a:t>
            </a:r>
            <a:endParaRPr lang="sk-SK"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„neúprimné emócie“</a:t>
            </a:r>
            <a:endParaRPr lang="sk-SK" dirty="0"/>
          </a:p>
        </p:txBody>
      </p:sp>
      <p:sp>
        <p:nvSpPr>
          <p:cNvPr id="3" name="Zástupný symbol obsahu 2"/>
          <p:cNvSpPr>
            <a:spLocks noGrp="1"/>
          </p:cNvSpPr>
          <p:nvPr>
            <p:ph idx="1"/>
          </p:nvPr>
        </p:nvSpPr>
        <p:spPr/>
        <p:txBody>
          <a:bodyPr/>
          <a:lstStyle/>
          <a:p>
            <a:r>
              <a:rPr lang="sk-SK" dirty="0" smtClean="0"/>
              <a:t>Emocionálny sprievod by mal korešpondovať s udalosťami pričom zohľadníme kontext charakteristík osobnosti </a:t>
            </a:r>
          </a:p>
          <a:p>
            <a:r>
              <a:rPr lang="sk-SK" dirty="0" smtClean="0"/>
              <a:t>Paradoxné reakcie </a:t>
            </a:r>
            <a:endParaRPr lang="sk-SK"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Prejavy neistoty </a:t>
            </a:r>
            <a:endParaRPr lang="sk-SK" dirty="0"/>
          </a:p>
        </p:txBody>
      </p:sp>
      <p:sp>
        <p:nvSpPr>
          <p:cNvPr id="3" name="Zástupný symbol obsahu 2"/>
          <p:cNvSpPr>
            <a:spLocks noGrp="1"/>
          </p:cNvSpPr>
          <p:nvPr>
            <p:ph idx="1"/>
          </p:nvPr>
        </p:nvSpPr>
        <p:spPr/>
        <p:txBody>
          <a:bodyPr/>
          <a:lstStyle/>
          <a:p>
            <a:r>
              <a:rPr lang="sk-SK" dirty="0" smtClean="0"/>
              <a:t>Opatrne posudzujeme</a:t>
            </a:r>
          </a:p>
          <a:p>
            <a:r>
              <a:rPr lang="sk-SK" dirty="0" smtClean="0"/>
              <a:t>Sledujeme situačnú viazanosť neistoty </a:t>
            </a:r>
          </a:p>
          <a:p>
            <a:r>
              <a:rPr lang="sk-SK" dirty="0" smtClean="0"/>
              <a:t>Zmeny v „istote“ resp. „neistote“ vo vzťahu k dejovej línii</a:t>
            </a:r>
            <a:endParaRPr lang="sk-SK"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Nadbytočné detaily</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Detaily periférne a centrálne</a:t>
            </a:r>
          </a:p>
          <a:p>
            <a:r>
              <a:rPr lang="sk-SK" dirty="0" smtClean="0"/>
              <a:t>Malo by byť mierne viac periférnych ako centrálnych detailov, nesmie ísť však o vysokú </a:t>
            </a:r>
            <a:r>
              <a:rPr lang="sk-SK" dirty="0" err="1" smtClean="0"/>
              <a:t>redundantnosť</a:t>
            </a:r>
            <a:r>
              <a:rPr lang="sk-SK" dirty="0" smtClean="0"/>
              <a:t>, resp. periférne musia súvisieť s centrálnymi (</a:t>
            </a:r>
            <a:r>
              <a:rPr lang="sk-SK" dirty="0" err="1" smtClean="0"/>
              <a:t>zabiehavosť</a:t>
            </a:r>
            <a:r>
              <a:rPr lang="sk-SK" dirty="0" smtClean="0"/>
              <a:t>)</a:t>
            </a:r>
          </a:p>
          <a:p>
            <a:r>
              <a:rPr lang="sk-SK" dirty="0" smtClean="0"/>
              <a:t>Priamy „ťah na bránu“ napr. uvádzanie výlučne relevantných údajov s vysokou pravdepodobnosťou svedčí pre pripravenosť – poškodená uvádza znaky týrania ako z učebnice, rovnako u zneužívania detí (obzvlášť ak to produkuje dieťa)</a:t>
            </a:r>
            <a:endParaRPr lang="sk-SK"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Logická konzistentnosť</a:t>
            </a:r>
            <a:endParaRPr lang="sk-SK" dirty="0"/>
          </a:p>
        </p:txBody>
      </p:sp>
      <p:sp>
        <p:nvSpPr>
          <p:cNvPr id="3" name="Zástupný symbol obsahu 2"/>
          <p:cNvSpPr>
            <a:spLocks noGrp="1"/>
          </p:cNvSpPr>
          <p:nvPr>
            <p:ph idx="1"/>
          </p:nvPr>
        </p:nvSpPr>
        <p:spPr/>
        <p:txBody>
          <a:bodyPr/>
          <a:lstStyle/>
          <a:p>
            <a:r>
              <a:rPr lang="sk-SK" dirty="0" smtClean="0"/>
              <a:t>Spĺňa nároky na logické súvislosti („tak na tej kamere som nebola ja“)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Znásilnená....</a:t>
            </a:r>
            <a:endParaRPr lang="sk-SK" dirty="0"/>
          </a:p>
        </p:txBody>
      </p:sp>
      <p:sp>
        <p:nvSpPr>
          <p:cNvPr id="3" name="Zástupný symbol obsahu 2"/>
          <p:cNvSpPr>
            <a:spLocks noGrp="1"/>
          </p:cNvSpPr>
          <p:nvPr>
            <p:ph idx="1"/>
          </p:nvPr>
        </p:nvSpPr>
        <p:spPr/>
        <p:txBody>
          <a:bodyPr>
            <a:normAutofit fontScale="85000" lnSpcReduction="20000"/>
          </a:bodyPr>
          <a:lstStyle/>
          <a:p>
            <a:r>
              <a:rPr lang="sk-SK" dirty="0" smtClean="0"/>
              <a:t>1.  Na Zlatých pieskoch na autobusovej zastávky zastalo auto, vodič sa naklonil cez sedadlo spolujazdca, pýtal sa na Vajnory, ona povedala, že nevie, on vytiahol nôž a cez sedadlo spolujazdca jej ho priložil ku krku. Ona sa zľakla, veľmi sa bála. Nevie, nepamätá sa, ako to presne prebehlo, nepamätá si, či si dvere otvorila sama, alebo on. Vykazuje vzrušenie, hovorí, že ho nechce vidieť, že vtedy, keď bola prvýkrát vypovedať, jej bolo zle od alkoholu, tak nemohla vierohodne vypovedať. Ešte raz opakuje, že sa bála, že muž vybehne von, že ju bude naháňať s nožíkom, že ju môže zabiť. Neuvažovala o tom, že by utekala.</a:t>
            </a:r>
          </a:p>
          <a:p>
            <a:endParaRPr lang="sk-SK"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sk-SK" dirty="0" smtClean="0"/>
              <a:t>Znásilnená....</a:t>
            </a:r>
            <a:endParaRPr lang="sk-SK" dirty="0"/>
          </a:p>
        </p:txBody>
      </p:sp>
      <p:sp>
        <p:nvSpPr>
          <p:cNvPr id="3" name="Zástupný symbol obsahu 2"/>
          <p:cNvSpPr>
            <a:spLocks noGrp="1"/>
          </p:cNvSpPr>
          <p:nvPr>
            <p:ph idx="1"/>
          </p:nvPr>
        </p:nvSpPr>
        <p:spPr>
          <a:xfrm>
            <a:off x="457200" y="908720"/>
            <a:ext cx="8229600" cy="5688632"/>
          </a:xfrm>
        </p:spPr>
        <p:txBody>
          <a:bodyPr>
            <a:normAutofit fontScale="55000" lnSpcReduction="20000"/>
          </a:bodyPr>
          <a:lstStyle/>
          <a:p>
            <a:r>
              <a:rPr lang="sk-SK" dirty="0" smtClean="0"/>
              <a:t>2. K udalostiam na benzínovej pumpe udáva, že je niečo iné, čo si ona pamätá, ako  je to, čo je na videu.  Najprv si to nevedela vysvetliť, až jej to nakoniec musel, ako sama doslovne hovorí, vysvetliť jej právnik.  Opisuje vlastnú verziu priebehu udalosti na pumpe nasledovne:  zastali na pumpe, on jej povedal, že nemá žiadne drobné, daj peniaze, v peňaženke ukázal 100,- EUR. Ona mu dala </a:t>
            </a:r>
            <a:r>
              <a:rPr lang="sk-SK" dirty="0" err="1" smtClean="0"/>
              <a:t>dvojeurovku</a:t>
            </a:r>
            <a:r>
              <a:rPr lang="sk-SK" dirty="0" smtClean="0"/>
              <a:t>, sama sa čudovala, že mu stačí 2 euro na tankovanie, to jej bolo veľmi čudné.  On odišiel asi na pol minúty, následne hovorí, že jej je divné to, že na videu je to 4 a pol minúty. On netankoval, to jej bolo divné, rozmýšľala, prečo netankoval.  Na otázku znalca, prečo neutekala hovorí doslovne: " V tom videu je niečo iné, čo sa stalo a ja neviem, čo s tým, lebo video popiera moju pravdu". Následne pokračuje v opise: "Normálne som sedela a o nič som sa nepokúšala".  Dodáva, že v tom čase bola triezva, síce ju opil celkovo, ale až po pumpe.  Následne hovorí " odišlo mi aj to, čo bolo za triezva, ale je to strašne divné celé".  Na otázku znalca, čo prežívala, pociťovala na pumpe uvádza, že si to nepamätá. Pamätá si, že po pumpe boli pri bytovke, tam sa tváril, že telefonuje, on určite podľa nej netelefonoval.  Rozčuľoval sa do telefónu, že nikto nechce pizzu.  Jej to bolo veľmi čudné. Podľa nej to zahral. Potom išli niekam dosť dlho, išli zatáčkami.  Dlho netušila, že by on od nej chcel sex, ona si myslela, že ju chcel zabiť, ona nevedela, že ju chcel znásilniť.  Cestou nerozprával úchylné veci. On jej rozprával o frajerkách, o práci a podobne.  Na otázku znalca, či sa cestou pokúšala o nejaký útek  hovorí, že jej povedal, že ju potom zavezie do Ružinova. Potom ju nezaviezol.  Následne hovorí, že podľa toho, čo si ona pamätala, to na tom videu nemôže byť ona, lebo skutočnosti sa podľa nej udiali inak.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Znásilnená....</a:t>
            </a:r>
            <a:endParaRPr lang="sk-SK" dirty="0"/>
          </a:p>
        </p:txBody>
      </p:sp>
      <p:sp>
        <p:nvSpPr>
          <p:cNvPr id="3" name="Zástupný symbol obsahu 2"/>
          <p:cNvSpPr>
            <a:spLocks noGrp="1"/>
          </p:cNvSpPr>
          <p:nvPr>
            <p:ph idx="1"/>
          </p:nvPr>
        </p:nvSpPr>
        <p:spPr>
          <a:xfrm>
            <a:off x="179512" y="1124744"/>
            <a:ext cx="8784976" cy="5544616"/>
          </a:xfrm>
        </p:spPr>
        <p:txBody>
          <a:bodyPr>
            <a:normAutofit fontScale="70000" lnSpcReduction="20000"/>
          </a:bodyPr>
          <a:lstStyle/>
          <a:p>
            <a:r>
              <a:rPr lang="sk-SK" dirty="0" smtClean="0"/>
              <a:t>3. K udalostiam na mieste, kde mala byť znásilnená uvádza, že  video na jej mobil si natáčal asi po dvoch hodinách, čo si s ňou robil, čo chcel. Boli pri vode, odkiaľ ju donútil písať </a:t>
            </a:r>
            <a:r>
              <a:rPr lang="sk-SK" dirty="0" err="1" smtClean="0"/>
              <a:t>esemesky</a:t>
            </a:r>
            <a:r>
              <a:rPr lang="sk-SK" dirty="0" smtClean="0"/>
              <a:t>. Dal jej vypiť alkohol, potom s ňou 4× súložil. Nebránila sa, lebo bola tam sama, vystrašená, vyhrážal sa  jej, že ju utopí.  Nekričala, aj tak by ju nikto nepočul. Jediný raz mu povedala, aby nič nerobil, viac mu to nehovorila, lebo to považovala za zbytočné. Spontánne sa vracia k obhájeniu pravdivosti vlastnej výpovede, hovorí, že teraz sa jej vynárajú vecí, čo ju dovtedy nenapadli. Stále jej hovoril "drž hubu",  stále jej toto opakoval, aj, keď nechcela piť alkohol, lebo jej už bolo zle.  Povedal, že teraz si ju natočí,  zobral svoj telefón, ale mal ho vybitý, tak si od nej vyžiadal jej telefón. Oprel sa o auto a povedal rob mi to.  hovoril, aby sa usmievala a tvárila, že sa jej to páči. Toto video videla raz v živote, bolo to pred tým, ako ho odovzdala polícii.  Na polícii ho odmietla pozerať, lebo je to hnusné. Na začiatku videa sa ona pýtala, či je to tak dobre. Pýtala sa to preto, lebo, keď sa bránila podvoliť sa jeho vôli, tak jej dal facku.  Teda najprv si video pozrela, potom ho odovzdala polícii.  V živote mala predtým orálny styk, len 2 krát. Navyše tu je už opitá. Opakuje, že sa ho preto opýtala, či mu to robí dobre, lebo sa bála, že jej dá znova facku tak, ako pred tým. Zdôvodňuje, že video by nezverejňovala, keby to bol dôkaz proti nej. </a:t>
            </a:r>
          </a:p>
          <a:p>
            <a:endParaRPr lang="sk-SK" dirty="0" smtClean="0"/>
          </a:p>
          <a:p>
            <a:endParaRPr lang="sk-SK"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Detaily, ich množstvo...</a:t>
            </a:r>
            <a:endParaRPr lang="sk-SK" dirty="0"/>
          </a:p>
        </p:txBody>
      </p:sp>
      <p:sp>
        <p:nvSpPr>
          <p:cNvPr id="3" name="Zástupný symbol obsahu 2"/>
          <p:cNvSpPr>
            <a:spLocks noGrp="1"/>
          </p:cNvSpPr>
          <p:nvPr>
            <p:ph idx="1"/>
          </p:nvPr>
        </p:nvSpPr>
        <p:spPr/>
        <p:txBody>
          <a:bodyPr/>
          <a:lstStyle/>
          <a:p>
            <a:r>
              <a:rPr lang="sk-SK" dirty="0" smtClean="0"/>
              <a:t>Vzrušenie má za následok redukciu periférnych detailov- primerane tomu sa bude vybavovať neskôr- potrebné zohľadniť</a:t>
            </a:r>
          </a:p>
          <a:p>
            <a:r>
              <a:rPr lang="sk-SK" dirty="0" smtClean="0"/>
              <a:t>Prítomnosť nezvyčajných detailov, ktoré sa ukážu ako možné (resp. pravdové) zvyšujú vierohodnosť obzvlášť ak sú mimo rozsah kapacity kognitívnych zdrojov </a:t>
            </a:r>
          </a:p>
          <a:p>
            <a:endParaRPr lang="sk-SK" dirty="0" smtClean="0"/>
          </a:p>
          <a:p>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
            </a:r>
            <a:br>
              <a:rPr lang="sk-SK" dirty="0" smtClean="0"/>
            </a:br>
            <a:r>
              <a:rPr lang="sk-SK" dirty="0" smtClean="0"/>
              <a:t>Vierohodnosť</a:t>
            </a:r>
            <a:br>
              <a:rPr lang="sk-SK" dirty="0" smtClean="0"/>
            </a:br>
            <a:endParaRPr lang="sk-SK" dirty="0"/>
          </a:p>
        </p:txBody>
      </p:sp>
      <p:sp>
        <p:nvSpPr>
          <p:cNvPr id="3" name="Zástupný symbol obsahu 2"/>
          <p:cNvSpPr>
            <a:spLocks noGrp="1"/>
          </p:cNvSpPr>
          <p:nvPr>
            <p:ph idx="1"/>
          </p:nvPr>
        </p:nvSpPr>
        <p:spPr/>
        <p:txBody>
          <a:bodyPr/>
          <a:lstStyle/>
          <a:p>
            <a:r>
              <a:rPr lang="sk-SK" dirty="0" smtClean="0"/>
              <a:t>Miera súladu výpovede so skutočnosťou</a:t>
            </a:r>
          </a:p>
          <a:p>
            <a:r>
              <a:rPr lang="sk-SK" dirty="0" smtClean="0"/>
              <a:t>Inak: hodnovernosť (osoba- sociálny kontext), dôveryhodnosť, autentickosť, kongruencia</a:t>
            </a:r>
          </a:p>
          <a:p>
            <a:endParaRPr lang="sk-SK"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psychofyziológia</a:t>
            </a:r>
            <a:endParaRPr lang="sk-SK" dirty="0"/>
          </a:p>
        </p:txBody>
      </p:sp>
      <p:sp>
        <p:nvSpPr>
          <p:cNvPr id="3" name="Zástupný symbol obsahu 2"/>
          <p:cNvSpPr>
            <a:spLocks noGrp="1"/>
          </p:cNvSpPr>
          <p:nvPr>
            <p:ph idx="1"/>
          </p:nvPr>
        </p:nvSpPr>
        <p:spPr/>
        <p:txBody>
          <a:bodyPr/>
          <a:lstStyle/>
          <a:p>
            <a:r>
              <a:rPr lang="sk-SK" dirty="0" smtClean="0"/>
              <a:t>„detektor lži“- polygraf- dych, TK, pulz, KGR</a:t>
            </a:r>
          </a:p>
          <a:p>
            <a:r>
              <a:rPr lang="sk-SK" dirty="0" err="1" smtClean="0"/>
              <a:t>fMRI</a:t>
            </a:r>
            <a:endParaRPr lang="sk-SK" dirty="0" smtClean="0"/>
          </a:p>
          <a:p>
            <a:r>
              <a:rPr lang="sk-SK" dirty="0" smtClean="0"/>
              <a:t>Monitorovanie očných pohybov</a:t>
            </a:r>
          </a:p>
          <a:p>
            <a:r>
              <a:rPr lang="sk-SK" dirty="0" smtClean="0"/>
              <a:t>Analýza hlasu (</a:t>
            </a:r>
            <a:r>
              <a:rPr lang="sk-SK" dirty="0" err="1" smtClean="0"/>
              <a:t>voice</a:t>
            </a:r>
            <a:r>
              <a:rPr lang="sk-SK" dirty="0" smtClean="0"/>
              <a:t> </a:t>
            </a:r>
            <a:r>
              <a:rPr lang="sk-SK" dirty="0" err="1" smtClean="0"/>
              <a:t>stress</a:t>
            </a:r>
            <a:r>
              <a:rPr lang="sk-SK" dirty="0" smtClean="0"/>
              <a:t> </a:t>
            </a:r>
            <a:r>
              <a:rPr lang="sk-SK" dirty="0" err="1" smtClean="0"/>
              <a:t>analysis</a:t>
            </a:r>
            <a:r>
              <a:rPr lang="sk-SK" dirty="0" smtClean="0"/>
              <a:t>, VSA)</a:t>
            </a:r>
          </a:p>
          <a:p>
            <a:r>
              <a:rPr lang="sk-SK" dirty="0" err="1" smtClean="0"/>
              <a:t>Facial</a:t>
            </a:r>
            <a:r>
              <a:rPr lang="sk-SK" dirty="0" smtClean="0"/>
              <a:t> </a:t>
            </a:r>
            <a:r>
              <a:rPr lang="sk-SK" dirty="0" err="1" smtClean="0"/>
              <a:t>acting</a:t>
            </a:r>
            <a:r>
              <a:rPr lang="sk-SK" dirty="0" smtClean="0"/>
              <a:t> </a:t>
            </a:r>
            <a:r>
              <a:rPr lang="sk-SK" dirty="0" err="1" smtClean="0"/>
              <a:t>code</a:t>
            </a:r>
            <a:r>
              <a:rPr lang="sk-SK" dirty="0" smtClean="0"/>
              <a:t> </a:t>
            </a:r>
            <a:r>
              <a:rPr lang="sk-SK" dirty="0" err="1" smtClean="0"/>
              <a:t>system</a:t>
            </a:r>
            <a:r>
              <a:rPr lang="sk-SK" dirty="0" smtClean="0"/>
              <a:t> (</a:t>
            </a:r>
            <a:r>
              <a:rPr lang="sk-SK" dirty="0" err="1" smtClean="0"/>
              <a:t>mikroexpresia</a:t>
            </a:r>
            <a:r>
              <a:rPr lang="sk-SK" dirty="0" smtClean="0"/>
              <a:t> </a:t>
            </a:r>
            <a:r>
              <a:rPr lang="sk-SK" dirty="0" err="1" smtClean="0"/>
              <a:t>nezachytiteľná</a:t>
            </a:r>
            <a:r>
              <a:rPr lang="sk-SK" dirty="0" smtClean="0"/>
              <a:t> voľným okom). </a:t>
            </a:r>
            <a:r>
              <a:rPr lang="sk-SK" dirty="0" err="1" smtClean="0"/>
              <a:t>Emoc</a:t>
            </a:r>
            <a:r>
              <a:rPr lang="sk-SK" dirty="0" smtClean="0"/>
              <a:t> prejavy by mali byť </a:t>
            </a:r>
            <a:r>
              <a:rPr lang="sk-SK" dirty="0" err="1" smtClean="0"/>
              <a:t>culture</a:t>
            </a:r>
            <a:r>
              <a:rPr lang="sk-SK" dirty="0" smtClean="0"/>
              <a:t> </a:t>
            </a:r>
            <a:r>
              <a:rPr lang="sk-SK" dirty="0" err="1" smtClean="0"/>
              <a:t>free</a:t>
            </a:r>
            <a:r>
              <a:rPr lang="sk-SK" dirty="0" smtClean="0"/>
              <a:t> (</a:t>
            </a:r>
            <a:r>
              <a:rPr lang="sk-SK" dirty="0" err="1" smtClean="0"/>
              <a:t>Ekman</a:t>
            </a:r>
            <a:r>
              <a:rPr lang="sk-SK" dirty="0" smtClean="0"/>
              <a:t>, 1972)</a:t>
            </a:r>
          </a:p>
          <a:p>
            <a:r>
              <a:rPr lang="sk-SK" dirty="0" smtClean="0"/>
              <a:t>PPG a komentár </a:t>
            </a:r>
            <a:r>
              <a:rPr lang="sk-SK" dirty="0" err="1" smtClean="0"/>
              <a:t>probanda</a:t>
            </a:r>
            <a:r>
              <a:rPr lang="sk-SK" dirty="0" smtClean="0"/>
              <a:t> k nemu.... </a:t>
            </a:r>
          </a:p>
          <a:p>
            <a:endParaRPr lang="sk-SK" dirty="0" smtClean="0"/>
          </a:p>
          <a:p>
            <a:endParaRPr lang="sk-SK"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PPG a vierohodnosť</a:t>
            </a:r>
            <a:endParaRPr lang="sk-SK" dirty="0"/>
          </a:p>
        </p:txBody>
      </p:sp>
      <p:sp>
        <p:nvSpPr>
          <p:cNvPr id="3" name="Zástupný symbol obsahu 2"/>
          <p:cNvSpPr>
            <a:spLocks noGrp="1"/>
          </p:cNvSpPr>
          <p:nvPr>
            <p:ph idx="1"/>
          </p:nvPr>
        </p:nvSpPr>
        <p:spPr/>
        <p:txBody>
          <a:bodyPr/>
          <a:lstStyle/>
          <a:p>
            <a:r>
              <a:rPr lang="sk-SK" dirty="0" smtClean="0"/>
              <a:t>Výpovedná hodnota záznamu</a:t>
            </a:r>
          </a:p>
          <a:p>
            <a:r>
              <a:rPr lang="sk-SK" dirty="0" smtClean="0"/>
              <a:t>Senzitivita </a:t>
            </a:r>
            <a:r>
              <a:rPr lang="sk-SK" dirty="0" err="1" smtClean="0"/>
              <a:t>vs</a:t>
            </a:r>
            <a:r>
              <a:rPr lang="sk-SK" dirty="0" smtClean="0"/>
              <a:t> </a:t>
            </a:r>
            <a:r>
              <a:rPr lang="sk-SK" dirty="0" err="1" smtClean="0"/>
              <a:t>špecificita</a:t>
            </a:r>
            <a:endParaRPr lang="sk-SK" dirty="0" smtClean="0"/>
          </a:p>
          <a:p>
            <a:r>
              <a:rPr lang="sk-SK" dirty="0" smtClean="0"/>
              <a:t>Prítomnosť pozitívnych odoziev </a:t>
            </a:r>
            <a:r>
              <a:rPr lang="sk-SK" dirty="0" err="1" smtClean="0"/>
              <a:t>vs</a:t>
            </a:r>
            <a:r>
              <a:rPr lang="sk-SK" dirty="0" smtClean="0"/>
              <a:t> plochý záznam</a:t>
            </a:r>
          </a:p>
          <a:p>
            <a:r>
              <a:rPr lang="sk-SK" dirty="0" smtClean="0"/>
              <a:t>Komentár vyšetreného po vyšetrení</a:t>
            </a:r>
          </a:p>
          <a:p>
            <a:r>
              <a:rPr lang="sk-SK" dirty="0" smtClean="0"/>
              <a:t>Prejavy vyšetreného pri vyšetrení, test. odpor</a:t>
            </a:r>
          </a:p>
          <a:p>
            <a:r>
              <a:rPr lang="sk-SK" dirty="0" smtClean="0"/>
              <a:t>(príklad nahého dieťaťa)</a:t>
            </a:r>
            <a:endParaRPr lang="sk-SK"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Systémy posudzovania vierohodnosti z verbálnych a neverbálnych prejavov</a:t>
            </a:r>
            <a:endParaRPr lang="sk-SK" dirty="0"/>
          </a:p>
        </p:txBody>
      </p:sp>
      <p:sp>
        <p:nvSpPr>
          <p:cNvPr id="3" name="Zástupný symbol obsahu 2"/>
          <p:cNvSpPr>
            <a:spLocks noGrp="1"/>
          </p:cNvSpPr>
          <p:nvPr>
            <p:ph idx="1"/>
          </p:nvPr>
        </p:nvSpPr>
        <p:spPr/>
        <p:txBody>
          <a:bodyPr>
            <a:normAutofit lnSpcReduction="10000"/>
          </a:bodyPr>
          <a:lstStyle/>
          <a:p>
            <a:r>
              <a:rPr lang="sk-SK" dirty="0" smtClean="0"/>
              <a:t>Neverbálne indikátory (samé o sebe) majú k vierohodnosti len minimálnu hodnotu, neverbálny prejav je vývinovo starší a deje sa podvedome, nekontrolovane, čiže rozhodujúcou sa zdá byť </a:t>
            </a:r>
            <a:r>
              <a:rPr lang="sk-SK" dirty="0" err="1" smtClean="0"/>
              <a:t>verbalizácia</a:t>
            </a:r>
            <a:r>
              <a:rPr lang="sk-SK" dirty="0" smtClean="0"/>
              <a:t> a stav spojený s ňou... (</a:t>
            </a:r>
            <a:r>
              <a:rPr lang="sk-SK" dirty="0" err="1" smtClean="0"/>
              <a:t>Vrij</a:t>
            </a:r>
            <a:r>
              <a:rPr lang="sk-SK" dirty="0" smtClean="0"/>
              <a:t>, 2000)</a:t>
            </a:r>
          </a:p>
          <a:p>
            <a:r>
              <a:rPr lang="sk-SK" dirty="0" err="1" smtClean="0"/>
              <a:t>Statement</a:t>
            </a:r>
            <a:r>
              <a:rPr lang="sk-SK" dirty="0" smtClean="0"/>
              <a:t> </a:t>
            </a:r>
            <a:r>
              <a:rPr lang="sk-SK" dirty="0" err="1" smtClean="0"/>
              <a:t>Validity</a:t>
            </a:r>
            <a:r>
              <a:rPr lang="sk-SK" dirty="0" smtClean="0"/>
              <a:t> </a:t>
            </a:r>
            <a:r>
              <a:rPr lang="sk-SK" dirty="0" err="1" smtClean="0"/>
              <a:t>Assessment</a:t>
            </a:r>
            <a:r>
              <a:rPr lang="sk-SK" dirty="0" smtClean="0"/>
              <a:t> (</a:t>
            </a:r>
            <a:r>
              <a:rPr lang="sk-SK" dirty="0" err="1" smtClean="0"/>
              <a:t>Criteria</a:t>
            </a:r>
            <a:r>
              <a:rPr lang="sk-SK" dirty="0" smtClean="0"/>
              <a:t> </a:t>
            </a:r>
            <a:r>
              <a:rPr lang="sk-SK" dirty="0" err="1" smtClean="0"/>
              <a:t>based</a:t>
            </a:r>
            <a:r>
              <a:rPr lang="sk-SK" dirty="0" smtClean="0"/>
              <a:t> </a:t>
            </a:r>
            <a:r>
              <a:rPr lang="sk-SK" dirty="0" err="1" smtClean="0"/>
              <a:t>content</a:t>
            </a:r>
            <a:r>
              <a:rPr lang="sk-SK" dirty="0" smtClean="0"/>
              <a:t> </a:t>
            </a:r>
            <a:r>
              <a:rPr lang="sk-SK" dirty="0" err="1" smtClean="0"/>
              <a:t>analysis</a:t>
            </a:r>
            <a:r>
              <a:rPr lang="sk-SK" dirty="0" smtClean="0"/>
              <a:t>)- SVA (CBCA)</a:t>
            </a:r>
          </a:p>
          <a:p>
            <a:r>
              <a:rPr lang="sk-SK" dirty="0" smtClean="0"/>
              <a:t>Reality monitoring (RM)</a:t>
            </a:r>
            <a:endParaRPr lang="sk-SK"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RM</a:t>
            </a:r>
            <a:endParaRPr lang="sk-SK" dirty="0"/>
          </a:p>
        </p:txBody>
      </p:sp>
      <p:sp>
        <p:nvSpPr>
          <p:cNvPr id="3" name="Zástupný symbol obsahu 2"/>
          <p:cNvSpPr>
            <a:spLocks noGrp="1"/>
          </p:cNvSpPr>
          <p:nvPr>
            <p:ph idx="1"/>
          </p:nvPr>
        </p:nvSpPr>
        <p:spPr>
          <a:xfrm>
            <a:off x="457200" y="1124744"/>
            <a:ext cx="8229600" cy="5001419"/>
          </a:xfrm>
        </p:spPr>
        <p:txBody>
          <a:bodyPr>
            <a:normAutofit fontScale="92500" lnSpcReduction="20000"/>
          </a:bodyPr>
          <a:lstStyle/>
          <a:p>
            <a:r>
              <a:rPr lang="sk-SK" dirty="0" err="1" smtClean="0"/>
              <a:t>Validita</a:t>
            </a:r>
            <a:r>
              <a:rPr lang="sk-SK" dirty="0" smtClean="0"/>
              <a:t> sa posudzuje (</a:t>
            </a:r>
            <a:r>
              <a:rPr lang="sk-SK" dirty="0" err="1" smtClean="0"/>
              <a:t>Swenson</a:t>
            </a:r>
            <a:r>
              <a:rPr lang="sk-SK" dirty="0" smtClean="0"/>
              <a:t>, 2006) z hľadiska jasnosti, reality (realizmu), prepojenia detailov so zameraním na čas, priestor, resp. </a:t>
            </a:r>
            <a:r>
              <a:rPr lang="sk-SK" dirty="0" err="1" smtClean="0"/>
              <a:t>senzoriku</a:t>
            </a:r>
            <a:r>
              <a:rPr lang="sk-SK" dirty="0" smtClean="0"/>
              <a:t>.</a:t>
            </a:r>
          </a:p>
          <a:p>
            <a:r>
              <a:rPr lang="sk-SK" dirty="0" smtClean="0"/>
              <a:t>„spomienky skutočne zažitého budú obsahovať viac percepčných informácií- vizuálne detaily, auditívne detaily, čuchové, chuť), kontext kedy a kde a emócie, ako sa vtedy subjekt cítil.“ Takéto spomienky bývajú jasné (</a:t>
            </a:r>
            <a:r>
              <a:rPr lang="sk-SK" dirty="0" err="1" smtClean="0"/>
              <a:t>clarity</a:t>
            </a:r>
            <a:r>
              <a:rPr lang="sk-SK" dirty="0" smtClean="0"/>
              <a:t>), živé, presné na rozdiel od vymyslených ktoré sú vágne, „šedé“, obsahujú kognitívne operácie (ako bolo vtedy? No teplo, veď bolo leto“. U „klamára sa častejšie vyskytuje zdôvodňovanie“- </a:t>
            </a:r>
            <a:r>
              <a:rPr lang="sk-SK" dirty="0" err="1" smtClean="0"/>
              <a:t>cognitive</a:t>
            </a:r>
            <a:r>
              <a:rPr lang="sk-SK" dirty="0" smtClean="0"/>
              <a:t> </a:t>
            </a:r>
            <a:r>
              <a:rPr lang="sk-SK" dirty="0" err="1" smtClean="0"/>
              <a:t>load</a:t>
            </a:r>
            <a:r>
              <a:rPr lang="sk-SK" dirty="0" smtClean="0"/>
              <a:t>. Tendencia robiť príbeh zaujímavejším... </a:t>
            </a:r>
            <a:endParaRPr lang="sk-SK"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RM (</a:t>
            </a:r>
            <a:r>
              <a:rPr lang="sk-SK" dirty="0" err="1" smtClean="0"/>
              <a:t>Sporer</a:t>
            </a:r>
            <a:r>
              <a:rPr lang="sk-SK" dirty="0" smtClean="0"/>
              <a:t>, 1997)</a:t>
            </a:r>
            <a:endParaRPr lang="sk-SK" dirty="0"/>
          </a:p>
        </p:txBody>
      </p:sp>
      <p:sp>
        <p:nvSpPr>
          <p:cNvPr id="3" name="Zástupný symbol obsahu 2"/>
          <p:cNvSpPr>
            <a:spLocks noGrp="1"/>
          </p:cNvSpPr>
          <p:nvPr>
            <p:ph idx="1"/>
          </p:nvPr>
        </p:nvSpPr>
        <p:spPr>
          <a:xfrm>
            <a:off x="457200" y="1196752"/>
            <a:ext cx="8435280" cy="4929411"/>
          </a:xfrm>
        </p:spPr>
        <p:txBody>
          <a:bodyPr>
            <a:normAutofit fontScale="92500" lnSpcReduction="20000"/>
          </a:bodyPr>
          <a:lstStyle/>
          <a:p>
            <a:r>
              <a:rPr lang="sk-SK" dirty="0" smtClean="0"/>
              <a:t>Jasnosť (</a:t>
            </a:r>
            <a:r>
              <a:rPr lang="sk-SK" dirty="0" err="1" smtClean="0"/>
              <a:t>clarity</a:t>
            </a:r>
            <a:r>
              <a:rPr lang="sk-SK" dirty="0" smtClean="0"/>
              <a:t>)- informácia je jasná, živá, ostrá</a:t>
            </a:r>
          </a:p>
          <a:p>
            <a:r>
              <a:rPr lang="sk-SK" dirty="0" smtClean="0"/>
              <a:t>Percepčné informácie (</a:t>
            </a:r>
            <a:r>
              <a:rPr lang="sk-SK" dirty="0" err="1" smtClean="0"/>
              <a:t>perceptual</a:t>
            </a:r>
            <a:r>
              <a:rPr lang="sk-SK" dirty="0" smtClean="0"/>
              <a:t> </a:t>
            </a:r>
            <a:r>
              <a:rPr lang="sk-SK" dirty="0" err="1" smtClean="0"/>
              <a:t>information</a:t>
            </a:r>
            <a:r>
              <a:rPr lang="sk-SK" dirty="0" smtClean="0"/>
              <a:t>) ak sa vyskytujú senzorické zážitky, fyzické vnemy...</a:t>
            </a:r>
          </a:p>
          <a:p>
            <a:r>
              <a:rPr lang="sk-SK" dirty="0" smtClean="0"/>
              <a:t>Priestorové informácie (</a:t>
            </a:r>
            <a:r>
              <a:rPr lang="sk-SK" dirty="0" err="1" smtClean="0"/>
              <a:t>spatial</a:t>
            </a:r>
            <a:r>
              <a:rPr lang="sk-SK" dirty="0" smtClean="0"/>
              <a:t> </a:t>
            </a:r>
            <a:r>
              <a:rPr lang="sk-SK" dirty="0" err="1" smtClean="0"/>
              <a:t>information</a:t>
            </a:r>
            <a:r>
              <a:rPr lang="sk-SK" dirty="0" smtClean="0"/>
              <a:t>)</a:t>
            </a:r>
          </a:p>
          <a:p>
            <a:r>
              <a:rPr lang="sk-SK" dirty="0" smtClean="0"/>
              <a:t>Časové </a:t>
            </a:r>
            <a:r>
              <a:rPr lang="sk-SK" dirty="0" err="1" smtClean="0"/>
              <a:t>info</a:t>
            </a:r>
            <a:r>
              <a:rPr lang="sk-SK" dirty="0" smtClean="0"/>
              <a:t> (</a:t>
            </a:r>
            <a:r>
              <a:rPr lang="sk-SK" dirty="0" err="1" smtClean="0"/>
              <a:t>temporal</a:t>
            </a:r>
            <a:r>
              <a:rPr lang="sk-SK" dirty="0" smtClean="0"/>
              <a:t> </a:t>
            </a:r>
            <a:r>
              <a:rPr lang="sk-SK" dirty="0" err="1" smtClean="0"/>
              <a:t>info</a:t>
            </a:r>
            <a:r>
              <a:rPr lang="sk-SK" dirty="0" smtClean="0"/>
              <a:t>) kedy a v akom poradí</a:t>
            </a:r>
          </a:p>
          <a:p>
            <a:r>
              <a:rPr lang="sk-SK" dirty="0" smtClean="0"/>
              <a:t>Pocity a dojmy (</a:t>
            </a:r>
            <a:r>
              <a:rPr lang="sk-SK" dirty="0" err="1" smtClean="0"/>
              <a:t>affect</a:t>
            </a:r>
            <a:r>
              <a:rPr lang="sk-SK" dirty="0" smtClean="0"/>
              <a:t>)</a:t>
            </a:r>
          </a:p>
          <a:p>
            <a:r>
              <a:rPr lang="sk-SK" dirty="0" smtClean="0"/>
              <a:t>Možnosť zrekonštruovať príbeh na základe poskytnutých informácií </a:t>
            </a:r>
          </a:p>
          <a:p>
            <a:r>
              <a:rPr lang="sk-SK" dirty="0" smtClean="0"/>
              <a:t>Reálnosť opisu (neprieči sa realite)</a:t>
            </a:r>
          </a:p>
          <a:p>
            <a:r>
              <a:rPr lang="sk-SK" dirty="0" smtClean="0"/>
              <a:t>Kognitívne operácie- usudzovanie, vyvodzovanie miesto opisov zažitého</a:t>
            </a:r>
            <a:endParaRPr lang="sk-SK"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r>
              <a:rPr lang="sk-SK" dirty="0" smtClean="0"/>
              <a:t>RM (</a:t>
            </a:r>
            <a:r>
              <a:rPr lang="sk-SK" dirty="0" err="1" smtClean="0"/>
              <a:t>Granhag</a:t>
            </a:r>
            <a:r>
              <a:rPr lang="sk-SK" dirty="0" smtClean="0"/>
              <a:t>, </a:t>
            </a:r>
            <a:r>
              <a:rPr lang="sk-SK" dirty="0" err="1" smtClean="0"/>
              <a:t>Stromwall</a:t>
            </a:r>
            <a:r>
              <a:rPr lang="sk-SK" dirty="0" smtClean="0"/>
              <a:t>, 2004)</a:t>
            </a:r>
            <a:endParaRPr lang="sk-SK" dirty="0"/>
          </a:p>
        </p:txBody>
      </p:sp>
      <p:sp>
        <p:nvSpPr>
          <p:cNvPr id="3" name="Zástupný symbol obsahu 2"/>
          <p:cNvSpPr>
            <a:spLocks noGrp="1"/>
          </p:cNvSpPr>
          <p:nvPr>
            <p:ph idx="1"/>
          </p:nvPr>
        </p:nvSpPr>
        <p:spPr>
          <a:xfrm>
            <a:off x="457200" y="836712"/>
            <a:ext cx="8229600" cy="5904656"/>
          </a:xfrm>
        </p:spPr>
        <p:txBody>
          <a:bodyPr>
            <a:normAutofit fontScale="55000" lnSpcReduction="20000"/>
          </a:bodyPr>
          <a:lstStyle/>
          <a:p>
            <a:r>
              <a:rPr lang="sk-SK" dirty="0" smtClean="0"/>
              <a:t>Jasnosť</a:t>
            </a:r>
          </a:p>
          <a:p>
            <a:r>
              <a:rPr lang="sk-SK" dirty="0" smtClean="0"/>
              <a:t>Farby</a:t>
            </a:r>
          </a:p>
          <a:p>
            <a:r>
              <a:rPr lang="sk-SK" dirty="0" smtClean="0"/>
              <a:t>Kvalita vizuálnych detailov</a:t>
            </a:r>
          </a:p>
          <a:p>
            <a:r>
              <a:rPr lang="sk-SK" dirty="0" smtClean="0"/>
              <a:t>Zvuky</a:t>
            </a:r>
          </a:p>
          <a:p>
            <a:r>
              <a:rPr lang="sk-SK" dirty="0" smtClean="0"/>
              <a:t>Vône</a:t>
            </a:r>
          </a:p>
          <a:p>
            <a:r>
              <a:rPr lang="sk-SK" dirty="0" smtClean="0"/>
              <a:t>Dotyk</a:t>
            </a:r>
          </a:p>
          <a:p>
            <a:r>
              <a:rPr lang="sk-SK" dirty="0" smtClean="0"/>
              <a:t>Chuť</a:t>
            </a:r>
          </a:p>
          <a:p>
            <a:r>
              <a:rPr lang="sk-SK" dirty="0" smtClean="0"/>
              <a:t>Živosť opisov</a:t>
            </a:r>
          </a:p>
          <a:p>
            <a:r>
              <a:rPr lang="sk-SK" dirty="0" smtClean="0"/>
              <a:t>Presnosť detailov</a:t>
            </a:r>
          </a:p>
          <a:p>
            <a:r>
              <a:rPr lang="sk-SK" dirty="0" smtClean="0"/>
              <a:t>Poradie dejových úsekov</a:t>
            </a:r>
          </a:p>
          <a:p>
            <a:r>
              <a:rPr lang="sk-SK" dirty="0" smtClean="0"/>
              <a:t>Komplexnosť dejovej línie</a:t>
            </a:r>
          </a:p>
          <a:p>
            <a:r>
              <a:rPr lang="sk-SK" dirty="0" smtClean="0"/>
              <a:t>Realizmus dejovej línie</a:t>
            </a:r>
          </a:p>
          <a:p>
            <a:r>
              <a:rPr lang="sk-SK" dirty="0" err="1" smtClean="0"/>
              <a:t>Lokácia</a:t>
            </a:r>
            <a:r>
              <a:rPr lang="sk-SK" dirty="0" smtClean="0"/>
              <a:t> udalostí (presnosť)</a:t>
            </a:r>
          </a:p>
          <a:p>
            <a:r>
              <a:rPr lang="sk-SK" dirty="0" smtClean="0"/>
              <a:t>Prostredie a jeho blízkosť osobe </a:t>
            </a:r>
          </a:p>
          <a:p>
            <a:r>
              <a:rPr lang="sk-SK" dirty="0" smtClean="0"/>
              <a:t>Priestorové rozmiestnenie predmetov</a:t>
            </a:r>
          </a:p>
          <a:p>
            <a:r>
              <a:rPr lang="sk-SK" dirty="0" smtClean="0"/>
              <a:t>Priestorové rozmiestnenie osôb</a:t>
            </a:r>
          </a:p>
          <a:p>
            <a:r>
              <a:rPr lang="sk-SK" dirty="0" smtClean="0"/>
              <a:t>Čas udalosti</a:t>
            </a:r>
          </a:p>
          <a:p>
            <a:r>
              <a:rPr lang="sk-SK" dirty="0" smtClean="0"/>
              <a:t>Rok udalosti</a:t>
            </a:r>
          </a:p>
          <a:p>
            <a:r>
              <a:rPr lang="sk-SK" dirty="0" smtClean="0"/>
              <a:t>Ročné obdobie</a:t>
            </a:r>
          </a:p>
          <a:p>
            <a:r>
              <a:rPr lang="sk-SK" dirty="0" smtClean="0"/>
              <a:t>Deň</a:t>
            </a:r>
          </a:p>
          <a:p>
            <a:r>
              <a:rPr lang="sk-SK" dirty="0" smtClean="0"/>
              <a:t>hodina</a:t>
            </a:r>
          </a:p>
          <a:p>
            <a:endParaRPr lang="sk-SK" dirty="0" smtClean="0"/>
          </a:p>
          <a:p>
            <a:endParaRPr lang="sk-SK"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r>
              <a:rPr lang="sk-SK" dirty="0" smtClean="0"/>
              <a:t>RM (</a:t>
            </a:r>
            <a:r>
              <a:rPr lang="sk-SK" dirty="0" err="1" smtClean="0"/>
              <a:t>Granhag</a:t>
            </a:r>
            <a:r>
              <a:rPr lang="sk-SK" dirty="0" smtClean="0"/>
              <a:t>, </a:t>
            </a:r>
            <a:r>
              <a:rPr lang="sk-SK" dirty="0" err="1" smtClean="0"/>
              <a:t>Stromwall</a:t>
            </a:r>
            <a:r>
              <a:rPr lang="sk-SK" dirty="0" smtClean="0"/>
              <a:t>, 2004)</a:t>
            </a:r>
            <a:endParaRPr lang="sk-SK" dirty="0"/>
          </a:p>
        </p:txBody>
      </p:sp>
      <p:sp>
        <p:nvSpPr>
          <p:cNvPr id="3" name="Zástupný symbol obsahu 2"/>
          <p:cNvSpPr>
            <a:spLocks noGrp="1"/>
          </p:cNvSpPr>
          <p:nvPr>
            <p:ph idx="1"/>
          </p:nvPr>
        </p:nvSpPr>
        <p:spPr>
          <a:xfrm>
            <a:off x="457200" y="836712"/>
            <a:ext cx="8229600" cy="5904656"/>
          </a:xfrm>
        </p:spPr>
        <p:txBody>
          <a:bodyPr>
            <a:normAutofit fontScale="55000" lnSpcReduction="20000"/>
          </a:bodyPr>
          <a:lstStyle/>
          <a:p>
            <a:r>
              <a:rPr lang="sk-SK" dirty="0" smtClean="0"/>
              <a:t>Trvanie udalosti</a:t>
            </a:r>
          </a:p>
          <a:p>
            <a:r>
              <a:rPr lang="sk-SK" dirty="0" smtClean="0"/>
              <a:t>Hodnotenie udalosti (negatívne, pozitívne)</a:t>
            </a:r>
          </a:p>
          <a:p>
            <a:r>
              <a:rPr lang="sk-SK" dirty="0" smtClean="0"/>
              <a:t>Rola hraná osobou (pasívne </a:t>
            </a:r>
            <a:r>
              <a:rPr lang="sk-SK" dirty="0" err="1" smtClean="0"/>
              <a:t>vs</a:t>
            </a:r>
            <a:r>
              <a:rPr lang="sk-SK" dirty="0" smtClean="0"/>
              <a:t> aktívne)</a:t>
            </a:r>
          </a:p>
          <a:p>
            <a:r>
              <a:rPr lang="sk-SK" dirty="0" smtClean="0"/>
              <a:t>Očakávané následky (ich vážnosť v čase udalosti)</a:t>
            </a:r>
          </a:p>
          <a:p>
            <a:r>
              <a:rPr lang="sk-SK" dirty="0" smtClean="0"/>
              <a:t>Skutočné následky (boli zjavné v opise)</a:t>
            </a:r>
          </a:p>
          <a:p>
            <a:r>
              <a:rPr lang="sk-SK" dirty="0" smtClean="0"/>
              <a:t>Zapamätané pocity</a:t>
            </a:r>
          </a:p>
          <a:p>
            <a:r>
              <a:rPr lang="sk-SK" dirty="0" smtClean="0"/>
              <a:t>Typy pocitov (</a:t>
            </a:r>
            <a:r>
              <a:rPr lang="sk-SK" dirty="0" err="1" smtClean="0"/>
              <a:t>negat</a:t>
            </a:r>
            <a:r>
              <a:rPr lang="sk-SK" dirty="0" smtClean="0"/>
              <a:t> </a:t>
            </a:r>
            <a:r>
              <a:rPr lang="sk-SK" dirty="0" err="1" smtClean="0"/>
              <a:t>vs</a:t>
            </a:r>
            <a:r>
              <a:rPr lang="sk-SK" dirty="0" smtClean="0"/>
              <a:t> </a:t>
            </a:r>
            <a:r>
              <a:rPr lang="sk-SK" dirty="0" err="1" smtClean="0"/>
              <a:t>pozit</a:t>
            </a:r>
            <a:r>
              <a:rPr lang="sk-SK" dirty="0" smtClean="0"/>
              <a:t>)</a:t>
            </a:r>
          </a:p>
          <a:p>
            <a:r>
              <a:rPr lang="sk-SK" dirty="0" smtClean="0"/>
              <a:t>Intenzita pocitov v čase udalosti</a:t>
            </a:r>
          </a:p>
          <a:p>
            <a:r>
              <a:rPr lang="sk-SK" dirty="0" smtClean="0"/>
              <a:t>Intenzita pocitov v čase výpovede</a:t>
            </a:r>
          </a:p>
          <a:p>
            <a:r>
              <a:rPr lang="sk-SK" dirty="0" smtClean="0"/>
              <a:t>Myšlienky a úvahy o udalosti v čase opisu </a:t>
            </a:r>
          </a:p>
          <a:p>
            <a:r>
              <a:rPr lang="sk-SK" dirty="0" smtClean="0"/>
              <a:t>Do akej miery vypovedá príbeh o osobnosti </a:t>
            </a:r>
          </a:p>
          <a:p>
            <a:r>
              <a:rPr lang="sk-SK" dirty="0" smtClean="0"/>
              <a:t>Kvalita zapamätaných informácií</a:t>
            </a:r>
          </a:p>
          <a:p>
            <a:r>
              <a:rPr lang="sk-SK" dirty="0" smtClean="0"/>
              <a:t>Opis predchádzajúcich udalostí</a:t>
            </a:r>
          </a:p>
          <a:p>
            <a:r>
              <a:rPr lang="sk-SK" dirty="0" smtClean="0"/>
              <a:t>Opis nasledujúcich udalostí</a:t>
            </a:r>
          </a:p>
          <a:p>
            <a:r>
              <a:rPr lang="sk-SK" dirty="0" smtClean="0"/>
              <a:t>Vyjadrenie pochybnosti o presnosti zapamätaného</a:t>
            </a:r>
          </a:p>
          <a:p>
            <a:r>
              <a:rPr lang="sk-SK" dirty="0" smtClean="0"/>
              <a:t>Opakované úvahy o prežitej udalosti</a:t>
            </a:r>
          </a:p>
          <a:p>
            <a:r>
              <a:rPr lang="sk-SK" dirty="0" smtClean="0"/>
              <a:t>Opakované hovorenie o zažitej udalosti</a:t>
            </a:r>
          </a:p>
          <a:p>
            <a:r>
              <a:rPr lang="sk-SK" dirty="0" smtClean="0"/>
              <a:t>Pravdepodobnosť udalosti tak ako bola opísaná</a:t>
            </a:r>
          </a:p>
          <a:p>
            <a:r>
              <a:rPr lang="sk-SK" dirty="0" smtClean="0"/>
              <a:t>Výnimočnosť a jedinečnosť udalosti</a:t>
            </a:r>
          </a:p>
          <a:p>
            <a:r>
              <a:rPr lang="sk-SK" dirty="0" smtClean="0"/>
              <a:t>Neuveriteľné detaily</a:t>
            </a:r>
          </a:p>
          <a:p>
            <a:r>
              <a:rPr lang="sk-SK" dirty="0" smtClean="0"/>
              <a:t>Uveriteľnosť príbehu</a:t>
            </a:r>
          </a:p>
          <a:p>
            <a:pPr>
              <a:buNone/>
            </a:pPr>
            <a:endParaRPr lang="sk-SK" dirty="0" smtClean="0"/>
          </a:p>
          <a:p>
            <a:endParaRPr lang="sk-SK" dirty="0" smtClean="0"/>
          </a:p>
          <a:p>
            <a:endParaRPr lang="sk-SK"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RM (</a:t>
            </a:r>
            <a:r>
              <a:rPr lang="sk-SK" dirty="0" err="1" smtClean="0"/>
              <a:t>Granhag</a:t>
            </a:r>
            <a:r>
              <a:rPr lang="sk-SK" dirty="0" smtClean="0"/>
              <a:t>, </a:t>
            </a:r>
            <a:r>
              <a:rPr lang="sk-SK" dirty="0" err="1" smtClean="0"/>
              <a:t>Stromwall</a:t>
            </a:r>
            <a:r>
              <a:rPr lang="sk-SK" dirty="0" smtClean="0"/>
              <a:t>, 2004)</a:t>
            </a:r>
            <a:endParaRPr lang="sk-SK" dirty="0"/>
          </a:p>
        </p:txBody>
      </p:sp>
      <p:sp>
        <p:nvSpPr>
          <p:cNvPr id="3" name="Zástupný symbol obsahu 2"/>
          <p:cNvSpPr>
            <a:spLocks noGrp="1"/>
          </p:cNvSpPr>
          <p:nvPr>
            <p:ph idx="1"/>
          </p:nvPr>
        </p:nvSpPr>
        <p:spPr/>
        <p:txBody>
          <a:bodyPr/>
          <a:lstStyle/>
          <a:p>
            <a:r>
              <a:rPr lang="sk-SK" dirty="0" smtClean="0"/>
              <a:t>Škála 1-7 minimálne prítomné- maximálne</a:t>
            </a:r>
          </a:p>
          <a:p>
            <a:r>
              <a:rPr lang="sk-SK" dirty="0" smtClean="0"/>
              <a:t>Vyhodnocovací hárok</a:t>
            </a:r>
            <a:endParaRPr lang="sk-SK"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sk-SK" dirty="0" smtClean="0"/>
              <a:t>CBCA- </a:t>
            </a:r>
            <a:r>
              <a:rPr lang="sk-SK" dirty="0" err="1" smtClean="0"/>
              <a:t>Criteria</a:t>
            </a:r>
            <a:r>
              <a:rPr lang="sk-SK" dirty="0" smtClean="0"/>
              <a:t> </a:t>
            </a:r>
            <a:r>
              <a:rPr lang="sk-SK" dirty="0" err="1" smtClean="0"/>
              <a:t>based</a:t>
            </a:r>
            <a:r>
              <a:rPr lang="sk-SK" dirty="0" smtClean="0"/>
              <a:t> </a:t>
            </a:r>
            <a:r>
              <a:rPr lang="sk-SK" dirty="0" err="1" smtClean="0"/>
              <a:t>content</a:t>
            </a:r>
            <a:r>
              <a:rPr lang="sk-SK" dirty="0" smtClean="0"/>
              <a:t> </a:t>
            </a:r>
            <a:r>
              <a:rPr lang="sk-SK" dirty="0" err="1" smtClean="0"/>
              <a:t>analysis</a:t>
            </a:r>
            <a:r>
              <a:rPr lang="sk-SK" dirty="0" smtClean="0"/>
              <a:t> </a:t>
            </a:r>
            <a:endParaRPr lang="sk-SK" dirty="0"/>
          </a:p>
        </p:txBody>
      </p:sp>
      <p:sp>
        <p:nvSpPr>
          <p:cNvPr id="3" name="Zástupný symbol obsahu 2"/>
          <p:cNvSpPr>
            <a:spLocks noGrp="1"/>
          </p:cNvSpPr>
          <p:nvPr>
            <p:ph idx="1"/>
          </p:nvPr>
        </p:nvSpPr>
        <p:spPr>
          <a:xfrm>
            <a:off x="457200" y="1196752"/>
            <a:ext cx="8229600" cy="5256584"/>
          </a:xfrm>
        </p:spPr>
        <p:txBody>
          <a:bodyPr>
            <a:normAutofit/>
          </a:bodyPr>
          <a:lstStyle/>
          <a:p>
            <a:r>
              <a:rPr lang="sk-SK" dirty="0" smtClean="0"/>
              <a:t>Obsahová analýza CBCA (19 kritérií)</a:t>
            </a:r>
          </a:p>
          <a:p>
            <a:r>
              <a:rPr lang="sk-SK" dirty="0" smtClean="0"/>
              <a:t>(0)- kritérium neprítomné, (1)- prítomné, (2)-silne prítomné</a:t>
            </a:r>
          </a:p>
          <a:p>
            <a:r>
              <a:rPr lang="sk-SK" dirty="0" smtClean="0"/>
              <a:t>Hypotézy pri práci </a:t>
            </a:r>
            <a:r>
              <a:rPr lang="sk-SK" smtClean="0"/>
              <a:t>s SVA (CBCA</a:t>
            </a:r>
            <a:r>
              <a:rPr lang="sk-SK" dirty="0" smtClean="0"/>
              <a:t>)</a:t>
            </a:r>
          </a:p>
          <a:p>
            <a:r>
              <a:rPr lang="sk-SK" dirty="0" err="1" smtClean="0"/>
              <a:t>Hy</a:t>
            </a:r>
            <a:r>
              <a:rPr lang="sk-SK" dirty="0" smtClean="0"/>
              <a:t>. o kompletnej fabrikácii</a:t>
            </a:r>
          </a:p>
          <a:p>
            <a:r>
              <a:rPr lang="sk-SK" dirty="0" err="1" smtClean="0"/>
              <a:t>Hy</a:t>
            </a:r>
            <a:r>
              <a:rPr lang="sk-SK" dirty="0" smtClean="0"/>
              <a:t>. o čiastočnej fabrikácii</a:t>
            </a:r>
          </a:p>
          <a:p>
            <a:r>
              <a:rPr lang="sk-SK" dirty="0" err="1" smtClean="0"/>
              <a:t>Hy</a:t>
            </a:r>
            <a:r>
              <a:rPr lang="sk-SK" dirty="0" smtClean="0"/>
              <a:t>. o chybnej </a:t>
            </a:r>
            <a:r>
              <a:rPr lang="sk-SK" dirty="0" err="1" smtClean="0"/>
              <a:t>transferencii</a:t>
            </a:r>
            <a:r>
              <a:rPr lang="sk-SK" dirty="0" smtClean="0"/>
              <a:t> na inú osobu</a:t>
            </a:r>
          </a:p>
          <a:p>
            <a:r>
              <a:rPr lang="sk-SK" dirty="0" err="1" smtClean="0"/>
              <a:t>Hy</a:t>
            </a:r>
            <a:r>
              <a:rPr lang="sk-SK" dirty="0" smtClean="0"/>
              <a:t>. o ovplyvnení výpovede inou osobou</a:t>
            </a:r>
          </a:p>
          <a:p>
            <a:r>
              <a:rPr lang="sk-SK" dirty="0" err="1" smtClean="0"/>
              <a:t>Hy</a:t>
            </a:r>
            <a:r>
              <a:rPr lang="sk-SK" dirty="0" smtClean="0"/>
              <a:t>. o prítomnosti psychického ochorenia</a:t>
            </a:r>
          </a:p>
          <a:p>
            <a:pPr>
              <a:buNone/>
            </a:pPr>
            <a:endParaRPr lang="sk-SK" dirty="0" smtClean="0"/>
          </a:p>
          <a:p>
            <a:endParaRPr lang="sk-SK"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r>
              <a:rPr lang="sk-SK" dirty="0" smtClean="0"/>
              <a:t>CBCA Príklad</a:t>
            </a:r>
            <a:endParaRPr lang="sk-SK" dirty="0"/>
          </a:p>
        </p:txBody>
      </p:sp>
      <p:sp>
        <p:nvSpPr>
          <p:cNvPr id="3" name="Zástupný symbol obsahu 2"/>
          <p:cNvSpPr>
            <a:spLocks noGrp="1"/>
          </p:cNvSpPr>
          <p:nvPr>
            <p:ph idx="1"/>
          </p:nvPr>
        </p:nvSpPr>
        <p:spPr>
          <a:xfrm>
            <a:off x="251520" y="764704"/>
            <a:ext cx="8640960" cy="5976664"/>
          </a:xfrm>
        </p:spPr>
        <p:txBody>
          <a:bodyPr>
            <a:normAutofit fontScale="40000" lnSpcReduction="20000"/>
          </a:bodyPr>
          <a:lstStyle/>
          <a:p>
            <a:r>
              <a:rPr lang="sk-SK" dirty="0" smtClean="0"/>
              <a:t>1. Logická štruktúra výpovedí tak zo zdroja záznamov, ako aj u znalca je z hľadiska logickej výstavby vyhovujúca. Údaje, ktoré vyšetrený uvádza sú koherentné. Nenachádzame údaje nekonzistentné.  (1)</a:t>
            </a:r>
          </a:p>
          <a:p>
            <a:r>
              <a:rPr lang="sk-SK" dirty="0" smtClean="0"/>
              <a:t>2. </a:t>
            </a:r>
            <a:r>
              <a:rPr lang="sk-SK" dirty="0" err="1" smtClean="0"/>
              <a:t>Neštrukturovaná</a:t>
            </a:r>
            <a:r>
              <a:rPr lang="sk-SK" dirty="0" smtClean="0"/>
              <a:t> rečová produkcia. Prejav vyšetreného nepôsobí ako naučený, interpretujúci vopred stanovenú štruktúru, nie je uvedený v situačne- mechanickom, resp. rigidne chronologickom poradí. Ako celok však dáva zmysel. Vyšetrený počas opisov udalostí je rozrušený, prežíva pocit krivdy, bolo by nápadné, ak by produkoval v mechanicky presnej štruktúre. (2).</a:t>
            </a:r>
          </a:p>
          <a:p>
            <a:r>
              <a:rPr lang="sk-SK" dirty="0" smtClean="0"/>
              <a:t>3. Kvantita uvádzaných detailov je vysoká, je zjavná snaha vyšetreného podať čo najvyššie množstvo faktov, miestami sú už neprehľadné a zahlcujúce hlavnú dejovú líniu. Vyšetrený napr. opisuje stavbu domu a jeho dispozíciu v detailoch, aby zdôvodnil, prečo nemohol z pivnice rušiť manželku, alebo opisuje detaily ich spolupráce vo veci delenia kompetencií, ako aj presadzovanie manželkiných potrieb vo veci uznania jej významnosti podielu na spoločných úspechoch, ktoré smerujú k potvrdeniu jej  miery </a:t>
            </a:r>
            <a:r>
              <a:rPr lang="sk-SK" dirty="0" err="1" smtClean="0"/>
              <a:t>ašpiračnej</a:t>
            </a:r>
            <a:r>
              <a:rPr lang="sk-SK" dirty="0" smtClean="0"/>
              <a:t> úrovne. (1)</a:t>
            </a:r>
          </a:p>
          <a:p>
            <a:r>
              <a:rPr lang="sk-SK" dirty="0" smtClean="0"/>
              <a:t>4. </a:t>
            </a:r>
            <a:r>
              <a:rPr lang="sk-SK" dirty="0" err="1" smtClean="0"/>
              <a:t>Kontextuálne</a:t>
            </a:r>
            <a:r>
              <a:rPr lang="sk-SK" dirty="0" smtClean="0"/>
              <a:t> prepojenie deja je naplnené vo vyjadrení k veci u znalca. Vo vzťahu k finančným otázkam vysvetľuje súvislosti z ktorých sa odvíja nutnosť pre úhrady faktúr, ako aj potreba limitovania spotreby s ohľadom na výstavbu domu. (1)</a:t>
            </a:r>
          </a:p>
          <a:p>
            <a:r>
              <a:rPr lang="sk-SK" dirty="0" smtClean="0"/>
              <a:t>5. Opis interakcií, rozhovorov a činností nachádzame napr. vo vzťahu k udalosti v záhrade, keď mal ženu udrieť pričom mu ona predtým nechtiac spôsobila bolesť, rozhovory, ktoré sa viedli predtým, ako došlo k incidentu, ktorý viedol bezprostredne k podaniu trestného oznámenia. Vyšetrený často používa priamu reč. (2)</a:t>
            </a:r>
          </a:p>
          <a:p>
            <a:r>
              <a:rPr lang="sk-SK" dirty="0" smtClean="0"/>
              <a:t>6. Reprodukcia konverzácií je obsiahnutá v predchádzajúcom kritériu. Vyšetrený často používa priamu reč na ilustráciu priebehu ich konverzácie s manželkou. (1)</a:t>
            </a:r>
          </a:p>
          <a:p>
            <a:r>
              <a:rPr lang="sk-SK" dirty="0" smtClean="0"/>
              <a:t>7. Poukazuje na nečakané komplikácie v deji, opisuje ako mu žena bránila v odchode z domu, lebo s ním chcela riešiť vzťahové záležitosti "čo si videl na tej Martine". Uvádza komplikácie, keď ju opitú chcel dostať domov. Vyjadruje svoju nerozhodnosť vo veci návratu domov po odchode zo spoločného domu, pričom mal k veci ambivalentný postoj, nakoľko bral ohľad na dcéru, naďalej mal vzťah k manželke uvedomoval si závažnosť rozchodu a napriek tomu si  uvedomoval aj komplikovanosť vzťahu s dopadom na jeho </a:t>
            </a:r>
            <a:r>
              <a:rPr lang="sk-SK" dirty="0" err="1" smtClean="0"/>
              <a:t>dysfunkčnosť</a:t>
            </a:r>
            <a:r>
              <a:rPr lang="sk-SK" dirty="0" smtClean="0"/>
              <a:t>. (1)</a:t>
            </a:r>
          </a:p>
          <a:p>
            <a:r>
              <a:rPr lang="sk-SK" dirty="0" smtClean="0"/>
              <a:t>8. Uvádzanie jedinečných detailov nenachádzame. (0)</a:t>
            </a:r>
          </a:p>
          <a:p>
            <a:r>
              <a:rPr lang="sk-SK" dirty="0" smtClean="0"/>
              <a:t>9. Uvádzanie nadbytočných detailov je obzvlášť časté, detaily vyjadrujú snahu vyšetreného obžalovaného prispieť k objasneniu priebehu udalostí, tak ako ich vníma on a v dôsledku ktorých malo dôjsť k jeho nepravdivému obvineniu. (2)</a:t>
            </a:r>
          </a:p>
          <a:p>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sk-SK" dirty="0" smtClean="0"/>
              <a:t>Úrovne skreslenia</a:t>
            </a:r>
            <a:endParaRPr lang="sk-SK" dirty="0"/>
          </a:p>
        </p:txBody>
      </p:sp>
      <p:sp>
        <p:nvSpPr>
          <p:cNvPr id="3" name="Zástupný symbol obsahu 2"/>
          <p:cNvSpPr>
            <a:spLocks noGrp="1"/>
          </p:cNvSpPr>
          <p:nvPr>
            <p:ph idx="1"/>
          </p:nvPr>
        </p:nvSpPr>
        <p:spPr>
          <a:xfrm>
            <a:off x="457200" y="1340768"/>
            <a:ext cx="8229600" cy="4785395"/>
          </a:xfrm>
        </p:spPr>
        <p:txBody>
          <a:bodyPr>
            <a:normAutofit lnSpcReduction="10000"/>
          </a:bodyPr>
          <a:lstStyle/>
          <a:p>
            <a:r>
              <a:rPr lang="sk-SK" dirty="0" smtClean="0"/>
              <a:t>Vnímanie</a:t>
            </a:r>
          </a:p>
          <a:p>
            <a:r>
              <a:rPr lang="sk-SK" dirty="0" smtClean="0"/>
              <a:t>Uloženie v pamäti</a:t>
            </a:r>
          </a:p>
          <a:p>
            <a:r>
              <a:rPr lang="sk-SK" dirty="0" smtClean="0"/>
              <a:t>Vybavenie</a:t>
            </a:r>
          </a:p>
          <a:p>
            <a:r>
              <a:rPr lang="sk-SK" dirty="0" smtClean="0"/>
              <a:t>Vedomé, resp. nevedomé skreslenie pri výpovedi</a:t>
            </a:r>
          </a:p>
          <a:p>
            <a:r>
              <a:rPr lang="sk-SK" dirty="0" smtClean="0"/>
              <a:t>Rozpor medzi výpoveďou o tom ako „zažil skreslene“- subjektívne a nekriticky verí a realitou- znaky vierohodnosti</a:t>
            </a:r>
          </a:p>
          <a:p>
            <a:r>
              <a:rPr lang="sk-SK" dirty="0" smtClean="0"/>
              <a:t>Chce a je schopný</a:t>
            </a:r>
          </a:p>
          <a:p>
            <a:endParaRPr lang="sk-SK"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sk-SK" dirty="0" smtClean="0"/>
              <a:t>CBCA Príklad</a:t>
            </a:r>
            <a:endParaRPr lang="sk-SK" dirty="0"/>
          </a:p>
        </p:txBody>
      </p:sp>
      <p:sp>
        <p:nvSpPr>
          <p:cNvPr id="3" name="Zástupný symbol obsahu 2"/>
          <p:cNvSpPr>
            <a:spLocks noGrp="1"/>
          </p:cNvSpPr>
          <p:nvPr>
            <p:ph idx="1"/>
          </p:nvPr>
        </p:nvSpPr>
        <p:spPr>
          <a:xfrm>
            <a:off x="251520" y="836712"/>
            <a:ext cx="8712968" cy="5832648"/>
          </a:xfrm>
        </p:spPr>
        <p:txBody>
          <a:bodyPr>
            <a:normAutofit fontScale="47500" lnSpcReduction="20000"/>
          </a:bodyPr>
          <a:lstStyle/>
          <a:p>
            <a:r>
              <a:rPr lang="sk-SK" dirty="0" smtClean="0"/>
              <a:t>10. Vyjadrovanie nepochopenia niektorých okolností týkajúcich sa udalostí. Nachádzame napr. v podobe nepochopenia, ku ktorému sa opakovane vracia, prečo žena nesúhlasila s kolaudáciou, na základe ktorého on proti svojmu presvedčeniu z tohto nutného kroku završujúceho stavbu jej ustúpil. (1)</a:t>
            </a:r>
          </a:p>
          <a:p>
            <a:r>
              <a:rPr lang="sk-SK" dirty="0" smtClean="0"/>
              <a:t>11. Uvádzanie externých asociácií som neidentifikoval. (0)</a:t>
            </a:r>
          </a:p>
          <a:p>
            <a:r>
              <a:rPr lang="sk-SK" dirty="0" smtClean="0"/>
              <a:t>12. Uvádzanie opisu vlastného duševného stavu nachádzame veľmi často v spojitosti s konfliktnými situáciami, ktoré opisuje manželka ako dôkazy jej týrania. Napr. keď od neho žiadala peniaze pre jej potrebu, ktoré jej on nemohol dať, lebo ich potreboval na zabezpečenie základného chodu firmy. Opisuje negatívne pocity pri prichytení v komunikácii s inými ženami, s ktorými sa snažil nadviazať virtuálny kontakt. Vracia sa opakovane k ambivalentným postojom a k tomu zodpovedajúcemu prežívaniu pri rozhodovaní sa vo veci návratu domov. (2)</a:t>
            </a:r>
          </a:p>
          <a:p>
            <a:r>
              <a:rPr lang="sk-SK" dirty="0" smtClean="0"/>
              <a:t>13. Uvádzanie jej duševného stavu nenachádzame. (0)</a:t>
            </a:r>
          </a:p>
          <a:p>
            <a:r>
              <a:rPr lang="sk-SK" dirty="0" smtClean="0"/>
              <a:t>14. Prítomnosť spontánnych opráv nachádzame hlavne vo vzťahu k časovej súslednosti. (1)</a:t>
            </a:r>
          </a:p>
          <a:p>
            <a:r>
              <a:rPr lang="sk-SK" dirty="0" smtClean="0"/>
              <a:t>15. Uvádza  často "nepamätám si", resp. "nepamätám si presne"  (2).</a:t>
            </a:r>
          </a:p>
          <a:p>
            <a:r>
              <a:rPr lang="sk-SK" dirty="0" smtClean="0"/>
              <a:t>16. Vyjadrenie pochybností o vlastnej výpovedí ako aj vierohodnosti je prítomné. Vyšetrený uvádza často krát, že si nie je celkom istý. (1)</a:t>
            </a:r>
          </a:p>
          <a:p>
            <a:r>
              <a:rPr lang="sk-SK" dirty="0" smtClean="0"/>
              <a:t>17. </a:t>
            </a:r>
            <a:r>
              <a:rPr lang="sk-SK" dirty="0" err="1" smtClean="0"/>
              <a:t>Sebaspochybňovanie</a:t>
            </a:r>
            <a:r>
              <a:rPr lang="sk-SK" dirty="0" smtClean="0"/>
              <a:t> a kritizovanie vlastného konania nachádzame v prejavoch ako pochybnosť, či mal konať tak ako konal v kritických situáciách a hlavne, či sa mal vracať k žene, keď od nej raz už odišiel. (1)</a:t>
            </a:r>
          </a:p>
          <a:p>
            <a:r>
              <a:rPr lang="sk-SK" dirty="0" smtClean="0"/>
              <a:t>18. Ospravedlňovanie konania druhej osoby nachádzame v podobe snahy o pochopenie duševných procesov manželky, ktoré ju mohli viesť k tomu, ako konala v priebehu ich spolužitia, hlavne v priamej súvislosti k podaniu trestného oznámenia. (1)</a:t>
            </a:r>
          </a:p>
          <a:p>
            <a:r>
              <a:rPr lang="sk-SK" dirty="0" smtClean="0"/>
              <a:t>19. Irelevantné. (Uvádzanie špecifických charakteristík typických pre určitý typ trestnej činnosti). (0)</a:t>
            </a:r>
          </a:p>
          <a:p>
            <a:endParaRPr lang="sk-SK"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Chyby posudzovateľa </a:t>
            </a:r>
            <a:endParaRPr lang="sk-SK" dirty="0"/>
          </a:p>
        </p:txBody>
      </p:sp>
      <p:sp>
        <p:nvSpPr>
          <p:cNvPr id="3" name="Zástupný symbol obsahu 2"/>
          <p:cNvSpPr>
            <a:spLocks noGrp="1"/>
          </p:cNvSpPr>
          <p:nvPr>
            <p:ph idx="1"/>
          </p:nvPr>
        </p:nvSpPr>
        <p:spPr/>
        <p:txBody>
          <a:bodyPr/>
          <a:lstStyle/>
          <a:p>
            <a:r>
              <a:rPr lang="sk-SK" dirty="0" smtClean="0"/>
              <a:t>Popretie</a:t>
            </a:r>
          </a:p>
          <a:p>
            <a:r>
              <a:rPr lang="sk-SK" dirty="0" smtClean="0"/>
              <a:t>Vytesnenie</a:t>
            </a:r>
          </a:p>
          <a:p>
            <a:r>
              <a:rPr lang="sk-SK" dirty="0" smtClean="0"/>
              <a:t>Projekcia</a:t>
            </a:r>
          </a:p>
          <a:p>
            <a:r>
              <a:rPr lang="sk-SK" dirty="0" smtClean="0"/>
              <a:t>Identifikácia</a:t>
            </a:r>
          </a:p>
          <a:p>
            <a:pPr>
              <a:buNone/>
            </a:pPr>
            <a:endParaRPr lang="sk-SK"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Motivácia- „Anjel smrti“</a:t>
            </a:r>
            <a:endParaRPr lang="sk-SK" dirty="0"/>
          </a:p>
        </p:txBody>
      </p:sp>
      <p:sp>
        <p:nvSpPr>
          <p:cNvPr id="3" name="Zástupný symbol obsahu 2"/>
          <p:cNvSpPr>
            <a:spLocks noGrp="1"/>
          </p:cNvSpPr>
          <p:nvPr>
            <p:ph idx="1"/>
          </p:nvPr>
        </p:nvSpPr>
        <p:spPr/>
        <p:txBody>
          <a:bodyPr/>
          <a:lstStyle/>
          <a:p>
            <a:r>
              <a:rPr lang="sk-SK" dirty="0" smtClean="0"/>
              <a:t>„Babrák </a:t>
            </a:r>
            <a:r>
              <a:rPr lang="sk-SK" dirty="0" err="1" smtClean="0"/>
              <a:t>vs</a:t>
            </a:r>
            <a:r>
              <a:rPr lang="sk-SK" dirty="0" smtClean="0"/>
              <a:t> </a:t>
            </a:r>
            <a:r>
              <a:rPr lang="sk-SK" dirty="0" err="1" smtClean="0"/>
              <a:t>spasitel</a:t>
            </a:r>
            <a:r>
              <a:rPr lang="sk-SK" dirty="0" smtClean="0"/>
              <a:t>....“</a:t>
            </a:r>
            <a:endParaRPr lang="sk-SK"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Svedok 90 ročný (</a:t>
            </a:r>
            <a:r>
              <a:rPr lang="sk-SK" dirty="0" err="1" smtClean="0"/>
              <a:t>homicídium</a:t>
            </a:r>
            <a:r>
              <a:rPr lang="sk-SK" dirty="0" smtClean="0"/>
              <a:t>)</a:t>
            </a:r>
            <a:endParaRPr lang="sk-SK" dirty="0"/>
          </a:p>
        </p:txBody>
      </p:sp>
      <p:sp>
        <p:nvSpPr>
          <p:cNvPr id="3" name="Zástupný symbol obsahu 2"/>
          <p:cNvSpPr>
            <a:spLocks noGrp="1"/>
          </p:cNvSpPr>
          <p:nvPr>
            <p:ph idx="1"/>
          </p:nvPr>
        </p:nvSpPr>
        <p:spPr>
          <a:xfrm>
            <a:off x="457200" y="1052736"/>
            <a:ext cx="8507288" cy="5616624"/>
          </a:xfrm>
        </p:spPr>
        <p:txBody>
          <a:bodyPr>
            <a:normAutofit fontScale="70000" lnSpcReduction="20000"/>
          </a:bodyPr>
          <a:lstStyle/>
          <a:p>
            <a:r>
              <a:rPr lang="sk-SK" dirty="0" smtClean="0"/>
              <a:t>5.5.2012 bola sobota, rozhovorí sa spontánne ...Zemiaky boli pripravené, malo sa plečkovať, v sobotu sa aj plečkovalo. Plečkovalo sa doobeda, poobede si vnuk robil na dome. ...Omša je od 8.00-9.00, pravidelne, chodil cez dvor, tam kde je dom, ktorý si syn prerába, nazrel cestou do izby, videl, že syn spí "ako dudok", nebudil ho. ...Na obed išiel dať ovečkám, sliepkam a králikom. Išiel ho (vnuka) zavolať na obed, zvykol u nich v nedeľu obedovať. Keď išiel nakŕmiť ovce, tak zavolal vnuka. On išiel a obedoval s nimi. Nebolo to nič výnimočné, zvykol s nimi obedovať. Rovnako zvykli pozerať "o 5 minút 12", reláciu v televízii. Potom je aj Puškárová, "na telo". Na obede zotrval asi do 13.30. Vnuk  išiel potom do Modrej Lagúny, kamaráti vedia, poznajú ho. Vyšetrený uvádza, že vie prečo ho vypočúvajú, vie, prečo je u psychológa na vyšetrení. Spontánne začína opisovať zapisovanie do kalendára, tam si zapisoval všetko, čo potreboval, písal si práce na poli. Zapisoval si aj to, kto čo robil, S, ako </a:t>
            </a:r>
            <a:r>
              <a:rPr lang="sk-SK" dirty="0" err="1" smtClean="0"/>
              <a:t>stareček</a:t>
            </a:r>
            <a:r>
              <a:rPr lang="sk-SK" dirty="0" smtClean="0"/>
              <a:t>, čiže on, V ako vnuk. Vždy po práci si značil všetko do kalendára. Súviselo to s potrebou poľnohospodárskych prác, keď potreboval ošetriť cibuľu, cesnak, petržlen proti plesni, vysvetľuje ďalej" zemiaky máte skoré (80 dní), poloskoré (90 dní), neskoré aj 120 dní, zrejme ide o dobu dozrievania. Všetko takéto potrebuje mať zapísané, aby vedel, čo treba kedy robiť. </a:t>
            </a:r>
            <a:endParaRPr lang="sk-SK"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Krádež so stratou pamäti</a:t>
            </a:r>
            <a:endParaRPr lang="sk-SK" dirty="0"/>
          </a:p>
        </p:txBody>
      </p:sp>
      <p:sp>
        <p:nvSpPr>
          <p:cNvPr id="3" name="Zástupný symbol obsahu 2"/>
          <p:cNvSpPr>
            <a:spLocks noGrp="1"/>
          </p:cNvSpPr>
          <p:nvPr>
            <p:ph idx="1"/>
          </p:nvPr>
        </p:nvSpPr>
        <p:spPr/>
        <p:txBody>
          <a:bodyPr>
            <a:normAutofit fontScale="55000" lnSpcReduction="20000"/>
          </a:bodyPr>
          <a:lstStyle/>
          <a:p>
            <a:r>
              <a:rPr lang="sk-SK" dirty="0" smtClean="0"/>
              <a:t>Vyšetrený uvádza, že si nepamätá priebeh krádeže, nie je jasné, v akom časovom odstupe po udávanom úraze hlavy na benzínovej pumpe sa začína pamäťová diskontinuita. Uvádza len jej koniec okamihom, keď si pamätá, že sa nachádza v policajnom aute. Z výpovede svedkov, ktorí boli v priamom kontakte s obvineným sa dozvedáme, že vyšetrený reaguje priliehavo situácii, vysvetľuje, že bol hladný, že čin ľutuje. Predtým priliehavo situácii platí za pečivo, ostatný tovar sa nachádza v taške. Štruktúra tovaru zodpovedá jeho potrebám. V čase keď je prichytený nepopiera krádež. Konštatujem, že vo vzťahu k uvedenému skutku nie je </a:t>
            </a:r>
            <a:r>
              <a:rPr lang="sk-SK" dirty="0" err="1" smtClean="0"/>
              <a:t>forenzne</a:t>
            </a:r>
            <a:r>
              <a:rPr lang="sk-SK" dirty="0" smtClean="0"/>
              <a:t> psychologicky významné, či si skutok v čase vyšetrenia, alebo v čase, keď je na polícii, pamätá. Významné je, že v čase, keď bol skutok spáchaný s vysokou pravdepodobnosťou a v zhode s nálezom znalcov psychiatrov konal bez nápadností, primerane situácii, bol schopný vôľovo regulovaných úkonov smerujúcich k utajeniu skutku.</a:t>
            </a:r>
          </a:p>
          <a:p>
            <a:r>
              <a:rPr lang="sk-SK" dirty="0" smtClean="0"/>
              <a:t>Psychologickým vyšetrením  v zhode s psychiatrickým posudkom neboli zistené znaky, ktoré by nasvedčovali pre závažné organické poškodenie a teda pre významné zhoršenie stavu poznávacích funkcií. V kontexte anamnézy nevylučujem možné diskrétne, ohraničené poruchy pamäte s poukazom na zníženie kvality kognitívnej aktivity, ktorá však nie je na úrovni patológie, ktorá by sa významným spôsobom vzťahovala ku krádeži tovaru. </a:t>
            </a:r>
          </a:p>
          <a:p>
            <a:endParaRPr lang="sk-SK"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Iná „strata pamäti“</a:t>
            </a:r>
            <a:endParaRPr lang="sk-SK" dirty="0"/>
          </a:p>
        </p:txBody>
      </p:sp>
      <p:sp>
        <p:nvSpPr>
          <p:cNvPr id="3" name="Zástupný symbol obsahu 2"/>
          <p:cNvSpPr>
            <a:spLocks noGrp="1"/>
          </p:cNvSpPr>
          <p:nvPr>
            <p:ph idx="1"/>
          </p:nvPr>
        </p:nvSpPr>
        <p:spPr>
          <a:xfrm>
            <a:off x="457200" y="1600200"/>
            <a:ext cx="8579296" cy="4525963"/>
          </a:xfrm>
        </p:spPr>
        <p:txBody>
          <a:bodyPr/>
          <a:lstStyle/>
          <a:p>
            <a:r>
              <a:rPr lang="sk-SK" dirty="0" err="1" smtClean="0"/>
              <a:t>Homicídium</a:t>
            </a:r>
            <a:r>
              <a:rPr lang="sk-SK" dirty="0" smtClean="0"/>
              <a:t> spojené so stratou pamäti na priebeh skutku (následným znásilnením)</a:t>
            </a:r>
          </a:p>
          <a:p>
            <a:r>
              <a:rPr lang="sk-SK" dirty="0" smtClean="0"/>
              <a:t>Postupné približovanie sa okamihu, rozhraniu medzi „pamätaným a zabudnutým“</a:t>
            </a:r>
          </a:p>
          <a:p>
            <a:r>
              <a:rPr lang="sk-SK" dirty="0" smtClean="0"/>
              <a:t>V rozhodujúcom okamihu „to nemám hovoriť...“</a:t>
            </a:r>
            <a:endParaRPr lang="sk-SK"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Vierohodnosť a nespolupracujúci svedok</a:t>
            </a:r>
            <a:endParaRPr lang="sk-SK" dirty="0"/>
          </a:p>
        </p:txBody>
      </p:sp>
      <p:sp>
        <p:nvSpPr>
          <p:cNvPr id="3" name="Zástupný symbol obsahu 2"/>
          <p:cNvSpPr>
            <a:spLocks noGrp="1"/>
          </p:cNvSpPr>
          <p:nvPr>
            <p:ph idx="1"/>
          </p:nvPr>
        </p:nvSpPr>
        <p:spPr/>
        <p:txBody>
          <a:bodyPr/>
          <a:lstStyle/>
          <a:p>
            <a:r>
              <a:rPr lang="sk-SK" dirty="0" smtClean="0"/>
              <a:t>Metóda voľného dialógu</a:t>
            </a:r>
          </a:p>
          <a:p>
            <a:r>
              <a:rPr lang="sk-SK" dirty="0" smtClean="0"/>
              <a:t>Podpora záujmov vyšetreného</a:t>
            </a:r>
          </a:p>
          <a:p>
            <a:r>
              <a:rPr lang="sk-SK" dirty="0" err="1" smtClean="0"/>
              <a:t>Facilitácia</a:t>
            </a:r>
            <a:r>
              <a:rPr lang="sk-SK" dirty="0" smtClean="0"/>
              <a:t> emočných prejavov</a:t>
            </a:r>
          </a:p>
          <a:p>
            <a:r>
              <a:rPr lang="sk-SK" dirty="0" smtClean="0"/>
              <a:t>„</a:t>
            </a:r>
            <a:r>
              <a:rPr lang="sk-SK" dirty="0" err="1" smtClean="0"/>
              <a:t>rogeriánsky</a:t>
            </a:r>
            <a:r>
              <a:rPr lang="sk-SK" dirty="0" smtClean="0"/>
              <a:t> prístup“, nízka direktívnosť, vyhýbanie sa štruktúre</a:t>
            </a:r>
            <a:endParaRPr lang="sk-SK"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Literatúra</a:t>
            </a:r>
            <a:endParaRPr lang="sk-SK" dirty="0"/>
          </a:p>
        </p:txBody>
      </p:sp>
      <p:sp>
        <p:nvSpPr>
          <p:cNvPr id="3" name="Zástupný symbol obsahu 2"/>
          <p:cNvSpPr>
            <a:spLocks noGrp="1"/>
          </p:cNvSpPr>
          <p:nvPr>
            <p:ph idx="1"/>
          </p:nvPr>
        </p:nvSpPr>
        <p:spPr/>
        <p:txBody>
          <a:bodyPr/>
          <a:lstStyle/>
          <a:p>
            <a:r>
              <a:rPr lang="sk-SK" dirty="0" smtClean="0"/>
              <a:t>Kubík, O.: </a:t>
            </a:r>
            <a:r>
              <a:rPr lang="sk-SK" dirty="0" err="1" smtClean="0"/>
              <a:t>Investigatívna</a:t>
            </a:r>
            <a:r>
              <a:rPr lang="sk-SK" dirty="0" smtClean="0"/>
              <a:t> psychológia (2012)</a:t>
            </a:r>
          </a:p>
          <a:p>
            <a:r>
              <a:rPr lang="sk-SK" dirty="0" err="1" smtClean="0"/>
              <a:t>Matoušková</a:t>
            </a:r>
            <a:r>
              <a:rPr lang="sk-SK" dirty="0" smtClean="0"/>
              <a:t>, I.: Aplikovaná </a:t>
            </a:r>
            <a:r>
              <a:rPr lang="sk-SK" dirty="0" err="1" smtClean="0"/>
              <a:t>forenz</a:t>
            </a:r>
            <a:r>
              <a:rPr lang="sk-SK" dirty="0" smtClean="0"/>
              <a:t> </a:t>
            </a:r>
            <a:r>
              <a:rPr lang="sk-SK" dirty="0" err="1" smtClean="0"/>
              <a:t>psychol</a:t>
            </a:r>
            <a:endParaRPr lang="sk-SK" dirty="0" smtClean="0"/>
          </a:p>
          <a:p>
            <a:r>
              <a:rPr lang="sk-SK" dirty="0" err="1" smtClean="0"/>
              <a:t>Čírtková</a:t>
            </a:r>
            <a:r>
              <a:rPr lang="sk-SK" dirty="0" smtClean="0"/>
              <a:t>, L.: </a:t>
            </a:r>
            <a:r>
              <a:rPr lang="sk-SK" dirty="0" err="1" smtClean="0"/>
              <a:t>Forenzní</a:t>
            </a:r>
            <a:r>
              <a:rPr lang="sk-SK" dirty="0" smtClean="0"/>
              <a:t> </a:t>
            </a:r>
            <a:r>
              <a:rPr lang="sk-SK" dirty="0" err="1" smtClean="0"/>
              <a:t>psychologie</a:t>
            </a:r>
            <a:endParaRPr lang="sk-SK" dirty="0" smtClean="0"/>
          </a:p>
          <a:p>
            <a:r>
              <a:rPr lang="sk-SK" dirty="0" err="1" smtClean="0"/>
              <a:t>Pavlovský</a:t>
            </a:r>
            <a:r>
              <a:rPr lang="sk-SK" dirty="0" smtClean="0"/>
              <a:t> a kol.: </a:t>
            </a:r>
            <a:r>
              <a:rPr lang="sk-SK" dirty="0" err="1" smtClean="0"/>
              <a:t>Soudní</a:t>
            </a:r>
            <a:r>
              <a:rPr lang="sk-SK" dirty="0" smtClean="0"/>
              <a:t> psychiatrie a </a:t>
            </a:r>
            <a:r>
              <a:rPr lang="sk-SK" dirty="0" err="1" smtClean="0"/>
              <a:t>psychol</a:t>
            </a:r>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Všeobecná vierohodnosť</a:t>
            </a:r>
            <a:endParaRPr lang="sk-SK" dirty="0"/>
          </a:p>
        </p:txBody>
      </p:sp>
      <p:sp>
        <p:nvSpPr>
          <p:cNvPr id="3" name="Zástupný symbol obsahu 2"/>
          <p:cNvSpPr>
            <a:spLocks noGrp="1"/>
          </p:cNvSpPr>
          <p:nvPr>
            <p:ph idx="1"/>
          </p:nvPr>
        </p:nvSpPr>
        <p:spPr/>
        <p:txBody>
          <a:bodyPr/>
          <a:lstStyle/>
          <a:p>
            <a:r>
              <a:rPr lang="sk-SK" dirty="0" smtClean="0"/>
              <a:t>Poukazuje na celkovú osobnosť človeka</a:t>
            </a:r>
          </a:p>
          <a:p>
            <a:r>
              <a:rPr lang="sk-SK" dirty="0" smtClean="0"/>
              <a:t>Hodnotíme psychickú spôsobilosť osoby k objektívnemu vnímaniu skutočnosti</a:t>
            </a:r>
          </a:p>
          <a:p>
            <a:r>
              <a:rPr lang="sk-SK" dirty="0" smtClean="0"/>
              <a:t>Stav kognitívnych funkcií (intelekt, pamäť, myslenie)</a:t>
            </a:r>
          </a:p>
          <a:p>
            <a:r>
              <a:rPr lang="sk-SK" dirty="0" smtClean="0"/>
              <a:t>Osobnosť, </a:t>
            </a:r>
            <a:r>
              <a:rPr lang="sk-SK" dirty="0" err="1" smtClean="0"/>
              <a:t>akcentácia</a:t>
            </a:r>
            <a:r>
              <a:rPr lang="sk-SK" dirty="0" smtClean="0"/>
              <a:t> rysov, resp. porucha osobnosti- </a:t>
            </a:r>
            <a:r>
              <a:rPr lang="sk-SK" dirty="0" err="1" smtClean="0"/>
              <a:t>disociálne</a:t>
            </a:r>
            <a:r>
              <a:rPr lang="sk-SK" dirty="0" smtClean="0"/>
              <a:t> (</a:t>
            </a:r>
            <a:r>
              <a:rPr lang="sk-SK" dirty="0" err="1" smtClean="0"/>
              <a:t>antisociálne</a:t>
            </a:r>
            <a:r>
              <a:rPr lang="sk-SK" dirty="0" smtClean="0"/>
              <a:t>), emočne nestabilné.... </a:t>
            </a:r>
            <a:r>
              <a:rPr lang="sk-SK" dirty="0" err="1" smtClean="0"/>
              <a:t>Histriónska</a:t>
            </a:r>
            <a:r>
              <a:rPr lang="sk-SK" dirty="0" smtClean="0"/>
              <a:t>...</a:t>
            </a:r>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príklad</a:t>
            </a:r>
            <a:endParaRPr lang="sk-SK" dirty="0"/>
          </a:p>
        </p:txBody>
      </p:sp>
      <p:sp>
        <p:nvSpPr>
          <p:cNvPr id="3" name="Zástupný symbol obsahu 2"/>
          <p:cNvSpPr>
            <a:spLocks noGrp="1"/>
          </p:cNvSpPr>
          <p:nvPr>
            <p:ph idx="1"/>
          </p:nvPr>
        </p:nvSpPr>
        <p:spPr>
          <a:xfrm>
            <a:off x="457200" y="1124744"/>
            <a:ext cx="8229600" cy="5400600"/>
          </a:xfrm>
        </p:spPr>
        <p:txBody>
          <a:bodyPr>
            <a:normAutofit fontScale="70000" lnSpcReduction="20000"/>
          </a:bodyPr>
          <a:lstStyle/>
          <a:p>
            <a:r>
              <a:rPr lang="sk-SK" dirty="0"/>
              <a:t>Z hľadiska všeobecnej vierohodnosti u obvineného nenachádzame známky svedčiace pre psychotický proces. Rovnako nenachádzame znaky svedčiace pre poškodenie kognitívnych </a:t>
            </a:r>
            <a:r>
              <a:rPr lang="sk-SK" dirty="0" smtClean="0"/>
              <a:t>funkcií, </a:t>
            </a:r>
            <a:r>
              <a:rPr lang="sk-SK" dirty="0"/>
              <a:t>hlavne pamäti </a:t>
            </a:r>
            <a:r>
              <a:rPr lang="sk-SK" dirty="0" smtClean="0"/>
              <a:t>v </a:t>
            </a:r>
            <a:r>
              <a:rPr lang="sk-SK" dirty="0"/>
              <a:t>súvislosti s možným závažným organickým poškodením mozgu. </a:t>
            </a:r>
            <a:r>
              <a:rPr lang="sk-SK" dirty="0" smtClean="0"/>
              <a:t>Osobnostné </a:t>
            </a:r>
            <a:r>
              <a:rPr lang="sk-SK" dirty="0"/>
              <a:t>charakteristiky </a:t>
            </a:r>
            <a:r>
              <a:rPr lang="sk-SK" dirty="0" smtClean="0"/>
              <a:t>prispievajú </a:t>
            </a:r>
            <a:r>
              <a:rPr lang="sk-SK" dirty="0"/>
              <a:t>k  dôvodom znížiť všeobecnú vierohodnosť obvineného. Všeobecná vierohodnosť obvineného je vzhľadom k uvedeným faktom vyplývajúcim z komplexného psychologického vyšetrenia považovaná za zníženú s ohľadom na znaky svedčiace pre </a:t>
            </a:r>
            <a:r>
              <a:rPr lang="sk-SK" dirty="0" err="1"/>
              <a:t>histriónsku</a:t>
            </a:r>
            <a:r>
              <a:rPr lang="sk-SK" dirty="0"/>
              <a:t> a </a:t>
            </a:r>
            <a:r>
              <a:rPr lang="sk-SK" dirty="0" err="1"/>
              <a:t>disociálnu</a:t>
            </a:r>
            <a:r>
              <a:rPr lang="sk-SK" dirty="0"/>
              <a:t> poruchu osobnosti, ktoré sú dokumentované </a:t>
            </a:r>
            <a:r>
              <a:rPr lang="sk-SK" dirty="0" err="1"/>
              <a:t>psychodiagnosticky</a:t>
            </a:r>
            <a:r>
              <a:rPr lang="sk-SK" dirty="0"/>
              <a:t> hlavne silnými narcistickými rysmi, emočnou </a:t>
            </a:r>
            <a:r>
              <a:rPr lang="sk-SK" dirty="0" err="1"/>
              <a:t>instabilitou</a:t>
            </a:r>
            <a:r>
              <a:rPr lang="sk-SK" dirty="0"/>
              <a:t>, poruchami kontroly, neschopnosťou udržať významné vzťahy (schopnosť nadviazať ostáva), zlú pracovnú adaptáciu a príživnícky spôsob života. </a:t>
            </a:r>
            <a:endParaRPr lang="sk-SK" dirty="0" smtClean="0"/>
          </a:p>
          <a:p>
            <a:r>
              <a:rPr lang="sk-SK" dirty="0" smtClean="0"/>
              <a:t>Odklon </a:t>
            </a:r>
            <a:r>
              <a:rPr lang="sk-SK" dirty="0"/>
              <a:t>od normy v lži skóre je závažným zistením, ako nadmerná miera sklonov javiť sa sociálne prijateľným, čo najakceptovateľnejším spôsobom, na úkor pravdivosti zodpovedania otázok. Vysoké lži skóre prispieva k vlastnostiam znižujúcim všeobecnú vierohodnosť vyšetreného.</a:t>
            </a:r>
          </a:p>
          <a:p>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Špecifická vierohodnosť</a:t>
            </a:r>
            <a:endParaRPr lang="sk-SK" dirty="0"/>
          </a:p>
        </p:txBody>
      </p:sp>
      <p:sp>
        <p:nvSpPr>
          <p:cNvPr id="3" name="Zástupný symbol obsahu 2"/>
          <p:cNvSpPr>
            <a:spLocks noGrp="1"/>
          </p:cNvSpPr>
          <p:nvPr>
            <p:ph idx="1"/>
          </p:nvPr>
        </p:nvSpPr>
        <p:spPr/>
        <p:txBody>
          <a:bodyPr/>
          <a:lstStyle/>
          <a:p>
            <a:r>
              <a:rPr lang="sk-SK" dirty="0" smtClean="0"/>
              <a:t>Súvisí so samotnou výpoveďou, či odráža realitu prežitej udalosti</a:t>
            </a:r>
          </a:p>
          <a:p>
            <a:r>
              <a:rPr lang="sk-SK" dirty="0" smtClean="0"/>
              <a:t>Kongruencia ako miera súladu medzi tým, čo prežíva a ako to vyjadruje (</a:t>
            </a:r>
            <a:r>
              <a:rPr lang="sk-SK" dirty="0" err="1" smtClean="0"/>
              <a:t>Rogers</a:t>
            </a:r>
            <a:r>
              <a:rPr lang="sk-SK" dirty="0" smtClean="0"/>
              <a:t>)</a:t>
            </a:r>
            <a:endParaRPr lang="sk-S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sk-SK" dirty="0" smtClean="0"/>
              <a:t>Špecifická vierohodnosť</a:t>
            </a:r>
            <a:endParaRPr lang="sk-SK" dirty="0"/>
          </a:p>
        </p:txBody>
      </p:sp>
      <p:sp>
        <p:nvSpPr>
          <p:cNvPr id="3" name="Zástupný symbol obsahu 2"/>
          <p:cNvSpPr>
            <a:spLocks noGrp="1"/>
          </p:cNvSpPr>
          <p:nvPr>
            <p:ph idx="1"/>
          </p:nvPr>
        </p:nvSpPr>
        <p:spPr>
          <a:xfrm>
            <a:off x="457200" y="1052736"/>
            <a:ext cx="8435280" cy="5616624"/>
          </a:xfrm>
        </p:spPr>
        <p:txBody>
          <a:bodyPr>
            <a:normAutofit fontScale="77500" lnSpcReduction="20000"/>
          </a:bodyPr>
          <a:lstStyle/>
          <a:p>
            <a:r>
              <a:rPr lang="sk-SK" dirty="0"/>
              <a:t>Z hľadiska špecifickej vierohodnosti je úlohou znalca posúdiť, či popisované skutočnosti z psychologického hľadiska v kontexte popisu udalostí a pozorovania </a:t>
            </a:r>
            <a:r>
              <a:rPr lang="sk-SK" dirty="0" smtClean="0"/>
              <a:t>osoby </a:t>
            </a:r>
            <a:r>
              <a:rPr lang="sk-SK" dirty="0"/>
              <a:t>sa mohli tak stať, či je znalec presvedčený, že vyšetrovaný ich tak zažil, alebo ide o produkt fantazijných, účelových, či iných mechanizmov, ako aj či nejde o vedomé hovorenie nepravdy. </a:t>
            </a:r>
            <a:endParaRPr lang="sk-SK" dirty="0" smtClean="0"/>
          </a:p>
          <a:p>
            <a:r>
              <a:rPr lang="sk-SK" dirty="0" smtClean="0"/>
              <a:t>Za </a:t>
            </a:r>
            <a:r>
              <a:rPr lang="sk-SK" dirty="0"/>
              <a:t>kritéria, ktoré posudzujeme pri takomto expertíznom výkone smerujúcemu k stanoveniu špecifickej vierohodnosti považujeme: konkrétnosť opisu, bohatosť detailov, organické zakotvenie situácie v realite, v konkrétnej životnej situácii, vnútornú previazanosť a konzistenciu, opisy zážitkového sprievodu, emocionálny sprievod, spontánne dopĺňanie už povedaného, vylepšovanie priebehu v procese spomienok, vybavovania detailov, </a:t>
            </a:r>
            <a:r>
              <a:rPr lang="sk-SK" dirty="0" err="1"/>
              <a:t>bezrozpornosť</a:t>
            </a:r>
            <a:r>
              <a:rPr lang="sk-SK" dirty="0"/>
              <a:t> a následne v prípade rozpornosti logické následné vysvetlenie, </a:t>
            </a:r>
            <a:r>
              <a:rPr lang="sk-SK" dirty="0" err="1"/>
              <a:t>bezrozpornosť</a:t>
            </a:r>
            <a:r>
              <a:rPr lang="sk-SK" dirty="0"/>
              <a:t> voči iným faktom zisteným zo spisového materiálu, stabilita výpovede. </a:t>
            </a:r>
          </a:p>
        </p:txBody>
      </p:sp>
    </p:spTree>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4187</Words>
  <Application>Microsoft Office PowerPoint</Application>
  <PresentationFormat>Prezentácia na obrazovke (4:3)</PresentationFormat>
  <Paragraphs>299</Paragraphs>
  <Slides>57</Slides>
  <Notes>0</Notes>
  <HiddenSlides>0</HiddenSlides>
  <MMClips>0</MMClips>
  <ScaleCrop>false</ScaleCrop>
  <HeadingPairs>
    <vt:vector size="4" baseType="variant">
      <vt:variant>
        <vt:lpstr>Motív</vt:lpstr>
      </vt:variant>
      <vt:variant>
        <vt:i4>1</vt:i4>
      </vt:variant>
      <vt:variant>
        <vt:lpstr>Nadpisy snímok</vt:lpstr>
      </vt:variant>
      <vt:variant>
        <vt:i4>57</vt:i4>
      </vt:variant>
    </vt:vector>
  </HeadingPairs>
  <TitlesOfParts>
    <vt:vector size="58" baseType="lpstr">
      <vt:lpstr>Motív Office</vt:lpstr>
      <vt:lpstr>Posudzovanie vierohodnosti</vt:lpstr>
      <vt:lpstr>V minulosti...</vt:lpstr>
      <vt:lpstr>Terminológia</vt:lpstr>
      <vt:lpstr> Vierohodnosť </vt:lpstr>
      <vt:lpstr>Úrovne skreslenia</vt:lpstr>
      <vt:lpstr>Všeobecná vierohodnosť</vt:lpstr>
      <vt:lpstr>príklad</vt:lpstr>
      <vt:lpstr>Špecifická vierohodnosť</vt:lpstr>
      <vt:lpstr>Špecifická vierohodnosť</vt:lpstr>
      <vt:lpstr>posudzujeme</vt:lpstr>
      <vt:lpstr>Motivácia</vt:lpstr>
      <vt:lpstr>Klamstvo</vt:lpstr>
      <vt:lpstr>Úrovne klamstva</vt:lpstr>
      <vt:lpstr>Orientácia klamstva</vt:lpstr>
      <vt:lpstr>Odhaľujeme klamstvo</vt:lpstr>
      <vt:lpstr>Kognitívny  a emocionálny kontext vierohodnosti</vt:lpstr>
      <vt:lpstr>Katatýmne hodnotenie</vt:lpstr>
      <vt:lpstr>Prejavy manipulatívneho správania</vt:lpstr>
      <vt:lpstr>Prejavy manipulatívneho správania</vt:lpstr>
      <vt:lpstr>„dobré klamstvo“ </vt:lpstr>
      <vt:lpstr>Klamstvo a porucha osobnosti</vt:lpstr>
      <vt:lpstr>chronickí alkoholici</vt:lpstr>
      <vt:lpstr>Histriónska porucha osobnosti</vt:lpstr>
      <vt:lpstr>Hypochondrická porucha</vt:lpstr>
      <vt:lpstr>Mőnnchhausenov syndróm</vt:lpstr>
      <vt:lpstr>ROR</vt:lpstr>
      <vt:lpstr>Hare PCL-R</vt:lpstr>
      <vt:lpstr>Indikátory vierohodnosti</vt:lpstr>
      <vt:lpstr>Vierohodnosť kognitívne vs emočné</vt:lpstr>
      <vt:lpstr>Protirečivosť a inkonzistencia</vt:lpstr>
      <vt:lpstr>Štrukturálny zlom v správaní </vt:lpstr>
      <vt:lpstr>„neúprimné emócie“</vt:lpstr>
      <vt:lpstr>Prejavy neistoty </vt:lpstr>
      <vt:lpstr>Nadbytočné detaily</vt:lpstr>
      <vt:lpstr>Logická konzistentnosť</vt:lpstr>
      <vt:lpstr>Znásilnená....</vt:lpstr>
      <vt:lpstr>Znásilnená....</vt:lpstr>
      <vt:lpstr>Znásilnená....</vt:lpstr>
      <vt:lpstr>Detaily, ich množstvo...</vt:lpstr>
      <vt:lpstr>psychofyziológia</vt:lpstr>
      <vt:lpstr>PPG a vierohodnosť</vt:lpstr>
      <vt:lpstr>Systémy posudzovania vierohodnosti z verbálnych a neverbálnych prejavov</vt:lpstr>
      <vt:lpstr>RM</vt:lpstr>
      <vt:lpstr>RM (Sporer, 1997)</vt:lpstr>
      <vt:lpstr>RM (Granhag, Stromwall, 2004)</vt:lpstr>
      <vt:lpstr>RM (Granhag, Stromwall, 2004)</vt:lpstr>
      <vt:lpstr>RM (Granhag, Stromwall, 2004)</vt:lpstr>
      <vt:lpstr>CBCA- Criteria based content analysis </vt:lpstr>
      <vt:lpstr>CBCA Príklad</vt:lpstr>
      <vt:lpstr>CBCA Príklad</vt:lpstr>
      <vt:lpstr>Chyby posudzovateľa </vt:lpstr>
      <vt:lpstr>Motivácia- „Anjel smrti“</vt:lpstr>
      <vt:lpstr>Svedok 90 ročný (homicídium)</vt:lpstr>
      <vt:lpstr>Krádež so stratou pamäti</vt:lpstr>
      <vt:lpstr>Iná „strata pamäti“</vt:lpstr>
      <vt:lpstr>Vierohodnosť a nespolupracujúci svedok</vt:lpstr>
      <vt:lpstr>Literatúra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Posudzovanie vierohodnosti</dc:title>
  <dc:creator>Dusan</dc:creator>
  <cp:lastModifiedBy>Dusan</cp:lastModifiedBy>
  <cp:revision>89</cp:revision>
  <dcterms:created xsi:type="dcterms:W3CDTF">2015-12-04T19:29:09Z</dcterms:created>
  <dcterms:modified xsi:type="dcterms:W3CDTF">2015-12-11T06:51:41Z</dcterms:modified>
</cp:coreProperties>
</file>