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78" r:id="rId7"/>
    <p:sldId id="260" r:id="rId8"/>
    <p:sldId id="259" r:id="rId9"/>
    <p:sldId id="262" r:id="rId10"/>
    <p:sldId id="263" r:id="rId11"/>
    <p:sldId id="265" r:id="rId12"/>
    <p:sldId id="267" r:id="rId13"/>
    <p:sldId id="274" r:id="rId14"/>
    <p:sldId id="273" r:id="rId15"/>
    <p:sldId id="282" r:id="rId16"/>
    <p:sldId id="275" r:id="rId17"/>
    <p:sldId id="276" r:id="rId18"/>
    <p:sldId id="277" r:id="rId19"/>
    <p:sldId id="269" r:id="rId20"/>
    <p:sldId id="271" r:id="rId21"/>
    <p:sldId id="280" r:id="rId22"/>
    <p:sldId id="272" r:id="rId23"/>
    <p:sldId id="270" r:id="rId24"/>
    <p:sldId id="283" r:id="rId25"/>
    <p:sldId id="281" r:id="rId26"/>
    <p:sldId id="27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6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3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48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53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7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35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0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4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1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9020-7A2F-4622-91CF-744F7169FF26}" type="datetimeFigureOut">
              <a:rPr lang="cs-CZ" smtClean="0"/>
              <a:t>21. 6. 2015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1043-1BDE-4E97-A6E2-E6480BE7C1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21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6550496" cy="1470025"/>
          </a:xfrm>
        </p:spPr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eyetracking.com/portals/et/Images/About-us/What-Is-Eyetracking/what_is_et_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9528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2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Sakády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jsou </a:t>
            </a:r>
            <a:r>
              <a:rPr lang="cs-CZ" dirty="0"/>
              <a:t>rychlé oční pohyby používané ke změně pozice </a:t>
            </a:r>
            <a:r>
              <a:rPr lang="cs-CZ" dirty="0" smtClean="0"/>
              <a:t>fovea </a:t>
            </a:r>
            <a:r>
              <a:rPr lang="cs-CZ" dirty="0"/>
              <a:t>do nové pozice ve vizuálním </a:t>
            </a:r>
            <a:r>
              <a:rPr lang="cs-CZ" dirty="0" smtClean="0"/>
              <a:t>prostředí, tedy mezi fixačními body</a:t>
            </a:r>
            <a:endParaRPr lang="cs-CZ" dirty="0"/>
          </a:p>
          <a:p>
            <a:pPr lvl="0"/>
            <a:r>
              <a:rPr lang="cs-CZ" dirty="0" smtClean="0"/>
              <a:t>trvají </a:t>
            </a:r>
            <a:r>
              <a:rPr lang="cs-CZ" dirty="0"/>
              <a:t>od 10ms do </a:t>
            </a:r>
            <a:r>
              <a:rPr lang="cs-CZ" dirty="0" smtClean="0"/>
              <a:t>100ms (do 250ms)</a:t>
            </a:r>
          </a:p>
          <a:p>
            <a:r>
              <a:rPr lang="cs-CZ" dirty="0" smtClean="0"/>
              <a:t>jsou záměrné i reflexivní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C:\Users\Prezentační aktivity\Desktop\Szakk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56176" y="4005064"/>
            <a:ext cx="2211674" cy="2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Fixace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oční </a:t>
            </a:r>
            <a:r>
              <a:rPr lang="cs-CZ" dirty="0"/>
              <a:t>pohyby, které stabilizují retinu nad nepohybujícím se objektem zájmu</a:t>
            </a:r>
          </a:p>
          <a:p>
            <a:pPr lvl="0"/>
            <a:r>
              <a:rPr lang="cs-CZ" dirty="0" smtClean="0"/>
              <a:t>vypadá </a:t>
            </a:r>
            <a:r>
              <a:rPr lang="cs-CZ" dirty="0"/>
              <a:t>to, že tyto pohyby jsou intuitivní</a:t>
            </a:r>
          </a:p>
          <a:p>
            <a:pPr lvl="0"/>
            <a:r>
              <a:rPr lang="cs-CZ" dirty="0" smtClean="0"/>
              <a:t>jsou </a:t>
            </a:r>
            <a:r>
              <a:rPr lang="cs-CZ" dirty="0"/>
              <a:t>charakterizovány miniaturními očními pohyby (tremor, drift a </a:t>
            </a:r>
            <a:r>
              <a:rPr lang="cs-CZ" dirty="0" err="1"/>
              <a:t>mikrosakády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58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</a:t>
            </a:r>
            <a:r>
              <a:rPr lang="cs-CZ" b="1" dirty="0" err="1" smtClean="0"/>
              <a:t>eye</a:t>
            </a:r>
            <a:r>
              <a:rPr lang="cs-CZ" b="1" dirty="0" smtClean="0"/>
              <a:t> </a:t>
            </a:r>
            <a:r>
              <a:rPr lang="cs-CZ" b="1" dirty="0" err="1" smtClean="0"/>
              <a:t>trackingu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fr-FR" dirty="0" smtClean="0"/>
              <a:t>Louis Émile Javal </a:t>
            </a:r>
            <a:r>
              <a:rPr lang="cs-CZ" dirty="0" smtClean="0"/>
              <a:t>(</a:t>
            </a:r>
            <a:r>
              <a:rPr lang="fr-FR" dirty="0" smtClean="0"/>
              <a:t>1879</a:t>
            </a:r>
            <a:r>
              <a:rPr lang="cs-CZ" dirty="0" smtClean="0"/>
              <a:t>, </a:t>
            </a:r>
            <a:r>
              <a:rPr lang="fr-FR" dirty="0" smtClean="0"/>
              <a:t>Paris</a:t>
            </a:r>
            <a:r>
              <a:rPr lang="cs-CZ" dirty="0" smtClean="0"/>
              <a:t>) – čtení jako série krátkých zastávek a </a:t>
            </a:r>
            <a:r>
              <a:rPr lang="cs-CZ" dirty="0" err="1" smtClean="0"/>
              <a:t>sakadických</a:t>
            </a:r>
            <a:r>
              <a:rPr lang="cs-CZ" dirty="0" smtClean="0"/>
              <a:t> pohybů oka</a:t>
            </a:r>
          </a:p>
        </p:txBody>
      </p:sp>
      <p:pic>
        <p:nvPicPr>
          <p:cNvPr id="2050" name="Picture 2" descr="C:\Users\Prezentační aktivity\Desktop\Reading_Fixations_Sacca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0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240360"/>
          </a:xfrm>
        </p:spPr>
        <p:txBody>
          <a:bodyPr/>
          <a:lstStyle/>
          <a:p>
            <a:r>
              <a:rPr lang="cs-CZ" dirty="0"/>
              <a:t>Edmund </a:t>
            </a:r>
            <a:r>
              <a:rPr lang="cs-CZ" dirty="0" err="1" smtClean="0"/>
              <a:t>Huey</a:t>
            </a:r>
            <a:r>
              <a:rPr lang="cs-CZ" dirty="0" smtClean="0"/>
              <a:t> – sestavil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 pomocí několika kontaktních čoček s otvorem pro zornici oka</a:t>
            </a:r>
          </a:p>
          <a:p>
            <a:r>
              <a:rPr lang="cs-CZ" dirty="0" err="1"/>
              <a:t>Guy</a:t>
            </a:r>
            <a:r>
              <a:rPr lang="cs-CZ" dirty="0"/>
              <a:t> Thomas </a:t>
            </a:r>
            <a:r>
              <a:rPr lang="cs-CZ" dirty="0" err="1"/>
              <a:t>Buswell</a:t>
            </a:r>
            <a:r>
              <a:rPr lang="cs-CZ" dirty="0"/>
              <a:t> </a:t>
            </a:r>
            <a:r>
              <a:rPr lang="cs-CZ" dirty="0" smtClean="0"/>
              <a:t> - první neinvazivní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tracker</a:t>
            </a:r>
            <a:r>
              <a:rPr lang="cs-CZ" dirty="0" smtClean="0"/>
              <a:t>, využívající kužel světla, který byl reflektován na oko a nahráván na film</a:t>
            </a:r>
            <a:endParaRPr lang="cs-CZ" dirty="0"/>
          </a:p>
        </p:txBody>
      </p:sp>
      <p:pic>
        <p:nvPicPr>
          <p:cNvPr id="10243" name="Picture 3" descr="C:\Users\Prezentační aktivity\Desktop\history eye tr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4581"/>
            <a:ext cx="7547694" cy="29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5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664"/>
          </a:xfrm>
        </p:spPr>
        <p:txBody>
          <a:bodyPr/>
          <a:lstStyle/>
          <a:p>
            <a:r>
              <a:rPr lang="cs-CZ" dirty="0" err="1" smtClean="0"/>
              <a:t>Yarbus</a:t>
            </a:r>
            <a:r>
              <a:rPr lang="cs-CZ" dirty="0" smtClean="0"/>
              <a:t> (1967) – jak úkol ovlivňují oční pohyby</a:t>
            </a:r>
          </a:p>
          <a:p>
            <a:endParaRPr lang="cs-CZ" dirty="0"/>
          </a:p>
        </p:txBody>
      </p:sp>
      <p:pic>
        <p:nvPicPr>
          <p:cNvPr id="3074" name="Picture 2" descr="C:\Users\Prezentační aktivity\Desktop\Yarbus_The_Vis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938"/>
            <a:ext cx="8007590" cy="55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4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ezentační aktivity\Desktop\Yarbus_eye_tr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19050"/>
            <a:ext cx="72009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6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684784"/>
          </a:xfrm>
        </p:spPr>
        <p:txBody>
          <a:bodyPr>
            <a:normAutofit/>
          </a:bodyPr>
          <a:lstStyle/>
          <a:p>
            <a:r>
              <a:rPr lang="cs-CZ" dirty="0" err="1"/>
              <a:t>Hunziker</a:t>
            </a:r>
            <a:r>
              <a:rPr lang="cs-CZ" dirty="0"/>
              <a:t> (</a:t>
            </a:r>
            <a:r>
              <a:rPr lang="cs-CZ" dirty="0" smtClean="0"/>
              <a:t>1970) – </a:t>
            </a:r>
            <a:r>
              <a:rPr lang="cs-CZ" dirty="0" err="1" smtClean="0"/>
              <a:t>využítí</a:t>
            </a:r>
            <a:r>
              <a:rPr lang="cs-CZ" dirty="0" smtClean="0"/>
              <a:t> 8 mm jednoduchého filmu k tracku očních pohybů probanda při řešení problému, jež řešil na sklo</a:t>
            </a:r>
            <a:endParaRPr lang="cs-CZ" dirty="0"/>
          </a:p>
        </p:txBody>
      </p:sp>
      <p:pic>
        <p:nvPicPr>
          <p:cNvPr id="4098" name="Picture 2" descr="C:\Users\Prezentační aktivity\Desktop\Eye_tracking_thru_g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00106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3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 err="1" smtClean="0"/>
              <a:t>Rayner</a:t>
            </a:r>
            <a:r>
              <a:rPr lang="cs-CZ" dirty="0" smtClean="0"/>
              <a:t> (1970s) – výzkum čtení</a:t>
            </a:r>
          </a:p>
          <a:p>
            <a:r>
              <a:rPr lang="cs-CZ" dirty="0"/>
              <a:t>Just and </a:t>
            </a:r>
            <a:r>
              <a:rPr lang="cs-CZ" dirty="0" err="1" smtClean="0"/>
              <a:t>Carpenter</a:t>
            </a:r>
            <a:r>
              <a:rPr lang="cs-CZ" dirty="0" smtClean="0"/>
              <a:t> (1980s) -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-mind </a:t>
            </a:r>
            <a:r>
              <a:rPr lang="cs-CZ" dirty="0" err="1" smtClean="0"/>
              <a:t>Hypothesis</a:t>
            </a:r>
            <a:r>
              <a:rPr lang="cs-CZ" dirty="0" smtClean="0"/>
              <a:t> – „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 </a:t>
            </a:r>
            <a:r>
              <a:rPr lang="cs-CZ" dirty="0" err="1"/>
              <a:t>appreciable</a:t>
            </a:r>
            <a:r>
              <a:rPr lang="cs-CZ" dirty="0"/>
              <a:t> </a:t>
            </a:r>
            <a:r>
              <a:rPr lang="cs-CZ" dirty="0" err="1"/>
              <a:t>lag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fixated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 smtClean="0"/>
              <a:t>processed</a:t>
            </a:r>
            <a:r>
              <a:rPr lang="cs-CZ" dirty="0" smtClean="0"/>
              <a:t>“ (neexistuje </a:t>
            </a:r>
            <a:r>
              <a:rPr lang="cs-CZ" dirty="0"/>
              <a:t>žádné znatelné zpoždění mezi tím, co je </a:t>
            </a:r>
            <a:r>
              <a:rPr lang="cs-CZ" dirty="0" smtClean="0"/>
              <a:t>fixováno, </a:t>
            </a:r>
            <a:r>
              <a:rPr lang="cs-CZ" dirty="0"/>
              <a:t>a </a:t>
            </a:r>
            <a:r>
              <a:rPr lang="cs-CZ" dirty="0" smtClean="0"/>
              <a:t>tím, </a:t>
            </a:r>
            <a:r>
              <a:rPr lang="cs-CZ" dirty="0"/>
              <a:t>co je </a:t>
            </a:r>
            <a:r>
              <a:rPr lang="cs-CZ" dirty="0" err="1" smtClean="0"/>
              <a:t>zpracovávano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 1980s výzkum </a:t>
            </a:r>
            <a:r>
              <a:rPr lang="cs-CZ" dirty="0" err="1" smtClean="0"/>
              <a:t>human</a:t>
            </a:r>
            <a:r>
              <a:rPr lang="cs-CZ" dirty="0" smtClean="0"/>
              <a:t>–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interaction</a:t>
            </a:r>
            <a:r>
              <a:rPr lang="cs-CZ" dirty="0" smtClean="0"/>
              <a:t> – jak lidé reagují v odlišných </a:t>
            </a:r>
            <a:r>
              <a:rPr lang="cs-CZ" dirty="0" err="1" smtClean="0"/>
              <a:t>pc</a:t>
            </a:r>
            <a:r>
              <a:rPr lang="cs-CZ" dirty="0" smtClean="0"/>
              <a:t> prostředích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19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4721" y="606735"/>
            <a:ext cx="30346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Využití v reklamě</a:t>
            </a:r>
            <a:endParaRPr lang="cs-CZ" dirty="0"/>
          </a:p>
        </p:txBody>
      </p:sp>
      <p:pic>
        <p:nvPicPr>
          <p:cNvPr id="6147" name="Picture 3" descr="C:\Users\Prezentační aktivity\Desktop\heat-map-be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116632"/>
            <a:ext cx="4552203" cy="326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rezentační aktivity\Desktop\Eyetracking_bab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36" y="2996952"/>
            <a:ext cx="492898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2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Eye</a:t>
            </a:r>
            <a:r>
              <a:rPr lang="cs-CZ" b="1" dirty="0" smtClean="0"/>
              <a:t> </a:t>
            </a:r>
            <a:r>
              <a:rPr lang="cs-CZ" b="1" dirty="0" err="1" smtClean="0"/>
              <a:t>tracking</a:t>
            </a:r>
            <a:r>
              <a:rPr lang="cs-CZ" b="1" dirty="0" smtClean="0"/>
              <a:t> techniky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2 typy monitorování očních pohybů:</a:t>
            </a:r>
          </a:p>
          <a:p>
            <a:pPr lvl="1"/>
            <a:r>
              <a:rPr lang="cs-CZ" dirty="0" smtClean="0"/>
              <a:t>měřící relativní pozici oka vůči hlavě</a:t>
            </a:r>
          </a:p>
          <a:p>
            <a:pPr lvl="1"/>
            <a:r>
              <a:rPr lang="cs-CZ" dirty="0" smtClean="0"/>
              <a:t>měřící orientaci oka v prostoru („point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regard</a:t>
            </a:r>
            <a:r>
              <a:rPr lang="cs-CZ" dirty="0" smtClean="0"/>
              <a:t>“)</a:t>
            </a:r>
          </a:p>
          <a:p>
            <a:pPr lvl="1"/>
            <a:endParaRPr lang="cs-CZ" dirty="0"/>
          </a:p>
          <a:p>
            <a:pPr marL="514350" indent="-457200"/>
            <a:r>
              <a:rPr lang="cs-CZ" dirty="0" smtClean="0"/>
              <a:t>metody sledování pohybu očí (</a:t>
            </a:r>
            <a:r>
              <a:rPr lang="cs-CZ" dirty="0" err="1" smtClean="0"/>
              <a:t>Duchowski</a:t>
            </a:r>
            <a:r>
              <a:rPr lang="cs-CZ" dirty="0" smtClean="0"/>
              <a:t>, 2007)</a:t>
            </a:r>
          </a:p>
          <a:p>
            <a:pPr marL="914400" lvl="1" indent="-457200"/>
            <a:r>
              <a:rPr lang="cs-CZ" dirty="0"/>
              <a:t>e</a:t>
            </a:r>
            <a:r>
              <a:rPr lang="cs-CZ" dirty="0" smtClean="0"/>
              <a:t>lektro-</a:t>
            </a:r>
            <a:r>
              <a:rPr lang="cs-CZ" dirty="0" err="1" smtClean="0"/>
              <a:t>okulografie</a:t>
            </a:r>
            <a:r>
              <a:rPr lang="cs-CZ" dirty="0" smtClean="0"/>
              <a:t> (EOG) </a:t>
            </a:r>
            <a:r>
              <a:rPr lang="cs-CZ" sz="1700" dirty="0" smtClean="0"/>
              <a:t>– využití elektrod umístěných v okolí oka</a:t>
            </a:r>
          </a:p>
          <a:p>
            <a:pPr marL="914400" lvl="1" indent="-457200"/>
            <a:r>
              <a:rPr lang="cs-CZ" dirty="0"/>
              <a:t>m</a:t>
            </a:r>
            <a:r>
              <a:rPr lang="cs-CZ" dirty="0" smtClean="0"/>
              <a:t>etody využívající speciální kontaktní čočky</a:t>
            </a:r>
            <a:endParaRPr lang="cs-CZ" dirty="0"/>
          </a:p>
          <a:p>
            <a:pPr marL="914400" lvl="1" indent="-457200"/>
            <a:r>
              <a:rPr lang="cs-CZ" dirty="0" smtClean="0"/>
              <a:t>bezkontaktní (neinvazivní) metody </a:t>
            </a:r>
            <a:r>
              <a:rPr lang="cs-CZ" sz="1700" dirty="0" smtClean="0"/>
              <a:t>– měření  viditelných částí oka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94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Eye</a:t>
            </a:r>
            <a:r>
              <a:rPr lang="cs-CZ" b="1" dirty="0" smtClean="0"/>
              <a:t> </a:t>
            </a:r>
            <a:r>
              <a:rPr lang="cs-CZ" b="1" dirty="0" err="1" smtClean="0"/>
              <a:t>tracking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proces měření bodů pohledů (point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gaze</a:t>
            </a:r>
            <a:r>
              <a:rPr lang="cs-CZ" dirty="0" smtClean="0"/>
              <a:t> – to, kam se díváme) a i pohybů oka v relativní pozici k hlavě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eye</a:t>
            </a:r>
            <a:r>
              <a:rPr lang="cs-CZ" dirty="0" smtClean="0"/>
              <a:t> </a:t>
            </a:r>
            <a:r>
              <a:rPr lang="cs-CZ" dirty="0" err="1" smtClean="0"/>
              <a:t>trackeru</a:t>
            </a:r>
            <a:r>
              <a:rPr lang="cs-CZ" dirty="0" smtClean="0"/>
              <a:t>, což je tedy zařízení na měření pozice oka a očních pohybů</a:t>
            </a:r>
          </a:p>
          <a:p>
            <a:r>
              <a:rPr lang="cs-CZ" dirty="0" smtClean="0"/>
              <a:t>K čemu ale měření očních pohybů je?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</a:t>
            </a:r>
            <a:r>
              <a:rPr lang="cs-CZ" b="1" dirty="0" smtClean="0"/>
              <a:t>ezkontaktní (neinvazivní)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měření  viditelných částí oka – zornice, hranice duhovky a bělma nebo korneálního (rohovkového) odrazu přímého paprsku světla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/>
              <a:t>o</a:t>
            </a:r>
            <a:r>
              <a:rPr lang="cs-CZ" sz="3200" dirty="0" smtClean="0"/>
              <a:t>dražené světlo se zaznamenává kamerou a analýzou změny odrazu světla od rohovky se vypočítává pohyb oka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využívá tzv. Purkyňových obrazů – odrazů světelných paprsků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4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81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Purkyňovy obrazy</a:t>
            </a:r>
            <a:endParaRPr lang="cs-CZ" dirty="0"/>
          </a:p>
        </p:txBody>
      </p:sp>
      <p:pic>
        <p:nvPicPr>
          <p:cNvPr id="4" name="Picture 2" descr="C:\Users\Prezentační aktivity\Desktop\Purkynovy paobra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7569"/>
            <a:ext cx="7843787" cy="4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213027" y="6021288"/>
            <a:ext cx="338633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dirty="0" smtClean="0"/>
              <a:t>Podle Popelka (2012)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8402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Eye</a:t>
            </a:r>
            <a:r>
              <a:rPr lang="cs-CZ" b="1" dirty="0" smtClean="0"/>
              <a:t> </a:t>
            </a:r>
            <a:r>
              <a:rPr lang="cs-CZ" b="1" dirty="0" err="1" smtClean="0"/>
              <a:t>tracker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pozice oka a směr pohledu </a:t>
            </a:r>
            <a:r>
              <a:rPr lang="cs-CZ" dirty="0" smtClean="0"/>
              <a:t>zjišťovány na základě snímání odrazu světla od rohovky a jiných částí oka speciálním senzorem </a:t>
            </a:r>
          </a:p>
          <a:p>
            <a:r>
              <a:rPr lang="cs-CZ" i="1" dirty="0" smtClean="0"/>
              <a:t>místo pohledu </a:t>
            </a:r>
            <a:r>
              <a:rPr lang="cs-CZ" dirty="0" smtClean="0"/>
              <a:t>je zjišťováno speciální analýzou obrazu a matematickým zpracováním dat ze senzoru</a:t>
            </a:r>
            <a:endParaRPr lang="cs-CZ" dirty="0"/>
          </a:p>
        </p:txBody>
      </p:sp>
      <p:pic>
        <p:nvPicPr>
          <p:cNvPr id="13316" name="Picture 4" descr="http://www.vorlesungen.info/sites/default/files/Eye_Tracking_A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62631"/>
            <a:ext cx="3032750" cy="24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64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Metody vizualizace dat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 err="1" smtClean="0"/>
              <a:t>GazePlot</a:t>
            </a:r>
            <a:r>
              <a:rPr lang="cs-CZ" dirty="0" smtClean="0"/>
              <a:t> (trajektorie pohledu) – trajektorie </a:t>
            </a:r>
            <a:r>
              <a:rPr lang="cs-CZ" dirty="0" err="1" smtClean="0"/>
              <a:t>sakád</a:t>
            </a:r>
            <a:r>
              <a:rPr lang="cs-CZ" dirty="0" smtClean="0"/>
              <a:t> spojující pozice fixací (fixace jako kruhy, </a:t>
            </a:r>
            <a:r>
              <a:rPr lang="cs-CZ" dirty="0" err="1" smtClean="0"/>
              <a:t>sakády</a:t>
            </a:r>
            <a:r>
              <a:rPr lang="cs-CZ" dirty="0" smtClean="0"/>
              <a:t> jako linie spojující tyto kruhy)</a:t>
            </a:r>
          </a:p>
          <a:p>
            <a:r>
              <a:rPr lang="cs-CZ" i="1" dirty="0" err="1" smtClean="0"/>
              <a:t>GazeReplay</a:t>
            </a:r>
            <a:r>
              <a:rPr lang="cs-CZ" dirty="0" smtClean="0"/>
              <a:t> (videozáznam) – vzhledem k času záznamu</a:t>
            </a:r>
          </a:p>
          <a:p>
            <a:r>
              <a:rPr lang="cs-CZ" i="1" dirty="0" err="1" smtClean="0"/>
              <a:t>HeatMap</a:t>
            </a:r>
            <a:r>
              <a:rPr lang="cs-CZ" dirty="0" smtClean="0"/>
              <a:t> - záznam kvantitativních charakteristik pohledu</a:t>
            </a:r>
          </a:p>
          <a:p>
            <a:r>
              <a:rPr lang="cs-CZ" i="1" dirty="0" smtClean="0"/>
              <a:t>Mapy slepých oblastí nebo </a:t>
            </a:r>
            <a:r>
              <a:rPr lang="cs-CZ" i="1" dirty="0" err="1" smtClean="0"/>
              <a:t>focus</a:t>
            </a:r>
            <a:r>
              <a:rPr lang="cs-CZ" i="1" dirty="0" smtClean="0"/>
              <a:t> mapy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317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encrypted-tbn2.gstatic.com/images?q=tbn:ANd9GcSWfcpSr6xljeF4N5wnCuF8Z3WooyHpuKGNyeNGz-fhjM7vXoyR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2448273" cy="341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avidbordwell.net/blog/wp-content/uploads/timjsmith_blo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8907"/>
            <a:ext cx="5334862" cy="24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intechopen.com/source/html/38305/media/image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162"/>
            <a:ext cx="8287190" cy="25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5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Využití a aplikace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 v kognitivních vědách</a:t>
            </a:r>
          </a:p>
          <a:p>
            <a:r>
              <a:rPr lang="cs-CZ" dirty="0" smtClean="0"/>
              <a:t>psychologie, psycholingvistika</a:t>
            </a:r>
          </a:p>
          <a:p>
            <a:r>
              <a:rPr lang="cs-CZ" dirty="0" err="1" smtClean="0"/>
              <a:t>human-computer</a:t>
            </a:r>
            <a:r>
              <a:rPr lang="cs-CZ" dirty="0" smtClean="0"/>
              <a:t> </a:t>
            </a:r>
            <a:r>
              <a:rPr lang="cs-CZ" dirty="0" err="1" smtClean="0"/>
              <a:t>interacion</a:t>
            </a:r>
            <a:r>
              <a:rPr lang="cs-CZ" dirty="0" smtClean="0"/>
              <a:t> (HCI)</a:t>
            </a:r>
          </a:p>
          <a:p>
            <a:r>
              <a:rPr lang="cs-CZ" dirty="0" smtClean="0"/>
              <a:t>marketing</a:t>
            </a:r>
          </a:p>
          <a:p>
            <a:r>
              <a:rPr lang="cs-CZ" dirty="0" smtClean="0"/>
              <a:t>neurologická diagnostika</a:t>
            </a:r>
          </a:p>
          <a:p>
            <a:r>
              <a:rPr lang="cs-CZ" dirty="0" smtClean="0"/>
              <a:t>aj.</a:t>
            </a:r>
            <a:endParaRPr lang="cs-CZ" dirty="0"/>
          </a:p>
        </p:txBody>
      </p:sp>
      <p:pic>
        <p:nvPicPr>
          <p:cNvPr id="16386" name="Picture 2" descr="http://s3.amazonaws.com/libapps/customers/550/images/Market_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578373" cy="27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1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Použitá literatura: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dirty="0" err="1" smtClean="0"/>
              <a:t>Duchowski</a:t>
            </a:r>
            <a:r>
              <a:rPr lang="cs-CZ" sz="2800" dirty="0" smtClean="0"/>
              <a:t> (2007). </a:t>
            </a:r>
            <a:r>
              <a:rPr lang="cs-CZ" sz="2800" i="1" dirty="0" err="1" smtClean="0"/>
              <a:t>Eye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Tracking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Methodology</a:t>
            </a:r>
            <a:r>
              <a:rPr lang="cs-CZ" sz="2800" i="1" dirty="0" smtClean="0"/>
              <a:t>: </a:t>
            </a:r>
            <a:r>
              <a:rPr lang="cs-CZ" sz="2800" i="1" dirty="0" err="1" smtClean="0"/>
              <a:t>Theory</a:t>
            </a:r>
            <a:r>
              <a:rPr lang="cs-CZ" sz="2800" i="1" dirty="0" smtClean="0"/>
              <a:t> and </a:t>
            </a:r>
            <a:r>
              <a:rPr lang="cs-CZ" sz="2800" i="1" dirty="0" err="1" smtClean="0"/>
              <a:t>Practice</a:t>
            </a:r>
            <a:r>
              <a:rPr lang="cs-CZ" sz="2800" dirty="0" smtClean="0"/>
              <a:t>. London: </a:t>
            </a:r>
            <a:r>
              <a:rPr lang="cs-CZ" sz="2800" dirty="0" err="1" smtClean="0"/>
              <a:t>Springer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err="1" smtClean="0"/>
              <a:t>Sternberg</a:t>
            </a:r>
            <a:r>
              <a:rPr lang="cs-CZ" sz="2800" dirty="0" smtClean="0"/>
              <a:t> (2002). </a:t>
            </a:r>
            <a:r>
              <a:rPr lang="cs-CZ" sz="2800" i="1" dirty="0" smtClean="0"/>
              <a:t>Kognitivní psychologie</a:t>
            </a:r>
            <a:r>
              <a:rPr lang="cs-CZ" sz="2800" dirty="0" smtClean="0"/>
              <a:t>. Praha: Portál.</a:t>
            </a:r>
          </a:p>
          <a:p>
            <a:pPr marL="0" indent="0">
              <a:buNone/>
            </a:pPr>
            <a:r>
              <a:rPr lang="cs-CZ" sz="2800" dirty="0" smtClean="0"/>
              <a:t>Popelka a kol. (2012). </a:t>
            </a:r>
            <a:r>
              <a:rPr lang="cs-CZ" sz="2800" dirty="0" err="1" smtClean="0"/>
              <a:t>Eye-tracking</a:t>
            </a:r>
            <a:r>
              <a:rPr lang="cs-CZ" sz="2800" dirty="0" smtClean="0"/>
              <a:t> a jeho využití při hodnocení map. </a:t>
            </a:r>
            <a:r>
              <a:rPr lang="cs-CZ" sz="2800" i="1" dirty="0" err="1" smtClean="0"/>
              <a:t>Geographical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Journal</a:t>
            </a:r>
            <a:r>
              <a:rPr lang="cs-CZ" sz="2800" i="1" dirty="0" smtClean="0"/>
              <a:t> 64</a:t>
            </a:r>
            <a:r>
              <a:rPr lang="cs-CZ" sz="2800" dirty="0" smtClean="0"/>
              <a:t>(1), 71-87.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2935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Pozornost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„nástroj, jehož prostřednictvím aktivně zpracováváme omezené množství informace z obrovské zásoby údajů v dlouhodobé paměti, jakož i informací dopadajících na naše smyslové systémy, případně informací pocházejících z dalších kognitivních procesů“ (</a:t>
            </a:r>
            <a:r>
              <a:rPr lang="cs-CZ" dirty="0" err="1" smtClean="0"/>
              <a:t>Sternberg</a:t>
            </a:r>
            <a:r>
              <a:rPr lang="cs-CZ" dirty="0" smtClean="0"/>
              <a:t>, 2002, str. 90)</a:t>
            </a:r>
          </a:p>
          <a:p>
            <a:r>
              <a:rPr lang="cs-CZ" dirty="0" smtClean="0"/>
              <a:t>aktivní zaměření našeho vědomí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93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Vizuální pozornost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Mechanismy pozornosti zahrnující zrak zdůrazňují dvě hlavní komponenty vizuální pozornosti:</a:t>
            </a:r>
          </a:p>
          <a:p>
            <a:pPr marL="800100" lvl="2" indent="0">
              <a:buNone/>
            </a:pPr>
            <a:r>
              <a:rPr lang="cs-CZ" sz="3600" dirty="0" smtClean="0"/>
              <a:t>Co?</a:t>
            </a:r>
          </a:p>
          <a:p>
            <a:pPr marL="800100" lvl="2" indent="0">
              <a:buNone/>
            </a:pPr>
            <a:r>
              <a:rPr lang="cs-CZ" sz="3600" dirty="0" smtClean="0"/>
              <a:t>Kde?</a:t>
            </a:r>
            <a:endParaRPr lang="cs-CZ" sz="3600" dirty="0"/>
          </a:p>
        </p:txBody>
      </p:sp>
      <p:pic>
        <p:nvPicPr>
          <p:cNvPr id="12290" name="Picture 2" descr="C:\Users\Prezentační aktivity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42" y="3573016"/>
            <a:ext cx="6174981" cy="27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8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Teorie vizuální pozornosti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Von </a:t>
            </a:r>
            <a:r>
              <a:rPr lang="cs-CZ" dirty="0" err="1"/>
              <a:t>Helmholtz</a:t>
            </a:r>
            <a:endParaRPr lang="cs-CZ" dirty="0"/>
          </a:p>
          <a:p>
            <a:pPr lvl="0"/>
            <a:r>
              <a:rPr lang="cs-CZ" dirty="0"/>
              <a:t>James</a:t>
            </a:r>
          </a:p>
          <a:p>
            <a:pPr lvl="0"/>
            <a:r>
              <a:rPr lang="cs-CZ" dirty="0" err="1"/>
              <a:t>Gibson</a:t>
            </a:r>
            <a:endParaRPr lang="cs-CZ" dirty="0"/>
          </a:p>
          <a:p>
            <a:pPr lvl="0"/>
            <a:r>
              <a:rPr lang="cs-CZ" dirty="0" err="1"/>
              <a:t>Broadbent</a:t>
            </a:r>
            <a:endParaRPr lang="cs-CZ" dirty="0"/>
          </a:p>
          <a:p>
            <a:pPr lvl="0"/>
            <a:r>
              <a:rPr lang="cs-CZ" dirty="0" err="1"/>
              <a:t>Deutsch</a:t>
            </a:r>
            <a:endParaRPr lang="cs-CZ" dirty="0"/>
          </a:p>
          <a:p>
            <a:pPr lvl="0"/>
            <a:r>
              <a:rPr lang="cs-CZ" dirty="0" err="1"/>
              <a:t>Yarbus</a:t>
            </a:r>
            <a:r>
              <a:rPr lang="cs-CZ" dirty="0"/>
              <a:t> and </a:t>
            </a:r>
            <a:r>
              <a:rPr lang="cs-CZ" dirty="0" err="1"/>
              <a:t>Noton</a:t>
            </a:r>
            <a:r>
              <a:rPr lang="cs-CZ" dirty="0"/>
              <a:t> and </a:t>
            </a:r>
            <a:r>
              <a:rPr lang="cs-CZ" dirty="0" err="1"/>
              <a:t>Stark</a:t>
            </a:r>
            <a:endParaRPr lang="cs-CZ" dirty="0"/>
          </a:p>
          <a:p>
            <a:pPr lvl="0"/>
            <a:r>
              <a:rPr lang="cs-CZ" dirty="0" err="1"/>
              <a:t>Posner</a:t>
            </a:r>
            <a:endParaRPr lang="cs-CZ" dirty="0"/>
          </a:p>
          <a:p>
            <a:pPr lvl="0"/>
            <a:r>
              <a:rPr lang="cs-CZ" dirty="0" err="1"/>
              <a:t>Treisman</a:t>
            </a:r>
            <a:endParaRPr lang="cs-CZ" dirty="0"/>
          </a:p>
          <a:p>
            <a:pPr lvl="0"/>
            <a:r>
              <a:rPr lang="cs-CZ" dirty="0" err="1" smtClean="0"/>
              <a:t>Kosslyn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84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rezentační aktivity\Desktop\cognitive-08-04-attention-2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ělení pozornosti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selektivní („</a:t>
            </a:r>
            <a:r>
              <a:rPr lang="cs-CZ" dirty="0" err="1" smtClean="0"/>
              <a:t>selective</a:t>
            </a:r>
            <a:r>
              <a:rPr lang="cs-CZ" dirty="0" smtClean="0"/>
              <a:t>“ nebo také „</a:t>
            </a:r>
            <a:r>
              <a:rPr lang="cs-CZ" dirty="0" err="1" smtClean="0"/>
              <a:t>focused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“)</a:t>
            </a:r>
          </a:p>
          <a:p>
            <a:pPr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držovanou („</a:t>
            </a:r>
            <a:r>
              <a:rPr lang="cs-CZ" dirty="0" err="1" smtClean="0"/>
              <a:t>vigilance</a:t>
            </a:r>
            <a:r>
              <a:rPr lang="cs-CZ" dirty="0" smtClean="0"/>
              <a:t>“ či „</a:t>
            </a:r>
            <a:r>
              <a:rPr lang="cs-CZ" dirty="0" err="1" smtClean="0"/>
              <a:t>sustained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“)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třídavou („</a:t>
            </a:r>
            <a:r>
              <a:rPr lang="cs-CZ" dirty="0" err="1" smtClean="0"/>
              <a:t>alternating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“)</a:t>
            </a:r>
          </a:p>
          <a:p>
            <a:pPr>
              <a:buFontTx/>
              <a:buChar char="-"/>
            </a:pPr>
            <a:r>
              <a:rPr lang="cs-CZ" dirty="0" smtClean="0"/>
              <a:t>rozdělenou („</a:t>
            </a:r>
            <a:r>
              <a:rPr lang="cs-CZ" dirty="0" err="1" smtClean="0"/>
              <a:t>devided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“)</a:t>
            </a:r>
          </a:p>
          <a:p>
            <a:pPr marL="0" indent="0" algn="r">
              <a:buNone/>
            </a:pPr>
            <a:r>
              <a:rPr lang="cs-CZ" dirty="0" smtClean="0"/>
              <a:t>Preiss (1998)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Hlavní funkce pozornosti</a:t>
            </a:r>
          </a:p>
          <a:p>
            <a:pPr>
              <a:buFontTx/>
              <a:buChar char="-"/>
            </a:pPr>
            <a:r>
              <a:rPr lang="cs-CZ" dirty="0" smtClean="0"/>
              <a:t>bdělost a detekce signálů</a:t>
            </a:r>
          </a:p>
          <a:p>
            <a:pPr>
              <a:buFontTx/>
              <a:buChar char="-"/>
            </a:pPr>
            <a:r>
              <a:rPr lang="cs-CZ" dirty="0" smtClean="0"/>
              <a:t>aktivní vyhledávání zvláštních podnětů</a:t>
            </a:r>
          </a:p>
          <a:p>
            <a:pPr>
              <a:buFontTx/>
              <a:buChar char="-"/>
            </a:pPr>
            <a:r>
              <a:rPr lang="cs-CZ" dirty="0" smtClean="0"/>
              <a:t>výběrovost</a:t>
            </a:r>
          </a:p>
          <a:p>
            <a:pPr>
              <a:buFontTx/>
              <a:buChar char="-"/>
            </a:pPr>
            <a:r>
              <a:rPr lang="cs-CZ" dirty="0" smtClean="0"/>
              <a:t>distribuce (dělení) pozornosti</a:t>
            </a:r>
          </a:p>
          <a:p>
            <a:pPr marL="0" indent="0" algn="r">
              <a:buNone/>
            </a:pPr>
            <a:r>
              <a:rPr lang="cs-CZ" dirty="0" err="1" smtClean="0"/>
              <a:t>Sternberg</a:t>
            </a:r>
            <a:r>
              <a:rPr lang="cs-CZ" dirty="0" smtClean="0"/>
              <a:t> (2002)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49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1882552" cy="1143000"/>
          </a:xfrm>
        </p:spPr>
        <p:txBody>
          <a:bodyPr/>
          <a:lstStyle/>
          <a:p>
            <a:r>
              <a:rPr lang="cs-CZ" b="1" dirty="0" smtClean="0"/>
              <a:t>Oko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5464"/>
            <a:ext cx="8175389" cy="537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03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Oční pohyby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lidé </a:t>
            </a:r>
            <a:r>
              <a:rPr lang="cs-CZ" dirty="0"/>
              <a:t>(a ostatní zvířata s fovea) obvykle střídají </a:t>
            </a:r>
            <a:r>
              <a:rPr lang="cs-CZ" dirty="0" err="1" smtClean="0"/>
              <a:t>sakády</a:t>
            </a:r>
            <a:r>
              <a:rPr lang="cs-CZ" dirty="0" smtClean="0"/>
              <a:t> </a:t>
            </a:r>
            <a:r>
              <a:rPr lang="cs-CZ" dirty="0"/>
              <a:t>a vizuální </a:t>
            </a:r>
            <a:r>
              <a:rPr lang="cs-CZ" dirty="0" smtClean="0"/>
              <a:t>fixace </a:t>
            </a:r>
          </a:p>
          <a:p>
            <a:r>
              <a:rPr lang="cs-CZ" dirty="0" smtClean="0"/>
              <a:t>výjimkou </a:t>
            </a:r>
            <a:r>
              <a:rPr lang="cs-CZ" dirty="0"/>
              <a:t>je </a:t>
            </a:r>
            <a:r>
              <a:rPr lang="cs-CZ" dirty="0" smtClean="0"/>
              <a:t>sledování pohybujícího se objektu, jež je řízeno </a:t>
            </a:r>
            <a:r>
              <a:rPr lang="cs-CZ" dirty="0"/>
              <a:t>odlišným </a:t>
            </a:r>
            <a:r>
              <a:rPr lang="cs-CZ" dirty="0" smtClean="0"/>
              <a:t>neurálním substrátem a jež se vyvinulo </a:t>
            </a:r>
            <a:r>
              <a:rPr lang="cs-CZ" dirty="0"/>
              <a:t>pro lov </a:t>
            </a:r>
            <a:r>
              <a:rPr lang="cs-CZ" dirty="0" smtClean="0"/>
              <a:t>kořisti</a:t>
            </a:r>
            <a:r>
              <a:rPr lang="cs-CZ" dirty="0"/>
              <a:t> </a:t>
            </a:r>
            <a:r>
              <a:rPr lang="cs-CZ" dirty="0" smtClean="0"/>
              <a:t>– tzv. </a:t>
            </a:r>
            <a:r>
              <a:rPr lang="cs-CZ" dirty="0" err="1"/>
              <a:t>s</a:t>
            </a:r>
            <a:r>
              <a:rPr lang="cs-CZ" dirty="0" err="1" smtClean="0"/>
              <a:t>mooth</a:t>
            </a:r>
            <a:r>
              <a:rPr lang="cs-CZ" dirty="0" smtClean="0"/>
              <a:t> </a:t>
            </a:r>
            <a:r>
              <a:rPr lang="cs-CZ" dirty="0" err="1" smtClean="0"/>
              <a:t>pursuit</a:t>
            </a:r>
            <a:r>
              <a:rPr lang="cs-CZ" dirty="0" smtClean="0"/>
              <a:t> (hladké pronásledování)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126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704</Words>
  <Application>Microsoft Office PowerPoint</Application>
  <PresentationFormat>Předvádění na obrazovce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Eye tracking</vt:lpstr>
      <vt:lpstr>Eye tracking</vt:lpstr>
      <vt:lpstr>Pozornost</vt:lpstr>
      <vt:lpstr>Vizuální pozornost</vt:lpstr>
      <vt:lpstr>Teorie vizuální pozornosti</vt:lpstr>
      <vt:lpstr>Prezentace aplikace PowerPoint</vt:lpstr>
      <vt:lpstr>Dělení pozornosti</vt:lpstr>
      <vt:lpstr>Oko</vt:lpstr>
      <vt:lpstr>Oční pohyby</vt:lpstr>
      <vt:lpstr>Sakády</vt:lpstr>
      <vt:lpstr>Fixace</vt:lpstr>
      <vt:lpstr>Historie eye trackingu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Využití v reklamě</vt:lpstr>
      <vt:lpstr>Eye tracking techniky</vt:lpstr>
      <vt:lpstr>Bezkontaktní (neinvazivní) metody</vt:lpstr>
      <vt:lpstr>Purkyňovy obrazy</vt:lpstr>
      <vt:lpstr>Eye tracker</vt:lpstr>
      <vt:lpstr>Metody vizualizace dat</vt:lpstr>
      <vt:lpstr>Prezentace aplikace PowerPoint</vt:lpstr>
      <vt:lpstr>Využití a aplikace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tracking</dc:title>
  <dc:creator>Prezentační aktivity</dc:creator>
  <cp:lastModifiedBy>Prezentační aktivity</cp:lastModifiedBy>
  <cp:revision>35</cp:revision>
  <dcterms:created xsi:type="dcterms:W3CDTF">2015-06-21T20:14:23Z</dcterms:created>
  <dcterms:modified xsi:type="dcterms:W3CDTF">2015-06-22T08:20:30Z</dcterms:modified>
</cp:coreProperties>
</file>