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102" d="100"/>
          <a:sy n="102" d="100"/>
        </p:scale>
        <p:origin x="-444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9315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drompelberg.com/en/html/algemeen/fredrompelberg/record.a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Obecná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 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vědomí</a:t>
            </a:r>
            <a:r>
              <a:rPr lang="en-GB" dirty="0"/>
              <a:t> + </a:t>
            </a:r>
            <a:r>
              <a:rPr lang="en-GB" dirty="0" err="1"/>
              <a:t>řeč</a:t>
            </a:r>
            <a:endParaRPr lang="en-GB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Priming - experiment 1 (Marcel, 1983; Sternberg) 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391425" y="2904800"/>
            <a:ext cx="82130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/>
          <p:nvPr/>
        </p:nvSpPr>
        <p:spPr>
          <a:xfrm>
            <a:off x="391425" y="1900450"/>
            <a:ext cx="1102500" cy="75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OKO</a:t>
            </a:r>
          </a:p>
        </p:txBody>
      </p:sp>
      <p:sp>
        <p:nvSpPr>
          <p:cNvPr id="117" name="Shape 117"/>
          <p:cNvSpPr/>
          <p:nvPr/>
        </p:nvSpPr>
        <p:spPr>
          <a:xfrm>
            <a:off x="342750" y="3187900"/>
            <a:ext cx="2121900" cy="75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OKO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81100" y="2596350"/>
            <a:ext cx="1225800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předvědomí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281100" y="2807125"/>
            <a:ext cx="1225800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vědomí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0" name="Shape 120"/>
          <p:cNvCxnSpPr/>
          <p:nvPr/>
        </p:nvCxnSpPr>
        <p:spPr>
          <a:xfrm>
            <a:off x="4365575" y="1954550"/>
            <a:ext cx="0" cy="2650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1" name="Shape 121"/>
          <p:cNvSpPr/>
          <p:nvPr/>
        </p:nvSpPr>
        <p:spPr>
          <a:xfrm>
            <a:off x="5033100" y="2406350"/>
            <a:ext cx="2931899" cy="435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klasifikace &gt;&gt;&gt; rybářské náčiní </a:t>
            </a:r>
          </a:p>
        </p:txBody>
      </p:sp>
      <p:sp>
        <p:nvSpPr>
          <p:cNvPr id="122" name="Shape 122"/>
          <p:cNvSpPr/>
          <p:nvPr/>
        </p:nvSpPr>
        <p:spPr>
          <a:xfrm>
            <a:off x="5033100" y="1907900"/>
            <a:ext cx="2931899" cy="435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klasifikace &gt;&gt;&gt; orgán těla </a:t>
            </a:r>
          </a:p>
        </p:txBody>
      </p:sp>
      <p:sp>
        <p:nvSpPr>
          <p:cNvPr id="123" name="Shape 123"/>
          <p:cNvSpPr/>
          <p:nvPr/>
        </p:nvSpPr>
        <p:spPr>
          <a:xfrm>
            <a:off x="2803152" y="3799150"/>
            <a:ext cx="978299" cy="50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síť</a:t>
            </a:r>
          </a:p>
        </p:txBody>
      </p:sp>
      <p:sp>
        <p:nvSpPr>
          <p:cNvPr id="124" name="Shape 124"/>
          <p:cNvSpPr/>
          <p:nvPr/>
        </p:nvSpPr>
        <p:spPr>
          <a:xfrm>
            <a:off x="2803152" y="3032250"/>
            <a:ext cx="1010699" cy="50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obličej</a:t>
            </a:r>
          </a:p>
        </p:txBody>
      </p:sp>
      <p:sp>
        <p:nvSpPr>
          <p:cNvPr id="125" name="Shape 125"/>
          <p:cNvSpPr/>
          <p:nvPr/>
        </p:nvSpPr>
        <p:spPr>
          <a:xfrm>
            <a:off x="5033099" y="3732425"/>
            <a:ext cx="3523499" cy="435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klasifikace &gt;&gt;&gt; rybářské náčiní </a:t>
            </a:r>
          </a:p>
        </p:txBody>
      </p:sp>
      <p:sp>
        <p:nvSpPr>
          <p:cNvPr id="126" name="Shape 126"/>
          <p:cNvSpPr/>
          <p:nvPr/>
        </p:nvSpPr>
        <p:spPr>
          <a:xfrm>
            <a:off x="5033100" y="3233975"/>
            <a:ext cx="2289599" cy="435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klasifikace &gt;&gt;&gt; orgán těla </a:t>
            </a:r>
          </a:p>
        </p:txBody>
      </p:sp>
      <p:cxnSp>
        <p:nvCxnSpPr>
          <p:cNvPr id="127" name="Shape 127"/>
          <p:cNvCxnSpPr/>
          <p:nvPr/>
        </p:nvCxnSpPr>
        <p:spPr>
          <a:xfrm>
            <a:off x="3924100" y="3418200"/>
            <a:ext cx="914699" cy="65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3979225" y="3992200"/>
            <a:ext cx="914699" cy="6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" name="Shape 129"/>
          <p:cNvSpPr/>
          <p:nvPr/>
        </p:nvSpPr>
        <p:spPr>
          <a:xfrm>
            <a:off x="2803152" y="2257850"/>
            <a:ext cx="978299" cy="50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síť</a:t>
            </a:r>
          </a:p>
        </p:txBody>
      </p:sp>
      <p:sp>
        <p:nvSpPr>
          <p:cNvPr id="130" name="Shape 130"/>
          <p:cNvSpPr/>
          <p:nvPr/>
        </p:nvSpPr>
        <p:spPr>
          <a:xfrm>
            <a:off x="2803152" y="1567150"/>
            <a:ext cx="1010699" cy="508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obličej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3908225" y="2621000"/>
            <a:ext cx="914699" cy="6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3924100" y="2170200"/>
            <a:ext cx="914699" cy="6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17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2400"/>
              <a:t>Priming - experiment 2 (Weiskrantz, 1994; Sternberg)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“BLINDSIGHT”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vnímání ve slepé části zorného pole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pacienti nerozpoznají objekt, ale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/>
              <a:t>odhadují směr/polohu objektů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/>
              <a:t>uzpůsobují úchop ruky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Kontrolované (řízené) vs. automatické procesy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Automatické</a:t>
            </a:r>
            <a:r>
              <a:rPr lang="en-GB" sz="1000" dirty="0"/>
              <a:t> </a:t>
            </a:r>
            <a:r>
              <a:rPr lang="en-GB" sz="1000" dirty="0" err="1"/>
              <a:t>procesy</a:t>
            </a:r>
            <a:endParaRPr lang="en-GB" sz="1000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/>
              <a:t>bez </a:t>
            </a:r>
            <a:r>
              <a:rPr lang="en-GB" sz="1000" dirty="0" err="1"/>
              <a:t>nutné</a:t>
            </a:r>
            <a:r>
              <a:rPr lang="en-GB" sz="1000" dirty="0"/>
              <a:t> </a:t>
            </a:r>
            <a:r>
              <a:rPr lang="en-GB" sz="1000" dirty="0" err="1"/>
              <a:t>vědomé</a:t>
            </a:r>
            <a:r>
              <a:rPr lang="en-GB" sz="1000" dirty="0"/>
              <a:t> </a:t>
            </a:r>
            <a:r>
              <a:rPr lang="en-GB" sz="1000" dirty="0" err="1"/>
              <a:t>kontroly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paralelní</a:t>
            </a:r>
            <a:r>
              <a:rPr lang="en-GB" sz="1000" dirty="0"/>
              <a:t> </a:t>
            </a:r>
            <a:r>
              <a:rPr lang="en-GB" sz="1000" dirty="0" err="1"/>
              <a:t>průběh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možnost</a:t>
            </a:r>
            <a:r>
              <a:rPr lang="en-GB" sz="1000" dirty="0"/>
              <a:t> </a:t>
            </a:r>
            <a:r>
              <a:rPr lang="en-GB" sz="1000" dirty="0" err="1"/>
              <a:t>narušení</a:t>
            </a:r>
            <a:r>
              <a:rPr lang="en-GB" sz="1000" dirty="0"/>
              <a:t> “</a:t>
            </a:r>
            <a:r>
              <a:rPr lang="en-GB" sz="1000" dirty="0" err="1"/>
              <a:t>uvědoměním</a:t>
            </a:r>
            <a:r>
              <a:rPr lang="en-GB" sz="1000" dirty="0"/>
              <a:t>”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Kontrolované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vědomá</a:t>
            </a:r>
            <a:r>
              <a:rPr lang="en-GB" sz="1000" dirty="0"/>
              <a:t> </a:t>
            </a:r>
            <a:r>
              <a:rPr lang="en-GB" sz="1000" dirty="0" err="1"/>
              <a:t>kontrola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sériový</a:t>
            </a:r>
            <a:r>
              <a:rPr lang="en-GB" sz="1000" dirty="0"/>
              <a:t> </a:t>
            </a:r>
            <a:r>
              <a:rPr lang="en-GB" sz="1000" dirty="0" err="1"/>
              <a:t>průběh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vysoký</a:t>
            </a:r>
            <a:r>
              <a:rPr lang="en-GB" sz="1000" dirty="0"/>
              <a:t> “cognitive load”; </a:t>
            </a:r>
            <a:r>
              <a:rPr lang="en-GB" sz="1000" dirty="0" err="1"/>
              <a:t>ubírá</a:t>
            </a:r>
            <a:r>
              <a:rPr lang="en-GB" sz="1000" dirty="0"/>
              <a:t> </a:t>
            </a:r>
            <a:r>
              <a:rPr lang="en-GB" sz="1000" dirty="0" err="1"/>
              <a:t>kapacitu</a:t>
            </a:r>
            <a:r>
              <a:rPr lang="en-GB" sz="1000" dirty="0"/>
              <a:t> </a:t>
            </a:r>
            <a:r>
              <a:rPr lang="en-GB" sz="1000" dirty="0" err="1"/>
              <a:t>pozornosti</a:t>
            </a:r>
            <a:r>
              <a:rPr lang="en-GB" sz="1000" dirty="0"/>
              <a:t> resp. </a:t>
            </a:r>
            <a:r>
              <a:rPr lang="en-GB" sz="1000" dirty="0" err="1"/>
              <a:t>pracovní</a:t>
            </a:r>
            <a:r>
              <a:rPr lang="en-GB" sz="1000" dirty="0"/>
              <a:t> </a:t>
            </a:r>
            <a:r>
              <a:rPr lang="en-GB" sz="1000" dirty="0" err="1"/>
              <a:t>paměťi</a:t>
            </a:r>
            <a:r>
              <a:rPr lang="en-GB" sz="10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GB" sz="1000" dirty="0" err="1"/>
              <a:t>proces</a:t>
            </a:r>
            <a:r>
              <a:rPr lang="en-GB" sz="1000" dirty="0"/>
              <a:t> “</a:t>
            </a:r>
            <a:r>
              <a:rPr lang="en-GB" sz="1000" dirty="0" err="1"/>
              <a:t>automatizace</a:t>
            </a:r>
            <a:r>
              <a:rPr lang="en-GB" sz="1000" dirty="0"/>
              <a:t>”; </a:t>
            </a:r>
            <a:r>
              <a:rPr lang="en-GB" sz="1000" dirty="0" err="1"/>
              <a:t>na</a:t>
            </a:r>
            <a:r>
              <a:rPr lang="en-GB" sz="1000" dirty="0"/>
              <a:t> </a:t>
            </a:r>
            <a:r>
              <a:rPr lang="en-GB" sz="1000" dirty="0" err="1"/>
              <a:t>základě</a:t>
            </a:r>
            <a:r>
              <a:rPr lang="en-GB" sz="1000" dirty="0"/>
              <a:t> </a:t>
            </a:r>
            <a:r>
              <a:rPr lang="en-GB" sz="1000" dirty="0" err="1"/>
              <a:t>jakého</a:t>
            </a:r>
            <a:r>
              <a:rPr lang="en-GB" sz="1000" dirty="0"/>
              <a:t> </a:t>
            </a:r>
            <a:r>
              <a:rPr lang="en-GB" sz="1000" dirty="0" err="1"/>
              <a:t>mechanismu</a:t>
            </a:r>
            <a:r>
              <a:rPr lang="en-GB" sz="1000" dirty="0"/>
              <a:t>?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err="1"/>
              <a:t>Příklady</a:t>
            </a:r>
            <a:r>
              <a:rPr lang="en-GB" sz="1000" dirty="0"/>
              <a:t>: </a:t>
            </a:r>
            <a:r>
              <a:rPr lang="en-GB" sz="1000" dirty="0" err="1"/>
              <a:t>letectví</a:t>
            </a:r>
            <a:r>
              <a:rPr lang="en-GB" sz="1000" dirty="0"/>
              <a:t>, paragliding, </a:t>
            </a:r>
            <a:r>
              <a:rPr lang="en-GB" sz="1000" dirty="0" err="1"/>
              <a:t>řízení</a:t>
            </a:r>
            <a:r>
              <a:rPr lang="en-GB" sz="1000" dirty="0"/>
              <a:t> </a:t>
            </a:r>
            <a:r>
              <a:rPr lang="en-GB" sz="1000" dirty="0" err="1"/>
              <a:t>auta</a:t>
            </a:r>
            <a:r>
              <a:rPr lang="en-GB" sz="1000" dirty="0"/>
              <a:t>  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err="1"/>
              <a:t>Chyby</a:t>
            </a:r>
            <a:r>
              <a:rPr lang="en-GB" sz="1000" dirty="0"/>
              <a:t> vs. </a:t>
            </a:r>
            <a:r>
              <a:rPr lang="en-GB" sz="1000" dirty="0" err="1"/>
              <a:t>přehmaty</a:t>
            </a:r>
            <a:endParaRPr lang="en-GB" sz="10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Habituace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přivykání</a:t>
            </a:r>
            <a:r>
              <a:rPr lang="en-GB" sz="1000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/>
              <a:t>bez </a:t>
            </a:r>
            <a:r>
              <a:rPr lang="en-GB" sz="1000" dirty="0" err="1"/>
              <a:t>vědomé</a:t>
            </a:r>
            <a:r>
              <a:rPr lang="en-GB" sz="1000" dirty="0"/>
              <a:t> </a:t>
            </a:r>
            <a:r>
              <a:rPr lang="en-GB" sz="1000" dirty="0" err="1"/>
              <a:t>kontroly</a:t>
            </a:r>
            <a:r>
              <a:rPr lang="en-GB" sz="1000" dirty="0"/>
              <a:t> (</a:t>
            </a:r>
            <a:r>
              <a:rPr lang="en-GB" sz="1000" dirty="0" err="1"/>
              <a:t>většinou</a:t>
            </a:r>
            <a:r>
              <a:rPr lang="en-GB" sz="1000" dirty="0"/>
              <a:t>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habituace</a:t>
            </a:r>
            <a:r>
              <a:rPr lang="en-GB" sz="1000" dirty="0"/>
              <a:t> vs. </a:t>
            </a:r>
            <a:r>
              <a:rPr lang="en-GB" sz="1000" dirty="0" err="1"/>
              <a:t>senzorická</a:t>
            </a:r>
            <a:r>
              <a:rPr lang="en-GB" sz="1000" dirty="0"/>
              <a:t> </a:t>
            </a:r>
            <a:r>
              <a:rPr lang="en-GB" sz="1000" dirty="0" err="1"/>
              <a:t>adaptace</a:t>
            </a:r>
            <a:endParaRPr lang="en-GB" sz="1000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opak</a:t>
            </a:r>
            <a:r>
              <a:rPr lang="en-GB" sz="1000" dirty="0"/>
              <a:t> </a:t>
            </a:r>
            <a:r>
              <a:rPr lang="en-GB" sz="1000" dirty="0" err="1"/>
              <a:t>dishabituace</a:t>
            </a:r>
            <a:endParaRPr lang="en-GB" sz="1000" dirty="0"/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 err="1"/>
              <a:t>spontánní</a:t>
            </a:r>
            <a:endParaRPr lang="en-GB" sz="1000" dirty="0"/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 err="1"/>
              <a:t>vědomá</a:t>
            </a:r>
            <a:r>
              <a:rPr lang="en-GB" sz="1000" dirty="0"/>
              <a:t> 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výzkum</a:t>
            </a:r>
            <a:r>
              <a:rPr lang="en-GB" sz="1000" dirty="0"/>
              <a:t> </a:t>
            </a:r>
            <a:r>
              <a:rPr lang="en-GB" sz="1000" dirty="0" err="1"/>
              <a:t>habituace</a:t>
            </a:r>
            <a:r>
              <a:rPr lang="en-GB" sz="1000" dirty="0"/>
              <a:t>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/>
              <a:t>Arousal - </a:t>
            </a:r>
            <a:r>
              <a:rPr lang="en-GB" sz="1000" dirty="0" err="1"/>
              <a:t>nabuzení</a:t>
            </a:r>
            <a:r>
              <a:rPr lang="en-GB" sz="1000" dirty="0"/>
              <a:t> resp. </a:t>
            </a:r>
            <a:r>
              <a:rPr lang="en-GB" sz="1000" dirty="0" err="1"/>
              <a:t>míra</a:t>
            </a:r>
            <a:r>
              <a:rPr lang="en-GB" sz="1000" dirty="0"/>
              <a:t> </a:t>
            </a:r>
            <a:r>
              <a:rPr lang="en-GB" sz="1000" dirty="0" err="1"/>
              <a:t>fyziologické</a:t>
            </a:r>
            <a:r>
              <a:rPr lang="en-GB" sz="1000" dirty="0"/>
              <a:t> </a:t>
            </a:r>
            <a:r>
              <a:rPr lang="en-GB" sz="1000" dirty="0" err="1"/>
              <a:t>excitace</a:t>
            </a:r>
            <a:endParaRPr lang="en-GB" sz="1000" dirty="0"/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 err="1"/>
              <a:t>měření</a:t>
            </a:r>
            <a:r>
              <a:rPr lang="en-GB" sz="1000" dirty="0"/>
              <a:t> </a:t>
            </a:r>
            <a:r>
              <a:rPr lang="en-GB" sz="1000" dirty="0" err="1"/>
              <a:t>pomocí</a:t>
            </a:r>
            <a:r>
              <a:rPr lang="en-GB" sz="1000" dirty="0"/>
              <a:t> </a:t>
            </a:r>
            <a:r>
              <a:rPr lang="en-GB" sz="1000" dirty="0" err="1"/>
              <a:t>fyziologických</a:t>
            </a:r>
            <a:r>
              <a:rPr lang="en-GB" sz="1000" dirty="0"/>
              <a:t> (</a:t>
            </a:r>
            <a:r>
              <a:rPr lang="en-GB" sz="1000" dirty="0" err="1"/>
              <a:t>puls</a:t>
            </a:r>
            <a:r>
              <a:rPr lang="en-GB" sz="1000" dirty="0"/>
              <a:t>) </a:t>
            </a:r>
            <a:r>
              <a:rPr lang="en-GB" sz="1000" dirty="0" err="1"/>
              <a:t>či</a:t>
            </a:r>
            <a:r>
              <a:rPr lang="en-GB" sz="1000" dirty="0"/>
              <a:t> </a:t>
            </a:r>
            <a:r>
              <a:rPr lang="en-GB" sz="1000" dirty="0" err="1"/>
              <a:t>neurofyziologikcých</a:t>
            </a:r>
            <a:r>
              <a:rPr lang="en-GB" sz="1000" dirty="0"/>
              <a:t> </a:t>
            </a:r>
            <a:r>
              <a:rPr lang="en-GB" sz="1000" dirty="0" err="1"/>
              <a:t>proměnných</a:t>
            </a:r>
            <a:r>
              <a:rPr lang="en-GB" sz="1000" dirty="0"/>
              <a:t> (EEG)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Stroopův (efekt) fenomén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8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zkoumání</a:t>
            </a:r>
            <a:r>
              <a:rPr lang="en-GB" sz="1000" dirty="0"/>
              <a:t> </a:t>
            </a:r>
            <a:r>
              <a:rPr lang="en-GB" sz="1000" dirty="0" err="1"/>
              <a:t>výběrové</a:t>
            </a:r>
            <a:r>
              <a:rPr lang="en-GB" sz="1000" dirty="0"/>
              <a:t> </a:t>
            </a:r>
            <a:r>
              <a:rPr lang="en-GB" sz="1000" dirty="0" err="1"/>
              <a:t>pozornosti</a:t>
            </a:r>
            <a:r>
              <a:rPr lang="en-GB" sz="1000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000" dirty="0" err="1"/>
              <a:t>tři</a:t>
            </a:r>
            <a:r>
              <a:rPr lang="en-GB" sz="1000" dirty="0"/>
              <a:t> </a:t>
            </a:r>
            <a:r>
              <a:rPr lang="en-GB" sz="1000" dirty="0" err="1"/>
              <a:t>subtesty</a:t>
            </a:r>
            <a:r>
              <a:rPr lang="en-GB" sz="1000" dirty="0"/>
              <a:t> - </a:t>
            </a:r>
            <a:r>
              <a:rPr lang="en-GB" sz="1000" dirty="0" err="1"/>
              <a:t>barva</a:t>
            </a:r>
            <a:r>
              <a:rPr lang="en-GB" sz="1000" dirty="0"/>
              <a:t>, </a:t>
            </a:r>
            <a:r>
              <a:rPr lang="en-GB" sz="1000" dirty="0" err="1"/>
              <a:t>slovo</a:t>
            </a:r>
            <a:r>
              <a:rPr lang="en-GB" sz="1000" dirty="0"/>
              <a:t>, </a:t>
            </a:r>
            <a:r>
              <a:rPr lang="en-GB" sz="1000" dirty="0" err="1"/>
              <a:t>konflikt</a:t>
            </a:r>
            <a:r>
              <a:rPr lang="en-GB" sz="1000" dirty="0"/>
              <a:t> </a:t>
            </a:r>
            <a:r>
              <a:rPr lang="en-GB" sz="1000" dirty="0" err="1"/>
              <a:t>význam</a:t>
            </a:r>
            <a:r>
              <a:rPr lang="en-GB" sz="1000" dirty="0"/>
              <a:t> </a:t>
            </a:r>
            <a:r>
              <a:rPr lang="en-GB" sz="1000" dirty="0" err="1"/>
              <a:t>slova</a:t>
            </a:r>
            <a:r>
              <a:rPr lang="en-GB" sz="1000" dirty="0"/>
              <a:t>  a </a:t>
            </a:r>
            <a:r>
              <a:rPr lang="en-GB" sz="1000" dirty="0" err="1"/>
              <a:t>barvy</a:t>
            </a:r>
            <a:r>
              <a:rPr lang="en-GB" sz="1000" dirty="0"/>
              <a:t>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 err="1"/>
              <a:t>inhibice</a:t>
            </a:r>
            <a:r>
              <a:rPr lang="en-GB" sz="1000" dirty="0"/>
              <a:t> </a:t>
            </a:r>
            <a:r>
              <a:rPr lang="en-GB" sz="1000" dirty="0" err="1"/>
              <a:t>automatizovaných</a:t>
            </a:r>
            <a:r>
              <a:rPr lang="en-GB" sz="1000" dirty="0"/>
              <a:t> </a:t>
            </a:r>
            <a:r>
              <a:rPr lang="en-GB" sz="1000" dirty="0" err="1"/>
              <a:t>procesů</a:t>
            </a:r>
            <a:endParaRPr lang="en-GB" sz="1000" dirty="0"/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sz="1000" dirty="0" err="1"/>
              <a:t>aktivace</a:t>
            </a:r>
            <a:r>
              <a:rPr lang="en-GB" sz="1000" dirty="0"/>
              <a:t> </a:t>
            </a:r>
            <a:r>
              <a:rPr lang="en-GB" sz="1000" dirty="0" err="1"/>
              <a:t>mentální</a:t>
            </a:r>
            <a:r>
              <a:rPr lang="en-GB" sz="1000" dirty="0"/>
              <a:t> </a:t>
            </a:r>
            <a:r>
              <a:rPr lang="en-GB" sz="1000" dirty="0" err="1"/>
              <a:t>dráhy</a:t>
            </a:r>
            <a:r>
              <a:rPr lang="en-GB" sz="1000" dirty="0"/>
              <a:t> (</a:t>
            </a:r>
            <a:r>
              <a:rPr lang="en-GB" sz="1000" dirty="0" err="1"/>
              <a:t>konflikt</a:t>
            </a:r>
            <a:r>
              <a:rPr lang="en-GB" sz="1000" dirty="0"/>
              <a:t> </a:t>
            </a:r>
            <a:r>
              <a:rPr lang="en-GB" sz="1000" dirty="0" err="1"/>
              <a:t>pojmenováí</a:t>
            </a:r>
            <a:r>
              <a:rPr lang="en-GB" sz="1000" dirty="0"/>
              <a:t> </a:t>
            </a:r>
            <a:r>
              <a:rPr lang="en-GB" sz="1000" dirty="0" err="1"/>
              <a:t>slova</a:t>
            </a:r>
            <a:r>
              <a:rPr lang="en-GB" sz="1000" dirty="0"/>
              <a:t> vs. </a:t>
            </a:r>
            <a:r>
              <a:rPr lang="en-GB" sz="1000" dirty="0" err="1"/>
              <a:t>barvy</a:t>
            </a:r>
            <a:r>
              <a:rPr lang="en-GB" sz="1000" dirty="0"/>
              <a:t>)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 dirty="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48" y="2112087"/>
            <a:ext cx="4065289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Formy reprezentací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117700" y="1141700"/>
            <a:ext cx="8850899" cy="36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Eysenck a Keane (2005)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...reprezentací rozumíme jakýkoliv záznam, znak nebo množinu symbolů, které nám zpětně zpřítomňují nějakou věc. Reprezentace dělíme na externí či interní (mentální), či dle formy symbolického kódování na propoziční nebo analogové.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76650" y="4143050"/>
            <a:ext cx="8709900" cy="7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Originální obrázek kola, na kterém bylo dosaženo rychlosti 268,831 km/h;  Fred Rompelberg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GB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http://www.fredrompelberg.com/en/html/algemeen/fredrompelberg/record.asp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850" y="64025"/>
            <a:ext cx="5968573" cy="40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/>
              <a:t>Propoziční reprezentace jevu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117700" y="1141700"/>
            <a:ext cx="8850899" cy="36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Poloměr předního kolečka je x.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Přední kolečko je primárním řetězem spojeno s druhým kolečkem, které má poloměrt 1/4 x.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Druhé kolečko sdílí stejnou středovou osu s třetím kolečkem a jsou napevno spojeny, takže frekvence otáček je vždy u obou koleček stejná.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Třetí kolečko má poloměr třikrát větší, než druhé kolečko.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Třetí kolečko je spojeno sekundárním řetězem se čtvrtým kolečkem.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Čtvrté kolečko má poloviční poloměr třetího kolečka.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Čtvrté kolečko je umístěno na ose zadního kola a je s ním napevno spojeno. 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2684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 b="1"/>
              <a:t>Analogová reprezentace jevu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762" y="1165525"/>
            <a:ext cx="57626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525" y="0"/>
            <a:ext cx="68629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 err="1"/>
              <a:t>Vědomí</a:t>
            </a:r>
            <a:r>
              <a:rPr lang="en-GB" dirty="0"/>
              <a:t>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vztah mezi pojmy “vědomí” a “pozornost”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funkce: 		a) adaptace na aktuální situaci (situation awarness)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			b) propojení minulosti s přítomností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-GB"/>
              <a:t>c) plán činností (minulost - přítomnost -&gt; budoucnost]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Propozice: entity a relace 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“Kniha je na stole.” 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625" y="1318625"/>
            <a:ext cx="4563776" cy="30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Propozice: objekty a relace 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8575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GB" sz="3000"/>
              <a:t>Objektový pojem (object concept) “pes”</a:t>
            </a:r>
          </a:p>
          <a:p>
            <a:pPr marL="914400" lvl="1" indent="-419100" rtl="0">
              <a:spcBef>
                <a:spcPts val="0"/>
              </a:spcBef>
              <a:buSzPct val="100000"/>
              <a:buChar char="-"/>
            </a:pPr>
            <a:r>
              <a:rPr lang="en-GB" sz="3000"/>
              <a:t>atributy “psa” čtyři nohy, uši... 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-GB" sz="3000"/>
              <a:t>Relační pojem (relational concept) “hladit”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Propozice: predikátový kalkul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dirty="0" err="1"/>
              <a:t>predikátový</a:t>
            </a:r>
            <a:r>
              <a:rPr lang="en-GB" sz="1600" dirty="0"/>
              <a:t> </a:t>
            </a:r>
            <a:r>
              <a:rPr lang="en-GB" sz="1600" dirty="0" err="1"/>
              <a:t>kalkul</a:t>
            </a:r>
            <a:r>
              <a:rPr lang="en-GB" sz="1600" dirty="0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 err="1"/>
              <a:t>predikáty</a:t>
            </a:r>
            <a:r>
              <a:rPr lang="en-GB" sz="1600" dirty="0"/>
              <a:t> (</a:t>
            </a:r>
            <a:r>
              <a:rPr lang="en-GB" sz="1600" dirty="0" err="1"/>
              <a:t>relace</a:t>
            </a:r>
            <a:r>
              <a:rPr lang="en-GB" sz="1600" dirty="0"/>
              <a:t>) “</a:t>
            </a:r>
            <a:r>
              <a:rPr lang="en-GB" sz="1600" dirty="0" err="1"/>
              <a:t>vážou</a:t>
            </a:r>
            <a:r>
              <a:rPr lang="en-GB" sz="1600" dirty="0"/>
              <a:t>” </a:t>
            </a:r>
            <a:r>
              <a:rPr lang="en-GB" sz="1600" dirty="0" err="1"/>
              <a:t>argumenty</a:t>
            </a:r>
            <a:r>
              <a:rPr lang="en-GB" sz="1600" dirty="0"/>
              <a:t> (entity)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 err="1"/>
              <a:t>predikát</a:t>
            </a:r>
            <a:r>
              <a:rPr lang="en-GB" sz="1600" dirty="0"/>
              <a:t> I. </a:t>
            </a:r>
            <a:r>
              <a:rPr lang="en-GB" sz="1600" dirty="0" err="1"/>
              <a:t>řádu</a:t>
            </a:r>
            <a:r>
              <a:rPr lang="en-GB" sz="1600" dirty="0"/>
              <a:t>: </a:t>
            </a: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něčem</a:t>
            </a:r>
            <a:r>
              <a:rPr lang="en-GB" sz="1600" dirty="0"/>
              <a:t> (</a:t>
            </a:r>
            <a:r>
              <a:rPr lang="en-GB" sz="1600" dirty="0" err="1"/>
              <a:t>kniha</a:t>
            </a:r>
            <a:r>
              <a:rPr lang="en-GB" sz="1600" dirty="0"/>
              <a:t>, </a:t>
            </a:r>
            <a:r>
              <a:rPr lang="en-GB" sz="1600" dirty="0" err="1"/>
              <a:t>stůl</a:t>
            </a:r>
            <a:r>
              <a:rPr lang="en-GB" sz="1600" dirty="0"/>
              <a:t>)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 err="1"/>
              <a:t>predikát</a:t>
            </a:r>
            <a:r>
              <a:rPr lang="en-GB" sz="1600" dirty="0"/>
              <a:t> II. </a:t>
            </a:r>
            <a:r>
              <a:rPr lang="en-GB" sz="1600" dirty="0" err="1"/>
              <a:t>řádu</a:t>
            </a:r>
            <a:r>
              <a:rPr lang="en-GB" sz="1600" dirty="0"/>
              <a:t> (</a:t>
            </a:r>
            <a:r>
              <a:rPr lang="en-GB" sz="1600" dirty="0" err="1"/>
              <a:t>spojení</a:t>
            </a:r>
            <a:r>
              <a:rPr lang="en-GB" sz="1600" dirty="0"/>
              <a:t> </a:t>
            </a:r>
            <a:r>
              <a:rPr lang="en-GB" sz="1600" dirty="0" err="1"/>
              <a:t>dvou</a:t>
            </a:r>
            <a:r>
              <a:rPr lang="en-GB" sz="1600" dirty="0"/>
              <a:t> </a:t>
            </a:r>
            <a:r>
              <a:rPr lang="en-GB" sz="1600" dirty="0" err="1"/>
              <a:t>propozic</a:t>
            </a:r>
            <a:r>
              <a:rPr lang="en-GB" sz="1600" dirty="0"/>
              <a:t>):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 err="1"/>
              <a:t>být</a:t>
            </a:r>
            <a:r>
              <a:rPr lang="en-GB" sz="1600" dirty="0"/>
              <a:t> </a:t>
            </a:r>
            <a:r>
              <a:rPr lang="en-GB" sz="1600" dirty="0" err="1"/>
              <a:t>příčinou</a:t>
            </a:r>
            <a:r>
              <a:rPr lang="en-GB" sz="1600" dirty="0"/>
              <a:t>  [</a:t>
            </a:r>
            <a:r>
              <a:rPr lang="en-GB" sz="1600" dirty="0" err="1"/>
              <a:t>praštit</a:t>
            </a:r>
            <a:r>
              <a:rPr lang="en-GB" sz="1600" dirty="0"/>
              <a:t>(Dana, </a:t>
            </a:r>
            <a:r>
              <a:rPr lang="en-GB" sz="1600" dirty="0" err="1"/>
              <a:t>Vítek</a:t>
            </a:r>
            <a:r>
              <a:rPr lang="en-GB" sz="1600" dirty="0"/>
              <a:t>, </a:t>
            </a:r>
            <a:r>
              <a:rPr lang="en-GB" sz="1600" dirty="0" err="1"/>
              <a:t>klacek</a:t>
            </a:r>
            <a:r>
              <a:rPr lang="en-GB" sz="1600" dirty="0"/>
              <a:t>), </a:t>
            </a:r>
            <a:r>
              <a:rPr lang="en-GB" sz="1600" dirty="0" err="1"/>
              <a:t>mít</a:t>
            </a:r>
            <a:r>
              <a:rPr lang="en-GB" sz="1600" dirty="0"/>
              <a:t> </a:t>
            </a:r>
            <a:r>
              <a:rPr lang="en-GB" sz="1600" dirty="0" err="1"/>
              <a:t>bouli</a:t>
            </a:r>
            <a:r>
              <a:rPr lang="en-GB" sz="1600" dirty="0"/>
              <a:t> (</a:t>
            </a:r>
            <a:r>
              <a:rPr lang="en-GB" sz="1600" dirty="0" err="1"/>
              <a:t>Vítek</a:t>
            </a:r>
            <a:r>
              <a:rPr lang="en-GB" sz="1600" dirty="0"/>
              <a:t>)]    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KATEGORIZACE 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úspornost</a:t>
            </a:r>
            <a:r>
              <a:rPr lang="en-GB" sz="1200" dirty="0"/>
              <a:t> -&gt; </a:t>
            </a:r>
            <a:r>
              <a:rPr lang="en-GB" sz="1200" dirty="0" err="1"/>
              <a:t>třídy</a:t>
            </a:r>
            <a:r>
              <a:rPr lang="en-GB" sz="1200" dirty="0"/>
              <a:t> </a:t>
            </a:r>
            <a:r>
              <a:rPr lang="en-GB" sz="1200" dirty="0" err="1"/>
              <a:t>jevů</a:t>
            </a:r>
            <a:r>
              <a:rPr lang="en-GB" sz="1200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informativnost</a:t>
            </a:r>
            <a:r>
              <a:rPr lang="en-GB" sz="1200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smysluplnnost</a:t>
            </a:r>
            <a:r>
              <a:rPr lang="en-GB" sz="1200" dirty="0"/>
              <a:t> (</a:t>
            </a:r>
            <a:r>
              <a:rPr lang="en-GB" sz="1200" dirty="0" err="1"/>
              <a:t>koherence</a:t>
            </a:r>
            <a:r>
              <a:rPr lang="en-GB" sz="1200" dirty="0"/>
              <a:t>)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 dirty="0" err="1"/>
              <a:t>Objekt</a:t>
            </a:r>
            <a:endParaRPr lang="en-GB" sz="1200" dirty="0"/>
          </a:p>
          <a:p>
            <a:pPr lvl="0" rtl="0">
              <a:spcBef>
                <a:spcPts val="0"/>
              </a:spcBef>
              <a:buNone/>
            </a:pPr>
            <a:r>
              <a:rPr lang="en-GB" sz="1200" dirty="0" err="1"/>
              <a:t>Pojem</a:t>
            </a:r>
            <a:endParaRPr lang="en-GB" sz="1200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sdílený</a:t>
            </a:r>
            <a:r>
              <a:rPr lang="en-GB" sz="1200" dirty="0"/>
              <a:t> </a:t>
            </a:r>
            <a:r>
              <a:rPr lang="en-GB" sz="1200" dirty="0" err="1"/>
              <a:t>seznam</a:t>
            </a:r>
            <a:r>
              <a:rPr lang="en-GB" sz="1200" dirty="0"/>
              <a:t> </a:t>
            </a:r>
            <a:r>
              <a:rPr lang="en-GB" sz="1200" dirty="0" err="1"/>
              <a:t>znaků</a:t>
            </a:r>
            <a:r>
              <a:rPr lang="en-GB" sz="1200" dirty="0"/>
              <a:t>: </a:t>
            </a:r>
            <a:r>
              <a:rPr lang="en-GB" sz="1200" dirty="0" err="1"/>
              <a:t>denotát</a:t>
            </a:r>
            <a:r>
              <a:rPr lang="en-GB" sz="1200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individuální</a:t>
            </a:r>
            <a:r>
              <a:rPr lang="en-GB" sz="1200" dirty="0"/>
              <a:t> </a:t>
            </a:r>
            <a:r>
              <a:rPr lang="en-GB" sz="1200" dirty="0" err="1"/>
              <a:t>reprezentace</a:t>
            </a:r>
            <a:r>
              <a:rPr lang="en-GB" sz="1200" dirty="0"/>
              <a:t>: </a:t>
            </a:r>
            <a:r>
              <a:rPr lang="en-GB" sz="1200" dirty="0" err="1"/>
              <a:t>konotát</a:t>
            </a:r>
            <a:r>
              <a:rPr lang="en-GB" sz="1200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 dirty="0" err="1"/>
              <a:t>Kategorizace</a:t>
            </a:r>
            <a:endParaRPr lang="en-GB" sz="1200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200" dirty="0" err="1"/>
              <a:t>hierarchizace</a:t>
            </a:r>
            <a:r>
              <a:rPr lang="en-GB" sz="1200" dirty="0"/>
              <a:t>   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sz="1200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KATEGORIZACE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úspornost</a:t>
            </a:r>
            <a:r>
              <a:rPr lang="en-GB" dirty="0"/>
              <a:t> -&gt; </a:t>
            </a:r>
            <a:r>
              <a:rPr lang="en-GB" dirty="0" err="1"/>
              <a:t>třídy</a:t>
            </a:r>
            <a:r>
              <a:rPr lang="en-GB" dirty="0"/>
              <a:t> </a:t>
            </a:r>
            <a:r>
              <a:rPr lang="en-GB" dirty="0" err="1"/>
              <a:t>jevů</a:t>
            </a:r>
            <a:r>
              <a:rPr lang="en-GB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/>
              <a:t>Objekt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 err="1"/>
              <a:t>Pojem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sdílený</a:t>
            </a:r>
            <a:r>
              <a:rPr lang="en-GB" dirty="0"/>
              <a:t> </a:t>
            </a:r>
            <a:r>
              <a:rPr lang="en-GB" dirty="0" err="1"/>
              <a:t>seznam</a:t>
            </a:r>
            <a:r>
              <a:rPr lang="en-GB" dirty="0"/>
              <a:t> </a:t>
            </a:r>
            <a:r>
              <a:rPr lang="en-GB" dirty="0" err="1"/>
              <a:t>znaků</a:t>
            </a:r>
            <a:r>
              <a:rPr lang="en-GB" dirty="0"/>
              <a:t>: </a:t>
            </a:r>
            <a:r>
              <a:rPr lang="en-GB" dirty="0" err="1"/>
              <a:t>denotát</a:t>
            </a:r>
            <a:r>
              <a:rPr lang="en-GB" dirty="0"/>
              <a:t>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individuální</a:t>
            </a:r>
            <a:r>
              <a:rPr lang="en-GB" dirty="0"/>
              <a:t> </a:t>
            </a:r>
            <a:r>
              <a:rPr lang="en-GB" dirty="0" err="1"/>
              <a:t>reprezentace</a:t>
            </a:r>
            <a:r>
              <a:rPr lang="en-GB" dirty="0"/>
              <a:t>: </a:t>
            </a:r>
            <a:r>
              <a:rPr lang="en-GB" dirty="0" err="1"/>
              <a:t>konotát</a:t>
            </a:r>
            <a:r>
              <a:rPr lang="en-GB" dirty="0"/>
              <a:t>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 err="1"/>
              <a:t>Kategorizace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hierarchizace</a:t>
            </a:r>
            <a:r>
              <a:rPr lang="en-GB" dirty="0"/>
              <a:t>   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neStabilita pojmů 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ŽÁBA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izolovaně (v tůňce)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v kontextu (restaurace)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Teorie pojmů 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Teorie</a:t>
            </a:r>
            <a:r>
              <a:rPr lang="en-GB" sz="1200" dirty="0"/>
              <a:t> </a:t>
            </a:r>
            <a:r>
              <a:rPr lang="en-GB" sz="1200" dirty="0" err="1"/>
              <a:t>definujících</a:t>
            </a:r>
            <a:r>
              <a:rPr lang="en-GB" sz="1200" dirty="0"/>
              <a:t> </a:t>
            </a:r>
            <a:r>
              <a:rPr lang="en-GB" sz="1200" dirty="0" err="1"/>
              <a:t>atributů</a:t>
            </a:r>
            <a:r>
              <a:rPr lang="en-GB" sz="1200" dirty="0"/>
              <a:t> (</a:t>
            </a:r>
            <a:r>
              <a:rPr lang="en-GB" sz="1200" dirty="0" err="1"/>
              <a:t>sémenatických</a:t>
            </a:r>
            <a:r>
              <a:rPr lang="en-GB" sz="1200" dirty="0"/>
              <a:t> </a:t>
            </a:r>
            <a:r>
              <a:rPr lang="en-GB" sz="1200" dirty="0" err="1"/>
              <a:t>rysů</a:t>
            </a:r>
            <a:r>
              <a:rPr lang="en-GB" sz="1200" dirty="0"/>
              <a:t>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nutné</a:t>
            </a:r>
            <a:r>
              <a:rPr lang="en-GB" sz="1200" dirty="0"/>
              <a:t> a </a:t>
            </a:r>
            <a:r>
              <a:rPr lang="en-GB" sz="1200" dirty="0" err="1"/>
              <a:t>dostačující</a:t>
            </a:r>
            <a:r>
              <a:rPr lang="en-GB" sz="1200" dirty="0"/>
              <a:t> </a:t>
            </a:r>
            <a:r>
              <a:rPr lang="en-GB" sz="1200" dirty="0" err="1"/>
              <a:t>atributy</a:t>
            </a:r>
            <a:endParaRPr lang="en-GB" sz="1200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intenze</a:t>
            </a:r>
            <a:r>
              <a:rPr lang="en-GB" sz="1200" dirty="0"/>
              <a:t> -  “</a:t>
            </a:r>
            <a:r>
              <a:rPr lang="en-GB" sz="1200" dirty="0" err="1"/>
              <a:t>starý</a:t>
            </a:r>
            <a:r>
              <a:rPr lang="en-GB" sz="1200" dirty="0"/>
              <a:t> </a:t>
            </a:r>
            <a:r>
              <a:rPr lang="en-GB" sz="1200" dirty="0" err="1"/>
              <a:t>mládenec</a:t>
            </a:r>
            <a:r>
              <a:rPr lang="en-GB" sz="1200" dirty="0"/>
              <a:t>(</a:t>
            </a:r>
            <a:r>
              <a:rPr lang="en-GB" sz="1200" dirty="0" err="1"/>
              <a:t>muž</a:t>
            </a:r>
            <a:r>
              <a:rPr lang="en-GB" sz="1200" dirty="0"/>
              <a:t>, </a:t>
            </a:r>
            <a:r>
              <a:rPr lang="en-GB" sz="1200" dirty="0" err="1"/>
              <a:t>svobodný</a:t>
            </a:r>
            <a:r>
              <a:rPr lang="en-GB" sz="1200" dirty="0"/>
              <a:t>, </a:t>
            </a:r>
            <a:r>
              <a:rPr lang="en-GB" sz="1200" dirty="0" err="1"/>
              <a:t>dospělý</a:t>
            </a:r>
            <a:r>
              <a:rPr lang="en-GB" sz="1200" dirty="0"/>
              <a:t>)”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extenze</a:t>
            </a:r>
            <a:r>
              <a:rPr lang="en-GB" sz="1200" dirty="0"/>
              <a:t> - </a:t>
            </a:r>
            <a:r>
              <a:rPr lang="en-GB" sz="1200" dirty="0" err="1"/>
              <a:t>množina</a:t>
            </a:r>
            <a:r>
              <a:rPr lang="en-GB" sz="1200" dirty="0"/>
              <a:t> </a:t>
            </a:r>
            <a:r>
              <a:rPr lang="en-GB" sz="1200" dirty="0" err="1"/>
              <a:t>všech</a:t>
            </a:r>
            <a:r>
              <a:rPr lang="en-GB" sz="1200" dirty="0"/>
              <a:t> </a:t>
            </a:r>
            <a:r>
              <a:rPr lang="en-GB" sz="1200" dirty="0" err="1"/>
              <a:t>zástupců</a:t>
            </a:r>
            <a:r>
              <a:rPr lang="en-GB" sz="1200" dirty="0"/>
              <a:t> (</a:t>
            </a:r>
            <a:r>
              <a:rPr lang="en-GB" sz="1200" dirty="0" err="1"/>
              <a:t>papež</a:t>
            </a:r>
            <a:r>
              <a:rPr lang="en-GB" sz="1200" dirty="0"/>
              <a:t> &lt;-&gt; J. </a:t>
            </a:r>
            <a:r>
              <a:rPr lang="en-GB" sz="1200" dirty="0" err="1"/>
              <a:t>Foglar</a:t>
            </a:r>
            <a:r>
              <a:rPr lang="en-GB" sz="1200" dirty="0"/>
              <a:t> &lt;-&gt; </a:t>
            </a:r>
            <a:r>
              <a:rPr lang="en-GB" sz="1200" dirty="0" err="1"/>
              <a:t>strýček</a:t>
            </a:r>
            <a:r>
              <a:rPr lang="en-GB" sz="1200" dirty="0"/>
              <a:t> </a:t>
            </a:r>
            <a:r>
              <a:rPr lang="en-GB" sz="1200" dirty="0" err="1"/>
              <a:t>Franta</a:t>
            </a:r>
            <a:r>
              <a:rPr lang="en-GB" sz="1200" dirty="0"/>
              <a:t>)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Teorie</a:t>
            </a:r>
            <a:r>
              <a:rPr lang="en-GB" sz="1200" dirty="0"/>
              <a:t> </a:t>
            </a:r>
            <a:r>
              <a:rPr lang="en-GB" sz="1200" dirty="0" err="1"/>
              <a:t>prototypů</a:t>
            </a:r>
            <a:r>
              <a:rPr lang="en-GB" sz="12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soubor</a:t>
            </a:r>
            <a:r>
              <a:rPr lang="en-GB" sz="1200" dirty="0"/>
              <a:t> </a:t>
            </a:r>
            <a:r>
              <a:rPr lang="en-GB" sz="1200" dirty="0" err="1"/>
              <a:t>charakteristických</a:t>
            </a:r>
            <a:r>
              <a:rPr lang="en-GB" sz="1200" dirty="0"/>
              <a:t> </a:t>
            </a:r>
            <a:r>
              <a:rPr lang="en-GB" sz="1200" dirty="0" err="1"/>
              <a:t>atributů</a:t>
            </a:r>
            <a:endParaRPr lang="en-GB" sz="1200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různá</a:t>
            </a:r>
            <a:r>
              <a:rPr lang="en-GB" sz="1200" dirty="0"/>
              <a:t> </a:t>
            </a:r>
            <a:r>
              <a:rPr lang="en-GB" sz="1200" dirty="0" err="1"/>
              <a:t>míra</a:t>
            </a:r>
            <a:r>
              <a:rPr lang="en-GB" sz="1200" dirty="0"/>
              <a:t> </a:t>
            </a:r>
            <a:r>
              <a:rPr lang="en-GB" sz="1200" dirty="0" err="1"/>
              <a:t>důležitosti</a:t>
            </a:r>
            <a:r>
              <a:rPr lang="en-GB" sz="1200" dirty="0"/>
              <a:t> 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Teorie</a:t>
            </a:r>
            <a:r>
              <a:rPr lang="en-GB" sz="1200" dirty="0"/>
              <a:t> </a:t>
            </a:r>
            <a:r>
              <a:rPr lang="en-GB" sz="1200" dirty="0" err="1"/>
              <a:t>exemplářů</a:t>
            </a:r>
            <a:r>
              <a:rPr lang="en-GB" sz="12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/>
              <a:t>v </a:t>
            </a:r>
            <a:r>
              <a:rPr lang="en-GB" sz="1200" dirty="0" err="1"/>
              <a:t>paměti</a:t>
            </a:r>
            <a:r>
              <a:rPr lang="en-GB" sz="1200" dirty="0"/>
              <a:t> </a:t>
            </a:r>
            <a:r>
              <a:rPr lang="en-GB" sz="1200" dirty="0" err="1"/>
              <a:t>uložené</a:t>
            </a:r>
            <a:r>
              <a:rPr lang="en-GB" sz="1200" dirty="0"/>
              <a:t> “</a:t>
            </a:r>
            <a:r>
              <a:rPr lang="en-GB" sz="1200" dirty="0" err="1"/>
              <a:t>konkrétní</a:t>
            </a:r>
            <a:r>
              <a:rPr lang="en-GB" sz="1200" dirty="0"/>
              <a:t>” </a:t>
            </a:r>
            <a:r>
              <a:rPr lang="en-GB" sz="1200" dirty="0" err="1"/>
              <a:t>objekty</a:t>
            </a:r>
            <a:r>
              <a:rPr lang="en-GB" sz="1200" dirty="0"/>
              <a:t> resp. </a:t>
            </a:r>
            <a:r>
              <a:rPr lang="en-GB" sz="1200" dirty="0" err="1"/>
              <a:t>zástupci</a:t>
            </a:r>
            <a:r>
              <a:rPr lang="en-GB" sz="1200" dirty="0"/>
              <a:t> 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nikoliv</a:t>
            </a:r>
            <a:r>
              <a:rPr lang="en-GB" sz="1200" dirty="0"/>
              <a:t> </a:t>
            </a:r>
            <a:r>
              <a:rPr lang="en-GB" sz="1200" dirty="0" err="1"/>
              <a:t>soubor</a:t>
            </a:r>
            <a:r>
              <a:rPr lang="en-GB" sz="1200" dirty="0"/>
              <a:t> </a:t>
            </a:r>
            <a:r>
              <a:rPr lang="en-GB" sz="1200" dirty="0" err="1"/>
              <a:t>abstraktních</a:t>
            </a:r>
            <a:r>
              <a:rPr lang="en-GB" sz="1200" dirty="0"/>
              <a:t> </a:t>
            </a:r>
            <a:r>
              <a:rPr lang="en-GB" sz="1200" dirty="0" err="1"/>
              <a:t>atributů</a:t>
            </a:r>
            <a:r>
              <a:rPr lang="en-GB" sz="1200" dirty="0"/>
              <a:t>    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/>
              <a:t>...</a:t>
            </a:r>
            <a:r>
              <a:rPr lang="en-GB" sz="1200" dirty="0" err="1"/>
              <a:t>Teorie</a:t>
            </a:r>
            <a:r>
              <a:rPr lang="en-GB" sz="1200" dirty="0"/>
              <a:t> </a:t>
            </a:r>
            <a:r>
              <a:rPr lang="en-GB" sz="1200" dirty="0" err="1"/>
              <a:t>pojmů</a:t>
            </a:r>
            <a:r>
              <a:rPr lang="en-GB" sz="1200" dirty="0"/>
              <a:t> </a:t>
            </a:r>
            <a:r>
              <a:rPr lang="en-GB" sz="1200" dirty="0" err="1"/>
              <a:t>založené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explanaci</a:t>
            </a:r>
            <a:r>
              <a:rPr lang="en-GB" sz="1200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existující</a:t>
            </a:r>
            <a:r>
              <a:rPr lang="en-GB" sz="1200" dirty="0"/>
              <a:t> </a:t>
            </a:r>
            <a:r>
              <a:rPr lang="en-GB" sz="1200" dirty="0" err="1"/>
              <a:t>implicitní</a:t>
            </a:r>
            <a:r>
              <a:rPr lang="en-GB" sz="1200" dirty="0"/>
              <a:t> </a:t>
            </a:r>
            <a:r>
              <a:rPr lang="en-GB" sz="1200" dirty="0" err="1"/>
              <a:t>vysvětlující</a:t>
            </a:r>
            <a:r>
              <a:rPr lang="en-GB" sz="1200" dirty="0"/>
              <a:t> </a:t>
            </a:r>
            <a:r>
              <a:rPr lang="en-GB" sz="1200" dirty="0" err="1"/>
              <a:t>teorie</a:t>
            </a:r>
            <a:r>
              <a:rPr lang="en-GB" sz="1200" dirty="0"/>
              <a:t> - </a:t>
            </a:r>
            <a:r>
              <a:rPr lang="en-GB" sz="1200" dirty="0" err="1"/>
              <a:t>Jak</a:t>
            </a:r>
            <a:r>
              <a:rPr lang="en-GB" sz="1200" dirty="0"/>
              <a:t> </a:t>
            </a:r>
            <a:r>
              <a:rPr lang="en-GB" sz="1200" dirty="0" err="1"/>
              <a:t>má</a:t>
            </a:r>
            <a:r>
              <a:rPr lang="en-GB" sz="1200" dirty="0"/>
              <a:t> </a:t>
            </a:r>
            <a:r>
              <a:rPr lang="en-GB" sz="1200" dirty="0" err="1"/>
              <a:t>vypadat</a:t>
            </a:r>
            <a:r>
              <a:rPr lang="en-GB" sz="1200" dirty="0"/>
              <a:t> “</a:t>
            </a:r>
            <a:r>
              <a:rPr lang="en-GB" sz="1200" dirty="0" err="1"/>
              <a:t>správný</a:t>
            </a:r>
            <a:r>
              <a:rPr lang="en-GB" sz="1200" dirty="0"/>
              <a:t>” “</a:t>
            </a:r>
            <a:r>
              <a:rPr lang="en-GB" sz="1200" dirty="0" err="1"/>
              <a:t>vodní</a:t>
            </a:r>
            <a:r>
              <a:rPr lang="en-GB" sz="1200" dirty="0"/>
              <a:t> </a:t>
            </a:r>
            <a:r>
              <a:rPr lang="en-GB" sz="1200" dirty="0" err="1"/>
              <a:t>tvor</a:t>
            </a:r>
            <a:r>
              <a:rPr lang="en-GB" sz="1200" dirty="0"/>
              <a:t>”? 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/>
              <a:t>    </a:t>
            </a:r>
            <a:r>
              <a:rPr lang="en-GB" sz="1200" dirty="0" err="1"/>
              <a:t>kombinace</a:t>
            </a:r>
            <a:r>
              <a:rPr lang="en-GB" sz="1200" dirty="0"/>
              <a:t> </a:t>
            </a:r>
            <a:r>
              <a:rPr lang="en-GB" sz="1200" dirty="0" err="1"/>
              <a:t>vlastností</a:t>
            </a:r>
            <a:r>
              <a:rPr lang="en-GB" sz="1200" dirty="0"/>
              <a:t> </a:t>
            </a:r>
            <a:r>
              <a:rPr lang="en-GB" sz="1200" dirty="0" err="1"/>
              <a:t>prostředí</a:t>
            </a:r>
            <a:r>
              <a:rPr lang="en-GB" sz="1200" dirty="0"/>
              <a:t>, </a:t>
            </a:r>
            <a:r>
              <a:rPr lang="en-GB" sz="1200" dirty="0" err="1"/>
              <a:t>biologické</a:t>
            </a:r>
            <a:r>
              <a:rPr lang="en-GB" sz="1200" dirty="0"/>
              <a:t> </a:t>
            </a:r>
            <a:r>
              <a:rPr lang="en-GB" sz="1200" dirty="0" err="1"/>
              <a:t>struktury</a:t>
            </a:r>
            <a:r>
              <a:rPr lang="en-GB" sz="1200" dirty="0"/>
              <a:t> a </a:t>
            </a:r>
            <a:r>
              <a:rPr lang="en-GB" sz="1200" dirty="0" err="1"/>
              <a:t>způsobu</a:t>
            </a:r>
            <a:r>
              <a:rPr lang="en-GB" sz="1200" dirty="0"/>
              <a:t> </a:t>
            </a:r>
            <a:r>
              <a:rPr lang="en-GB" sz="1200" dirty="0" err="1"/>
              <a:t>pohybu</a:t>
            </a:r>
            <a:endParaRPr lang="en-GB" sz="1200" dirty="0"/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1200" dirty="0" err="1"/>
              <a:t>stůl</a:t>
            </a:r>
            <a:r>
              <a:rPr lang="en-GB" sz="1200" dirty="0"/>
              <a:t> je </a:t>
            </a:r>
            <a:r>
              <a:rPr lang="en-GB" sz="1200" dirty="0" err="1"/>
              <a:t>objekt</a:t>
            </a:r>
            <a:r>
              <a:rPr lang="en-GB" sz="1200" dirty="0"/>
              <a:t>, </a:t>
            </a:r>
            <a:r>
              <a:rPr lang="en-GB" sz="1200" dirty="0" err="1"/>
              <a:t>ke</a:t>
            </a:r>
            <a:r>
              <a:rPr lang="en-GB" sz="1200" dirty="0"/>
              <a:t> </a:t>
            </a:r>
            <a:r>
              <a:rPr lang="en-GB" sz="1200" dirty="0" err="1"/>
              <a:t>kterému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</a:t>
            </a:r>
            <a:r>
              <a:rPr lang="en-GB" sz="1200" dirty="0" err="1"/>
              <a:t>sedneme</a:t>
            </a:r>
            <a:r>
              <a:rPr lang="en-GB" sz="1200" dirty="0"/>
              <a:t> a </a:t>
            </a:r>
            <a:r>
              <a:rPr lang="en-GB" sz="1200" dirty="0" err="1"/>
              <a:t>dáme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něj</a:t>
            </a:r>
            <a:r>
              <a:rPr lang="en-GB" sz="1200" dirty="0"/>
              <a:t> </a:t>
            </a:r>
            <a:r>
              <a:rPr lang="en-GB" sz="1200" dirty="0" err="1"/>
              <a:t>nohy</a:t>
            </a:r>
            <a:r>
              <a:rPr lang="en-GB" sz="1200" dirty="0"/>
              <a:t>  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Předvědomí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/>
              <a:t>“</a:t>
            </a:r>
            <a:r>
              <a:rPr lang="en-GB" i="1" dirty="0" err="1"/>
              <a:t>předvědomá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vědomé</a:t>
            </a:r>
            <a:r>
              <a:rPr lang="en-GB" dirty="0"/>
              <a:t> </a:t>
            </a:r>
            <a:r>
              <a:rPr lang="en-GB" dirty="0" err="1"/>
              <a:t>pozornosti</a:t>
            </a:r>
            <a:r>
              <a:rPr lang="en-GB" dirty="0"/>
              <a:t>”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/>
              <a:t>Priming - “</a:t>
            </a:r>
            <a:r>
              <a:rPr lang="en-GB" dirty="0" err="1"/>
              <a:t>povztbuzení</a:t>
            </a:r>
            <a:r>
              <a:rPr lang="en-GB" dirty="0"/>
              <a:t>/</a:t>
            </a:r>
            <a:r>
              <a:rPr lang="en-GB" dirty="0" err="1"/>
              <a:t>podnícení</a:t>
            </a:r>
            <a:r>
              <a:rPr lang="en-GB" dirty="0"/>
              <a:t>/</a:t>
            </a:r>
            <a:r>
              <a:rPr lang="en-GB" dirty="0" err="1"/>
              <a:t>přednastavení</a:t>
            </a:r>
            <a:r>
              <a:rPr lang="en-GB" dirty="0"/>
              <a:t>” 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vědomé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global/local bias and face recognition experiment)   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před-vědomé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(</a:t>
            </a:r>
            <a:r>
              <a:rPr lang="en-GB" dirty="0" err="1"/>
              <a:t>expozice</a:t>
            </a:r>
            <a:r>
              <a:rPr lang="en-GB" dirty="0"/>
              <a:t> </a:t>
            </a:r>
            <a:r>
              <a:rPr lang="en-GB" dirty="0" err="1"/>
              <a:t>podnětů</a:t>
            </a:r>
            <a:r>
              <a:rPr lang="en-GB" dirty="0"/>
              <a:t> +- 50 </a:t>
            </a:r>
            <a:r>
              <a:rPr lang="en-GB" dirty="0" err="1"/>
              <a:t>ms</a:t>
            </a:r>
            <a:r>
              <a:rPr lang="en-GB" dirty="0"/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dirty="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6304"/>
            <a:ext cx="9144002" cy="141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692</Words>
  <Application>Microsoft Office PowerPoint</Application>
  <PresentationFormat>Předvádění na obrazovce (16:9)</PresentationFormat>
  <Paragraphs>133</Paragraphs>
  <Slides>26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simple-light-2</vt:lpstr>
      <vt:lpstr>Obecná Psychologie I</vt:lpstr>
      <vt:lpstr>Vědomí </vt:lpstr>
      <vt:lpstr>Předvědomí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Priming - experiment 1 (Marcel, 1983; Sternberg) </vt:lpstr>
      <vt:lpstr>Priming - experiment 2 (Weiskrantz, 1994; Sternberg) </vt:lpstr>
      <vt:lpstr>Kontrolované (řízené) vs. automatické procesy</vt:lpstr>
      <vt:lpstr>Habituace </vt:lpstr>
      <vt:lpstr>Stroopův (efekt) fenomén </vt:lpstr>
      <vt:lpstr>Formy reprezentací</vt:lpstr>
      <vt:lpstr>Prezentace aplikace PowerPoint</vt:lpstr>
      <vt:lpstr>Propoziční reprezentace jevu </vt:lpstr>
      <vt:lpstr>Analogová reprezentace jevu </vt:lpstr>
      <vt:lpstr>Prezentace aplikace PowerPoint</vt:lpstr>
      <vt:lpstr>Propozice: entity a relace </vt:lpstr>
      <vt:lpstr>Propozice: objekty a relace </vt:lpstr>
      <vt:lpstr>Propozice: predikátový kalkul </vt:lpstr>
      <vt:lpstr>KATEGORIZACE </vt:lpstr>
      <vt:lpstr>KATEGORIZACE </vt:lpstr>
      <vt:lpstr>neStabilita pojmů </vt:lpstr>
      <vt:lpstr>Teorie pojmů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Psychologie I</dc:title>
  <cp:lastModifiedBy>CENEK</cp:lastModifiedBy>
  <cp:revision>2</cp:revision>
  <dcterms:modified xsi:type="dcterms:W3CDTF">2016-01-01T13:55:22Z</dcterms:modified>
</cp:coreProperties>
</file>