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2" d="100"/>
          <a:sy n="102" d="100"/>
        </p:scale>
        <p:origin x="-456" y="1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7033124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7" name="Shape 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05" name="Shape 10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5200"/>
            </a:lvl1pPr>
            <a:lvl2pPr lvl="1" algn="ctr">
              <a:spcBef>
                <a:spcPts val="0"/>
              </a:spcBef>
              <a:buSzPct val="100000"/>
              <a:defRPr sz="5200"/>
            </a:lvl2pPr>
            <a:lvl3pPr lvl="2" algn="ctr">
              <a:spcBef>
                <a:spcPts val="0"/>
              </a:spcBef>
              <a:buSzPct val="100000"/>
              <a:defRPr sz="5200"/>
            </a:lvl3pPr>
            <a:lvl4pPr lvl="3" algn="ctr">
              <a:spcBef>
                <a:spcPts val="0"/>
              </a:spcBef>
              <a:buSzPct val="100000"/>
              <a:defRPr sz="5200"/>
            </a:lvl4pPr>
            <a:lvl5pPr lvl="4" algn="ctr">
              <a:spcBef>
                <a:spcPts val="0"/>
              </a:spcBef>
              <a:buSzPct val="100000"/>
              <a:defRPr sz="5200"/>
            </a:lvl5pPr>
            <a:lvl6pPr lvl="5" algn="ctr">
              <a:spcBef>
                <a:spcPts val="0"/>
              </a:spcBef>
              <a:buSzPct val="100000"/>
              <a:defRPr sz="5200"/>
            </a:lvl6pPr>
            <a:lvl7pPr lvl="6" algn="ctr">
              <a:spcBef>
                <a:spcPts val="0"/>
              </a:spcBef>
              <a:buSzPct val="100000"/>
              <a:defRPr sz="5200"/>
            </a:lvl7pPr>
            <a:lvl8pPr lvl="7" algn="ctr">
              <a:spcBef>
                <a:spcPts val="0"/>
              </a:spcBef>
              <a:buSzPct val="100000"/>
              <a:defRPr sz="5200"/>
            </a:lvl8pPr>
            <a:lvl9pPr lvl="8" algn="ctr">
              <a:spcBef>
                <a:spcPts val="0"/>
              </a:spcBef>
              <a:buSzPct val="100000"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599" cy="7926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311700" y="1106125"/>
            <a:ext cx="8520599" cy="1963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12000"/>
            </a:lvl1pPr>
            <a:lvl2pPr lvl="1" algn="ctr">
              <a:spcBef>
                <a:spcPts val="0"/>
              </a:spcBef>
              <a:buSzPct val="100000"/>
              <a:defRPr sz="12000"/>
            </a:lvl2pPr>
            <a:lvl3pPr lvl="2" algn="ctr">
              <a:spcBef>
                <a:spcPts val="0"/>
              </a:spcBef>
              <a:buSzPct val="100000"/>
              <a:defRPr sz="12000"/>
            </a:lvl3pPr>
            <a:lvl4pPr lvl="3" algn="ctr">
              <a:spcBef>
                <a:spcPts val="0"/>
              </a:spcBef>
              <a:buSzPct val="100000"/>
              <a:defRPr sz="12000"/>
            </a:lvl4pPr>
            <a:lvl5pPr lvl="4" algn="ctr">
              <a:spcBef>
                <a:spcPts val="0"/>
              </a:spcBef>
              <a:buSzPct val="100000"/>
              <a:defRPr sz="12000"/>
            </a:lvl5pPr>
            <a:lvl6pPr lvl="5" algn="ctr">
              <a:spcBef>
                <a:spcPts val="0"/>
              </a:spcBef>
              <a:buSzPct val="100000"/>
              <a:defRPr sz="12000"/>
            </a:lvl6pPr>
            <a:lvl7pPr lvl="6" algn="ctr">
              <a:spcBef>
                <a:spcPts val="0"/>
              </a:spcBef>
              <a:buSzPct val="100000"/>
              <a:defRPr sz="12000"/>
            </a:lvl7pPr>
            <a:lvl8pPr lvl="7" algn="ctr">
              <a:spcBef>
                <a:spcPts val="0"/>
              </a:spcBef>
              <a:buSzPct val="100000"/>
              <a:defRPr sz="12000"/>
            </a:lvl8pPr>
            <a:lvl9pPr lvl="8" algn="ctr">
              <a:spcBef>
                <a:spcPts val="0"/>
              </a:spcBef>
              <a:buSzPct val="100000"/>
              <a:defRPr sz="12000"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599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title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599" cy="841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defRPr sz="3600"/>
            </a:lvl1pPr>
            <a:lvl2pPr lvl="1" algn="ctr">
              <a:spcBef>
                <a:spcPts val="0"/>
              </a:spcBef>
              <a:buSzPct val="100000"/>
              <a:defRPr sz="3600"/>
            </a:lvl2pPr>
            <a:lvl3pPr lvl="2" algn="ctr">
              <a:spcBef>
                <a:spcPts val="0"/>
              </a:spcBef>
              <a:buSzPct val="100000"/>
              <a:defRPr sz="3600"/>
            </a:lvl3pPr>
            <a:lvl4pPr lvl="3" algn="ctr">
              <a:spcBef>
                <a:spcPts val="0"/>
              </a:spcBef>
              <a:buSzPct val="100000"/>
              <a:defRPr sz="3600"/>
            </a:lvl4pPr>
            <a:lvl5pPr lvl="4" algn="ctr">
              <a:spcBef>
                <a:spcPts val="0"/>
              </a:spcBef>
              <a:buSzPct val="100000"/>
              <a:defRPr sz="3600"/>
            </a:lvl5pPr>
            <a:lvl6pPr lvl="5" algn="ctr">
              <a:spcBef>
                <a:spcPts val="0"/>
              </a:spcBef>
              <a:buSzPct val="100000"/>
              <a:defRPr sz="3600"/>
            </a:lvl6pPr>
            <a:lvl7pPr lvl="6" algn="ctr">
              <a:spcBef>
                <a:spcPts val="0"/>
              </a:spcBef>
              <a:buSzPct val="100000"/>
              <a:defRPr sz="3600"/>
            </a:lvl7pPr>
            <a:lvl8pPr lvl="7" algn="ctr">
              <a:spcBef>
                <a:spcPts val="0"/>
              </a:spcBef>
              <a:buSzPct val="100000"/>
              <a:defRPr sz="3600"/>
            </a:lvl8pPr>
            <a:lvl9pPr lvl="8" algn="ctr">
              <a:spcBef>
                <a:spcPts val="0"/>
              </a:spcBef>
              <a:buSzPct val="100000"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899" cy="3416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7999" cy="7556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7999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499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199" cy="14823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199" cy="12351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0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ct val="1000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</a:rPr>
              <a:t>‹#›</a:t>
            </a:fld>
            <a:endParaRPr lang="en" sz="1000">
              <a:solidFill>
                <a:schemeClr val="dk2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599" cy="20525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Obecná psychologie I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Konstantnost vnímané velikosti  </a:t>
            </a:r>
          </a:p>
        </p:txBody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sítnicový obraz</a:t>
            </a:r>
          </a:p>
          <a:p>
            <a:pPr marL="457200" lvl="0" indent="-228600" rtl="0">
              <a:spcBef>
                <a:spcPts val="0"/>
              </a:spcBef>
            </a:pPr>
            <a:r>
              <a:rPr lang="en"/>
              <a:t>size-distance invariance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Amesův pokoj </a:t>
            </a:r>
          </a:p>
          <a:p>
            <a:pPr lvl="0" rtl="0">
              <a:spcBef>
                <a:spcPts val="0"/>
              </a:spcBef>
              <a:buNone/>
            </a:pPr>
            <a:r>
              <a:rPr lang="en"/>
              <a:t> </a:t>
            </a:r>
          </a:p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Kognice jako forma adaptace na prostředí </a:t>
            </a:r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k posouzení intrerních kognitivních procesů je třeba znát strukturu externího prostředí (E.Brunswik)</a:t>
            </a:r>
          </a:p>
          <a:p>
            <a:pPr marL="457200" lvl="0" indent="-228600">
              <a:spcBef>
                <a:spcPts val="0"/>
              </a:spcBef>
              <a:buChar char="-"/>
            </a:pPr>
            <a:r>
              <a:rPr lang="en"/>
              <a:t>psychologické procesy jsou adaptované na vlastnosti prostředí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Termíny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rozlišení základních termínů: čití, vnímání, kognice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teorie, model </a:t>
            </a:r>
          </a:p>
          <a:p>
            <a:pPr marL="457200" lvl="0" indent="-228600" rtl="0">
              <a:spcBef>
                <a:spcPts val="0"/>
              </a:spcBef>
              <a:buChar char="-"/>
            </a:pPr>
            <a:r>
              <a:rPr lang="en"/>
              <a:t>top-down - buttom-up </a:t>
            </a:r>
          </a:p>
          <a:p>
            <a:pPr marL="457200" lvl="0" indent="-228600">
              <a:spcBef>
                <a:spcPts val="0"/>
              </a:spcBef>
              <a:buChar char="-"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/>
          <p:nvPr/>
        </p:nvSpPr>
        <p:spPr>
          <a:xfrm>
            <a:off x="2911675" y="226625"/>
            <a:ext cx="2527200" cy="461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Percepční organizace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en"/>
              <a:t>gestalt psychologie </a:t>
            </a:r>
          </a:p>
          <a:p>
            <a:pPr marL="914400" lvl="1" indent="-228600" rtl="0">
              <a:spcBef>
                <a:spcPts val="0"/>
              </a:spcBef>
            </a:pPr>
            <a:r>
              <a:rPr lang="en"/>
              <a:t>zákon dobrého tvaru (Prägnanz); Figura -pozadí; Kdy dochází k organizaci? 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zákon podobnosti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zákon blízkosti 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zákon uzavření</a:t>
            </a:r>
          </a:p>
          <a:p>
            <a:pPr marL="1371600" lvl="2" indent="-228600" rtl="0">
              <a:spcBef>
                <a:spcPts val="0"/>
              </a:spcBef>
            </a:pPr>
            <a:r>
              <a:rPr lang="en"/>
              <a:t>zákon společného osudu </a:t>
            </a:r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 txBox="1"/>
          <p:nvPr/>
        </p:nvSpPr>
        <p:spPr>
          <a:xfrm>
            <a:off x="3543450" y="226625"/>
            <a:ext cx="1895399" cy="461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Experiment Ia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Vecera a Farahová (1997) </a:t>
            </a:r>
          </a:p>
        </p:txBody>
      </p:sp>
      <p:cxnSp>
        <p:nvCxnSpPr>
          <p:cNvPr id="84" name="Shape 84"/>
          <p:cNvCxnSpPr/>
          <p:nvPr/>
        </p:nvCxnSpPr>
        <p:spPr>
          <a:xfrm>
            <a:off x="1950275" y="1572575"/>
            <a:ext cx="0" cy="2541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5" name="Shape 85"/>
          <p:cNvCxnSpPr/>
          <p:nvPr/>
        </p:nvCxnSpPr>
        <p:spPr>
          <a:xfrm>
            <a:off x="1942075" y="4113575"/>
            <a:ext cx="2142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6" name="Shape 86"/>
          <p:cNvCxnSpPr/>
          <p:nvPr/>
        </p:nvCxnSpPr>
        <p:spPr>
          <a:xfrm>
            <a:off x="2308525" y="1593175"/>
            <a:ext cx="0" cy="21851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7" name="Shape 87"/>
          <p:cNvCxnSpPr/>
          <p:nvPr/>
        </p:nvCxnSpPr>
        <p:spPr>
          <a:xfrm>
            <a:off x="2308675" y="3778400"/>
            <a:ext cx="17634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8" name="Shape 88"/>
          <p:cNvCxnSpPr/>
          <p:nvPr/>
        </p:nvCxnSpPr>
        <p:spPr>
          <a:xfrm>
            <a:off x="1950275" y="1572575"/>
            <a:ext cx="363899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89" name="Shape 89"/>
          <p:cNvCxnSpPr/>
          <p:nvPr/>
        </p:nvCxnSpPr>
        <p:spPr>
          <a:xfrm rot="10800000" flipH="1">
            <a:off x="4072075" y="3794774"/>
            <a:ext cx="6900" cy="302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0" name="Shape 90"/>
          <p:cNvCxnSpPr/>
          <p:nvPr/>
        </p:nvCxnSpPr>
        <p:spPr>
          <a:xfrm flipH="1">
            <a:off x="1277499" y="1510775"/>
            <a:ext cx="1462500" cy="2877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1" name="Shape 91"/>
          <p:cNvCxnSpPr/>
          <p:nvPr/>
        </p:nvCxnSpPr>
        <p:spPr>
          <a:xfrm flipH="1">
            <a:off x="2403599" y="1726300"/>
            <a:ext cx="600000" cy="11990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2" name="Shape 92"/>
          <p:cNvCxnSpPr/>
          <p:nvPr/>
        </p:nvCxnSpPr>
        <p:spPr>
          <a:xfrm>
            <a:off x="3003600" y="1721500"/>
            <a:ext cx="336599" cy="1208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3" name="Shape 93"/>
          <p:cNvCxnSpPr/>
          <p:nvPr/>
        </p:nvCxnSpPr>
        <p:spPr>
          <a:xfrm rot="10800000">
            <a:off x="2403475" y="2946000"/>
            <a:ext cx="947699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4" name="Shape 94"/>
          <p:cNvCxnSpPr/>
          <p:nvPr/>
        </p:nvCxnSpPr>
        <p:spPr>
          <a:xfrm flipH="1">
            <a:off x="1675499" y="3255025"/>
            <a:ext cx="583800" cy="115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5" name="Shape 95"/>
          <p:cNvCxnSpPr/>
          <p:nvPr/>
        </p:nvCxnSpPr>
        <p:spPr>
          <a:xfrm>
            <a:off x="3323700" y="3255025"/>
            <a:ext cx="315900" cy="123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6" name="Shape 96"/>
          <p:cNvCxnSpPr/>
          <p:nvPr/>
        </p:nvCxnSpPr>
        <p:spPr>
          <a:xfrm>
            <a:off x="3351175" y="1499700"/>
            <a:ext cx="659399" cy="29846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7" name="Shape 97"/>
          <p:cNvCxnSpPr/>
          <p:nvPr/>
        </p:nvCxnSpPr>
        <p:spPr>
          <a:xfrm>
            <a:off x="2259300" y="3252325"/>
            <a:ext cx="1071300" cy="26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8" name="Shape 98"/>
          <p:cNvCxnSpPr/>
          <p:nvPr/>
        </p:nvCxnSpPr>
        <p:spPr>
          <a:xfrm>
            <a:off x="2726250" y="1497050"/>
            <a:ext cx="638699" cy="1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99" name="Shape 99"/>
          <p:cNvCxnSpPr/>
          <p:nvPr/>
        </p:nvCxnSpPr>
        <p:spPr>
          <a:xfrm>
            <a:off x="1277400" y="4388225"/>
            <a:ext cx="418799" cy="134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0" name="Shape 100"/>
          <p:cNvCxnSpPr/>
          <p:nvPr/>
        </p:nvCxnSpPr>
        <p:spPr>
          <a:xfrm>
            <a:off x="3639600" y="4491025"/>
            <a:ext cx="370799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01" name="Shape 101"/>
          <p:cNvSpPr/>
          <p:nvPr/>
        </p:nvSpPr>
        <p:spPr>
          <a:xfrm>
            <a:off x="2666775" y="1661850"/>
            <a:ext cx="199199" cy="213000"/>
          </a:xfrm>
          <a:prstGeom prst="mathMultiply">
            <a:avLst>
              <a:gd name="adj1" fmla="val 23520"/>
            </a:avLst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/>
          <p:nvPr/>
        </p:nvSpPr>
        <p:spPr>
          <a:xfrm>
            <a:off x="2705637" y="3839487"/>
            <a:ext cx="199199" cy="213000"/>
          </a:xfrm>
          <a:prstGeom prst="mathMultiply">
            <a:avLst>
              <a:gd name="adj1" fmla="val 23520"/>
            </a:avLst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/>
        </p:nvSpPr>
        <p:spPr>
          <a:xfrm>
            <a:off x="3543450" y="226625"/>
            <a:ext cx="1895399" cy="461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Experiment Ib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Vecera a Farahová (1997) </a:t>
            </a:r>
          </a:p>
        </p:txBody>
      </p:sp>
      <p:cxnSp>
        <p:nvCxnSpPr>
          <p:cNvPr id="108" name="Shape 108"/>
          <p:cNvCxnSpPr/>
          <p:nvPr/>
        </p:nvCxnSpPr>
        <p:spPr>
          <a:xfrm rot="10800000">
            <a:off x="3411800" y="1874499"/>
            <a:ext cx="0" cy="2541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09" name="Shape 109"/>
          <p:cNvCxnSpPr/>
          <p:nvPr/>
        </p:nvCxnSpPr>
        <p:spPr>
          <a:xfrm rot="10800000">
            <a:off x="1277399" y="1874500"/>
            <a:ext cx="21426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0" name="Shape 110"/>
          <p:cNvCxnSpPr/>
          <p:nvPr/>
        </p:nvCxnSpPr>
        <p:spPr>
          <a:xfrm rot="10800000">
            <a:off x="3053550" y="2209700"/>
            <a:ext cx="0" cy="21851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1" name="Shape 111"/>
          <p:cNvCxnSpPr/>
          <p:nvPr/>
        </p:nvCxnSpPr>
        <p:spPr>
          <a:xfrm rot="10800000">
            <a:off x="1289999" y="2209675"/>
            <a:ext cx="1763400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2" name="Shape 112"/>
          <p:cNvCxnSpPr/>
          <p:nvPr/>
        </p:nvCxnSpPr>
        <p:spPr>
          <a:xfrm rot="10800000">
            <a:off x="3047900" y="4415500"/>
            <a:ext cx="363899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3" name="Shape 113"/>
          <p:cNvCxnSpPr/>
          <p:nvPr/>
        </p:nvCxnSpPr>
        <p:spPr>
          <a:xfrm flipH="1">
            <a:off x="1283099" y="1890900"/>
            <a:ext cx="6900" cy="302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4" name="Shape 114"/>
          <p:cNvCxnSpPr/>
          <p:nvPr/>
        </p:nvCxnSpPr>
        <p:spPr>
          <a:xfrm rot="10800000" flipH="1">
            <a:off x="2622075" y="1599699"/>
            <a:ext cx="1462500" cy="2877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5" name="Shape 115"/>
          <p:cNvCxnSpPr/>
          <p:nvPr/>
        </p:nvCxnSpPr>
        <p:spPr>
          <a:xfrm rot="10800000" flipH="1">
            <a:off x="2358475" y="3062675"/>
            <a:ext cx="600000" cy="11990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6" name="Shape 116"/>
          <p:cNvCxnSpPr/>
          <p:nvPr/>
        </p:nvCxnSpPr>
        <p:spPr>
          <a:xfrm rot="10800000">
            <a:off x="2021875" y="3057874"/>
            <a:ext cx="336599" cy="12087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7" name="Shape 117"/>
          <p:cNvCxnSpPr/>
          <p:nvPr/>
        </p:nvCxnSpPr>
        <p:spPr>
          <a:xfrm>
            <a:off x="2010900" y="3042075"/>
            <a:ext cx="947699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8" name="Shape 118"/>
          <p:cNvCxnSpPr/>
          <p:nvPr/>
        </p:nvCxnSpPr>
        <p:spPr>
          <a:xfrm rot="10800000" flipH="1">
            <a:off x="3102775" y="1579249"/>
            <a:ext cx="583800" cy="115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19" name="Shape 119"/>
          <p:cNvCxnSpPr/>
          <p:nvPr/>
        </p:nvCxnSpPr>
        <p:spPr>
          <a:xfrm rot="10800000">
            <a:off x="1722474" y="1497049"/>
            <a:ext cx="315900" cy="1236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0" name="Shape 120"/>
          <p:cNvCxnSpPr/>
          <p:nvPr/>
        </p:nvCxnSpPr>
        <p:spPr>
          <a:xfrm rot="10800000">
            <a:off x="1351500" y="1503675"/>
            <a:ext cx="659399" cy="29846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1" name="Shape 121"/>
          <p:cNvCxnSpPr/>
          <p:nvPr/>
        </p:nvCxnSpPr>
        <p:spPr>
          <a:xfrm rot="10800000">
            <a:off x="2031474" y="2733050"/>
            <a:ext cx="1071300" cy="26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2" name="Shape 122"/>
          <p:cNvCxnSpPr/>
          <p:nvPr/>
        </p:nvCxnSpPr>
        <p:spPr>
          <a:xfrm rot="10800000">
            <a:off x="1997125" y="4477224"/>
            <a:ext cx="638699" cy="13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3" name="Shape 123"/>
          <p:cNvCxnSpPr/>
          <p:nvPr/>
        </p:nvCxnSpPr>
        <p:spPr>
          <a:xfrm rot="10800000">
            <a:off x="3665875" y="1586350"/>
            <a:ext cx="418799" cy="1349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cxnSp>
        <p:nvCxnSpPr>
          <p:cNvPr id="124" name="Shape 124"/>
          <p:cNvCxnSpPr/>
          <p:nvPr/>
        </p:nvCxnSpPr>
        <p:spPr>
          <a:xfrm rot="10800000">
            <a:off x="1351675" y="1497050"/>
            <a:ext cx="370799" cy="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lg" len="lg"/>
            <a:tailEnd type="none" w="lg" len="lg"/>
          </a:ln>
        </p:spPr>
      </p:cxnSp>
      <p:sp>
        <p:nvSpPr>
          <p:cNvPr id="125" name="Shape 125"/>
          <p:cNvSpPr/>
          <p:nvPr/>
        </p:nvSpPr>
        <p:spPr>
          <a:xfrm rot="10800000">
            <a:off x="2496100" y="4113224"/>
            <a:ext cx="199199" cy="213000"/>
          </a:xfrm>
          <a:prstGeom prst="mathMultiply">
            <a:avLst>
              <a:gd name="adj1" fmla="val 23520"/>
            </a:avLst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26" name="Shape 126"/>
          <p:cNvSpPr/>
          <p:nvPr/>
        </p:nvSpPr>
        <p:spPr>
          <a:xfrm rot="10800000">
            <a:off x="2457237" y="1935587"/>
            <a:ext cx="199199" cy="213000"/>
          </a:xfrm>
          <a:prstGeom prst="mathMultiply">
            <a:avLst>
              <a:gd name="adj1" fmla="val 23520"/>
            </a:avLst>
          </a:prstGeom>
          <a:solidFill>
            <a:srgbClr val="000000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/>
        </p:nvSpPr>
        <p:spPr>
          <a:xfrm>
            <a:off x="3543450" y="226625"/>
            <a:ext cx="1895399" cy="461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Top-down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 b="1"/>
              <a:t>Bottom-up </a:t>
            </a:r>
          </a:p>
        </p:txBody>
      </p:sp>
      <p:sp>
        <p:nvSpPr>
          <p:cNvPr id="132" name="Shape 132"/>
          <p:cNvSpPr/>
          <p:nvPr/>
        </p:nvSpPr>
        <p:spPr>
          <a:xfrm>
            <a:off x="3447325" y="1572575"/>
            <a:ext cx="844799" cy="22386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/>
          <p:nvPr/>
        </p:nvSpPr>
        <p:spPr>
          <a:xfrm rot="10800000">
            <a:off x="4594050" y="1670024"/>
            <a:ext cx="844799" cy="2238600"/>
          </a:xfrm>
          <a:prstGeom prst="upArrow">
            <a:avLst>
              <a:gd name="adj1" fmla="val 50000"/>
              <a:gd name="adj2" fmla="val 50000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Shape 1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196150"/>
            <a:ext cx="4876800" cy="3657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Shape 1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957125" y="1405557"/>
            <a:ext cx="3683950" cy="3238799"/>
          </a:xfrm>
          <a:prstGeom prst="rect">
            <a:avLst/>
          </a:prstGeom>
          <a:noFill/>
          <a:ln>
            <a:noFill/>
          </a:ln>
        </p:spPr>
      </p:pic>
      <p:sp>
        <p:nvSpPr>
          <p:cNvPr id="140" name="Shape 140"/>
          <p:cNvSpPr txBox="1"/>
          <p:nvPr/>
        </p:nvSpPr>
        <p:spPr>
          <a:xfrm>
            <a:off x="3543450" y="226625"/>
            <a:ext cx="1895399" cy="461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Percepční cyklus</a:t>
            </a:r>
          </a:p>
          <a:p>
            <a:pPr lvl="0" algn="ctr">
              <a:spcBef>
                <a:spcPts val="0"/>
              </a:spcBef>
              <a:buNone/>
            </a:pPr>
            <a:r>
              <a:rPr lang="en"/>
              <a:t>U. Neisser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 txBox="1"/>
          <p:nvPr/>
        </p:nvSpPr>
        <p:spPr>
          <a:xfrm>
            <a:off x="3543450" y="226625"/>
            <a:ext cx="1895399" cy="461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b="1"/>
              <a:t>Experiment 2</a:t>
            </a:r>
          </a:p>
          <a:p>
            <a:pPr lvl="0" algn="ctr" rtl="0">
              <a:spcBef>
                <a:spcPts val="0"/>
              </a:spcBef>
              <a:buNone/>
            </a:pPr>
            <a:r>
              <a:rPr lang="en"/>
              <a:t>Woodworth a Schloasberg (1954)</a:t>
            </a:r>
          </a:p>
        </p:txBody>
      </p:sp>
      <p:pic>
        <p:nvPicPr>
          <p:cNvPr id="146" name="Shape 146"/>
          <p:cNvPicPr preferRelativeResize="0"/>
          <p:nvPr/>
        </p:nvPicPr>
        <p:blipFill rotWithShape="1">
          <a:blip r:embed="rId3">
            <a:alphaModFix/>
          </a:blip>
          <a:srcRect l="13948"/>
          <a:stretch/>
        </p:blipFill>
        <p:spPr>
          <a:xfrm rot="5400000">
            <a:off x="2864223" y="605598"/>
            <a:ext cx="3319426" cy="51435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115</Words>
  <Application>Microsoft Office PowerPoint</Application>
  <PresentationFormat>Předvádění na obrazovce (16:9)</PresentationFormat>
  <Paragraphs>31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simple-light-2</vt:lpstr>
      <vt:lpstr>Obecná psychologie I</vt:lpstr>
      <vt:lpstr>Kognice jako forma adaptace na prostředí </vt:lpstr>
      <vt:lpstr>Termíny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Konstantnost vnímané velikosti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Obecná psychologie I</dc:title>
  <cp:lastModifiedBy>CENEK</cp:lastModifiedBy>
  <cp:revision>3</cp:revision>
  <dcterms:modified xsi:type="dcterms:W3CDTF">2016-01-03T09:42:53Z</dcterms:modified>
</cp:coreProperties>
</file>