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78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66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72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85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76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63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28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9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0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2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2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B1338-4607-4C8C-98CF-2CBBD578D14D}" type="datetimeFigureOut">
              <a:rPr lang="cs-CZ" smtClean="0"/>
              <a:t>6. 10. 2015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3196-346C-45F1-B744-57320F3EE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24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pozornosti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u="sng" dirty="0" smtClean="0"/>
              <a:t>Stabilita</a:t>
            </a:r>
            <a:endParaRPr lang="cs-CZ" dirty="0"/>
          </a:p>
          <a:p>
            <a:pPr lvl="1"/>
            <a:r>
              <a:rPr lang="cs-CZ" dirty="0" smtClean="0"/>
              <a:t>schopnost vytrvat po delší dobu v zájmu o jeden bodová fixace pozornosti má velmi krátké trvání (od 0,1 do 5 sekund). Potom se pozornost přesune do jiného bodu. Jsme schopni dlouhou dobu pozorovat nějaký objekt.</a:t>
            </a:r>
          </a:p>
          <a:p>
            <a:pPr lvl="1"/>
            <a:r>
              <a:rPr lang="cs-CZ" dirty="0" smtClean="0"/>
              <a:t>opakem je těkavost</a:t>
            </a:r>
          </a:p>
          <a:p>
            <a:pPr lvl="0"/>
            <a:r>
              <a:rPr lang="cs-CZ" b="1" u="sng" dirty="0" smtClean="0"/>
              <a:t>Koncentrace</a:t>
            </a:r>
            <a:endParaRPr lang="cs-CZ" dirty="0" smtClean="0"/>
          </a:p>
          <a:p>
            <a:pPr lvl="1"/>
            <a:r>
              <a:rPr lang="cs-CZ" dirty="0" smtClean="0"/>
              <a:t>vyčlenění omezeného počtu psychických obsahů, kterými se vědomě zabýváme</a:t>
            </a:r>
          </a:p>
          <a:p>
            <a:pPr lvl="0"/>
            <a:r>
              <a:rPr lang="cs-CZ" b="1" u="sng" dirty="0" smtClean="0"/>
              <a:t>Kapacita </a:t>
            </a:r>
            <a:endParaRPr lang="cs-CZ" dirty="0"/>
          </a:p>
          <a:p>
            <a:pPr lvl="1"/>
            <a:r>
              <a:rPr lang="cs-CZ" dirty="0" smtClean="0"/>
              <a:t>množství objektů, které člověk dokáže postřehnout současně</a:t>
            </a:r>
          </a:p>
          <a:p>
            <a:pPr lvl="1"/>
            <a:r>
              <a:rPr lang="cs-CZ" dirty="0" smtClean="0"/>
              <a:t>rozsah </a:t>
            </a:r>
            <a:r>
              <a:rPr lang="cs-CZ" dirty="0"/>
              <a:t>souvisí se soustředěností a intenzitou pozornosti</a:t>
            </a:r>
          </a:p>
          <a:p>
            <a:pPr lvl="1"/>
            <a:r>
              <a:rPr lang="cs-CZ" dirty="0"/>
              <a:t>zpravidla nárůst rozsahu pozornosti při udržení pozornosti vyžaduje výrazný nárůst intenzity (exponenciální nárůst)</a:t>
            </a:r>
          </a:p>
          <a:p>
            <a:pPr lvl="0"/>
            <a:r>
              <a:rPr lang="cs-CZ" b="1" u="sng" dirty="0"/>
              <a:t>Selektivita, výběrovost</a:t>
            </a:r>
            <a:endParaRPr lang="cs-CZ" dirty="0"/>
          </a:p>
          <a:p>
            <a:pPr lvl="1"/>
            <a:r>
              <a:rPr lang="cs-CZ" dirty="0" smtClean="0"/>
              <a:t>schopnost zaměřit pozornost na významné vnější či vnitřní podněty.</a:t>
            </a:r>
          </a:p>
          <a:p>
            <a:pPr lvl="0"/>
            <a:r>
              <a:rPr lang="cs-CZ" b="1" u="sng" dirty="0" smtClean="0"/>
              <a:t>Iritabilita</a:t>
            </a:r>
            <a:r>
              <a:rPr lang="cs-CZ" b="1" u="sng" dirty="0"/>
              <a:t>, dráždivost</a:t>
            </a:r>
            <a:endParaRPr lang="cs-CZ" dirty="0"/>
          </a:p>
          <a:p>
            <a:pPr lvl="1"/>
            <a:r>
              <a:rPr lang="cs-CZ" dirty="0"/>
              <a:t>prahová intenzita podnětu nezbytná k připoutání pozornosti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92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pozornosti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b="1" u="sng" dirty="0" smtClean="0"/>
              <a:t>Oscilace, kolísání</a:t>
            </a:r>
            <a:endParaRPr lang="cs-CZ" dirty="0" smtClean="0"/>
          </a:p>
          <a:p>
            <a:pPr lvl="1"/>
            <a:r>
              <a:rPr lang="cs-CZ" dirty="0" smtClean="0"/>
              <a:t>ochrana před vyčerpáním</a:t>
            </a:r>
          </a:p>
          <a:p>
            <a:pPr lvl="1"/>
            <a:r>
              <a:rPr lang="cs-CZ" dirty="0" smtClean="0"/>
              <a:t>vždy kolísá ve své intenzitě</a:t>
            </a:r>
          </a:p>
          <a:p>
            <a:pPr lvl="1"/>
            <a:r>
              <a:rPr lang="cs-CZ" dirty="0" smtClean="0"/>
              <a:t>mentální blok = méně než 1s, fáze v činnosti, kdy výkon klesá, útlum v senzorickém systému, nelze překonat na pořád, jen na určitý čas</a:t>
            </a:r>
          </a:p>
          <a:p>
            <a:pPr lvl="0"/>
            <a:r>
              <a:rPr lang="cs-CZ" b="1" u="sng" dirty="0" smtClean="0"/>
              <a:t>Fluktuace</a:t>
            </a:r>
            <a:endParaRPr lang="cs-CZ" dirty="0" smtClean="0"/>
          </a:p>
          <a:p>
            <a:pPr lvl="1"/>
            <a:r>
              <a:rPr lang="cs-CZ" dirty="0" smtClean="0"/>
              <a:t>přesouvání pozornosti z jednoho objektu  na jiný, oslabování a zesilování pozornosti</a:t>
            </a:r>
          </a:p>
          <a:p>
            <a:pPr lvl="1"/>
            <a:r>
              <a:rPr lang="cs-CZ" dirty="0" smtClean="0"/>
              <a:t>dolní práh udržení pozornosti (40ms (mrkací reflex) – 100ms) a horní je max. 5s</a:t>
            </a:r>
          </a:p>
          <a:p>
            <a:pPr lvl="0"/>
            <a:r>
              <a:rPr lang="cs-CZ" b="1" u="sng" dirty="0" smtClean="0"/>
              <a:t>Distribuce, rozdělování</a:t>
            </a:r>
            <a:endParaRPr lang="cs-CZ" dirty="0" smtClean="0"/>
          </a:p>
          <a:p>
            <a:pPr lvl="1"/>
            <a:r>
              <a:rPr lang="cs-CZ" dirty="0" smtClean="0"/>
              <a:t>distribuce pozornosti na několik různých podnětů či činností je možná jen v omezené míře</a:t>
            </a:r>
          </a:p>
          <a:p>
            <a:pPr lvl="1"/>
            <a:r>
              <a:rPr lang="cs-CZ" dirty="0" smtClean="0"/>
              <a:t>otázka, do jaké míry je to distribuce a do jaké míry je to velmi rychlé přepínání mezi jednotlivými věcmi, kterým se věnujeme</a:t>
            </a:r>
          </a:p>
          <a:p>
            <a:pPr lvl="1"/>
            <a:r>
              <a:rPr lang="cs-CZ" dirty="0" smtClean="0"/>
              <a:t>jednodušší, když je činnost zautomatizovaná nebo když jsou činnosti velmi rozdílné</a:t>
            </a:r>
          </a:p>
          <a:p>
            <a:pPr lvl="0"/>
            <a:r>
              <a:rPr lang="cs-CZ" b="1" u="sng" dirty="0" smtClean="0"/>
              <a:t>Vigilita</a:t>
            </a:r>
            <a:endParaRPr lang="cs-CZ" dirty="0" smtClean="0"/>
          </a:p>
          <a:p>
            <a:pPr lvl="1"/>
            <a:r>
              <a:rPr lang="cs-CZ" dirty="0" smtClean="0"/>
              <a:t>týká se řídce a nepravidelně se vyskytujících signálů s hodně blízkými prahy</a:t>
            </a:r>
          </a:p>
          <a:p>
            <a:pPr lvl="1"/>
            <a:r>
              <a:rPr lang="cs-CZ" dirty="0" smtClean="0"/>
              <a:t>třeba rychle reagovat a nepřehlédnout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812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Předvádění na obrazovce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Vlastnosti pozornosti</vt:lpstr>
      <vt:lpstr>Vlastnosti pozornosti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Vlastnosti pozornosti</dc:title>
  <dc:creator>Prezentační aktivity</dc:creator>
  <cp:lastModifiedBy>Prezentační aktivity</cp:lastModifiedBy>
  <cp:revision>1</cp:revision>
  <dcterms:created xsi:type="dcterms:W3CDTF">2015-10-06T11:30:38Z</dcterms:created>
  <dcterms:modified xsi:type="dcterms:W3CDTF">2015-10-06T11:36:15Z</dcterms:modified>
</cp:coreProperties>
</file>