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4" r:id="rId3"/>
    <p:sldId id="257" r:id="rId4"/>
    <p:sldId id="282" r:id="rId5"/>
    <p:sldId id="258" r:id="rId6"/>
    <p:sldId id="259" r:id="rId7"/>
    <p:sldId id="265" r:id="rId8"/>
    <p:sldId id="260" r:id="rId9"/>
    <p:sldId id="261" r:id="rId10"/>
    <p:sldId id="263" r:id="rId11"/>
    <p:sldId id="262" r:id="rId12"/>
    <p:sldId id="283" r:id="rId13"/>
    <p:sldId id="284" r:id="rId14"/>
    <p:sldId id="285" r:id="rId15"/>
    <p:sldId id="266" r:id="rId16"/>
    <p:sldId id="270" r:id="rId17"/>
    <p:sldId id="267" r:id="rId18"/>
    <p:sldId id="268" r:id="rId19"/>
    <p:sldId id="286" r:id="rId20"/>
    <p:sldId id="269" r:id="rId21"/>
    <p:sldId id="271" r:id="rId22"/>
    <p:sldId id="272" r:id="rId23"/>
    <p:sldId id="287" r:id="rId24"/>
    <p:sldId id="273" r:id="rId25"/>
    <p:sldId id="274" r:id="rId26"/>
    <p:sldId id="275" r:id="rId27"/>
    <p:sldId id="278" r:id="rId28"/>
    <p:sldId id="279" r:id="rId29"/>
    <p:sldId id="277" r:id="rId30"/>
    <p:sldId id="281" r:id="rId31"/>
    <p:sldId id="288" r:id="rId32"/>
    <p:sldId id="289" r:id="rId33"/>
    <p:sldId id="299" r:id="rId34"/>
    <p:sldId id="290" r:id="rId35"/>
    <p:sldId id="293" r:id="rId36"/>
    <p:sldId id="321" r:id="rId37"/>
    <p:sldId id="300" r:id="rId38"/>
    <p:sldId id="301" r:id="rId39"/>
    <p:sldId id="32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52" autoAdjust="0"/>
  </p:normalViewPr>
  <p:slideViewPr>
    <p:cSldViewPr>
      <p:cViewPr varScale="1">
        <p:scale>
          <a:sx n="68" d="100"/>
          <a:sy n="68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535A-CC69-4071-82AA-9597E91ABD7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3C001-DB22-4DF7-B157-27477F86B7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7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Universální vědy – nejvíce obecné, na pomezí vědy a víry</a:t>
            </a:r>
          </a:p>
          <a:p>
            <a:r>
              <a:rPr lang="cs-CZ" dirty="0" smtClean="0"/>
              <a:t>Formální vědy – týkají se základů vědy, jde jim o čistou formu, abstraktní strukturu souvislosti,</a:t>
            </a:r>
            <a:r>
              <a:rPr lang="cs-CZ" baseline="0" dirty="0" smtClean="0"/>
              <a:t> </a:t>
            </a:r>
            <a:r>
              <a:rPr lang="cs-CZ" dirty="0" smtClean="0"/>
              <a:t>realizují se vždy v určité metodické abstrakci</a:t>
            </a:r>
          </a:p>
          <a:p>
            <a:r>
              <a:rPr lang="cs-CZ" dirty="0" smtClean="0"/>
              <a:t>Matematika – jazyk exaktních věd, zkoumá obecné struktury a kvantitu</a:t>
            </a:r>
          </a:p>
          <a:p>
            <a:r>
              <a:rPr lang="cs-CZ" dirty="0" smtClean="0"/>
              <a:t>Logika – zkoumá způsoby vyvozování závěrů, které jsou používané všemi vědami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C001-DB22-4DF7-B157-27477F86B71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5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pomezí přírodních a humanitních věd.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C001-DB22-4DF7-B157-27477F86B71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43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Metodologie psychologie</a:t>
            </a:r>
          </a:p>
          <a:p>
            <a:r>
              <a:rPr lang="cs-CZ" dirty="0" smtClean="0"/>
              <a:t>věda, teorie, empirie</a:t>
            </a:r>
          </a:p>
          <a:p>
            <a:r>
              <a:rPr lang="cs-CZ" dirty="0" smtClean="0"/>
              <a:t>zkoumání a výzkumné metody</a:t>
            </a:r>
          </a:p>
          <a:p>
            <a:r>
              <a:rPr lang="cs-CZ" dirty="0" smtClean="0"/>
              <a:t>problém</a:t>
            </a:r>
          </a:p>
          <a:p>
            <a:r>
              <a:rPr lang="cs-CZ" dirty="0" smtClean="0"/>
              <a:t>hypotézy a ověřování teorií</a:t>
            </a:r>
          </a:p>
          <a:p>
            <a:r>
              <a:rPr lang="cs-CZ" dirty="0" smtClean="0"/>
              <a:t>výzkum, validita, reliabilita, objektivita</a:t>
            </a:r>
          </a:p>
          <a:p>
            <a:r>
              <a:rPr lang="cs-CZ" dirty="0" smtClean="0"/>
              <a:t>výzkumný vzorek a metody výběru</a:t>
            </a:r>
          </a:p>
          <a:p>
            <a:r>
              <a:rPr lang="cs-CZ" dirty="0" smtClean="0"/>
              <a:t>experiment</a:t>
            </a:r>
          </a:p>
          <a:p>
            <a:r>
              <a:rPr lang="cs-CZ" dirty="0" smtClean="0"/>
              <a:t>kvantitativní a kvalitativní výzkum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C001-DB22-4DF7-B157-27477F86B71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9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144946@mail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hil.muni.cz/wups/home/studium/informace/katalog-predmet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inpsy.cz/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caspo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phil.muni.cz/wups/home/ve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psychologie.oukej.cz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PSA_016 Úvod do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Úvodní přednáška</a:t>
            </a:r>
          </a:p>
          <a:p>
            <a:endParaRPr lang="cs-CZ" dirty="0"/>
          </a:p>
          <a:p>
            <a:r>
              <a:rPr lang="cs-CZ" dirty="0" smtClean="0"/>
              <a:t>Jiří Čeněk, PSÚ FF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4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Postup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cs-CZ" dirty="0"/>
              <a:t>Do 3.11.: odevzdání článku do příslušné </a:t>
            </a:r>
            <a:r>
              <a:rPr lang="cs-CZ" dirty="0" err="1"/>
              <a:t>odevzdávárny</a:t>
            </a:r>
            <a:r>
              <a:rPr lang="cs-CZ" dirty="0"/>
              <a:t> (Článek do recenzního řízení)</a:t>
            </a:r>
          </a:p>
          <a:p>
            <a:r>
              <a:rPr lang="cs-CZ" dirty="0"/>
              <a:t>Do 16.11.: vypracování recenzního posudku podle vzoru, odevzdání do příslušné </a:t>
            </a:r>
            <a:r>
              <a:rPr lang="cs-CZ" dirty="0" err="1"/>
              <a:t>odevzdávárny</a:t>
            </a:r>
            <a:r>
              <a:rPr lang="cs-CZ" dirty="0"/>
              <a:t> (Recenze článků) + odeslání všem autorům článku</a:t>
            </a:r>
          </a:p>
          <a:p>
            <a:r>
              <a:rPr lang="cs-CZ" dirty="0"/>
              <a:t>Do 30.11.: přepracování článku a odevzdání do příslušné </a:t>
            </a:r>
            <a:r>
              <a:rPr lang="cs-CZ" dirty="0" err="1"/>
              <a:t>odevzdávárny</a:t>
            </a:r>
            <a:r>
              <a:rPr lang="cs-CZ" dirty="0"/>
              <a:t> (Finální odevzdání článku)</a:t>
            </a:r>
          </a:p>
          <a:p>
            <a:r>
              <a:rPr lang="cs-CZ" dirty="0"/>
              <a:t>11.12. (asi i 4.12.) prezentace témat článku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94" y="4714520"/>
            <a:ext cx="4714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Plán přednášek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25.9. Úvodní přednáška (vymezení disciplíny)</a:t>
            </a:r>
          </a:p>
          <a:p>
            <a:r>
              <a:rPr lang="cs-CZ" dirty="0" smtClean="0"/>
              <a:t>2.10. Vyhledávání literatury a psaní práce</a:t>
            </a:r>
          </a:p>
          <a:p>
            <a:r>
              <a:rPr lang="cs-CZ" dirty="0" smtClean="0"/>
              <a:t>9.10. </a:t>
            </a:r>
            <a:r>
              <a:rPr lang="cs-CZ" dirty="0" smtClean="0"/>
              <a:t>Největší mýty psychologie</a:t>
            </a:r>
            <a:endParaRPr lang="cs-CZ" dirty="0" smtClean="0"/>
          </a:p>
          <a:p>
            <a:r>
              <a:rPr lang="cs-CZ" dirty="0" smtClean="0"/>
              <a:t>16.10. Kritické myšlení a struktura argumentu (Mgr. </a:t>
            </a:r>
            <a:r>
              <a:rPr lang="cs-CZ" dirty="0" err="1" smtClean="0"/>
              <a:t>Malatincová</a:t>
            </a:r>
            <a:r>
              <a:rPr lang="cs-CZ" dirty="0" smtClean="0"/>
              <a:t>)</a:t>
            </a:r>
          </a:p>
          <a:p>
            <a:r>
              <a:rPr lang="cs-CZ" dirty="0" smtClean="0"/>
              <a:t>23.10. Možnosti uplatnění psychologa v praxi (Mgr. Diviš)</a:t>
            </a:r>
          </a:p>
          <a:p>
            <a:r>
              <a:rPr lang="cs-CZ" dirty="0" smtClean="0"/>
              <a:t>30.10. Komunikace s klientem (Mgr. Diviš)</a:t>
            </a:r>
          </a:p>
          <a:p>
            <a:r>
              <a:rPr lang="cs-CZ" dirty="0" smtClean="0"/>
              <a:t>6.11. </a:t>
            </a:r>
            <a:r>
              <a:rPr lang="cs-CZ" dirty="0" err="1" smtClean="0"/>
              <a:t>Time</a:t>
            </a:r>
            <a:r>
              <a:rPr lang="cs-CZ" dirty="0" smtClean="0"/>
              <a:t> a stress management, jak se učit</a:t>
            </a:r>
            <a:endParaRPr lang="cs-CZ" dirty="0" smtClean="0"/>
          </a:p>
          <a:p>
            <a:r>
              <a:rPr lang="cs-CZ" dirty="0" smtClean="0"/>
              <a:t>13.11. Milníky </a:t>
            </a:r>
            <a:r>
              <a:rPr lang="cs-CZ" dirty="0"/>
              <a:t>vývoje psychologie </a:t>
            </a:r>
            <a:r>
              <a:rPr lang="cs-CZ" dirty="0" smtClean="0"/>
              <a:t>I</a:t>
            </a:r>
          </a:p>
          <a:p>
            <a:r>
              <a:rPr lang="cs-CZ" dirty="0" smtClean="0"/>
              <a:t>20.11</a:t>
            </a:r>
            <a:r>
              <a:rPr lang="cs-CZ" dirty="0" smtClean="0"/>
              <a:t>. </a:t>
            </a:r>
            <a:r>
              <a:rPr lang="cs-CZ" dirty="0"/>
              <a:t>Milníky vývoje psychologie </a:t>
            </a:r>
            <a:r>
              <a:rPr lang="cs-CZ" dirty="0" smtClean="0"/>
              <a:t>II</a:t>
            </a:r>
            <a:endParaRPr lang="cs-CZ" dirty="0" smtClean="0"/>
          </a:p>
          <a:p>
            <a:r>
              <a:rPr lang="cs-CZ" dirty="0" smtClean="0"/>
              <a:t>27.11. </a:t>
            </a:r>
            <a:r>
              <a:rPr lang="cs-CZ" dirty="0" smtClean="0"/>
              <a:t>Postup </a:t>
            </a:r>
            <a:r>
              <a:rPr lang="cs-CZ" dirty="0"/>
              <a:t>vědeckého poznání (Úvod do metodologie)</a:t>
            </a:r>
          </a:p>
          <a:p>
            <a:r>
              <a:rPr lang="cs-CZ" dirty="0" smtClean="0"/>
              <a:t>, </a:t>
            </a:r>
            <a:r>
              <a:rPr lang="cs-CZ" dirty="0" smtClean="0"/>
              <a:t>4.12. </a:t>
            </a:r>
            <a:r>
              <a:rPr lang="cs-CZ" dirty="0" smtClean="0"/>
              <a:t>??? Přednáška </a:t>
            </a:r>
            <a:r>
              <a:rPr lang="cs-CZ" dirty="0" smtClean="0"/>
              <a:t>Mgr. Smetany</a:t>
            </a:r>
          </a:p>
          <a:p>
            <a:r>
              <a:rPr lang="cs-CZ" dirty="0" smtClean="0"/>
              <a:t>4.12. + 11.12. Prezentace projektů + kratší 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Doporučuji si přečíst:</a:t>
            </a:r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168352" cy="46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1"/>
            <a:ext cx="3312368" cy="463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Psychologické časopisy a „časopisy“</a:t>
            </a:r>
            <a:endParaRPr lang="cs-CZ" dirty="0"/>
          </a:p>
        </p:txBody>
      </p:sp>
      <p:pic>
        <p:nvPicPr>
          <p:cNvPr id="21506" name="Picture 2" descr="http://www.press.sk/sub/press.sk/images/shop/product/ceskoslovenska_psychologie_1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0965"/>
            <a:ext cx="2847775" cy="42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46921"/>
            <a:ext cx="29584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87" y="3101008"/>
            <a:ext cx="281851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Nakladatelství s psychologickou literaturou - vědeckou</a:t>
            </a:r>
            <a:endParaRPr lang="cs-CZ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36581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1860443" cy="22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337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http://www.cas.cz/miranda2/export/sitesavcr/data.avcr.cz/sys/galerie-obrazky/logo-nakladatelstvi-academia.png_11479286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2592287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Průvodce </a:t>
            </a:r>
            <a:r>
              <a:rPr lang="cs-CZ" dirty="0" err="1" smtClean="0"/>
              <a:t>prváka</a:t>
            </a:r>
            <a:r>
              <a:rPr lang="cs-CZ" dirty="0" smtClean="0"/>
              <a:t> po studiu psychologie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667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Problémy s akreditací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024336" cy="39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IS MU a Stránky PSÚ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cs-CZ" dirty="0" smtClean="0"/>
              <a:t>Co neminout v IS?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Co najdete na http://www.phil.muni.cz/wups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353892" cy="19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19" y="4069997"/>
            <a:ext cx="4539627" cy="280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akademického roku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814131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1977"/>
            <a:ext cx="55435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6176" y="2564904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Zápočtový týden</a:t>
            </a:r>
          </a:p>
          <a:p>
            <a:endParaRPr lang="cs-CZ" dirty="0"/>
          </a:p>
          <a:p>
            <a:r>
              <a:rPr lang="cs-CZ" dirty="0" err="1" smtClean="0"/>
              <a:t>Předtermíny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Prodloužené zkouškové období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85534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Nezapomenout se zapsat do semestru!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75521" y="2924944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2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Kontaktní informace a představení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Ing. Mgr. Jiří Čeněk</a:t>
            </a:r>
          </a:p>
          <a:p>
            <a:pPr marL="0" indent="0">
              <a:buNone/>
            </a:pPr>
            <a:r>
              <a:rPr lang="cs-CZ" dirty="0" err="1" smtClean="0"/>
              <a:t>PsÚ</a:t>
            </a:r>
            <a:r>
              <a:rPr lang="cs-CZ" dirty="0" smtClean="0"/>
              <a:t> FF MU (</a:t>
            </a:r>
            <a:r>
              <a:rPr lang="cs-CZ" dirty="0" smtClean="0">
                <a:hlinkClick r:id="rId2"/>
              </a:rPr>
              <a:t>144946@mail.muni.cz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ÚSR FRRMS Mendelu</a:t>
            </a:r>
          </a:p>
          <a:p>
            <a:pPr marL="0" indent="0">
              <a:buNone/>
            </a:pPr>
            <a:r>
              <a:rPr lang="cs-CZ" b="1" dirty="0" smtClean="0"/>
              <a:t>Výuka:</a:t>
            </a:r>
          </a:p>
          <a:p>
            <a:r>
              <a:rPr lang="cs-CZ" dirty="0" smtClean="0"/>
              <a:t>Interkulturní psychologie</a:t>
            </a:r>
          </a:p>
          <a:p>
            <a:r>
              <a:rPr lang="cs-CZ" dirty="0" smtClean="0"/>
              <a:t>Manažerská psychologie</a:t>
            </a:r>
          </a:p>
          <a:p>
            <a:r>
              <a:rPr lang="cs-CZ" dirty="0" smtClean="0"/>
              <a:t>Sociální psychologie</a:t>
            </a:r>
          </a:p>
          <a:p>
            <a:r>
              <a:rPr lang="cs-CZ" dirty="0" smtClean="0"/>
              <a:t>Úvod do psychologie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Odborné zájmy:</a:t>
            </a:r>
          </a:p>
          <a:p>
            <a:r>
              <a:rPr lang="cs-CZ" dirty="0" smtClean="0"/>
              <a:t>Experimentální psychologie</a:t>
            </a:r>
          </a:p>
          <a:p>
            <a:r>
              <a:rPr lang="cs-CZ" dirty="0" smtClean="0"/>
              <a:t>Interkulturní odlišnosti ve zrakové percepci</a:t>
            </a:r>
          </a:p>
          <a:p>
            <a:r>
              <a:rPr lang="cs-CZ" dirty="0" smtClean="0"/>
              <a:t>Problematika adaptace na cizí kulturu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85534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Co si zapsat?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93777" y="1253006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0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Zápis předmětů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smtClean="0"/>
              <a:t>Celkem 300 kreditů</a:t>
            </a:r>
          </a:p>
          <a:p>
            <a:r>
              <a:rPr lang="cs-CZ" dirty="0" smtClean="0"/>
              <a:t>Min. 20 kreditů za semestr/45 za 2 předcházející</a:t>
            </a:r>
          </a:p>
          <a:p>
            <a:r>
              <a:rPr lang="cs-CZ" dirty="0" smtClean="0"/>
              <a:t>Lepší mít rezervu</a:t>
            </a:r>
          </a:p>
          <a:p>
            <a:r>
              <a:rPr lang="cs-CZ" dirty="0" smtClean="0"/>
              <a:t>Povinné předměty:</a:t>
            </a:r>
          </a:p>
          <a:p>
            <a:pPr lvl="1"/>
            <a:r>
              <a:rPr lang="cs-CZ" dirty="0"/>
              <a:t>Seznam: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www.phil.muni.cz/wups/home/studium/informace/katalog-predmetu</a:t>
            </a:r>
            <a:endParaRPr lang="cs-CZ" dirty="0" smtClean="0"/>
          </a:p>
          <a:p>
            <a:pPr lvl="1"/>
            <a:r>
              <a:rPr lang="cs-CZ" dirty="0" smtClean="0"/>
              <a:t>Doporučený studijní plán (I a II cyklus a výjimky)</a:t>
            </a:r>
          </a:p>
          <a:p>
            <a:r>
              <a:rPr lang="cs-CZ" dirty="0" smtClean="0"/>
              <a:t>Kontrola průchodu studiem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4514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2264498" y="5464286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7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Kontrola průchodu studiem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smtClean="0"/>
              <a:t>Zkontrolovat před koncem 1. a 2. cyklu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2" y="1412776"/>
            <a:ext cx="80326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179512" y="2420888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55"/>
            <a:ext cx="8524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6"/>
            <a:ext cx="85534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Co si zapsat?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3529618"/>
            <a:ext cx="22322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1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Další užitečné odkazy na </a:t>
            </a:r>
            <a:r>
              <a:rPr lang="cs-CZ" dirty="0" err="1" smtClean="0"/>
              <a:t>wups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1339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2102904" y="1839077"/>
            <a:ext cx="12961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3203848" y="2564904"/>
            <a:ext cx="12961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4524264" y="2276872"/>
            <a:ext cx="1800200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40 (10 jinde)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1604122" y="2852327"/>
            <a:ext cx="12961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712979" y="3068960"/>
            <a:ext cx="12961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3040900" y="2780928"/>
            <a:ext cx="1459091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 err="1" smtClean="0">
                <a:solidFill>
                  <a:schemeClr val="tx1"/>
                </a:solidFill>
              </a:rPr>
              <a:t>předm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959161" y="4293096"/>
            <a:ext cx="12961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474302" y="5733256"/>
            <a:ext cx="12961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Další </a:t>
            </a:r>
            <a:r>
              <a:rPr lang="cs-CZ" dirty="0"/>
              <a:t>užitečné</a:t>
            </a:r>
            <a:r>
              <a:rPr lang="cs-CZ" dirty="0" smtClean="0"/>
              <a:t> odkazy na </a:t>
            </a:r>
            <a:r>
              <a:rPr lang="cs-CZ" dirty="0" err="1" smtClean="0"/>
              <a:t>wups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err="1" smtClean="0"/>
              <a:t>InPsy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http://www.inpsy.cz/cz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6502516" cy="28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893"/>
            <a:ext cx="23526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3599"/>
            <a:ext cx="2486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Další vzdělávání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4686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958008" y="4293096"/>
            <a:ext cx="201622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Česká asociace studentů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www.caspos.cz</a:t>
            </a:r>
            <a:endParaRPr lang="cs-CZ" dirty="0" smtClean="0"/>
          </a:p>
          <a:p>
            <a:r>
              <a:rPr lang="cs-CZ" dirty="0" smtClean="0"/>
              <a:t>PSB_999 Seminář </a:t>
            </a:r>
            <a:r>
              <a:rPr lang="cs-CZ" dirty="0" err="1" smtClean="0"/>
              <a:t>st.ps.o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22531" cy="42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1519"/>
            <a:ext cx="2419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Zapojení do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www.phil.muni.cz/wups/home/veda</a:t>
            </a:r>
            <a:endParaRPr lang="cs-CZ" dirty="0" smtClean="0"/>
          </a:p>
          <a:p>
            <a:r>
              <a:rPr lang="cs-CZ" dirty="0" smtClean="0"/>
              <a:t>Diplomové práce, pomoc s výzkumem</a:t>
            </a:r>
            <a:endParaRPr lang="cs-CZ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348880"/>
            <a:ext cx="70199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Cíl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Motivovat pro další studium</a:t>
            </a:r>
          </a:p>
          <a:p>
            <a:endParaRPr lang="cs-CZ" dirty="0"/>
          </a:p>
          <a:p>
            <a:r>
              <a:rPr lang="cs-CZ" dirty="0" smtClean="0"/>
              <a:t>Být schopen samostatně vyhledávat informace, pracovat s literaturou, psát odborný text</a:t>
            </a:r>
          </a:p>
          <a:p>
            <a:endParaRPr lang="cs-CZ" dirty="0"/>
          </a:p>
          <a:p>
            <a:r>
              <a:rPr lang="cs-CZ" dirty="0" smtClean="0"/>
              <a:t>Být schopen argumentovat a kriticky myslet</a:t>
            </a:r>
          </a:p>
          <a:p>
            <a:endParaRPr lang="cs-CZ" dirty="0"/>
          </a:p>
          <a:p>
            <a:r>
              <a:rPr lang="cs-CZ" dirty="0" smtClean="0"/>
              <a:t>Seznámit se s aspekty praktické psychologie</a:t>
            </a:r>
          </a:p>
          <a:p>
            <a:endParaRPr lang="cs-CZ" dirty="0"/>
          </a:p>
          <a:p>
            <a:r>
              <a:rPr lang="cs-CZ" dirty="0" smtClean="0"/>
              <a:t>Představit zajímavá témata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6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Jaké předměty nepodcenit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smtClean="0"/>
              <a:t>Angličtina</a:t>
            </a:r>
          </a:p>
          <a:p>
            <a:endParaRPr lang="cs-CZ" dirty="0"/>
          </a:p>
          <a:p>
            <a:r>
              <a:rPr lang="cs-CZ" dirty="0" smtClean="0"/>
              <a:t>Metodologie psychologie I a II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Psychometrika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Matematické a statistické metody pro psychology I a II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3219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63279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Psychologie.oukej.cz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>
                <a:hlinkClick r:id="rId2" action="ppaction://hlinkfile"/>
              </a:rPr>
              <a:t>psychologie.oukej.cz</a:t>
            </a:r>
            <a:endParaRPr lang="cs-CZ" dirty="0" smtClean="0"/>
          </a:p>
          <a:p>
            <a:r>
              <a:rPr lang="cs-CZ" dirty="0" smtClean="0"/>
              <a:t>Diskuse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!!! Studijní materiály !!!</a:t>
            </a:r>
          </a:p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32101"/>
            <a:ext cx="4939457" cy="412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467600" cy="121014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Vymezení psychologie jako vědní disciplíny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256656" cy="261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Systém členění věd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979712" y="1412776"/>
            <a:ext cx="4968552" cy="47525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/>
          <p:cNvCxnSpPr>
            <a:stCxn id="4" idx="2"/>
            <a:endCxn id="4" idx="6"/>
          </p:cNvCxnSpPr>
          <p:nvPr/>
        </p:nvCxnSpPr>
        <p:spPr>
          <a:xfrm>
            <a:off x="1979712" y="3789040"/>
            <a:ext cx="4968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123728" y="3068960"/>
            <a:ext cx="46805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267744" y="33569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Matematika, Logika</a:t>
            </a:r>
            <a:endParaRPr lang="cs-CZ" dirty="0"/>
          </a:p>
        </p:txBody>
      </p:sp>
      <p:cxnSp>
        <p:nvCxnSpPr>
          <p:cNvPr id="16" name="Přímá spojnice 15"/>
          <p:cNvCxnSpPr>
            <a:stCxn id="4" idx="1"/>
            <a:endCxn id="4" idx="7"/>
          </p:cNvCxnSpPr>
          <p:nvPr/>
        </p:nvCxnSpPr>
        <p:spPr>
          <a:xfrm>
            <a:off x="2707340" y="2108768"/>
            <a:ext cx="3513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987824" y="24928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Filosofie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635896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Teologie</a:t>
            </a:r>
            <a:endParaRPr lang="cs-CZ" dirty="0"/>
          </a:p>
        </p:txBody>
      </p:sp>
      <p:cxnSp>
        <p:nvCxnSpPr>
          <p:cNvPr id="21" name="Přímá spojnice 20"/>
          <p:cNvCxnSpPr>
            <a:stCxn id="4" idx="3"/>
          </p:cNvCxnSpPr>
          <p:nvPr/>
        </p:nvCxnSpPr>
        <p:spPr>
          <a:xfrm flipV="1">
            <a:off x="2707340" y="3789040"/>
            <a:ext cx="1792652" cy="1680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4" idx="5"/>
          </p:cNvCxnSpPr>
          <p:nvPr/>
        </p:nvCxnSpPr>
        <p:spPr>
          <a:xfrm flipH="1" flipV="1">
            <a:off x="4535996" y="3789040"/>
            <a:ext cx="1684640" cy="1680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195736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Přírodní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635896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Sociální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194920" y="40050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Humanitní</a:t>
            </a:r>
            <a:endParaRPr lang="cs-CZ" dirty="0"/>
          </a:p>
        </p:txBody>
      </p:sp>
      <p:sp>
        <p:nvSpPr>
          <p:cNvPr id="31" name="Ovál 30"/>
          <p:cNvSpPr/>
          <p:nvPr/>
        </p:nvSpPr>
        <p:spPr>
          <a:xfrm>
            <a:off x="2883586" y="1268760"/>
            <a:ext cx="3232812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673" name="Přímá spojnice se šipkou 28672"/>
          <p:cNvCxnSpPr>
            <a:endCxn id="31" idx="7"/>
          </p:cNvCxnSpPr>
          <p:nvPr/>
        </p:nvCxnSpPr>
        <p:spPr>
          <a:xfrm flipH="1">
            <a:off x="5642964" y="980728"/>
            <a:ext cx="1161284" cy="551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ovéPole 28677"/>
          <p:cNvSpPr txBox="1"/>
          <p:nvPr/>
        </p:nvSpPr>
        <p:spPr>
          <a:xfrm>
            <a:off x="6223606" y="620688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Universální vědy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9" name="Ovál 38"/>
          <p:cNvSpPr/>
          <p:nvPr/>
        </p:nvSpPr>
        <p:spPr>
          <a:xfrm>
            <a:off x="2919590" y="3212976"/>
            <a:ext cx="3232812" cy="57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se šipkou 39"/>
          <p:cNvCxnSpPr>
            <a:endCxn id="39" idx="7"/>
          </p:cNvCxnSpPr>
          <p:nvPr/>
        </p:nvCxnSpPr>
        <p:spPr>
          <a:xfrm flipH="1">
            <a:off x="5678968" y="2420888"/>
            <a:ext cx="1413312" cy="8764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516216" y="2051556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Formální vědy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4" name="Ovál 43"/>
          <p:cNvSpPr/>
          <p:nvPr/>
        </p:nvSpPr>
        <p:spPr>
          <a:xfrm>
            <a:off x="1763688" y="3789040"/>
            <a:ext cx="5328592" cy="160351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" name="Přímá spojnice se šipkou 50"/>
          <p:cNvCxnSpPr/>
          <p:nvPr/>
        </p:nvCxnSpPr>
        <p:spPr>
          <a:xfrm flipH="1">
            <a:off x="6779096" y="3541658"/>
            <a:ext cx="745232" cy="64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6959759" y="314682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Reálné vědy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678" grpId="0"/>
      <p:bldP spid="39" grpId="0" animBg="1"/>
      <p:bldP spid="43" grpId="0"/>
      <p:bldP spid="44" grpId="0" animBg="1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Systém členění věd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147248" cy="57606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Reálné vědy</a:t>
            </a:r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268760"/>
            <a:ext cx="2746648" cy="5205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 smtClean="0"/>
              <a:t>Přírodní</a:t>
            </a:r>
          </a:p>
          <a:p>
            <a:r>
              <a:rPr lang="pl-PL" dirty="0"/>
              <a:t>astronomie</a:t>
            </a:r>
          </a:p>
          <a:p>
            <a:r>
              <a:rPr lang="pl-PL" dirty="0"/>
              <a:t>biologie</a:t>
            </a:r>
          </a:p>
          <a:p>
            <a:r>
              <a:rPr lang="pl-PL" dirty="0"/>
              <a:t>fyzika</a:t>
            </a:r>
          </a:p>
          <a:p>
            <a:r>
              <a:rPr lang="pl-PL" dirty="0"/>
              <a:t>chemie</a:t>
            </a:r>
          </a:p>
          <a:p>
            <a:r>
              <a:rPr lang="pl-PL" dirty="0"/>
              <a:t>vědy o </a:t>
            </a:r>
            <a:r>
              <a:rPr lang="pl-PL" dirty="0" smtClean="0"/>
              <a:t>Zemi</a:t>
            </a:r>
          </a:p>
          <a:p>
            <a:r>
              <a:rPr lang="pl-PL" dirty="0" smtClean="0"/>
              <a:t>...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843808" y="1268760"/>
            <a:ext cx="3240360" cy="5357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 smtClean="0"/>
              <a:t>Sociální</a:t>
            </a:r>
          </a:p>
          <a:p>
            <a:r>
              <a:rPr lang="cs-CZ" dirty="0"/>
              <a:t>ekonomie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psychologie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religionistika</a:t>
            </a:r>
          </a:p>
          <a:p>
            <a:r>
              <a:rPr lang="cs-CZ" dirty="0" smtClean="0"/>
              <a:t>sociologie</a:t>
            </a:r>
          </a:p>
          <a:p>
            <a:r>
              <a:rPr lang="cs-CZ" dirty="0" smtClean="0"/>
              <a:t>politologie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724128" y="1291430"/>
            <a:ext cx="2880320" cy="5357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 smtClean="0"/>
              <a:t>Humanitní</a:t>
            </a:r>
          </a:p>
          <a:p>
            <a:r>
              <a:rPr lang="cs-CZ" dirty="0"/>
              <a:t>etnologie</a:t>
            </a:r>
          </a:p>
          <a:p>
            <a:r>
              <a:rPr lang="cs-CZ" dirty="0"/>
              <a:t>filologie</a:t>
            </a:r>
          </a:p>
          <a:p>
            <a:r>
              <a:rPr lang="cs-CZ" dirty="0"/>
              <a:t>historiografie </a:t>
            </a:r>
            <a:endParaRPr lang="cs-CZ" dirty="0" smtClean="0"/>
          </a:p>
          <a:p>
            <a:r>
              <a:rPr lang="cs-CZ" dirty="0" err="1" smtClean="0"/>
              <a:t>kulturologie</a:t>
            </a:r>
            <a:endParaRPr lang="cs-CZ" dirty="0"/>
          </a:p>
          <a:p>
            <a:r>
              <a:rPr lang="cs-CZ" dirty="0"/>
              <a:t>lingvistika</a:t>
            </a:r>
          </a:p>
          <a:p>
            <a:r>
              <a:rPr lang="cs-CZ" dirty="0"/>
              <a:t>muzikologie</a:t>
            </a:r>
          </a:p>
          <a:p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843808" y="1268760"/>
            <a:ext cx="2880320" cy="280831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57200" y="5861749"/>
            <a:ext cx="7416824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b="1" i="1" dirty="0" smtClean="0"/>
              <a:t>+ </a:t>
            </a:r>
            <a:r>
              <a:rPr lang="cs-CZ" sz="2400" b="1" i="1" dirty="0"/>
              <a:t>Mezioborové disciplíny</a:t>
            </a:r>
            <a:r>
              <a:rPr lang="cs-CZ" sz="2400" dirty="0"/>
              <a:t>: Antropologie, geografie, kognitivní </a:t>
            </a:r>
            <a:r>
              <a:rPr lang="cs-CZ" sz="2400" dirty="0" smtClean="0"/>
              <a:t>věda,…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200" y="4365104"/>
            <a:ext cx="5050904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b="1" i="1" dirty="0" smtClean="0"/>
              <a:t>+ </a:t>
            </a:r>
            <a:r>
              <a:rPr lang="cs-CZ" sz="2400" b="1" i="1" dirty="0" smtClean="0"/>
              <a:t>Aplikované vědy</a:t>
            </a:r>
            <a:r>
              <a:rPr lang="cs-CZ" sz="2400" dirty="0" smtClean="0"/>
              <a:t>: Lékařské a veterinární, technické, zemědělské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84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Psychologie jako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Čerpá z/je </a:t>
            </a:r>
            <a:r>
              <a:rPr lang="cs-CZ" sz="3200" dirty="0" smtClean="0"/>
              <a:t>ovlivněna:</a:t>
            </a:r>
          </a:p>
          <a:p>
            <a:r>
              <a:rPr lang="cs-CZ" sz="3200" dirty="0" smtClean="0"/>
              <a:t>Matematikou </a:t>
            </a:r>
            <a:r>
              <a:rPr lang="cs-CZ" sz="3200" dirty="0"/>
              <a:t>(statistikou), </a:t>
            </a:r>
            <a:endParaRPr lang="cs-CZ" sz="3200" dirty="0" smtClean="0"/>
          </a:p>
          <a:p>
            <a:r>
              <a:rPr lang="cs-CZ" sz="3200" dirty="0" smtClean="0"/>
              <a:t>Lékařskými </a:t>
            </a:r>
            <a:r>
              <a:rPr lang="cs-CZ" sz="3200" dirty="0"/>
              <a:t>vědami, </a:t>
            </a:r>
            <a:endParaRPr lang="cs-CZ" sz="3200" dirty="0" smtClean="0"/>
          </a:p>
          <a:p>
            <a:r>
              <a:rPr lang="cs-CZ" sz="3200" dirty="0" smtClean="0"/>
              <a:t>Sociologií, </a:t>
            </a:r>
          </a:p>
          <a:p>
            <a:r>
              <a:rPr lang="cs-CZ" sz="3200" dirty="0" smtClean="0"/>
              <a:t>Filozofií </a:t>
            </a:r>
          </a:p>
          <a:p>
            <a:r>
              <a:rPr lang="cs-CZ" sz="3200" dirty="0" smtClean="0"/>
              <a:t>a </a:t>
            </a:r>
            <a:r>
              <a:rPr lang="cs-CZ" sz="3200" dirty="0"/>
              <a:t>některé z nich zpětně ovlivňuje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2174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Psychologické disciplíny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Základní (obecné) psychologické disciplíny</a:t>
            </a:r>
          </a:p>
          <a:p>
            <a:pPr lvl="1"/>
            <a:r>
              <a:rPr lang="cs-CZ" sz="2400" dirty="0" smtClean="0"/>
              <a:t>nejobecnější charakter, jsou teoretické</a:t>
            </a:r>
          </a:p>
          <a:p>
            <a:pPr lvl="1"/>
            <a:endParaRPr lang="cs-CZ" sz="2400" dirty="0" smtClean="0"/>
          </a:p>
          <a:p>
            <a:endParaRPr lang="cs-CZ" sz="2800" dirty="0" smtClean="0"/>
          </a:p>
          <a:p>
            <a:r>
              <a:rPr lang="cs-CZ" sz="2800" b="1" dirty="0" smtClean="0"/>
              <a:t>Aplikované psychologické disciplíny</a:t>
            </a:r>
          </a:p>
          <a:p>
            <a:pPr lvl="1"/>
            <a:r>
              <a:rPr lang="cs-CZ" sz="2400" dirty="0" smtClean="0"/>
              <a:t>zkoumají psychické jevy, které se projevují v souvislosti s určitou praxí a snaží se o praktickou aplikaci obecných teoretických přístupů</a:t>
            </a:r>
            <a:endParaRPr lang="cs-CZ" sz="24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45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Základní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787208" cy="5493224"/>
          </a:xfrm>
        </p:spPr>
        <p:txBody>
          <a:bodyPr/>
          <a:lstStyle/>
          <a:p>
            <a:r>
              <a:rPr lang="cs-CZ" dirty="0" smtClean="0"/>
              <a:t>Obecná psychologie – základní psychické procesy</a:t>
            </a:r>
          </a:p>
          <a:p>
            <a:r>
              <a:rPr lang="cs-CZ" dirty="0"/>
              <a:t>Fyziologická psychologie </a:t>
            </a:r>
            <a:r>
              <a:rPr lang="cs-CZ" dirty="0" smtClean="0"/>
              <a:t>– fyziologické determinanty </a:t>
            </a:r>
            <a:r>
              <a:rPr lang="cs-CZ" dirty="0"/>
              <a:t>psychiky</a:t>
            </a:r>
          </a:p>
          <a:p>
            <a:r>
              <a:rPr lang="cs-CZ" dirty="0" smtClean="0"/>
              <a:t>Vývojová psychologie – </a:t>
            </a:r>
            <a:r>
              <a:rPr lang="cs-CZ" dirty="0" err="1" smtClean="0"/>
              <a:t>onto</a:t>
            </a:r>
            <a:r>
              <a:rPr lang="cs-CZ" dirty="0" smtClean="0"/>
              <a:t>- a fylogenetický vývoj</a:t>
            </a:r>
            <a:endParaRPr lang="cs-CZ" dirty="0"/>
          </a:p>
          <a:p>
            <a:r>
              <a:rPr lang="cs-CZ" dirty="0" smtClean="0"/>
              <a:t>Psychologie osobnosti – struktura, dynamika a vývoj, temperament, charakter</a:t>
            </a:r>
            <a:endParaRPr lang="cs-CZ" dirty="0"/>
          </a:p>
          <a:p>
            <a:r>
              <a:rPr lang="cs-CZ" dirty="0" smtClean="0"/>
              <a:t>Sociální psychologie – jedinec a skupina</a:t>
            </a:r>
            <a:endParaRPr lang="cs-CZ" dirty="0"/>
          </a:p>
          <a:p>
            <a:r>
              <a:rPr lang="cs-CZ" dirty="0" smtClean="0"/>
              <a:t>Psychopatologie – odchylky od normy</a:t>
            </a:r>
            <a:endParaRPr lang="cs-CZ" dirty="0"/>
          </a:p>
          <a:p>
            <a:r>
              <a:rPr lang="cs-CZ" dirty="0" smtClean="0"/>
              <a:t>Metodologie</a:t>
            </a:r>
            <a:r>
              <a:rPr lang="cs-CZ" dirty="0"/>
              <a:t>, psychometrika</a:t>
            </a:r>
          </a:p>
        </p:txBody>
      </p:sp>
    </p:spTree>
    <p:extLst>
      <p:ext uri="{BB962C8B-B14F-4D97-AF65-F5344CB8AC3E}">
        <p14:creationId xmlns:p14="http://schemas.microsoft.com/office/powerpoint/2010/main" val="42718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Aplikované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cs-CZ" dirty="0" smtClean="0"/>
              <a:t>klinická psychologie</a:t>
            </a:r>
          </a:p>
          <a:p>
            <a:r>
              <a:rPr lang="cs-CZ" dirty="0" smtClean="0"/>
              <a:t>psychologie práce a řízení, personalistika</a:t>
            </a:r>
          </a:p>
          <a:p>
            <a:r>
              <a:rPr lang="cs-CZ" dirty="0" smtClean="0"/>
              <a:t>forenzní psychologie</a:t>
            </a:r>
          </a:p>
          <a:p>
            <a:r>
              <a:rPr lang="cs-CZ" dirty="0" smtClean="0"/>
              <a:t>pedagogická / školní psychologie</a:t>
            </a:r>
          </a:p>
          <a:p>
            <a:r>
              <a:rPr lang="cs-CZ" dirty="0" smtClean="0"/>
              <a:t>psychologie nadaných dětí</a:t>
            </a:r>
          </a:p>
          <a:p>
            <a:r>
              <a:rPr lang="cs-CZ" dirty="0" smtClean="0"/>
              <a:t>psychologie náboženství</a:t>
            </a:r>
          </a:p>
          <a:p>
            <a:r>
              <a:rPr lang="cs-CZ" dirty="0" smtClean="0"/>
              <a:t>psychologie sluchově postižených osob</a:t>
            </a:r>
          </a:p>
          <a:p>
            <a:r>
              <a:rPr lang="cs-CZ" dirty="0" smtClean="0"/>
              <a:t>hudební psychologie</a:t>
            </a:r>
          </a:p>
          <a:p>
            <a:r>
              <a:rPr lang="cs-CZ" dirty="0" smtClean="0"/>
              <a:t>psychologie v architektuře</a:t>
            </a:r>
          </a:p>
          <a:p>
            <a:r>
              <a:rPr lang="cs-CZ" dirty="0" smtClean="0"/>
              <a:t>dopravní psychologie</a:t>
            </a:r>
          </a:p>
          <a:p>
            <a:r>
              <a:rPr lang="cs-CZ" dirty="0" smtClean="0"/>
              <a:t>vězeňská psychologie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Modus </a:t>
            </a:r>
            <a:r>
              <a:rPr lang="cs-CZ" dirty="0" err="1" smtClean="0"/>
              <a:t>operandi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/>
              <a:t>Choďte pokud máte o psychologii opravdový zájem.</a:t>
            </a:r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endParaRPr lang="cs-CZ" sz="4400" b="1" dirty="0" smtClean="0"/>
          </a:p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 smtClean="0"/>
              <a:t>Kdykoliv se ptejte.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5997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Čím by jste jednou chtěli být?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6792"/>
            <a:ext cx="381596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9" y="4214626"/>
            <a:ext cx="343976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095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5925"/>
            <a:ext cx="3268627" cy="21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Požadavky na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Seminární práce (viz dále)</a:t>
            </a:r>
          </a:p>
          <a:p>
            <a:endParaRPr lang="cs-CZ" dirty="0"/>
          </a:p>
          <a:p>
            <a:r>
              <a:rPr lang="cs-CZ" dirty="0" smtClean="0"/>
              <a:t>Žádná zkouška</a:t>
            </a:r>
          </a:p>
          <a:p>
            <a:endParaRPr lang="cs-CZ" dirty="0"/>
          </a:p>
          <a:p>
            <a:r>
              <a:rPr lang="cs-CZ" dirty="0" smtClean="0"/>
              <a:t>Účast na přednáškách není povinná</a:t>
            </a:r>
          </a:p>
          <a:p>
            <a:endParaRPr lang="cs-CZ" dirty="0"/>
          </a:p>
          <a:p>
            <a:r>
              <a:rPr lang="cs-CZ" dirty="0" smtClean="0"/>
              <a:t>Hodnocení: </a:t>
            </a:r>
          </a:p>
          <a:p>
            <a:pPr lvl="1"/>
            <a:r>
              <a:rPr lang="cs-CZ" dirty="0" smtClean="0"/>
              <a:t>Na základě kvality článku</a:t>
            </a:r>
          </a:p>
          <a:p>
            <a:pPr lvl="1"/>
            <a:r>
              <a:rPr lang="cs-CZ" dirty="0" smtClean="0"/>
              <a:t>+ zlepšení známky při účasti na experimentu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399530" cy="22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Seminární práce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216606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208912" cy="5565232"/>
          </a:xfrm>
        </p:spPr>
        <p:txBody>
          <a:bodyPr/>
          <a:lstStyle/>
          <a:p>
            <a:r>
              <a:rPr lang="cs-CZ" dirty="0" smtClean="0"/>
              <a:t>Konečný cíl: Publikace článku na serveru psychologon.cz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305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Postup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cs-CZ" dirty="0" smtClean="0"/>
              <a:t>4 členné týmy</a:t>
            </a:r>
          </a:p>
          <a:p>
            <a:r>
              <a:rPr lang="cs-CZ" dirty="0" smtClean="0"/>
              <a:t>Instrukce: Studijní materiály – Organizační pokyny</a:t>
            </a:r>
          </a:p>
          <a:p>
            <a:r>
              <a:rPr lang="cs-CZ" dirty="0" smtClean="0"/>
              <a:t>Do </a:t>
            </a:r>
            <a:r>
              <a:rPr lang="cs-CZ" dirty="0"/>
              <a:t>3.10.: výběr a přihlášení k </a:t>
            </a:r>
            <a:r>
              <a:rPr lang="cs-CZ" dirty="0" smtClean="0"/>
              <a:t>tématu v IS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655422" cy="390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10246</TotalTime>
  <Words>847</Words>
  <Application>Microsoft Office PowerPoint</Application>
  <PresentationFormat>Předvádění na obrazovce (4:3)</PresentationFormat>
  <Paragraphs>219</Paragraphs>
  <Slides>39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Arkýř</vt:lpstr>
      <vt:lpstr>PSA_016 Úvod do psychologie</vt:lpstr>
      <vt:lpstr>Kontaktní informace a představení</vt:lpstr>
      <vt:lpstr>Cíl kurzu</vt:lpstr>
      <vt:lpstr>Modus operandi</vt:lpstr>
      <vt:lpstr>Čím by jste jednou chtěli být?</vt:lpstr>
      <vt:lpstr>Požadavky na ukončení</vt:lpstr>
      <vt:lpstr>Seminární práce</vt:lpstr>
      <vt:lpstr>Seminární práce</vt:lpstr>
      <vt:lpstr>Postup práce</vt:lpstr>
      <vt:lpstr>Postup práce</vt:lpstr>
      <vt:lpstr>Plán přednášek</vt:lpstr>
      <vt:lpstr>Literatura</vt:lpstr>
      <vt:lpstr>Psychologické časopisy a „časopisy“</vt:lpstr>
      <vt:lpstr>Nakladatelství s psychologickou literaturou - vědeckou</vt:lpstr>
      <vt:lpstr>Průvodce prváka po studiu psychologie</vt:lpstr>
      <vt:lpstr>Problémy s akreditací</vt:lpstr>
      <vt:lpstr>IS MU a Stránky PSÚ</vt:lpstr>
      <vt:lpstr>Harmonogram akademického roku</vt:lpstr>
      <vt:lpstr>Nezapomenout se zapsat do semestru!</vt:lpstr>
      <vt:lpstr>Co si zapsat?</vt:lpstr>
      <vt:lpstr>Zápis předmětů</vt:lpstr>
      <vt:lpstr>Kontrola průchodu studiem</vt:lpstr>
      <vt:lpstr>Co si zapsat?</vt:lpstr>
      <vt:lpstr>Další užitečné odkazy na wups</vt:lpstr>
      <vt:lpstr>Další užitečné odkazy na wups</vt:lpstr>
      <vt:lpstr>InPsy</vt:lpstr>
      <vt:lpstr>Další vzdělávání</vt:lpstr>
      <vt:lpstr>Česká asociace studentů psychologie</vt:lpstr>
      <vt:lpstr>Zapojení do výzkumu</vt:lpstr>
      <vt:lpstr>Jaké předměty nepodcenit</vt:lpstr>
      <vt:lpstr>Psychologie.oukej.cz</vt:lpstr>
      <vt:lpstr>Vymezení psychologie jako vědní disciplíny</vt:lpstr>
      <vt:lpstr>Systém členění věd</vt:lpstr>
      <vt:lpstr>Systém členění věd</vt:lpstr>
      <vt:lpstr>Psychologie jako věda</vt:lpstr>
      <vt:lpstr>Psychologické disciplíny</vt:lpstr>
      <vt:lpstr>Základní oblasti</vt:lpstr>
      <vt:lpstr>Aplikované oblasti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PSA_016 Úvod do psychologie</dc:title>
  <dc:creator>uzivatel</dc:creator>
  <cp:lastModifiedBy>uzivatel</cp:lastModifiedBy>
  <cp:revision>38</cp:revision>
  <dcterms:created xsi:type="dcterms:W3CDTF">2014-08-29T08:36:21Z</dcterms:created>
  <dcterms:modified xsi:type="dcterms:W3CDTF">2014-09-15T16:02:40Z</dcterms:modified>
</cp:coreProperties>
</file>