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9" r:id="rId10"/>
    <p:sldId id="265" r:id="rId11"/>
    <p:sldId id="266" r:id="rId12"/>
    <p:sldId id="267" r:id="rId13"/>
    <p:sldId id="270" r:id="rId14"/>
    <p:sldId id="271" r:id="rId15"/>
    <p:sldId id="275" r:id="rId16"/>
    <p:sldId id="272" r:id="rId17"/>
    <p:sldId id="274" r:id="rId18"/>
    <p:sldId id="273" r:id="rId19"/>
    <p:sldId id="276" r:id="rId20"/>
    <p:sldId id="277" r:id="rId21"/>
    <p:sldId id="280" r:id="rId22"/>
    <p:sldId id="278" r:id="rId23"/>
    <p:sldId id="284" r:id="rId24"/>
    <p:sldId id="297" r:id="rId25"/>
    <p:sldId id="288" r:id="rId26"/>
    <p:sldId id="283" r:id="rId27"/>
    <p:sldId id="287" r:id="rId28"/>
    <p:sldId id="285" r:id="rId29"/>
    <p:sldId id="279" r:id="rId30"/>
    <p:sldId id="298" r:id="rId31"/>
    <p:sldId id="289" r:id="rId32"/>
    <p:sldId id="291" r:id="rId33"/>
    <p:sldId id="281" r:id="rId34"/>
    <p:sldId id="290" r:id="rId35"/>
    <p:sldId id="292" r:id="rId36"/>
    <p:sldId id="293" r:id="rId37"/>
    <p:sldId id="294" r:id="rId38"/>
    <p:sldId id="295" r:id="rId39"/>
    <p:sldId id="296" r:id="rId40"/>
    <p:sldId id="28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8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B292-07D9-433B-A26C-1B4678DBF23B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2FD1-B87D-441A-BE05-D99FF158F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8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 hrbolků na lebce můžeme vyčíst psychologické vlastnosti (zvětšené mozkové oblasti vytvářejí vroubky na lebce)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30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Slunce</a:t>
            </a:r>
            <a:r>
              <a:rPr lang="cs-CZ" baseline="0" dirty="0" smtClean="0"/>
              <a:t> se točí okolo země, protože ze země to tak vypadá. Země je stabilní a nehybná.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51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Zdánlivá kredibilita tvrzení. Když to všichni říkají, musí to být pravda.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39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Kdo by nechtěl využívat</a:t>
            </a:r>
            <a:r>
              <a:rPr lang="cs-CZ" baseline="0" dirty="0" smtClean="0"/>
              <a:t> více procent kapacity svého mozku? „Experti“ nabízejí snadná řešení, která nefungují.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62FD1-B87D-441A-BE05-D99FF158F9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3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0l9s8_Hm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PQr_IJvYzb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a8YXZTlwT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JVPx-ZE9jX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xsalford.com/the-inaccuracies-of-eyewitness-testimony-part-2-memory" TargetMode="External"/><Relationship Id="rId2" Type="http://schemas.openxmlformats.org/officeDocument/2006/relationships/hyperlink" Target="http://www.tedxsalford.com/the-inaccuracies-of-eyewitness-testimo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UPHV-LiJQs" TargetMode="External"/><Relationship Id="rId4" Type="http://schemas.openxmlformats.org/officeDocument/2006/relationships/hyperlink" Target="http://www.tedxsalford.com/the-inaccuracies-of-eyewitness-testimony-part-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PSA_016 Úvod do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Největší psychologické </a:t>
            </a:r>
            <a:r>
              <a:rPr lang="cs-CZ" dirty="0" smtClean="0"/>
              <a:t>mýty I</a:t>
            </a:r>
          </a:p>
          <a:p>
            <a:endParaRPr lang="cs-CZ" dirty="0"/>
          </a:p>
          <a:p>
            <a:r>
              <a:rPr lang="cs-CZ" dirty="0" smtClean="0"/>
              <a:t>Jiří Čeněk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Zdroje psychologických mýtů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Touha po jednoduchých odpovědích a řešeních na komplikované problémy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Zdroje psychologických mýtů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Iluzorní korelace: 2 nesouvisející události spolu zdánlivě souvisejí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Vyvození příčiny z korelace (problém </a:t>
            </a:r>
            <a:r>
              <a:rPr lang="cs-CZ" dirty="0"/>
              <a:t>3. </a:t>
            </a:r>
            <a:r>
              <a:rPr lang="cs-CZ" dirty="0" smtClean="0"/>
              <a:t>proměnné – ne nutně přímý kauzální vztah)</a:t>
            </a:r>
            <a:endParaRPr lang="cs-CZ" dirty="0"/>
          </a:p>
          <a:p>
            <a:pPr marL="457200" indent="-457200">
              <a:buFont typeface="+mj-lt"/>
              <a:buAutoNum type="arabicPeriod" startAt="3"/>
            </a:pPr>
            <a:endParaRPr lang="cs-CZ" dirty="0" smtClean="0"/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27584" y="3140968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71600" y="33569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Zneužívání v dětství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400092" y="3103307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88124" y="328585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Agresivita v dospělosti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3"/>
            <a:endCxn id="6" idx="1"/>
          </p:cNvCxnSpPr>
          <p:nvPr/>
        </p:nvCxnSpPr>
        <p:spPr>
          <a:xfrm flipV="1">
            <a:off x="3203848" y="3571359"/>
            <a:ext cx="2196244" cy="376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887151" y="4581128"/>
            <a:ext cx="237626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3263415" y="4003323"/>
            <a:ext cx="2196244" cy="10105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67171" y="472601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Genetické faktory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8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Zdroje psychologických mýtů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 smtClean="0"/>
              <a:t>Zavádějící zobrazení v médiích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670376" cy="206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312368" cy="32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Vybrané psychologické mýty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lidí využívá pouze 10 % kapacity mozku</a:t>
            </a:r>
            <a:endParaRPr lang="cs-CZ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245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6678"/>
            <a:ext cx="2209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BDAAoHBwgHBgoICAgLCgoLDhgQDg0NDh0VFhEYIx8lJCIfIiEmKzcvJik0KSEiMEExNDk7Pj4+JS5ESUM8SDc9Pjv/2wBDAQoLCw4NDhwQEBw7KCIoOzs7Ozs7Ozs7Ozs7Ozs7Ozs7Ozs7Ozs7Ozs7Ozs7Ozs7Ozs7Ozs7Ozs7Ozs7Ozs7Ozv/wAARCAFaAOADASIAAhEBAxEB/8QAGwAAAQUBAQAAAAAAAAAAAAAAAwABAgQFBgf/xABQEAACAQMCAgUGCQkECAUFAAABAgMABBEFIRIxBhNBUXEUIjJhgZEVFzNScpOhsdEHFiNCU1RiksEkNFXSNUVjgoOi4fAlQ0RzsjZkdKPC/8QAGgEAAwEBAQEAAAAAAAAAAAAAAAECAwQFBv/EADURAAIBAgMEBwcEAwEAAAAAAAABAgMREiExBBNBURQzUmFxkaEFFSIygeHwFiNisULB0fH/2gAMAwEAAhEDEQA/APSo40MakopOB2VLqo/mL7qUXyS/RFTr4GpVqbyXxPV8TuSViPVR/MX3Uuqj/Zr7qlSrPfVO0/MdkR6qP9mvupdVH+zX3VKlRvqnafmKyI9VH+zX3Uuqj/Zr7qi1xEs6QF/0jgsq94HOiZpyqVV/k/MLIgYo/wBmvupdVH8xfdUzTZqN9U7T8x2RHq4/mL7qbq4/mL7qlSo31TtPzHZEerT5i+6l1cfzF91J3CIXY4VRkmheV2/VxSdcvDMQIzn0ie6mqlZ5pv1F8IXq0+Yvup+rj+Yv8tPmlmlvql/mfmOyG6uP5i+6l1cf7NfdTSypDE0srBEUZZjyAoVtfWt2WFvOkhXmFOSKtTrON03b6i+G9g3Vx/s191Lq4/mL7qlmo9YnWGPjXjAyVzvip31XtPzCyF1UfzF91P1Uf7NfdUZZ4oeEyOqhmCrk8yeQomae9qWvd+YrIj1cf7Nf5aXVR/s091Sp8099U7T8wsiHVR/s191Lqo/2a+6p0qTrVO0/MLIh1Uf7NfdUZI4xE5CLnhPZRajL8k/0TWlKrUdSPxPVcRNKxGL5JfoipVCL5NfAVOsqvWS8WWtB6VNQri6gtI+suJUjXlljioUXJ2QN2DUqFBPFcxCWGRXRuTA7UTNJpp2YamTqLMmrwshIK2sxBHYdqreUXltErx3Ek7y2Rlw++GGNx763jw+k2NhzPYKbij41QMvFw5A2zivQjtSUFFxvY53SzbTMcyiSC2S11OWXrpwryBlJHmscctuVDlubpNUeE3scQhZAqzPgyLgZOMbk71tcMMI9FEBbuAyfxp2jilYMyI7LyJAOKS2qCb+HLPl/z6A6UnxMOPUZH1VAlwFR5ZI2iZwSOEHfhxsMjvoPwldRW1xGLkTTJwFplcGNVLYJGBt4b10XUxcRfq04juTgZNAaSwtCYma3hLblSQufZVx2qlJpKnfT0J3c9XIDpTyyQyCW5huMN5pjfjwMcicCsxIDa3uoNEDILJC1tEdwjMMmt6COFIx1CIqHccAAB9dTCKGLBQGbmcbmsVtWCc2lk/z/AKvqaOldK70Of8vnjjbqL43Ra1aVtlPVsMY5d++3qol5qkjRztaXStwWyMCmG4WLY+6tlLeGPi6uJE4vS4VAz40y2tuqlVgjUHmAo3q3tNFu+D+vUndz5lDVY3i6PXSyTNK3VHz2AB+ys6K4MN9I63UN1KbN8PEAOqxvuBscmukZFdSrqGU8wRsagltBGrBIY0DcwqgZpUtsjCm4yV7sJ0nKSaZjXFzcQWtvG163XTRmXrGZUUbDbkc7nlQ5L+5Ns86uElNpCwcKMgs2DW80MUgUPGjBfRDKDimaO3VQrJGobCgEDfuFUtqp2tgzB0pX1KNoJGvbm1uZTcJCY3VnABBO/Z6xUdKu5Xupreafr5AocMjKUxnswNvA1oSTW1u3FJJFEz9rEAmnt47dE4rdI1V98oAAfdWcqqcZXjr/AGUoNNZhaVKlXGbD0qalSAeoy/JP9E09Rl+Sf6JrWj1kfFEvQhF8mvgKJQ4vk18BU+yip1kvFlLQese9aKHpBbzXhCwdQyxu/oq+d/A4rYqMkaSpwyIrqexhkVVGqqcm3yt5kVI4lZGbNK91fW0VnedXE6O7NEAQxBXb7ap2moXz3jzTXEYiSR1eAuOIAZxhcZz2863UiijAEcaKFGF4VAxTdRD1vW9UnWfP4Rn310R2mmk4uN8u65m6cm7pnNeWXd1aXaNcs0clk0y5ZWYY7DgbZFW0NwDElvcdbJ5GzJJwqTnIwMjsraS3gjJKQxoTseFAKUcEUWOriRMZxwqBitZ7bTatGORKoy1bMRdRk1CEXCgCA3EMaKyg75HEd/Wceyla+VW9rfzR3TSPFcOxjKjcBsn3itzqYggQRoFB4goXYHnmhT2qyRzdUFillThMoXf/AK1HS6bWFRsg3UtW8yvpt8bvjmeRQkznydDgEqOZ9+ao3kbydIZQr2yEW6569OIczy3Fa0VjBGtuoQf2YYQ43G2KeWytZ345raKVgMZdATUQ2ilTquUVk1b8+g5U5SikzMuZr1ZZUguUjW3tRLhYwQx35dw2oT6lqU18wt1RUiVGZWYAMCMk77+6tsW8IBAiTBXgI4R6Pd4VCSytZiplt4nKDClkBwKqG00VlKC8gdOfBmYbu9EOoXInXhgZ1SPgG2Mb5ocNxfR2tze9bJKiOjKXABaMDzhwjl21p3litzaPBGREXYMSF2JzncducVWj0qdYbr9LEklwoT9FHwqo78Z571pGtQcHdJZrhwyJcKlwum3pu42mdgFldjAvIlBtn+vtqlqOp3MN6fJ2JjhdElUheHLEe3keytRLOFDAQgzbqVjPcMAf0p5LK1lk6yS3jd/nMoJ9VYQrUI1XJxuuX53GjjUcbXzMzyu+Fx13XqYRedR1XB+rnGc99B6+4vJrS4kuFKG7KiAKPN4eIc+edvtrc6iLGDEmOLjxw/rd/jUBZWonM4tohLnPHwDOe+tIbVSWeHPwX59SXSm8rmdqMElxrdukSwFhbuf06cQ9IUpZruOV7aOeG28ngEh4Y9nO+wB5DatXq06wSFBxgcIbG+O6oTWtvcMrTwRyFeRZQcVMdqjaMZLJIHSebT1M21v7rUJ0AlW1VYkkZCuS/Fv29nZSh1Kd0tsyLxSXbxsMD0QT+ArTktbeZ0eSCN2j9ElRlfCo+RWvXGYW0QlJzx8Aznvo39Bv5f6GoVOZU066uGu5be7kzLjjVVA4eHOMgj2c606DDa29uWMEEcRbnwqBmjVzVpwnO8VZGkItKzFUZPkn+ialUJfkn+iamj1sfFFPQhF8mvgKJQovQXwFEzRV6yXixrQesaXVpoL5kcAxq2DtvitgbVixQLcapcxuNiD94qqSjniOiio5uSNpHV0DIQVIyCKqajf+RxYXBkbkDVC3u30uSS2uASo3QintoJLxpL243GDwKaappO70KVJReKWn9lzS7yW7idpcZDYGBV+srQvkJfp/0o1xqQhnMKwPIy88VM43m1EipC9RqKL9UtSu5LSJGjAJLY3ocOrRvMIpI2iY7edUNbP9njH8f9KmEGppSCFNqaUkaSNlAe8VKgmZIYOORgqgDc0K1vVugzLG6oP1m5VnheqM8LzZapZrOfV4+MrDE8oHMqNqsWl9Fdg8GVYc1PMVThJK7Q3Tmldos1nzX8ttfCKZFETcmFaFVdQtfKrYgDz13WnDDe0gp4b2loWQds1Sv79reRIoVDyseRoNlqKrZP1x8+EYx391NpsDTStfTekx8yrVNRu5cDRU8Lblw9TTQt1a8eOLG+OVPmqd3qUFq3AcvJ2qvZQ4NYgkkCOrRE8uLlWe7la6RCpzaukaOaVCnmWCFpWyVUZ2pra4S5gWVAQG5A1Nm1ciztcNmnqrc3sdo0auGJkOBinu7yOzRWkDEMcDFCi+A1Bu1lqWaVZza1bLJwjiYcuIDatAHIzRKMo6oJQlHVD1GX5J/ompVGT5J/omro9ZHxRD0BxegvhRKHH6C+FTq6vWS8WNaEqybL/TU/gfvFatZNl/pu48D94ojpLwNqXyy8C9d2MV4F49ip5ju7qJIoS2ZVGAFIA9lEqE3yD/AETWWJuyITbsjO0P5CX6X9KnJqLvO0dnB1jA7seVD0UZtpgOfF/So6VcQ2/WQzERvxc22rpks5SOmcVilK1wGoSXLmI3ECxkHZgedXNaP9mj+l/SgatdQztEkbhyrZOOVG1r+7Rn+L+lCzcMrDWsMrAELX96IbhiioNkHbVvVHFvp/BGOEMQuB3VDULVjGl1BtJGN8dopSuNT0wlR+kTfh9dTdNxa0Jum4y4ALW4u7eBUjsyQd88J3pQi6bUlnNs0YY4bAOKtaffwvAsUjBJEGMHbNWGvbdZFQSBmY4AG9EptNrCKUpJtYSxSpUq5jlMPUbZPhONBsJccWPGteYi3tWKgAIhIHhWbqB/8Wt/BfvNac8fWwPH85SK6Ju6jc6ajvGFzP0eBWia5ccUjsdzVnULZJ7R8qOJQSpqppVysStaykI6scA9tH1G8jhtmUMDI4wADRPFvcgkpb3IrRzNLoMmdygK1a0oY06L2/eaBFbPHoki8J4mBbFT0m4iNksZdQyE5BPrpzfwu3MqdnGWHmC1j+8Wv0v6ipa58jCP4qDqVzFNeW6RuGKtvjxFG1v0IPp1UcsJUE04X7zQjtoUiCLEoUDlii0w5CnrkbbONtvUVNJ8k/0TT1GT5JvomtKPWx8US9AUfoDwotCj9EeFEp1X+5LxY1oS7KCltDHM0yoA7cz30WlUt2Grj0xAZSDyNKlWYA4LaK2UrEnCCcneoT2FtctxSx+d3g4zVilWmKWtxqUk7plX4NtOr4BEMA5570Wa2injVJFyq8hmhahctaW3WooJyBvVNdQ1BlDLaAqRkEZ3pqNSaxXNVGcliua2BjHZQYbOG3dniXhLc96ow6uwmEV1CYie3etTNTJShkyJRlDJ8SrPptrcPxMmG7Su2aUGm21u4dUyw5FjnFWqVG8la1xY52tcempVGR1jjZ22CjJqEyQctpDNOszqeNORzRqr2l7HeKzR5HCcEGrFVK+jHJNZMq3On2903FImG+cuxNQh0q1hkDhSxHLiNXaVPeTStcpTmla+Q3ZiqUmj2kkhfhKk9inartKpjOUdGKMpR0ZVGl2oCcKEcByDnn40W4tIroKJQTwnIwcUalTc3e9wcpN3uKlTUqgklUZPkm8DT00nyTfRNa0esj4oT0Ax+iPCi0KP0R4UQVVXrZeLGtB6empVixipUqVIB6empVV8hFDWv7h/vCiWtzAtpCplQEIMgsO6ha1/cD9IUKDR7eW3jkJfLKCd/VWyUXSWJ8TpSjulifEHqkkd5PDDARI4JyV7K1XkWCAu/JBk4rMnsG09DcWsreb6SntFWHuPKtIklxglCCO405JNRS0CSTUVHQdtYtQitliT2AbiiPqECWq3BLcDHA23oOk28Jslcxgs2ckj10S8uLa0RVeMMc5VAO2pcY4sKTJcY4sKTAjXLYtgpIoPaRV4SRyw8YIZGGfEVlz3c0tu4fT2EZB37vXyoulEnS3yeRaqlTWG6yKnTWG6yLVi9s0Ba2ThXO+3bQzq9oIy/GdjjGNzQtF2sX+mfuFA0W3ik6yV0DMGwM9lDhFOTfAHCKcm+Bbg1e1nkCAlCeXEOdXqytagQWiyqgVlbmBitC3Ytbxk8yoJrOcYqKlEicY4VKIWlTUqybMh6VNT0gFSpUqYCppPk28DT00nybeBrWj1kfFEvQDH6I8KKOVCj9EeFEp1esl4scdEOKempVkxj0qVLNSAqeo8QHaKcHNVwAoa1/cf98VK1vbZbWJWnQEIARn1VZngjuY+rlGVznnVb4Hss+gf5jWqlBwwyNoyg4YZANQ1KBrZoYn42fbbkKlHC0GhurjBKkkVZi061hbiSIZHad6PLGs0bRv6LDBp7yKSjEHOKSjHQraT/o6L2/eap3hEWtRyTfJ42J7P+zWpDCkEQjjyFHKmuLaK5ThlXI7D2ikqiU23xBTSm5cGCu7qBbV8yr5ykDB51W0r/Rj+LfdRY9ItEOeFmP8AEc0eC1it4mijB4W55NDlBRsgxQUcKKmjf3BvpH7hUND+Ql+nV+C2jtojHGDwk53pra0itFZYgQGOTk5olUTxd45VE8XeVtaP9h/3xVq1/usX0B91K4t47qLq5c8Oc7GiIoRFReSjAqMXwKJniWBRHpUqVZkCp6alQAqempUAPUZPk28DUqg/ybeBrWj1kfFCegKPkKJQ09EVMVVXrJeLBaIlT1GnrNjHrM1a6ljaO3hPC0nMitIGqWo2BvArxsFkTlmqpOKmsRpSaUliK66GGUGW4YueeBViysp7SZuKbjiK7DPI1VGoX1n5t3bllG3Fy+2r9rfwXeyNhuZU862qOpbPNGs3Utnmi1SrN1K8ntriFYdw3Ncc6G/wsEM3FGMb9WOdYqk2k76mapNpO5q0qyIr2+vlC26KnCPPc8s1Jbu8s7lI7wq6PsGFPcy04j3UtOJrUs0C7acQHyYAyE9tUXTV0Qv1sbYGeEc/uqYwxLUiML8TVzSqnp12by3LsoVlODiqMWoX9w0kcMaswPpEYAFNUpNtchqnJtrkbWapWV491LOGUBY2wMe2gq+q9Qw6tTIG25cvfVGxa/DzeTxqxLefnGx99aRpfC7tGkaScXdo6DNLNUJb2S0sle4Qdc2wUd9Azq5Trv0Y7eDG9Zqk2Zqm3xNalVSwvReREkcLqcMvdVIanePPLDFArsrYXA5D10KlJtrkCpyba5GxSqnYyXrFxdxquPRI7auVDjZ2JkrOwqeo5pZqSSRqL/Jt4GnBqMnoN4GtaPWx8UD0BJ6IqYoachRBVVesl4sS0Q9PTU9ZDFSBpVmXc9/bXTPHEZYTjAxnFOMHJ2RcY4nZGoQCMHGDWJfxLa6lA8PmljkqPGp/DNw3mraHj9pqVpZXE915VebY9FTXRCLp3ctDeEXTzkS1L/SNn4j7xWr2VmahG76hasqMQG3IGcb1p9lZT+WJlP5YmXoQxFN9OlrnoQ/SNS0ZHjilDqVJbtGKbWUeRYQilvO7Bmtb/v8A5yNbrfXJ6jeSwtHBB8pJ291QGm3PBxNfPx+rlS1S2lMkV1COJo+aiorq00w4IrRzJ6+QoV8KwfUEnhWD6j6IP7PL9P8ApTaLzuPpVLRQyRSq6lW4s4IptGVlE/EpGW7RRNr4/oE38/0NXsrK0f07r6f41p1iRTyaZdTLJCzJI2QRWdNYoySM6avGSRLVlabUreLi4QRse45o3wbef4g/2/jSuon1G0juYVKSLuoPOoRa11a8FzC6uuxx21qsTglHgapycEo8A9hp72cru0vGH57UDSf75dn+L+pqxZ3sl3Kx6kpEBsW7TVfSQRdXZIx539TUtytLFrkS3K0sWprZpqVKuY5xUqVNSAlTP8m3hSFM/wAm3ga1o9bHxQpaMEh2ogrg738p1hp+o3FjJYTs1vK0RZWGCVJGfsqPxs6WNjYXXvX8a9Cp7O2p1G1DiZKpG2p32afNcCPytaT22N3/AMv40/xs6P8AuV2PYv41n7t2rsMe8jzO9zSzXB/Gzo37nefyr/mpfGxovbaXn8q/5qXu3auwx7yPM7ynzXCD8rGifut7/Iv+an+NjQ8f3a9/kX/NQ/Z21dhhvI8zus0+a4QflY0L93vf5F/zU/xr6F+73v1a/wCap93bV2GG8jzO6zSrhh+VbQf2F79Wv+an+NbQf2N59Wv+aj3ftXYYbyPM7jNKuI+NbQP2V59WPxpfGr0f/Z3n1Y/Gl0Dauww3keZ2+abNcV8anR/5l39WPxp/jT6P/Nu/qh+NHQNp7DHvI8ztM0jXGfGl0e7rv6ofjSH5Uejx/evqv+tLoG1dhhvI8ztKiVUndQfZXHfGh0d+dc/Vf9af40Ojna9z9V/1o6DtXYfkG8jzOxpvZXH/ABodHP2lwP8Ag0vjO6Nn/wA64+pNHQdp7D8g3keZ2GaWa5D4zejf7ef6k0vjM6NfvE31JpdC2nsPyDHHmdfmlXI/GX0a/eZfqTTj8pXRr96l+pal0PaOw/IMceZ1opMfMbwrlB+Unoz+9yfUtRrbp90evbiO1gu3aWdxGgMTDLE4HZ660pbHtCqRbg9VwBzjbU8c6Sf/AFVqn/5sv/zNUHzkmug1+xtD0l1F3uclruUlVXiIPGfXVN4rJWwFmf18IH4193c5dy9W0ZGaWa1lisG2aG4HgB+FFGk2Evo3LRH+NcY99GLuH0eT0aMTNLOa3oujsDkEXyOD2AYqclrbaevEto838R9H38/uq4pPiD2aos2jDitZ5zwxQu5PcK0E6P3vCDOYrcf7R8H3UZ9XuOEpGRAvdGMfbVZrlmOWYk95Oa1UYcSVGC1LKaNZJ8tfFz3Rpt7zRvINJA5TN4YH9TWeJvXUhMfXVrdrgWnDkaAs9GIw0U/jxionSdKk+TuZovUwBqj15HbTif1070+RV4cg83RyXhL2tzFOO7kfwrNuLO5tTieJk7iRsfbWjF5S7Axxue4gVowvfxrwzGPh7VmwRWclT52BUcXyo5bNNmuoubXQ5RxTOsMvb5O2R+FU47LRRznkkPrHDWDaTyzDo0+a8zEzSzW60WmoSEtGcdhDjf7aHixBx8HPj/3CTSxPkHR32kYud6fNbQttNkO9rPH/AL4/rS+B7CQ+Zfqnqf8AHlSxdwdFnwaMPfNOFZvRBPhXSJoFpGOPrWuMfqpgfbUGuI7PKxWKoRtxSDiP4VrGKfEl7POPzGNBp17cNiK3dvZVtNCuAf080MPqZ8n3Crhu7y42HWFe4bCpeR3nMwlQe01phprVlxoJgE0WzX5W9LH+BDj7aKNN01f15T/u/wDWiiwu87Kv84pnsb5Bk27HwOapSo6Gu6S/xBjT9MzuJiPZV7RNMsF1/T5Ip5lZbqJgrKCCQw2rMeR4zh0ZfEYq9oNxnpBpw77qIf8AMKu0LESjC2hQ6RWt1+dGpssEvCbyUghDgjjNUjFdl8dVKT9E12mrRrNrd51kN1a4uHHXI3muOI79m/tNZ1xpacW3SRBn9VpGNeaqrvZnNemuJzvkWoMOIwTBe8gijLpGoyY/QkDsLMK0TYqgOdZmffH6Jc5/5hUTptnIQPKb4sPSYqh//qq3jFvKfeVF0ieM8cl1BFjt6zOPdVmK5W1IL6qXx2KvFn21L4AtHIPwukWeydMfaCRV6Lo3psEIla5k1AkHzLTBI8azlNcX6Fwrxj8uX1KcuqaS4wbBrhu0sQmfcKGj20uDBo5yeRHE1WJNXs7FeC10WNH7ZLgk+4DGPeaE3SvVSuIp1gXuhjVf6VPxv5V6mz2hvN28g0dvqPOLTpR4QA0KW8vrY/p7eZO3DQBdvdVdukGqu3Gb+fi7wxFHTpTq8ezXRlHzZVDD3GjDU4pB0gZtcjYYk0+CQ4wCy71KHWrFDn4OjQ/OXmPXTfnBFM2bvS7SUfwJ1f3bfZRPLejcqHrNFmR/9lcHH20ZrWL8xdIle9xpLqK7B6jU5IGPNWUAe8VQm0u+OXXhnA7UfJ93OtCDTNPu2zBZahjGcAAjHiTWjFp+n2yo0enzmRTznusL7lH9aW8w6ClWUvnfqcn1FyH4BDIW7gprUtejGr3CB3gFuh5NMwTPsO9dC2pdIRDwWVpbxxjb9AhLH2nesG+vdR6xmvrdic79YpA/pTVSpLSyM06beTDL0dsYv73rkAPdChc/0oh0rQFOBqk7f8PH41keWJkFoVx3KcVL4QjHo26f729GGpzfoWpRNUaFo0pxHrLJ6miB/qKhN0O1DHHZzQXaHlwNwn3Hb7azTqbj0VjT6K4p11S84wY5pFbs4Dg/ZRhqrR+YOUCyNHurB830xtCp5dtHbWreFAo4rhhtxMP61d0681a4hK3lvFNacnNzhQPA9h9fOmu4OiwK4EhkB84Qser9mfxqMbbtJeRXSlBWgZj660g4UQQKf2dVmnEpy0zk97b1tpJp8ZHkVvaZz5vWJxH25pG6YtgxWI9QgX8KrElohdMnyMLj/wBop9tEjuJIh5txwD1NW0RZSD+0W1ruN+ElD94FD+CtAmJMdwUk+Zx8QP3ffRvFxQ1tnNFFNXIBWeQTKeYK1paA+nz61ZNHaPHILmPDYJX0hUntItMUtaaf5ax3WRfRXxXdj7xTaR0kvptdsIB1UCPcxoyRxgZBYAgnmfbSjJt/AW9pUlwMvpHaXL9ItReI9chu5NlOSvnHYiqQsLnIMgWIfxEA+6r+u30kXSPUkhAiHlcoYrzbzzzNUjduz5fzj3tvXsRo0nm2ecIWcIbz7gkfwipLb2+cG6mHsqDTqR8mKh5Qo5RrW6pUADfB0L7peDOOTLTDTNQjPFDhvWjUPyrB2VR7Kkl/Mp2kI9WdqUqFBoDUie9iGNSlgdfmyjiY+0bihytojPlYJAe9Tt9tVfhLrF4Zo1kHfUWgtrgZgm6tzyR+VZ7iEc4K5OHky4tzaKCIYoF+mGP37VMXjj9a2A7hj7qxZ4p7f5RCB87soXXVGPDkTglzN43lsQRNDbyDtxHg+8Ua3vtPiJ6m3WFyMK5UHh9n41zfXeupdcSKlyjL5lcMD5mzdtqUwLLfSTqDyViMDw/Csh2dCeIGnjvHjIKuRVr4UWU5uYFlxzYbH31nu6f+ORaTRR64g8yKuQ63fwAKl3IV+ax4h7jU47OxvWxCZoye9MgeJH4Un0WOGQdZqEJU/Nzml0eT0Vx2TE2rW829zp1u7drJmM/Zt9lJZtFYkva3S55BZQfvFESCyhHmRrK3zpDt7qJ5UVPmuiDuRBWsdhb1dh27yt1+lo5KWE0o7BJLjHuFGXV5fQstPghJ2ysZc/bt9lEXUeA5yGPrUfhU01hkGOrjAPPhGM1XQI8ZBhBG11W9865kZVHLrXxjwFL4Ot4z+mvkz3ICak9xa3Pykjo38RyKG9i7DigkWUeo71fRYx0VxWYQ2mndl5Nn/wBsfjUTY2zgiK9wewOpFUpOtiYiRCD6xUBPWbhT4oWZdk0m7VOOPhlX+A5+znVFzJESrqVI7CKLHdvGcoxXwNWBq0hwsqpMvIhxmodKD0YXZXg1O6tz+jmYerNbWi67Lda/p63MEEzvdRKJGXzl84cqpRxwXfnfBiAfODlQK0dEg02LXbDES9Z5THw4Zjg8Q9dT0S+aHa/AwekDkdKtUH/3sv8A8zVTjIevbpuimg3NxJPNpkDySMXdiDliTkmo/mb0dP8AqqH7fxrwX7bpRbWF5HVuGzxRnOKFxnNe4/mX0cP+qofe340vzJ6N9ulRe9vxpe/aPZYdHfM8O4zThyc17f8AmP0Z/wAKi/mb8af8x+jP+ExfzN+NHv6j2WHR2eILJUixHOvbh0G6MjlpUX8zfjSPQbo0eelx/wA7fjT9+0eTDo7PFor6aIYV8r2qwyD7Kn11lPvPC0bfOi5e6vZfzE6M/wCFp/O340vzD6Mf4Wn1j/jT/UFHjFv88Q3D5njBsYX3hukI7m2NJdNfHy8X81ezfmF0YP8AqtfrH/GkOgPRj/C1+tf8aPf2y8YMNwzxsWVugzNdqD3Lv91SEljD8nE8h/jO3ur2L8wOi/8Ahg+tf8aY/k+6Ln/Vv/7n/Gn7/wBmWkWG4Z48+oyuvCCEXuUUAyZOSa9n+L3ox/hx+uf8aY/k76MfuB+uf8aP1BRfB/n1DcM8Y6yl1lezH8nXRj9xf65/xpj+Tjowf/RuPCZvxp+/6HJ/n1DcM8Z6z103WeuvZT+Tboyf/Syjwmaon8mnRrsgnH/GNP8AUFDvFuJHjvWeupCZlOVYg94NevfFj0bP/l3A8JqifyX9HT2XQ/4o/Cq/UFDvHuJHlaanMo4XKyL3OM0jc2Unytrg9pRsV6n8V3R75139aPwqJ/JXoB5S3o/4i/5ar9QUHrfyDcSPLQdPBzwTn1cQFTF5BH8hbKp728416b8Vehft736xf8tMfyVaH2XV7/Ov+Whe39mX/gtxI8wku5ZT57nHd2CregOfzj0wZ53kX/zFeh/FVo3ZeXv8y/5aLafk20uxvYLyO7ume3kWVQxXBKnIzt6qte39nm8Kbz7g3MjqBzqQqA51MV8VW6yXizqWg4p6YUqxKKc2omEvxRNEqTJH1kmArA43G/ZmqzdI7VWcdVKQsvV5wPO3IyPVtWnIImThlClScYbkTUTFbqOJo4hkjcqOfIfhWqlDjERTtddjuWjHk00Ykj41LcPavEBseeKEOkS8bKbSYFVDMuVyAQxzz7hWrwxLjKoOwbDwpdVFnPVpnwp4qeuH1CzM860HhaWG2lbglMZU4BYb7jJ9VBHSa3edkjhkZUzxttyzjI333B251q9XDHkhEXiOScAZPKmFrbcXF1EfFnOeAZz30KdLjELMz7TXluJure2ePMojV8gqfNDDt29LFStNdiuZkhaCSOR2K7kEA+dgbHtCGr4t7cSK/Uxhx6J4RkeFOIYEkDiKMSHOGCjO+5pYqXZCzMqHpPbSQCRoJ/k+Niq5A5jHtIPOrEOuQys6i3uFZELYZRkkAEqBnOfOFW/JLYniNvFnGM8A5EYqMVlaWzOYokiabYlQATtjA9gpuVJrJMMysmv2shUqkvAzBVfhGCSdu3O4Oc91Ia3HLC8sFvLIEkWPsHETjlv3EVaFlaBQpt4yAgj3UHzR2U5tLXqDCYIuqO5ThHD7vZSvS4JhmUZOkNrHH1nVylD6LcOx2B8cbgcu2pza2iWkk0VvJI0bonDsOLibhyPbn3Vae0tZAoe3iYL6IKA4/wC8Cp9RDjh6pMbHGO45H270YqXJhnzKPw/bLZtdyxyxxBgoyN283iyB4ZPsqba5bRQRSzrJEJZCigrk7Nw58Mke+jvY2ciGN7aJkOCVKjHLH3bU7WNpIAHtom4WLDKjYk5z7wKMVK+jDMFDrFpPKkas4eQ4VWQgnbP3b+0UFukenrwjjclidgh2AGSfDHdVxbSBLhZ1jUMqlRjbY4z9w91VX0Sye4WYIU4RgouOFvHb/vApxdHjcMy/BOlzCs0ZbhYZHEMH3UTNCjRYkCIOFRyFTzWDa4FDk0s01NUgSzUW9E+FKmPonwraj1kfFClowA51MVAczUhWlbrJeLJWhKlmmpVgUUbzTTcRSrHPIjyOH4mYkKQMbDs9lVW0SdlaM3rMhZSnEzEph+Lv3z66uanevZQI8aB2dwgBz3E9gJ7KoSavqIgDDTyjPxBRuSMNjux6/CuqnvWlZkuxOTRr2ZfP1Ahseay8XmHGMgZ5+NHg0y6hVh5Y+8JQZdmwc5B3qqNX1BSp8jLKSFJ84L2knln1cudW7e/vnfEliApGQFffkDvkAdv2VpLe4bO3oLK5GTSruV1kN8yvxgnhLYxxEkYz6x7qgmmaj1TxC9aM8WOPiZjjCbjJ71bb10m1i6LyRrZEFXKBgSeLuI23xnenTU9QbY2JDKwTzmIDHiUcXLlhgfeOyhb5Lh6BkNJotzJbQKL6RZoVdesLsSeLHb7Me31VF9FvHmikN65ERBAaVjvwMuc9npA+yo2+vXE6XEnkgXqlXhj4sszHGfYM4O1SOtXnULJ8H8IkAK5Y+bsD53m+vFFq6yy9OIZBpNMv3FuBfsojjZHwx84kEZPf2e710k0q6W9jme7LxxsxQMzErkMAN+fpDc77UOTUr6CNGeDjVkjyw2Kk89scqrwa/eyQtdeQ8cYTi6pGy6nBIHLc8u7mKWGs1lYLoONK1QRKg1OQYQgsXJJJ7eW3u7fUKmumX6rhr1nzkcLyHYcIA5DfBBOMb5otvqdzNCZTYsAo3CSA7/Zt4b+qqr6/cRiQNprAoisB1g84kA45evn3gipW+btZeg8ifwbqfEuL9giux4VkxsQMDPCeWDt66eTTr9jbyC5BkjiKSHrWHF5wPPHcCM4pDXGLYNow88r6XMbctue/L1Goxa5PIrHyJlKhfNLd6l+eO7bxp2rcl6BkEfTtQaVH8sAxBGjspwWZS2Ty5b1DyPVnmZBdFI1dBxlz56+bkAY54zv308Ovdak0nUcKRyiNSX9ZHEe4bbGoHpNEs3Vm2bdmAwwJIBUZA5n0uXPY0JVtMKDIn5FrQba/Rc7Ek8XeeIDG3YMeNP5Nq62tvCLr9OWYSSekAOY7O8AeBNNDr4uQoih4WJGzMN8tw7d/9MirOn6p5ayRGIrIYhI3CcqAfX45HsNTLeJXcVl4BkV/J9bEbqsqZcHhJfJQ4Pbw774rWjUpGqlixAwSeZqVKuac3PgUkKlSpVmMVJvRPhTimY+afCtaHWx8UKWjK3aakDUO01IVtV6yXiyVoiVKmzSrBlELiW3gQSXEkaKDszkAA+JqSSpIMoysO9TmqVzpzOC1vLwyGcTfpcuuQMYxkYFVPgOdAojvCuA2SARuwxsM7b+0DatYwptZyzJuzbzSBrFOi3LFit6YiwwvV8W2cd57BnHjRrPSpbeUNJdNKFLkAs2+cYJ37APtqsEFF/EF2aiSJIiujBlYZDKcginLADc1g2+gXEEaRLfv1ahQAGYFcKoON+3B8M7UWLRpxbSpcXslxI7xuCWIC8LcRxvtkk+zHdSdOnwmPM1Uht4ZWkSONJJT5zBQC58e2i5rG+CLk2fVPdcbhwwYu4/VIznOQTnOBtUV0e+V2PwjI2WJyZG9eDgbbZ5cj20OnB/5hdm2cMCCAQRjBqEMENunBDGkaZzwqMCsddFuiSZL+YD9VVmkAXY9ucnfB38KI+mXptbmJb5w8z8Sv1rAqMk4GPR7OXPFDpw0UwuzWLKCRkUuIZxkZrJu9Mun45obhutPCSocgNw8PZyyeE7+uqdpo9+1qXNxNb3JXgLtISW9LJO/eRjOSMc6aowtfEK75HREgbnApZrL+C5zZSRSXEjyMU4eKdtlUg8+/bnjNV20nVMLjUDnrFZvPbHCAo4fXyfxyD2VKpw7Q7vka8Ftb25YwxKhbGSB2b7eG599EKIZVlKguqlQx5gHGfuFZfkV7BBJwzvIzAAKHIx5w5d22eVRi0/VBMDJqDFMrlQ/Jdsj0ck8989vKqwJ5uYX7jYBBGQQcUwRFkaQKAzAAnvxWLFpmpwKscN4FjDZbzt8EnI5c9wc+qpmy1cGQx3/AD4uHJGwJbHZ3cHuNJ049tBd8jaBpVR06G8hWTyucykkcG42HCO4DfOau5rGUVF2vcofNLNRzSzU2AlmmPonwpqR5GtaC/dj4oUtGA/WPjUhUP1j41IVrV6yXiyVoImlmsHpNFcMbeTgllskJM6RHB8akdYhstHgnswJ4MEZllCkY7N+ZroWwylThODu5en1MXXSk08rG7mlmsGbpIVWJobJ5est+vPngcIB3z7qhqOu9ZaNFa28kjSWplZg2OqUjnRD2dtDaTjqD2imk8zogaVYGnavKPI7BLV5mNvG7ycXIEDc1ZsNb8s1B7JoAjqpYFZA4xntxyNKpsNaKk7ZL+uY414O2eprZpZrjekFwya3cqZrpQluGQQMcBuwn1Vpx66bexs4whvbl4Osfqz+qOZz7DWk/ZdVU4Ti74uH0uQtqjicXlY6DNLNYUvSWNVhaC1knEsJl81gOEDnnwwahqGvq9kUtYZXkltjKSuxiGOZrKPs/aZNLDqW9op2budBmlmsK41Gaz6KxXSsWmaJAGbc5PbVe6srjTdEnvDf3L3DRjizJsCSOVVDYHLWVrywrvf+hOvbRcLs6bNPWLZ60ZoJl8kmE9uikxsQCwPI5pl6Swm06420vGJxCY1wTxHu76zewbRdrDoVv6dr3NulWL+ckHkwl8nm6zrupaHA4w1K26SQXE8URtriPrHMfEy7K/zaT2DabN4HkG/p3tc2aWazPhuNb1rWa2mibhZkLAYcLucb01hr1tqFwkMcU8bSJxoZEwGA54NQ9jrqLk4uyzKVam3a5qZpZqnqkrw6XdSxsVdImKkdhxXM2er3vGqi/N0JLVnccIzCwBP9K22b2fU2im5xay5mdXaI05KLOyBpZ3rG0PWY72GK3kaQ3PVBiXXHH3kUPVp75tbtbG1uzbrLGWJ4Qdxn8KlbDU3zoyyau8+SKdaOBTWZu5p81j6Lf3M091Y3rK09s2ONRjiB7a16569GVGbhI0hNTjdD059E01I8jSodbHxRUtGA/WPjTion0j41IVrW6yXiyVoZ+o2+pzOPILqOJCvCyumfaKzW6KvHBbpb3EZeNXV+tTIPFzIHZW5eyzQ2E8tvH1kqISi4zk42rE+HL6F5ALZ7uNRxJIqFOMcGSMY23rt2fadojBKlZW7v78zGdGEneQSPQJ0RQZk2smt9s8yc58KhL0du1CeTXMaM1sLebiUkEAYyKa61nVEskuUhCGSYhUEbSeb1ZYDbG5bAz66INevo4laXTHbMnAcNg5yfV4eNaradrTumvQl0KTVrB7PRZIJWZ5l4Ws1t8pzBA50HSNCudPvknlkgZUiMY6tSCd85PeaGekl3Hxl9OEgwWTq2bcBA3zd9z9h7qt3eryQ9U6KDGY3YhVLcbqQCgPZ2747KmVfampRdviGqNO6fIDf6RqEuqT3dnPDGJouqPGCTjtoY6O3VnHA1hcJ1yQtFIZBswJJyPaaX5yXTI0i6a3Ch3w+S36Mttt3gD20efWrxbOO5ishgyKGXi4iV6sucYHqwKpbTtcYxjlbTh6idCm22Qi6PSQdUqSIVjtXhOeZZsnPhvQW6PXsUai2niDPbdRMHzjxFTuukF38FTXcFmEaOREHGSwbPMjltjkan+ckgeOM2Mis+4O/IMByx4+GKa2rbL3yf59wdClpYuvpQuNDXTpm3EYXiXsI7fsqk2m6zcabLY3MtuycAVHGckgjn7AaGnSW6YrL8HOIcEsM7ggSHH/IKc9J5JLhY4LPbzeMu22GI7Rttk1lCe1QysnnfwZUqcH/RK90C6uXuWSRF6xYgAScHh5g+o1RutNutPtY8rAsk2oI8apngBwcDwrXj1eW40ea4REjuok4mjbzvXnAPI1BNXWS+isbyyLSmVuGQKODzSQDudjty51tS23aI5SSaWv0RnPZ4PTUCmg3bFZ5XjM73azyBSeEAdg99Ouh3YKecm1+bjZuS/jUU6UOI5WltiQiDJj34WyQQcns83b10cdKYOsaI2lzxK3CdlGTkDbJ7zUvats5IrcUila9Hr6G7SSRYTwCUNIGPFJxKQCffVm10i9tZLOUCMtbWzocttxHJHsqZ6TxC6KG3kEaIWkJxlcFs9u/ok7dlEvOkCQvBDFbyNLP1ZAbAADMo335+dRPa9rnlKKz+/wD0FQprQmvlWp9HX6xFWeeJhgbAnspW2l9RoZtxBGty0BRioGScd9CbpALW7uIbuEhYncIYhnzVUMSc7D0gPGjW/SCxubkQR9ZxEoMldhxKWG/srmdSvGLjCNot4svzQ0wRbu9bWKdvp1/ay2syQKzwWRjwXGC+dhUbuDVm1Cy1FLJZJI4SHQSAAE57fbVlukcMltcTWsRkEKcQLNwqx4uHGftzQG6VwCFcQEz5YOgbzRwkg4Pby+0VutorueN003mvo/r3kbmFrJtCtLTU7ET37W6TXd1IvFErbIvjXQDON6o2esWd9O0EDlnXi7Njg4OO/mPfV6uHaqs6srzjZ/64eRrTgoKyY9N2Glml2VhQX7sfFGktGA/WPjT1E+kfGnrat1kvFkrQkKlURTiudjHp6anFIBUwAHIYqWKWKLjGobzRRsFd1UkFgCcbDmaoa7HfG3jawZ+sL8BC55MMZ9m1Zjwand6afKFm6ySGXKgHYjgAHtwT7TXoUNiVSCm5pJ5d5z1KzjJxSOkSWN3dEYMyYDAdm2aE19aJK8LTxh414nUsMqO81k2VvcJqvXxm5ETyIpEgOGXquZ9eQKBfRS+VXqWUE5WVJOvV4tgcbFT6+6tFsMHPC5cL/wDpLrytex0gKsAwwQRzqCzQPJ1ayIX380HfbnXOP8KwRpGs06wpKR1hQsfRBA2HLOaI8N1HNcTxB43RZ3ViCB6Sn7cGqXs5cZruF0h9k6B3hh852ROIhcnAz3ClHcW8snDHLG7gnZSCdudYl9DeXfR63LM3lE0yOCN+DJyPcMUANdQ2sKW8ckDxQFHwmSH41BOSO3c1MdhUoXx53a8huu09MjozJAFclowEPn7jze3ep8KNg8KntBxXNXSXaS6hAxkaF0bhPD8o4Ree3/e9NNqGpC6uYomlRVTCgpnBDKMjbuJ76fu6T+WS4eodJtqjoZ4baSB45kTq2BDZ22PP76LwITkopI7cVzF7c3zwtbTyycALBWEYzKRJgA4G229dSOVc20bNKhFNu97mtOpjbyINDE/pxo3buoNRFvAHDiGMMN8hRmi01cd3zNQXkltwlPJ4uFhgjgGDUTY2hIJtYSQMD9GNh3UelRilzABFZ2sMhkitoo3385UAO/OjUiajnek23qMel2VHNODtW1DrY+KFLQCfSPjT0TA7hT4HdXqVNivNvFx5fcxU8iAFSANPSrJ7B/L0+4953D4pYpsnvpZPfU9A/l6fcN4SxT4qGT30+T3mjoH8vT7j3ncT4afhoeT3mlxHvPvo6B/L0+4bzuC4pwtB4m+cffS4m+cffR0D+Xp9xbwNioTQJcQtFKvFG4ww7xUOJvnH30uNvnH301sLTupen3BzvwDKgVQqjAAwBT4oHE3zj76XG3zj76OgPten3DH3B8UsbYoHG3zj76XE3zj76Ogvten3DedwXh9VLFC4m+cffS4m7z76HsH8vT7hvO4LimxQ+I95pcR7z76XQP5en3HvO4Jw02KhxHvNLJ7zS6B/L0+4bzuJGoMDT5PeaWT3mjoH8vT7hvO4GT6qkDT86WK0pbDapF4uPL7ic8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7" y="3284984"/>
            <a:ext cx="21336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Většina lidí využívá pouze 10 % kapacity mozku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23528" y="4581128"/>
            <a:ext cx="7601272" cy="18928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Jaké argumenty bychom mohli uvést proti tomuto tvrzení?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624736" cy="29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78824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Argumenty proti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Evoluční hledisko:</a:t>
            </a:r>
          </a:p>
          <a:p>
            <a:pPr lvl="1"/>
            <a:r>
              <a:rPr lang="cs-CZ" dirty="0" smtClean="0"/>
              <a:t>Váha 2-3 % celkové hmotnosti, spotřeba 20 % kyslíku</a:t>
            </a:r>
          </a:p>
          <a:p>
            <a:pPr lvl="1"/>
            <a:r>
              <a:rPr lang="cs-CZ" dirty="0" smtClean="0"/>
              <a:t>Dopustila by evoluce takové plýtvání zdroji?</a:t>
            </a:r>
          </a:p>
          <a:p>
            <a:pPr lvl="1"/>
            <a:r>
              <a:rPr lang="cs-CZ" dirty="0" smtClean="0"/>
              <a:t>Nebylo by jakékoliv zvýšení kapacity využito existujícími systémy ke zvýšení šancí daného jedince v procesu přirozeného výběru?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258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Argumenty proti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Poznatky klinické neurologie a neuropsychologie</a:t>
            </a:r>
          </a:p>
          <a:p>
            <a:pPr lvl="1"/>
            <a:r>
              <a:rPr lang="cs-CZ" dirty="0" smtClean="0"/>
              <a:t>Poškození daleko menší části mozku než 10 % má fatální důsledky.</a:t>
            </a:r>
          </a:p>
          <a:p>
            <a:pPr lvl="1"/>
            <a:r>
              <a:rPr lang="cs-CZ" dirty="0" smtClean="0"/>
              <a:t>Elektromagnetická stimulace mozku: v mozku nejsou žádné klidné oblasti (stimulaci neprovází vjemy, city, pohyby)</a:t>
            </a:r>
          </a:p>
          <a:p>
            <a:pPr lvl="1"/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384376" cy="34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Argumenty proti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 smtClean="0"/>
              <a:t>PET, </a:t>
            </a:r>
            <a:r>
              <a:rPr lang="cs-CZ" dirty="0" err="1" smtClean="0"/>
              <a:t>fMRI</a:t>
            </a:r>
            <a:r>
              <a:rPr lang="cs-CZ" dirty="0" smtClean="0"/>
              <a:t>, </a:t>
            </a:r>
            <a:r>
              <a:rPr lang="cs-CZ" dirty="0" smtClean="0"/>
              <a:t>EEG, </a:t>
            </a:r>
            <a:r>
              <a:rPr lang="cs-CZ" dirty="0" err="1" smtClean="0"/>
              <a:t>fNIRS</a:t>
            </a:r>
            <a:endParaRPr lang="cs-CZ" dirty="0" smtClean="0"/>
          </a:p>
          <a:p>
            <a:r>
              <a:rPr lang="cs-CZ" dirty="0" smtClean="0"/>
              <a:t>I </a:t>
            </a:r>
            <a:r>
              <a:rPr lang="cs-CZ" dirty="0"/>
              <a:t>jednoduché úkony vyžadují </a:t>
            </a:r>
            <a:r>
              <a:rPr lang="cs-CZ" dirty="0" smtClean="0"/>
              <a:t>zapojení oblastí rozmístěných napříč celým mozkem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32585"/>
            <a:ext cx="4015730" cy="41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Jak mýtus o 10 % vznikl?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5915000" cy="5421216"/>
          </a:xfrm>
        </p:spPr>
        <p:txBody>
          <a:bodyPr/>
          <a:lstStyle/>
          <a:p>
            <a:r>
              <a:rPr lang="cs-CZ" dirty="0" smtClean="0"/>
              <a:t>William James: </a:t>
            </a:r>
            <a:r>
              <a:rPr lang="cs-CZ" i="1" dirty="0" smtClean="0"/>
              <a:t>„Pochybuji, že by průměrný člověk dokázal využít více jak 10 % svého </a:t>
            </a:r>
            <a:r>
              <a:rPr lang="cs-CZ" b="1" i="1" dirty="0" smtClean="0"/>
              <a:t>intelektového potenciálu.</a:t>
            </a:r>
            <a:r>
              <a:rPr lang="cs-CZ" i="1" dirty="0" smtClean="0"/>
              <a:t>“</a:t>
            </a:r>
          </a:p>
          <a:p>
            <a:r>
              <a:rPr lang="cs-CZ" dirty="0" smtClean="0"/>
              <a:t>Postupná transformace výroku na 10 % mozkové kapacity/10 % mozku:</a:t>
            </a:r>
          </a:p>
          <a:p>
            <a:r>
              <a:rPr lang="cs-CZ" dirty="0" smtClean="0"/>
              <a:t>D. Carnegie (1936): </a:t>
            </a:r>
            <a:r>
              <a:rPr lang="cs-CZ" i="1" dirty="0" smtClean="0"/>
              <a:t>Jak získávat přátele a působit na lidi? </a:t>
            </a:r>
            <a:endParaRPr lang="cs-CZ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095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50 největších mýtů pop-psychologie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3528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Mýty o paměti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Paměť jako kamera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Alvarez</a:t>
            </a:r>
            <a:r>
              <a:rPr lang="cs-CZ" dirty="0" smtClean="0"/>
              <a:t>, Brown (2002): 36 %</a:t>
            </a:r>
          </a:p>
          <a:p>
            <a:r>
              <a:rPr lang="cs-CZ" dirty="0" err="1" smtClean="0"/>
              <a:t>Lenz</a:t>
            </a:r>
            <a:r>
              <a:rPr lang="cs-CZ" dirty="0" smtClean="0"/>
              <a:t>, </a:t>
            </a:r>
            <a:r>
              <a:rPr lang="cs-CZ" dirty="0" err="1" smtClean="0"/>
              <a:t>Ek</a:t>
            </a:r>
            <a:r>
              <a:rPr lang="cs-CZ" dirty="0" smtClean="0"/>
              <a:t>, </a:t>
            </a:r>
            <a:r>
              <a:rPr lang="cs-CZ" dirty="0" err="1" smtClean="0"/>
              <a:t>Mills</a:t>
            </a:r>
            <a:r>
              <a:rPr lang="cs-CZ" dirty="0" smtClean="0"/>
              <a:t> (2009): 27 % USA, studenti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772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6478"/>
            <a:ext cx="7734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97478"/>
            <a:ext cx="3538129" cy="305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916832"/>
            <a:ext cx="430895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Paměť jako 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Zdroje:</a:t>
            </a:r>
          </a:p>
          <a:p>
            <a:r>
              <a:rPr lang="cs-CZ" dirty="0" smtClean="0"/>
              <a:t>S. Freud:</a:t>
            </a:r>
          </a:p>
          <a:p>
            <a:r>
              <a:rPr lang="cs-CZ" dirty="0" smtClean="0"/>
              <a:t>Zapomenuté, často traumatické zážitky leží v nevědomí bez ohledu na čas a vliv jiných vzpomínek.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0921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2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Paměť jako 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7524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Extrémně emocionální a význačné zážitky</a:t>
            </a:r>
          </a:p>
          <a:p>
            <a:r>
              <a:rPr lang="cs-CZ" dirty="0" smtClean="0"/>
              <a:t>= „záblesky“, časem též blednou a jsou náchylné ke zkreslení (např.: </a:t>
            </a:r>
            <a:r>
              <a:rPr lang="cs-CZ" dirty="0" err="1" smtClean="0"/>
              <a:t>Neisser</a:t>
            </a:r>
            <a:r>
              <a:rPr lang="cs-CZ" dirty="0" smtClean="0"/>
              <a:t>, </a:t>
            </a:r>
            <a:r>
              <a:rPr lang="cs-CZ" dirty="0" err="1" smtClean="0"/>
              <a:t>Hyman</a:t>
            </a:r>
            <a:r>
              <a:rPr lang="cs-CZ" dirty="0" smtClean="0"/>
              <a:t>, 1999)</a:t>
            </a:r>
          </a:p>
          <a:p>
            <a:r>
              <a:rPr lang="cs-CZ" dirty="0" smtClean="0"/>
              <a:t>1 den, 2,5 roku později </a:t>
            </a:r>
          </a:p>
          <a:p>
            <a:r>
              <a:rPr lang="cs-CZ" dirty="0" smtClean="0"/>
              <a:t>Vysoká míra jistoty o přesnosti (nízká korelace přesnosti a přesvědčení o přesnosti)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197871" cy="27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81" y="3850295"/>
            <a:ext cx="3264125" cy="26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Paměť jako kamera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760640"/>
          </a:xfrm>
        </p:spPr>
        <p:txBody>
          <a:bodyPr>
            <a:normAutofit/>
          </a:bodyPr>
          <a:lstStyle/>
          <a:p>
            <a:r>
              <a:rPr lang="cs-CZ" dirty="0" smtClean="0"/>
              <a:t>Popis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i="1" dirty="0"/>
              <a:t>. “I was in my religion class and some people walked in </a:t>
            </a:r>
            <a:r>
              <a:rPr lang="en-US" i="1" dirty="0" smtClean="0"/>
              <a:t>and</a:t>
            </a:r>
            <a:r>
              <a:rPr lang="cs-CZ" i="1" dirty="0" smtClean="0"/>
              <a:t> </a:t>
            </a:r>
            <a:r>
              <a:rPr lang="en-US" i="1" dirty="0" smtClean="0"/>
              <a:t>started </a:t>
            </a:r>
            <a:r>
              <a:rPr lang="en-US" i="1" dirty="0"/>
              <a:t>talking about [it]. I didn’t know any details except that it </a:t>
            </a:r>
            <a:r>
              <a:rPr lang="en-US" i="1" dirty="0" smtClean="0"/>
              <a:t>had</a:t>
            </a:r>
            <a:r>
              <a:rPr lang="cs-CZ" i="1" dirty="0" smtClean="0"/>
              <a:t> </a:t>
            </a:r>
            <a:r>
              <a:rPr lang="en-US" i="1" dirty="0" smtClean="0"/>
              <a:t>exploded </a:t>
            </a:r>
            <a:r>
              <a:rPr lang="en-US" i="1" dirty="0"/>
              <a:t>and the schoolteacher’s students had all been watching which </a:t>
            </a:r>
            <a:r>
              <a:rPr lang="en-US" i="1" dirty="0" smtClean="0"/>
              <a:t>I</a:t>
            </a:r>
            <a:r>
              <a:rPr lang="cs-CZ" i="1" dirty="0" smtClean="0"/>
              <a:t> </a:t>
            </a:r>
            <a:r>
              <a:rPr lang="en-US" i="1" dirty="0" smtClean="0"/>
              <a:t>thought </a:t>
            </a:r>
            <a:r>
              <a:rPr lang="en-US" i="1" dirty="0"/>
              <a:t>was so sad. Then after class I went to my room and watched the </a:t>
            </a:r>
            <a:r>
              <a:rPr lang="en-US" i="1" dirty="0" smtClean="0"/>
              <a:t>TV</a:t>
            </a:r>
            <a:r>
              <a:rPr lang="cs-CZ" i="1" dirty="0" smtClean="0"/>
              <a:t> </a:t>
            </a:r>
            <a:r>
              <a:rPr lang="en-US" i="1" dirty="0" smtClean="0"/>
              <a:t>program </a:t>
            </a:r>
            <a:r>
              <a:rPr lang="en-US" i="1" dirty="0"/>
              <a:t>talking about it and I got all the details from that.”</a:t>
            </a:r>
          </a:p>
          <a:p>
            <a:endParaRPr lang="cs-CZ" dirty="0" smtClean="0"/>
          </a:p>
          <a:p>
            <a:r>
              <a:rPr lang="cs-CZ" dirty="0" smtClean="0"/>
              <a:t>Popis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i="1" dirty="0"/>
              <a:t>. “When I first heard about the explosion I was sitting in </a:t>
            </a:r>
            <a:r>
              <a:rPr lang="en-US" i="1" dirty="0" smtClean="0"/>
              <a:t>my</a:t>
            </a:r>
            <a:r>
              <a:rPr lang="cs-CZ" i="1" dirty="0" smtClean="0"/>
              <a:t> </a:t>
            </a:r>
            <a:r>
              <a:rPr lang="en-US" i="1" dirty="0" smtClean="0"/>
              <a:t>freshman </a:t>
            </a:r>
            <a:r>
              <a:rPr lang="en-US" i="1" dirty="0"/>
              <a:t>dorm room with my roommate and we were watching TV. It </a:t>
            </a:r>
            <a:r>
              <a:rPr lang="en-US" i="1" dirty="0" smtClean="0"/>
              <a:t>came</a:t>
            </a:r>
            <a:r>
              <a:rPr lang="cs-CZ" i="1" dirty="0" smtClean="0"/>
              <a:t> </a:t>
            </a:r>
            <a:r>
              <a:rPr lang="en-US" i="1" dirty="0" smtClean="0"/>
              <a:t>on </a:t>
            </a:r>
            <a:r>
              <a:rPr lang="en-US" i="1" dirty="0"/>
              <a:t>a news flash and we were both totally shocked. I was really upset and </a:t>
            </a:r>
            <a:r>
              <a:rPr lang="en-US" i="1" dirty="0" smtClean="0"/>
              <a:t>I</a:t>
            </a:r>
            <a:r>
              <a:rPr lang="cs-CZ" i="1" dirty="0" smtClean="0"/>
              <a:t> </a:t>
            </a:r>
            <a:r>
              <a:rPr lang="en-US" i="1" dirty="0" smtClean="0"/>
              <a:t>went </a:t>
            </a:r>
            <a:r>
              <a:rPr lang="en-US" i="1" dirty="0"/>
              <a:t>upstairs to talk to a friend of mine and then I called my parents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54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Problém v případě očitého svědectví</a:t>
            </a:r>
            <a:endParaRPr lang="cs-CZ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48672" cy="508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/>
              <a:t>Fáze, ve kterých dochází ke zkreslení: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Percepce a zaměření pozornosti</a:t>
            </a:r>
          </a:p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blindeness</a:t>
            </a:r>
            <a:r>
              <a:rPr lang="cs-CZ" dirty="0" smtClean="0"/>
              <a:t> – selektivní role pozornosti</a:t>
            </a:r>
          </a:p>
          <a:p>
            <a:pPr lvl="1"/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www.youtube.com/watch?v=BZ0l9s8_Hmk</a:t>
            </a:r>
            <a:endParaRPr lang="cs-CZ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Kódování do paměti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Uchování v paměti – zapomínání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Vybavení – tendence dokreslovat</a:t>
            </a:r>
          </a:p>
          <a:p>
            <a:r>
              <a:rPr lang="cs-CZ" dirty="0" smtClean="0"/>
              <a:t>Proměnné: čas a délka trvání události, pohlaví, věk, inteligence, „paměť na obličeje“, emoce, osobnostní proměnné, </a:t>
            </a:r>
            <a:r>
              <a:rPr lang="cs-CZ" dirty="0" err="1" smtClean="0"/>
              <a:t>etc</a:t>
            </a:r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8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marL="0" indent="0"/>
            <a:r>
              <a:rPr lang="cs-CZ" dirty="0" smtClean="0"/>
              <a:t>Příčiny zkreslení: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Povaha paměti:</a:t>
            </a:r>
          </a:p>
          <a:p>
            <a:r>
              <a:rPr lang="cs-CZ" dirty="0" smtClean="0"/>
              <a:t>NE reproduktivní – nekopíruje to, co jsme prožili</a:t>
            </a:r>
          </a:p>
          <a:p>
            <a:r>
              <a:rPr lang="cs-CZ" dirty="0" smtClean="0"/>
              <a:t>ALE rekonstrukční – přesné vzpomínky + přesvědčení, potřeby, emoce</a:t>
            </a:r>
          </a:p>
          <a:p>
            <a:pPr marL="0" indent="0">
              <a:buNone/>
            </a:pPr>
            <a:r>
              <a:rPr lang="cs-CZ" b="1" dirty="0" err="1" smtClean="0"/>
              <a:t>Schématičnost</a:t>
            </a:r>
            <a:r>
              <a:rPr lang="cs-CZ" b="1" dirty="0" smtClean="0"/>
              <a:t>:</a:t>
            </a:r>
          </a:p>
          <a:p>
            <a:r>
              <a:rPr lang="cs-CZ" dirty="0" smtClean="0"/>
              <a:t>Schéma = mentální model/organizovaná struktura poznatků uchovaných v paměti</a:t>
            </a:r>
          </a:p>
          <a:p>
            <a:r>
              <a:rPr lang="cs-CZ" dirty="0" smtClean="0"/>
              <a:t>Př.: Návštěva zubaře</a:t>
            </a:r>
          </a:p>
          <a:p>
            <a:r>
              <a:rPr lang="cs-CZ" dirty="0" smtClean="0"/>
              <a:t>Ovlivňují vnímání nových a minulých zážitků – minulost by měla splňovat naše schématická očekávání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9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Vytváření falešných vzpomínek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Loftus</a:t>
            </a:r>
            <a:r>
              <a:rPr lang="cs-CZ" dirty="0" smtClean="0"/>
              <a:t> (1993): </a:t>
            </a:r>
            <a:r>
              <a:rPr lang="cs-CZ" b="1" dirty="0" smtClean="0"/>
              <a:t>Ztracen v nákupním centru</a:t>
            </a:r>
          </a:p>
          <a:p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www.youtube.com/watch?v=PQr_IJvYzbA</a:t>
            </a:r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Chris</a:t>
            </a:r>
            <a:r>
              <a:rPr lang="cs-CZ" dirty="0" smtClean="0"/>
              <a:t> měl uvést vše, co si pamatuje: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Málo informací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Rekonstrukce podrobné vzpomínky</a:t>
            </a:r>
          </a:p>
          <a:p>
            <a:r>
              <a:rPr lang="cs-CZ" dirty="0" smtClean="0"/>
              <a:t>Podobné experimenty: napadení zvířetem, úraz, lékařský zákrok, šikana v dětství,…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47217"/>
            <a:ext cx="2811664" cy="196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– </a:t>
            </a:r>
            <a:r>
              <a:rPr lang="cs-CZ" dirty="0" err="1"/>
              <a:t>Stephen</a:t>
            </a:r>
            <a:r>
              <a:rPr lang="cs-CZ" dirty="0"/>
              <a:t> </a:t>
            </a:r>
            <a:r>
              <a:rPr lang="cs-CZ" dirty="0" err="1" smtClean="0"/>
              <a:t>Wiltshire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www.youtube.com/watch?v=a8YXZTlwTAU</a:t>
            </a:r>
            <a:endParaRPr lang="cs-CZ" sz="2000" dirty="0" smtClean="0"/>
          </a:p>
          <a:p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772816"/>
            <a:ext cx="35909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Proč podléháme psychologickým mýtům?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Hypnóza a paměť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052736"/>
            <a:ext cx="8003232" cy="5421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7" y="1196752"/>
            <a:ext cx="4191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89" y="1196752"/>
            <a:ext cx="3438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600400" cy="265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67164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968226"/>
            <a:ext cx="4917449" cy="27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31731"/>
            <a:ext cx="4073624" cy="254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8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Hypnóza a paměť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980728"/>
            <a:ext cx="8003232" cy="5421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USA: 70 % studentů (</a:t>
            </a:r>
            <a:r>
              <a:rPr lang="cs-CZ" dirty="0" err="1" smtClean="0"/>
              <a:t>Tailor</a:t>
            </a:r>
            <a:r>
              <a:rPr lang="cs-CZ" dirty="0" smtClean="0"/>
              <a:t>, </a:t>
            </a:r>
            <a:r>
              <a:rPr lang="cs-CZ" dirty="0" err="1" smtClean="0"/>
              <a:t>Kowalski</a:t>
            </a:r>
            <a:r>
              <a:rPr lang="cs-CZ" dirty="0" smtClean="0"/>
              <a:t>, 2003)</a:t>
            </a:r>
          </a:p>
          <a:p>
            <a:r>
              <a:rPr lang="cs-CZ" dirty="0" smtClean="0"/>
              <a:t>84 % psychologů (</a:t>
            </a:r>
            <a:r>
              <a:rPr lang="cs-CZ" dirty="0" err="1" smtClean="0"/>
              <a:t>Loftus</a:t>
            </a:r>
            <a:r>
              <a:rPr lang="cs-CZ" dirty="0" smtClean="0"/>
              <a:t> &amp; </a:t>
            </a:r>
            <a:r>
              <a:rPr lang="cs-CZ" dirty="0" err="1" smtClean="0"/>
              <a:t>Loftus</a:t>
            </a:r>
            <a:r>
              <a:rPr lang="cs-CZ" dirty="0" smtClean="0"/>
              <a:t>, 1980)</a:t>
            </a:r>
          </a:p>
          <a:p>
            <a:r>
              <a:rPr lang="cs-CZ" dirty="0" smtClean="0"/>
              <a:t>75 % (</a:t>
            </a:r>
            <a:r>
              <a:rPr lang="cs-CZ" dirty="0" err="1" smtClean="0"/>
              <a:t>Yapko</a:t>
            </a:r>
            <a:r>
              <a:rPr lang="cs-CZ" dirty="0" smtClean="0"/>
              <a:t>, 1994)</a:t>
            </a:r>
          </a:p>
          <a:p>
            <a:r>
              <a:rPr lang="cs-CZ" dirty="0" smtClean="0"/>
              <a:t>20-34 % psychoterapeutů hypnózu využívá k vybavení si vzpomínek na </a:t>
            </a:r>
            <a:r>
              <a:rPr lang="cs-CZ" dirty="0" err="1" smtClean="0"/>
              <a:t>sex.zneužívání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Vliv pop-kultury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 smtClean="0"/>
              <a:t>Svědci si vybavují podrobnosti zločinů a dávno zapomenuté události z dětství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3359"/>
            <a:ext cx="3029322" cy="23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4562"/>
            <a:ext cx="252870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269976" cy="409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Hypnóza a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618856" cy="542121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Evidence proti:</a:t>
            </a:r>
          </a:p>
          <a:p>
            <a:r>
              <a:rPr lang="cs-CZ" dirty="0" smtClean="0"/>
              <a:t>Např.: </a:t>
            </a:r>
            <a:r>
              <a:rPr lang="cs-CZ" b="1" dirty="0" smtClean="0"/>
              <a:t>Lid proti G. Franklinovi</a:t>
            </a:r>
          </a:p>
          <a:p>
            <a:r>
              <a:rPr lang="cs-CZ" dirty="0" smtClean="0"/>
              <a:t>1990 odsouzen za vraždu S. </a:t>
            </a:r>
            <a:r>
              <a:rPr lang="cs-CZ" dirty="0" err="1" smtClean="0"/>
              <a:t>Nasonové</a:t>
            </a:r>
            <a:r>
              <a:rPr lang="cs-CZ" dirty="0" smtClean="0"/>
              <a:t> z roku 1969</a:t>
            </a:r>
          </a:p>
          <a:p>
            <a:r>
              <a:rPr lang="cs-CZ" dirty="0" smtClean="0"/>
              <a:t>Usvědčen na základě vzpomínek své dcera </a:t>
            </a:r>
            <a:r>
              <a:rPr lang="cs-CZ" dirty="0" err="1" smtClean="0"/>
              <a:t>Eileen</a:t>
            </a:r>
            <a:endParaRPr lang="cs-CZ" dirty="0" smtClean="0"/>
          </a:p>
          <a:p>
            <a:r>
              <a:rPr lang="cs-CZ" dirty="0" smtClean="0"/>
              <a:t>Vzpomínky vybaveny během terapie pomocí hypnózy</a:t>
            </a:r>
            <a:endParaRPr lang="cs-CZ" dirty="0"/>
          </a:p>
          <a:p>
            <a:r>
              <a:rPr lang="cs-CZ" dirty="0" smtClean="0"/>
              <a:t>1996 zproštěn všech obvinění</a:t>
            </a:r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978224" cy="507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Hypnóza a paměť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/>
              <a:t>Hypnóza pomáhá utvářet falešné vzpomínky, </a:t>
            </a:r>
            <a:endParaRPr lang="cs-CZ" dirty="0" smtClean="0"/>
          </a:p>
          <a:p>
            <a:r>
              <a:rPr lang="cs-CZ" dirty="0" smtClean="0"/>
              <a:t>Vzpomínky zkresluje (</a:t>
            </a:r>
            <a:r>
              <a:rPr lang="cs-CZ" dirty="0" err="1" smtClean="0"/>
              <a:t>Lynn</a:t>
            </a:r>
            <a:r>
              <a:rPr lang="cs-CZ" dirty="0" smtClean="0"/>
              <a:t> et al, 2001)</a:t>
            </a:r>
          </a:p>
          <a:p>
            <a:r>
              <a:rPr lang="cs-CZ" dirty="0" smtClean="0"/>
              <a:t>Hypnóza zvyšuje nepodloženou důvěru ve vzpomínky (Green, </a:t>
            </a:r>
            <a:r>
              <a:rPr lang="cs-CZ" dirty="0" err="1" smtClean="0"/>
              <a:t>Lynn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Většina států v USA může vyloučit svědectví svědků, kteří byli zhypnotizováni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Hypnotická regrese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68052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2808312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0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Hypnotická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www.youtube.com/watch?v=JVPx-ZE9jXU</a:t>
            </a:r>
            <a:endParaRPr lang="cs-CZ" dirty="0" smtClean="0"/>
          </a:p>
          <a:p>
            <a:r>
              <a:rPr lang="cs-CZ" dirty="0" err="1" smtClean="0"/>
              <a:t>Steve</a:t>
            </a:r>
            <a:r>
              <a:rPr lang="cs-CZ" dirty="0" smtClean="0"/>
              <a:t> G. Jones - </a:t>
            </a:r>
            <a:r>
              <a:rPr lang="cs-CZ" dirty="0" err="1" smtClean="0"/>
              <a:t>hypnoterapeut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521945" cy="37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1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Hypnotická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Regrese do dětství, před porod:</a:t>
            </a:r>
          </a:p>
          <a:p>
            <a:pPr lvl="1"/>
            <a:r>
              <a:rPr lang="cs-CZ" dirty="0" smtClean="0"/>
              <a:t>Imitace dětského chování na základě předpokladů, které máme o daném období</a:t>
            </a:r>
          </a:p>
          <a:p>
            <a:r>
              <a:rPr lang="cs-CZ" b="1" dirty="0"/>
              <a:t>Argumenty proti:</a:t>
            </a:r>
          </a:p>
          <a:p>
            <a:pPr lvl="1"/>
            <a:r>
              <a:rPr lang="cs-CZ" dirty="0" smtClean="0"/>
              <a:t>Vzorce chování neodpovídají vývojovým obdobím</a:t>
            </a:r>
          </a:p>
          <a:p>
            <a:pPr lvl="1"/>
            <a:r>
              <a:rPr lang="cs-CZ" dirty="0" smtClean="0"/>
              <a:t>Jiná slovní zásoba</a:t>
            </a:r>
          </a:p>
          <a:p>
            <a:pPr lvl="1"/>
            <a:r>
              <a:rPr lang="cs-CZ" dirty="0" smtClean="0"/>
              <a:t>Kognitivní </a:t>
            </a:r>
            <a:r>
              <a:rPr lang="cs-CZ" dirty="0" smtClean="0"/>
              <a:t>funkce</a:t>
            </a:r>
            <a:endParaRPr lang="cs-CZ" dirty="0" smtClean="0"/>
          </a:p>
          <a:p>
            <a:pPr lvl="1"/>
            <a:r>
              <a:rPr lang="cs-CZ" dirty="0" smtClean="0"/>
              <a:t>EEG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5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Hypnotická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Regrese do minulých životů:</a:t>
            </a:r>
          </a:p>
          <a:p>
            <a:pPr lvl="1"/>
            <a:r>
              <a:rPr lang="cs-CZ" dirty="0" smtClean="0"/>
              <a:t>Snaha odhalit příčinu dnešních těžkostí v minulých životech</a:t>
            </a:r>
          </a:p>
          <a:p>
            <a:r>
              <a:rPr lang="cs-CZ" b="1" dirty="0"/>
              <a:t>Argumenty proti:</a:t>
            </a:r>
          </a:p>
          <a:p>
            <a:pPr lvl="1"/>
            <a:r>
              <a:rPr lang="cs-CZ" dirty="0" smtClean="0"/>
              <a:t>Výtvory fantazie a představ</a:t>
            </a:r>
          </a:p>
          <a:p>
            <a:pPr lvl="1"/>
            <a:r>
              <a:rPr lang="cs-CZ" dirty="0" smtClean="0"/>
              <a:t>Na základě toho, co o daném období vědí</a:t>
            </a:r>
          </a:p>
          <a:p>
            <a:pPr lvl="1"/>
            <a:r>
              <a:rPr lang="cs-CZ" dirty="0" smtClean="0"/>
              <a:t>Př.:  Císař Julius Caesar, 50 </a:t>
            </a:r>
            <a:r>
              <a:rPr lang="cs-CZ" dirty="0" err="1" smtClean="0"/>
              <a:t>PřNL</a:t>
            </a:r>
            <a:endParaRPr lang="cs-CZ" dirty="0" smtClean="0"/>
          </a:p>
          <a:p>
            <a:pPr lvl="1"/>
            <a:r>
              <a:rPr lang="cs-CZ" dirty="0" smtClean="0"/>
              <a:t>X V té době se nedělilo na NL/PNL</a:t>
            </a:r>
          </a:p>
          <a:p>
            <a:pPr lvl="1"/>
            <a:r>
              <a:rPr lang="cs-CZ" dirty="0" smtClean="0"/>
              <a:t>X Caesar nebyl císař ale doživotní diktátor</a:t>
            </a:r>
          </a:p>
        </p:txBody>
      </p:sp>
    </p:spTree>
    <p:extLst>
      <p:ext uri="{BB962C8B-B14F-4D97-AF65-F5344CB8AC3E}">
        <p14:creationId xmlns:p14="http://schemas.microsoft.com/office/powerpoint/2010/main" val="1150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Kde hypnóza funguje?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s-CZ" dirty="0" smtClean="0"/>
              <a:t>Léčba bolesti</a:t>
            </a:r>
          </a:p>
          <a:p>
            <a:r>
              <a:rPr lang="cs-CZ" dirty="0" smtClean="0"/>
              <a:t>Odvykání kouření</a:t>
            </a:r>
          </a:p>
          <a:p>
            <a:r>
              <a:rPr lang="cs-CZ" dirty="0" smtClean="0"/>
              <a:t>Doplněk KBT (úzkost, obezita, </a:t>
            </a:r>
            <a:r>
              <a:rPr lang="cs-CZ" dirty="0" err="1" smtClean="0"/>
              <a:t>fóbie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9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Populární psychologie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3466"/>
            <a:ext cx="2520280" cy="32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2" y="1124744"/>
            <a:ext cx="592568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Další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Svědetví</a:t>
            </a:r>
            <a:endParaRPr lang="cs-CZ" b="1" dirty="0" smtClean="0"/>
          </a:p>
          <a:p>
            <a:pPr marL="0" indent="0">
              <a:buNone/>
            </a:pP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www.tedxsalford.com/the-inaccuracies-of-eyewitness-testimony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www.tedxsalford.com/the-inaccuracies-of-eyewitness-testimony-part-2-memory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www.tedxsalford.com/the-inaccuracies-of-eyewitness-testimony-part-3</a:t>
            </a: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Hypnóza</a:t>
            </a:r>
          </a:p>
          <a:p>
            <a:pPr marL="0" indent="0">
              <a:buNone/>
            </a:pPr>
            <a:r>
              <a:rPr lang="cs-CZ" sz="1600" dirty="0">
                <a:hlinkClick r:id="rId5"/>
              </a:rPr>
              <a:t>https://</a:t>
            </a:r>
            <a:r>
              <a:rPr lang="cs-CZ" sz="1600" dirty="0" smtClean="0">
                <a:hlinkClick r:id="rId5"/>
              </a:rPr>
              <a:t>www.youtube.com/watch?v=ZUPHV-LiJQs</a:t>
            </a: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0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Populární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Značné množství dezinformací</a:t>
            </a:r>
          </a:p>
          <a:p>
            <a:r>
              <a:rPr lang="cs-CZ" dirty="0" smtClean="0"/>
              <a:t>Nelze rozlišit fakta a pověry</a:t>
            </a:r>
          </a:p>
          <a:p>
            <a:r>
              <a:rPr lang="cs-CZ" b="1" dirty="0" smtClean="0"/>
              <a:t>Psychologická mytologie</a:t>
            </a:r>
          </a:p>
          <a:p>
            <a:pPr lvl="1"/>
            <a:r>
              <a:rPr lang="cs-CZ" dirty="0" smtClean="0"/>
              <a:t>Falešné domněnky</a:t>
            </a:r>
          </a:p>
          <a:p>
            <a:pPr lvl="1"/>
            <a:r>
              <a:rPr lang="cs-CZ" dirty="0" smtClean="0"/>
              <a:t>Moderní legendy</a:t>
            </a:r>
          </a:p>
          <a:p>
            <a:pPr lvl="1"/>
            <a:r>
              <a:rPr lang="cs-CZ" dirty="0" smtClean="0"/>
              <a:t>Babská pověry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3933056"/>
            <a:ext cx="4521721" cy="67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5991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38750"/>
            <a:ext cx="5572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0" y="6048375"/>
            <a:ext cx="5676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42" y="2996952"/>
            <a:ext cx="2019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92" y="2276872"/>
            <a:ext cx="2362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473239" cy="10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Populární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Mylným psychologickým tvrzením můžeme podlehnout všichni, pokud nejsme vyzbrojeni </a:t>
            </a:r>
            <a:r>
              <a:rPr lang="cs-CZ" b="1" dirty="0" smtClean="0"/>
              <a:t>FAKTY!</a:t>
            </a:r>
          </a:p>
          <a:p>
            <a:r>
              <a:rPr lang="cs-CZ" dirty="0" smtClean="0"/>
              <a:t>Příklad z minulosti: Frenologie</a:t>
            </a:r>
          </a:p>
          <a:p>
            <a:pPr lvl="1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240360" cy="385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Amatérská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/>
          <a:lstStyle/>
          <a:p>
            <a:r>
              <a:rPr lang="cs-CZ" dirty="0" smtClean="0"/>
              <a:t>G. </a:t>
            </a:r>
            <a:r>
              <a:rPr lang="cs-CZ" dirty="0" err="1" smtClean="0"/>
              <a:t>Kelly</a:t>
            </a:r>
            <a:r>
              <a:rPr lang="cs-CZ" dirty="0" smtClean="0"/>
              <a:t> (1955): Všichni jsme amatérští psychologové</a:t>
            </a:r>
          </a:p>
          <a:p>
            <a:pPr lvl="1"/>
            <a:r>
              <a:rPr lang="cs-CZ" dirty="0" smtClean="0"/>
              <a:t>Neustále se snažíme pochopit motivy lidí okolo nás</a:t>
            </a:r>
          </a:p>
          <a:p>
            <a:pPr lvl="1"/>
            <a:r>
              <a:rPr lang="cs-CZ" dirty="0" smtClean="0"/>
              <a:t>Vytváříme si hypotézy, ty jsou založeny pouze na </a:t>
            </a:r>
            <a:r>
              <a:rPr lang="cs-CZ" b="1" dirty="0" smtClean="0"/>
              <a:t>intuici</a:t>
            </a:r>
            <a:r>
              <a:rPr lang="cs-CZ" dirty="0" smtClean="0"/>
              <a:t> (zdravém rozumu) ne na </a:t>
            </a:r>
            <a:r>
              <a:rPr lang="cs-CZ" b="1" dirty="0" smtClean="0"/>
              <a:t>vědeckém poznání</a:t>
            </a:r>
            <a:endParaRPr lang="cs-CZ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3565004" cy="3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8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Jak nepodléhat mýtům?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Méně se řídit intuicí a zdravým rozumem</a:t>
            </a:r>
          </a:p>
          <a:p>
            <a:r>
              <a:rPr lang="cs-CZ" dirty="0" smtClean="0"/>
              <a:t>Více spoléhat na fakta, kriticky myslet</a:t>
            </a:r>
          </a:p>
          <a:p>
            <a:r>
              <a:rPr lang="cs-CZ" dirty="0" smtClean="0"/>
              <a:t>Příklady, kdy zdravý rozum selhává:</a:t>
            </a:r>
          </a:p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35" y="2780928"/>
            <a:ext cx="4993953" cy="35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Zdroje psychologických mýtů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Záměna běžnosti tvrzení za jeho správnost</a:t>
            </a:r>
          </a:p>
          <a:p>
            <a:r>
              <a:rPr lang="cs-CZ" i="1" dirty="0" smtClean="0"/>
              <a:t>„100x opakovaná lež se stává pravdou“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074136" cy="37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4653</TotalTime>
  <Words>1130</Words>
  <Application>Microsoft Office PowerPoint</Application>
  <PresentationFormat>Předvádění na obrazovce (4:3)</PresentationFormat>
  <Paragraphs>184</Paragraphs>
  <Slides>40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Arkýř</vt:lpstr>
      <vt:lpstr>PSA_016 Úvod do psychologie</vt:lpstr>
      <vt:lpstr>50 největších mýtů pop-psychologie</vt:lpstr>
      <vt:lpstr>Proč podléháme psychologickým mýtům?</vt:lpstr>
      <vt:lpstr>Populární psychologie</vt:lpstr>
      <vt:lpstr>Populární psychologie</vt:lpstr>
      <vt:lpstr>Populární psychologie</vt:lpstr>
      <vt:lpstr>Amatérská psychologie</vt:lpstr>
      <vt:lpstr>Jak nepodléhat mýtům?</vt:lpstr>
      <vt:lpstr>Zdroje psychologických mýtů</vt:lpstr>
      <vt:lpstr>Zdroje psychologických mýtů</vt:lpstr>
      <vt:lpstr>Zdroje psychologických mýtů</vt:lpstr>
      <vt:lpstr>Zdroje psychologických mýtů</vt:lpstr>
      <vt:lpstr>Vybrané psychologické mýty</vt:lpstr>
      <vt:lpstr>Většina lidí využívá pouze 10 % kapacity mozku</vt:lpstr>
      <vt:lpstr>Většina lidí využívá pouze 10 % kapacity mozku</vt:lpstr>
      <vt:lpstr>Argumenty proti</vt:lpstr>
      <vt:lpstr>Argumenty proti</vt:lpstr>
      <vt:lpstr>Argumenty proti</vt:lpstr>
      <vt:lpstr>Jak mýtus o 10 % vznikl?</vt:lpstr>
      <vt:lpstr>Mýty o paměti</vt:lpstr>
      <vt:lpstr>Paměť jako kamera</vt:lpstr>
      <vt:lpstr>Paměť jako kamera</vt:lpstr>
      <vt:lpstr>Paměť jako kamera</vt:lpstr>
      <vt:lpstr>Paměť jako kamera</vt:lpstr>
      <vt:lpstr>Problém v případě očitého svědectví</vt:lpstr>
      <vt:lpstr>Fáze, ve kterých dochází ke zkreslení:</vt:lpstr>
      <vt:lpstr>Příčiny zkreslení:</vt:lpstr>
      <vt:lpstr>Vytváření falešných vzpomínek</vt:lpstr>
      <vt:lpstr>The human camera – Stephen Wiltshire</vt:lpstr>
      <vt:lpstr>Hypnóza a paměť</vt:lpstr>
      <vt:lpstr>Hypnóza a paměť</vt:lpstr>
      <vt:lpstr>Vliv pop-kultury</vt:lpstr>
      <vt:lpstr>Hypnóza a paměť</vt:lpstr>
      <vt:lpstr>Hypnóza a paměť</vt:lpstr>
      <vt:lpstr>Hypnotická regrese</vt:lpstr>
      <vt:lpstr>Hypnotická regrese</vt:lpstr>
      <vt:lpstr>Hypnotická regrese</vt:lpstr>
      <vt:lpstr>Hypnotická regrese</vt:lpstr>
      <vt:lpstr>Kde hypnóza funguje?</vt:lpstr>
      <vt:lpstr>Další materiály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PSA_016 Úvod do psychologie</dc:title>
  <dc:creator>uzivatel</dc:creator>
  <cp:lastModifiedBy>uzivatel</cp:lastModifiedBy>
  <cp:revision>39</cp:revision>
  <dcterms:created xsi:type="dcterms:W3CDTF">2014-09-19T11:58:49Z</dcterms:created>
  <dcterms:modified xsi:type="dcterms:W3CDTF">2015-10-27T11:29:21Z</dcterms:modified>
</cp:coreProperties>
</file>