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307" r:id="rId3"/>
    <p:sldId id="257" r:id="rId4"/>
    <p:sldId id="266" r:id="rId5"/>
    <p:sldId id="265" r:id="rId6"/>
    <p:sldId id="268" r:id="rId7"/>
    <p:sldId id="267" r:id="rId8"/>
    <p:sldId id="264" r:id="rId9"/>
    <p:sldId id="263" r:id="rId10"/>
    <p:sldId id="262" r:id="rId11"/>
    <p:sldId id="269" r:id="rId12"/>
    <p:sldId id="272" r:id="rId13"/>
    <p:sldId id="273" r:id="rId14"/>
    <p:sldId id="260" r:id="rId15"/>
    <p:sldId id="308" r:id="rId16"/>
    <p:sldId id="261" r:id="rId17"/>
    <p:sldId id="259" r:id="rId18"/>
    <p:sldId id="275" r:id="rId19"/>
    <p:sldId id="277" r:id="rId20"/>
    <p:sldId id="278" r:id="rId21"/>
    <p:sldId id="283" r:id="rId22"/>
    <p:sldId id="282" r:id="rId23"/>
    <p:sldId id="281" r:id="rId24"/>
    <p:sldId id="280" r:id="rId25"/>
    <p:sldId id="286" r:id="rId26"/>
    <p:sldId id="289" r:id="rId27"/>
    <p:sldId id="285" r:id="rId28"/>
    <p:sldId id="288" r:id="rId29"/>
    <p:sldId id="287" r:id="rId30"/>
    <p:sldId id="290" r:id="rId31"/>
    <p:sldId id="291" r:id="rId32"/>
    <p:sldId id="284" r:id="rId33"/>
    <p:sldId id="296" r:id="rId34"/>
    <p:sldId id="295" r:id="rId35"/>
    <p:sldId id="298" r:id="rId36"/>
    <p:sldId id="300" r:id="rId37"/>
    <p:sldId id="297" r:id="rId38"/>
    <p:sldId id="305" r:id="rId39"/>
    <p:sldId id="304" r:id="rId40"/>
    <p:sldId id="299" r:id="rId41"/>
    <p:sldId id="303" r:id="rId42"/>
    <p:sldId id="306" r:id="rId43"/>
    <p:sldId id="302" r:id="rId44"/>
    <p:sldId id="301" r:id="rId45"/>
    <p:sldId id="258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5C97D-293F-497C-A826-FFFF53DA818D}" type="datetimeFigureOut">
              <a:rPr lang="cs-CZ" smtClean="0"/>
              <a:t>9.11.2015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8CE5E-B6DE-4EF8-BD25-1E0F1AA5B4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10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????????? Je to tak ?????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CE5E-B6DE-4EF8-BD25-1E0F1AA5B40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656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Co myslíte?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CE5E-B6DE-4EF8-BD25-1E0F1AA5B406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438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Může vybití si vzteku doma do polštáře redukovat agresivní tendence? Může pomoci zabránit tomuto?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CE5E-B6DE-4EF8-BD25-1E0F1AA5B406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996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Může vybití si vzteku doma do polštáře redukovat agresivní tendence? </a:t>
            </a:r>
            <a:r>
              <a:rPr lang="cs-CZ" smtClean="0"/>
              <a:t>Může </a:t>
            </a:r>
            <a:r>
              <a:rPr lang="cs-CZ" dirty="0" smtClean="0"/>
              <a:t>pomoci </a:t>
            </a:r>
            <a:r>
              <a:rPr lang="cs-CZ" smtClean="0"/>
              <a:t>zabránit tomuto?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CE5E-B6DE-4EF8-BD25-1E0F1AA5B406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996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Aggressive</a:t>
            </a:r>
            <a:r>
              <a:rPr lang="cs-CZ" dirty="0" smtClean="0"/>
              <a:t> </a:t>
            </a:r>
            <a:r>
              <a:rPr lang="cs-CZ" dirty="0" err="1" smtClean="0"/>
              <a:t>behavior</a:t>
            </a:r>
            <a:r>
              <a:rPr lang="cs-CZ" dirty="0" smtClean="0"/>
              <a:t>/</a:t>
            </a:r>
            <a:r>
              <a:rPr lang="cs-CZ" dirty="0" err="1" smtClean="0"/>
              <a:t>observing</a:t>
            </a:r>
            <a:r>
              <a:rPr lang="cs-CZ" dirty="0" smtClean="0"/>
              <a:t>/</a:t>
            </a:r>
            <a:r>
              <a:rPr lang="cs-CZ" dirty="0" err="1" smtClean="0"/>
              <a:t>imagining</a:t>
            </a:r>
            <a:r>
              <a:rPr lang="cs-CZ" dirty="0" smtClean="0"/>
              <a:t> </a:t>
            </a:r>
            <a:r>
              <a:rPr lang="cs-CZ" dirty="0" err="1" smtClean="0"/>
              <a:t>agression</a:t>
            </a:r>
            <a:r>
              <a:rPr lang="cs-CZ" dirty="0" smtClean="0"/>
              <a:t> </a:t>
            </a:r>
            <a:r>
              <a:rPr lang="cs-CZ" dirty="0" err="1" smtClean="0"/>
              <a:t>may</a:t>
            </a:r>
            <a:r>
              <a:rPr lang="cs-CZ" dirty="0" smtClean="0"/>
              <a:t> </a:t>
            </a:r>
            <a:r>
              <a:rPr lang="cs-CZ" dirty="0" err="1" smtClean="0"/>
              <a:t>feel</a:t>
            </a:r>
            <a:r>
              <a:rPr lang="cs-CZ" dirty="0" smtClean="0"/>
              <a:t> </a:t>
            </a:r>
            <a:r>
              <a:rPr lang="cs-CZ" dirty="0" err="1" smtClean="0"/>
              <a:t>good</a:t>
            </a:r>
            <a:r>
              <a:rPr lang="cs-CZ" dirty="0" smtClean="0"/>
              <a:t>. = </a:t>
            </a:r>
            <a:r>
              <a:rPr lang="cs-CZ" dirty="0" err="1" smtClean="0"/>
              <a:t>reward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2B8C1-9A3F-4F73-AFEC-2490C61997A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85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9.11.2015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9.11.2015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9.11.2015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9.11.2015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9.11.2015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9.11.2015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marriage.about.com/od/movies/a/oppositesmov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youtube.com/watch?v=OSsPfbup0ac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youtube.com/watch?v=KE5YwN4NW5o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youtube.com/watch?v=LlxbKVV5M_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vinky.cz/krimi/321203-silnicni-pirat-prohral-u-nejvyssiho-soudu-bude-souzen-za-obecne-ohrozeni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www.youtube.com/watch?v=zGQ9jpZH6O4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bNYGmZvbVo" TargetMode="External"/><Relationship Id="rId2" Type="http://schemas.openxmlformats.org/officeDocument/2006/relationships/hyperlink" Target="https://www.youtube.com/watch?v=YGh0PLRxxc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angeme.com/home/why-we-like-who-we-like-the-psychology-of-attractio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nar.c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PSA_016 Úvod do psychologie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Psychologické mýty 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6868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/>
              <a:t>Symbolický význam snů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4762872" cy="5349208"/>
          </a:xfrm>
        </p:spPr>
        <p:txBody>
          <a:bodyPr/>
          <a:lstStyle/>
          <a:p>
            <a:r>
              <a:rPr lang="cs-CZ" dirty="0" smtClean="0"/>
              <a:t>Přestože Freud varoval, že obsahy nemají univerzální platnost, toto pravidlo sám porušoval</a:t>
            </a:r>
          </a:p>
          <a:p>
            <a:r>
              <a:rPr lang="cs-CZ" dirty="0" smtClean="0"/>
              <a:t>Viz </a:t>
            </a:r>
            <a:r>
              <a:rPr lang="cs-CZ" b="1" dirty="0" smtClean="0"/>
              <a:t>Výklad snů</a:t>
            </a:r>
            <a:r>
              <a:rPr lang="cs-CZ" dirty="0" smtClean="0"/>
              <a:t> (1900):</a:t>
            </a:r>
          </a:p>
          <a:p>
            <a:pPr lvl="1"/>
            <a:r>
              <a:rPr lang="cs-CZ" dirty="0" smtClean="0"/>
              <a:t>Sexuální aktivita: průnik do úzkých prostor, otevírání dveří</a:t>
            </a:r>
          </a:p>
          <a:p>
            <a:pPr lvl="1"/>
            <a:r>
              <a:rPr lang="cs-CZ" dirty="0" smtClean="0"/>
              <a:t>Kastrace: padání zubů, stříhání vlasů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215" y="1124744"/>
            <a:ext cx="3176217" cy="448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5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34082"/>
            <a:ext cx="7467600" cy="634082"/>
          </a:xfrm>
        </p:spPr>
        <p:txBody>
          <a:bodyPr/>
          <a:lstStyle/>
          <a:p>
            <a:r>
              <a:rPr lang="cs-CZ" dirty="0"/>
              <a:t>Symbolický význam snů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139136" cy="5637240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Hypotéza aktivace – syntéza </a:t>
            </a:r>
            <a:r>
              <a:rPr lang="cs-CZ" dirty="0" smtClean="0"/>
              <a:t>(J. A. </a:t>
            </a:r>
            <a:r>
              <a:rPr lang="cs-CZ" dirty="0" err="1" smtClean="0"/>
              <a:t>Hobson</a:t>
            </a:r>
            <a:r>
              <a:rPr lang="cs-CZ" dirty="0" smtClean="0"/>
              <a:t>)</a:t>
            </a:r>
            <a:endParaRPr lang="cs-CZ" b="1" dirty="0" smtClean="0"/>
          </a:p>
          <a:p>
            <a:r>
              <a:rPr lang="cs-CZ" dirty="0" smtClean="0"/>
              <a:t>Spojení snů s aktivitou mozku</a:t>
            </a:r>
          </a:p>
          <a:p>
            <a:r>
              <a:rPr lang="cs-CZ" dirty="0" smtClean="0"/>
              <a:t>REM fáze:</a:t>
            </a:r>
          </a:p>
          <a:p>
            <a:pPr lvl="1"/>
            <a:r>
              <a:rPr lang="cs-CZ" dirty="0" smtClean="0"/>
              <a:t>↑ Acetylcholin – nabuzení emočních center</a:t>
            </a:r>
          </a:p>
          <a:p>
            <a:pPr lvl="1"/>
            <a:r>
              <a:rPr lang="cs-CZ" dirty="0" smtClean="0"/>
              <a:t>↓ Serotonin a noradrenalin – utlumení oblastí řídících rozum, paměť, pozornost</a:t>
            </a:r>
          </a:p>
          <a:p>
            <a:endParaRPr lang="cs-CZ" dirty="0" smtClean="0"/>
          </a:p>
          <a:p>
            <a:r>
              <a:rPr lang="cs-CZ" b="1" dirty="0" smtClean="0"/>
              <a:t>Sny nemohou mít symbolický význam</a:t>
            </a:r>
          </a:p>
        </p:txBody>
      </p:sp>
      <p:pic>
        <p:nvPicPr>
          <p:cNvPr id="1026" name="Picture 2" descr="https://sleep.med.harvard.edu/img/4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79672"/>
            <a:ext cx="1896223" cy="226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56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9167"/>
            <a:ext cx="7467600" cy="634082"/>
          </a:xfrm>
        </p:spPr>
        <p:txBody>
          <a:bodyPr/>
          <a:lstStyle/>
          <a:p>
            <a:r>
              <a:rPr lang="cs-CZ" dirty="0"/>
              <a:t>Symbolický význam snů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219256" cy="5637240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Hypotéza aktivace – syntéza</a:t>
            </a:r>
          </a:p>
          <a:p>
            <a:r>
              <a:rPr lang="cs-CZ" dirty="0"/>
              <a:t>Sny jsou snahou mozku sestavit smysluplný příběh z míchanice náhodných informací přenášených Varolovým mostem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420888"/>
            <a:ext cx="648072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9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467600" cy="634082"/>
          </a:xfrm>
        </p:spPr>
        <p:txBody>
          <a:bodyPr/>
          <a:lstStyle/>
          <a:p>
            <a:pPr algn="ctr"/>
            <a:r>
              <a:rPr lang="cs-CZ" dirty="0" smtClean="0"/>
              <a:t>Mýty o mezilidském chování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844824"/>
            <a:ext cx="582577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9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Protiklady se přitahují nebo Vrána k vráně sedá?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5544616" cy="473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56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Protiklady se přitahují nebo Vrána k vráně sedá?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28800"/>
            <a:ext cx="8815861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276872"/>
            <a:ext cx="399107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44924"/>
            <a:ext cx="425615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726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Protiklady se přitahují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Popkultura:</a:t>
            </a:r>
          </a:p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marriage.about.com/od/movies/a/oppositesmov.htm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36671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31591"/>
            <a:ext cx="22383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2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/>
              <a:t>Protiklady se přitahují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r>
              <a:rPr lang="cs-CZ" i="1" dirty="0" err="1" smtClean="0"/>
              <a:t>Harville</a:t>
            </a:r>
            <a:r>
              <a:rPr lang="cs-CZ" i="1" dirty="0" smtClean="0"/>
              <a:t> </a:t>
            </a:r>
            <a:r>
              <a:rPr lang="cs-CZ" i="1" dirty="0" err="1" smtClean="0"/>
              <a:t>Hendrix</a:t>
            </a:r>
            <a:r>
              <a:rPr lang="cs-CZ" i="1" dirty="0" smtClean="0"/>
              <a:t>: „Pouze protiklady se přitahují, protože taková je povaha reality.“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3600"/>
            <a:ext cx="63150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r>
              <a:rPr lang="cs-CZ" dirty="0"/>
              <a:t>Protiklady se přitahují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/>
          </a:bodyPr>
          <a:lstStyle/>
          <a:p>
            <a:pPr marL="0" lvl="1" indent="0">
              <a:spcBef>
                <a:spcPts val="600"/>
              </a:spcBef>
              <a:buSzPct val="70000"/>
              <a:buNone/>
            </a:pPr>
            <a:r>
              <a:rPr lang="cs-CZ" sz="2800" b="1" dirty="0" smtClean="0"/>
              <a:t>Komplementarita </a:t>
            </a:r>
          </a:p>
          <a:p>
            <a:pPr marL="0" indent="-365760"/>
            <a:r>
              <a:rPr lang="cs-CZ" sz="2800" dirty="0" smtClean="0"/>
              <a:t>Podpořena velice málo důkazy</a:t>
            </a:r>
            <a:endParaRPr lang="cs-CZ" sz="2800" dirty="0" smtClean="0"/>
          </a:p>
          <a:p>
            <a:r>
              <a:rPr lang="cs-CZ" sz="2800" dirty="0" smtClean="0"/>
              <a:t> </a:t>
            </a:r>
            <a:r>
              <a:rPr lang="cs-CZ" sz="2800" dirty="0" err="1" smtClean="0"/>
              <a:t>Felmlee</a:t>
            </a:r>
            <a:r>
              <a:rPr lang="cs-CZ" sz="2800" dirty="0" smtClean="0"/>
              <a:t> (1995): </a:t>
            </a:r>
            <a:r>
              <a:rPr lang="cs-CZ" sz="2800" b="1" dirty="0" err="1" smtClean="0"/>
              <a:t>Fatal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attraction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effect</a:t>
            </a:r>
            <a:endParaRPr lang="cs-CZ" sz="2800" b="1" dirty="0" smtClean="0"/>
          </a:p>
          <a:p>
            <a:pPr lvl="1"/>
            <a:r>
              <a:rPr lang="cs-CZ" sz="2500" dirty="0" smtClean="0"/>
              <a:t>Rozdílnost je v počátku přitažlivá a vzrušující, časem bývá zdrojem nespokojenosti</a:t>
            </a:r>
          </a:p>
          <a:p>
            <a:pPr lvl="2"/>
            <a:endParaRPr lang="en-US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66" y="4005064"/>
            <a:ext cx="357088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4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/>
              <a:t>Protiklady se přitahují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Výsledky výzkumů:</a:t>
            </a:r>
          </a:p>
          <a:p>
            <a:r>
              <a:rPr lang="cs-CZ" dirty="0" smtClean="0"/>
              <a:t>Prediktorem partnerské spokojenosti a delšího trvání manželství jsou:</a:t>
            </a:r>
          </a:p>
          <a:p>
            <a:pPr lvl="1"/>
            <a:r>
              <a:rPr lang="cs-CZ" dirty="0" smtClean="0"/>
              <a:t>Uspokojivý sexuální život</a:t>
            </a:r>
          </a:p>
          <a:p>
            <a:pPr lvl="1"/>
            <a:r>
              <a:rPr lang="cs-CZ" dirty="0" smtClean="0"/>
              <a:t>Podobné osobnostní vlastnosti (svědomitost, </a:t>
            </a:r>
            <a:r>
              <a:rPr lang="cs-CZ" dirty="0" err="1" smtClean="0"/>
              <a:t>etc</a:t>
            </a:r>
            <a:r>
              <a:rPr lang="cs-CZ" dirty="0" smtClean="0"/>
              <a:t>.)</a:t>
            </a:r>
          </a:p>
          <a:p>
            <a:pPr lvl="1"/>
            <a:r>
              <a:rPr lang="cs-CZ" dirty="0" smtClean="0"/>
              <a:t>Podobné postoje a hodnoty (politika, víra,…)</a:t>
            </a:r>
          </a:p>
          <a:p>
            <a:pPr lvl="2"/>
            <a:r>
              <a:rPr lang="cs-CZ" dirty="0" err="1" smtClean="0"/>
              <a:t>Newcomb</a:t>
            </a:r>
            <a:r>
              <a:rPr lang="cs-CZ" dirty="0" smtClean="0"/>
              <a:t> (1956)</a:t>
            </a:r>
          </a:p>
          <a:p>
            <a:pPr lvl="2"/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32321"/>
            <a:ext cx="4269854" cy="352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71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Pozor!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Přednášky 17.11. (Státní svátek) a 24.11. (kurz v </a:t>
            </a:r>
            <a:r>
              <a:rPr lang="cs-CZ" dirty="0" err="1" smtClean="0"/>
              <a:t>Tilburgu</a:t>
            </a:r>
            <a:r>
              <a:rPr lang="cs-CZ" dirty="0" smtClean="0"/>
              <a:t>) se nekonají.</a:t>
            </a:r>
          </a:p>
          <a:p>
            <a:r>
              <a:rPr lang="cs-CZ" dirty="0" smtClean="0"/>
              <a:t>Uvidíme se opět 1.12.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303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467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Č</a:t>
            </a:r>
            <a:r>
              <a:rPr lang="cs-CZ" dirty="0" smtClean="0"/>
              <a:t>ím více lidí je u naléhavé situace, tím větší je šance, že někdo zasáhne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040560" cy="400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71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Proč to mu tak není?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49482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68596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7"/>
            <a:ext cx="3672408" cy="363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424706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07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20" y="1556792"/>
            <a:ext cx="2908860" cy="34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78098"/>
          </a:xfrm>
        </p:spPr>
        <p:txBody>
          <a:bodyPr>
            <a:normAutofit fontScale="90000"/>
          </a:bodyPr>
          <a:lstStyle/>
          <a:p>
            <a:r>
              <a:rPr lang="cs-CZ" dirty="0"/>
              <a:t>Efekt přihlížejícího Efekt </a:t>
            </a:r>
            <a:r>
              <a:rPr lang="cs-CZ" dirty="0" err="1"/>
              <a:t>Kitty</a:t>
            </a:r>
            <a:r>
              <a:rPr lang="cs-CZ" dirty="0"/>
              <a:t> </a:t>
            </a:r>
            <a:r>
              <a:rPr lang="cs-CZ" dirty="0" err="1"/>
              <a:t>Genovese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/>
          <a:lstStyle/>
          <a:p>
            <a:r>
              <a:rPr lang="cs-CZ" dirty="0"/>
              <a:t>J. </a:t>
            </a:r>
            <a:r>
              <a:rPr lang="cs-CZ" dirty="0" err="1"/>
              <a:t>Darley</a:t>
            </a:r>
            <a:r>
              <a:rPr lang="cs-CZ" dirty="0"/>
              <a:t> &amp; B. </a:t>
            </a:r>
            <a:r>
              <a:rPr lang="cs-CZ" dirty="0" err="1"/>
              <a:t>Latane</a:t>
            </a:r>
            <a:r>
              <a:rPr lang="cs-CZ" dirty="0"/>
              <a:t> (1968)</a:t>
            </a:r>
            <a:endParaRPr lang="cs-CZ" dirty="0" smtClean="0"/>
          </a:p>
        </p:txBody>
      </p:sp>
      <p:pic>
        <p:nvPicPr>
          <p:cNvPr id="4" name="Picture 3" descr="kitty_genovese-002-diagram-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7" y="836712"/>
            <a:ext cx="8407421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2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Efekt přihlížejícího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r>
              <a:rPr lang="cs-CZ" dirty="0"/>
              <a:t>Vysvětlení:</a:t>
            </a:r>
          </a:p>
          <a:p>
            <a:pPr lvl="1"/>
            <a:r>
              <a:rPr lang="cs-CZ" dirty="0"/>
              <a:t>Konformita</a:t>
            </a:r>
          </a:p>
          <a:p>
            <a:pPr lvl="1"/>
            <a:r>
              <a:rPr lang="cs-CZ" dirty="0"/>
              <a:t>Rozptýlení </a:t>
            </a:r>
            <a:r>
              <a:rPr lang="cs-CZ" dirty="0" smtClean="0"/>
              <a:t>zodpovědnosti</a:t>
            </a:r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www.youtube.com/watch?v=OSsPfbup0ac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40968"/>
            <a:ext cx="5737647" cy="323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42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/>
              <a:t>Efekt přihlížejícího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r>
              <a:rPr lang="cs-CZ" dirty="0" err="1" smtClean="0"/>
              <a:t>Latane</a:t>
            </a:r>
            <a:r>
              <a:rPr lang="cs-CZ" dirty="0" smtClean="0"/>
              <a:t>, </a:t>
            </a:r>
            <a:r>
              <a:rPr lang="cs-CZ" dirty="0" err="1" smtClean="0"/>
              <a:t>Darley</a:t>
            </a:r>
            <a:r>
              <a:rPr lang="cs-CZ" dirty="0" smtClean="0"/>
              <a:t> (1968):</a:t>
            </a:r>
          </a:p>
          <a:p>
            <a:pPr lvl="1"/>
            <a:r>
              <a:rPr lang="cs-CZ" dirty="0" smtClean="0"/>
              <a:t>Vyplňování dotazníků +  kouř do místnosti/žena ve vedlejší místnosti spadne ze žebříku</a:t>
            </a:r>
          </a:p>
          <a:p>
            <a:pPr lvl="1"/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www.youtube.com/watch?v=KE5YwN4NW5o</a:t>
            </a:r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42862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8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Muži a ženy komunikují úplně jinými způsoby</a:t>
            </a:r>
            <a:endParaRPr lang="cs-C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124744"/>
            <a:ext cx="7433767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34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634082"/>
          </a:xfrm>
        </p:spPr>
        <p:txBody>
          <a:bodyPr>
            <a:normAutofit fontScale="90000"/>
          </a:bodyPr>
          <a:lstStyle/>
          <a:p>
            <a:r>
              <a:rPr lang="cs-CZ" dirty="0"/>
              <a:t>Muži a ženy komunikují úplně jinými způsoby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4896544" cy="5349208"/>
          </a:xfrm>
        </p:spPr>
        <p:txBody>
          <a:bodyPr/>
          <a:lstStyle/>
          <a:p>
            <a:r>
              <a:rPr lang="cs-CZ" dirty="0" smtClean="0"/>
              <a:t>Deborah </a:t>
            </a:r>
            <a:r>
              <a:rPr lang="cs-CZ" dirty="0" err="1" smtClean="0"/>
              <a:t>Tannen</a:t>
            </a:r>
            <a:r>
              <a:rPr lang="cs-CZ" dirty="0" smtClean="0"/>
              <a:t>: „</a:t>
            </a:r>
            <a:r>
              <a:rPr lang="cs-CZ" i="1" dirty="0" smtClean="0"/>
              <a:t>Ženy hovoří jazykem spojení a intimity, zatímco muži hovoří jazykem statutu a nezávislosti.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John </a:t>
            </a:r>
            <a:r>
              <a:rPr lang="cs-CZ" dirty="0" err="1" smtClean="0"/>
              <a:t>Gray</a:t>
            </a:r>
            <a:r>
              <a:rPr lang="cs-CZ" dirty="0" smtClean="0"/>
              <a:t>: „</a:t>
            </a:r>
            <a:r>
              <a:rPr lang="cs-CZ" i="1" dirty="0" smtClean="0"/>
              <a:t>Nejenže muži a ženy komunikují jinak, ale také myslí, cítí, vnímají, reagují, odpovídají, milují potřebují a oceňují jinak. Téměř se zdá, že jsou z různých planet, hovoří jinými jazyky</a:t>
            </a:r>
            <a:r>
              <a:rPr lang="cs-CZ" dirty="0" smtClean="0"/>
              <a:t>.“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340237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98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634082"/>
          </a:xfrm>
        </p:spPr>
        <p:txBody>
          <a:bodyPr>
            <a:normAutofit fontScale="90000"/>
          </a:bodyPr>
          <a:lstStyle/>
          <a:p>
            <a:r>
              <a:rPr lang="cs-CZ" dirty="0"/>
              <a:t>Muži a ženy komunikují úplně jinými způsoby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840760" cy="550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3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634082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112568" cy="676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63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634082"/>
          </a:xfrm>
        </p:spPr>
        <p:txBody>
          <a:bodyPr>
            <a:normAutofit fontScale="90000"/>
          </a:bodyPr>
          <a:lstStyle/>
          <a:p>
            <a:r>
              <a:rPr lang="cs-CZ" dirty="0"/>
              <a:t>Muži a ženy komunikují úplně jinými způsoby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779103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8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467600" cy="634082"/>
          </a:xfrm>
        </p:spPr>
        <p:txBody>
          <a:bodyPr/>
          <a:lstStyle/>
          <a:p>
            <a:pPr algn="ctr"/>
            <a:r>
              <a:rPr lang="cs-CZ" dirty="0" smtClean="0"/>
              <a:t>Mýty o vědomí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627" y="1916832"/>
            <a:ext cx="4413498" cy="331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1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634082"/>
          </a:xfrm>
        </p:spPr>
        <p:txBody>
          <a:bodyPr>
            <a:normAutofit fontScale="90000"/>
          </a:bodyPr>
          <a:lstStyle/>
          <a:p>
            <a:r>
              <a:rPr lang="cs-CZ" dirty="0"/>
              <a:t>Muži a ženy komunikují úplně jinými způsoby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5842992" cy="5349208"/>
          </a:xfrm>
        </p:spPr>
        <p:txBody>
          <a:bodyPr/>
          <a:lstStyle/>
          <a:p>
            <a:pPr marL="0" indent="0">
              <a:buNone/>
            </a:pPr>
            <a:r>
              <a:rPr lang="cs-CZ" dirty="0" err="1" smtClean="0"/>
              <a:t>Gray</a:t>
            </a:r>
            <a:r>
              <a:rPr lang="cs-CZ" dirty="0" smtClean="0"/>
              <a:t>:</a:t>
            </a:r>
          </a:p>
          <a:p>
            <a:r>
              <a:rPr lang="cs-CZ" dirty="0" smtClean="0"/>
              <a:t>Jazyk žen se zaměřuje na intimitu a spojitost, jazyk mužů na nezávislost a soutěživost.</a:t>
            </a:r>
          </a:p>
          <a:p>
            <a:r>
              <a:rPr lang="cs-CZ" dirty="0" smtClean="0"/>
              <a:t>Když jsou ženy rozrušené, vyjadřují své pocity, zatímco muži se stáhnou do jeskyně.</a:t>
            </a:r>
          </a:p>
          <a:p>
            <a:r>
              <a:rPr lang="cs-CZ" dirty="0" smtClean="0"/>
              <a:t>Řešení úkolů:</a:t>
            </a:r>
          </a:p>
          <a:p>
            <a:pPr lvl="1"/>
            <a:r>
              <a:rPr lang="cs-CZ" sz="1600" dirty="0">
                <a:hlinkClick r:id="rId2"/>
              </a:rPr>
              <a:t>https://</a:t>
            </a:r>
            <a:r>
              <a:rPr lang="cs-CZ" sz="1600" dirty="0" smtClean="0">
                <a:hlinkClick r:id="rId2"/>
              </a:rPr>
              <a:t>www.youtube.com/watch?v=LlxbKVV5M_g</a:t>
            </a:r>
            <a:endParaRPr lang="cs-CZ" sz="1600" dirty="0" smtClean="0"/>
          </a:p>
          <a:p>
            <a:pPr lvl="1"/>
            <a:endParaRPr lang="cs-CZ" dirty="0" smtClean="0"/>
          </a:p>
          <a:p>
            <a:r>
              <a:rPr lang="cs-CZ" b="1" dirty="0" smtClean="0"/>
              <a:t>Nepodloženo žádnými výzkumy</a:t>
            </a:r>
            <a:endParaRPr lang="cs-CZ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52736"/>
            <a:ext cx="22860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24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634082"/>
          </a:xfrm>
        </p:spPr>
        <p:txBody>
          <a:bodyPr>
            <a:normAutofit fontScale="90000"/>
          </a:bodyPr>
          <a:lstStyle/>
          <a:p>
            <a:r>
              <a:rPr lang="cs-CZ" dirty="0"/>
              <a:t>Muži a ženy komunikují úplně jinými způsoby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Mluví ženy více než muži?</a:t>
            </a:r>
          </a:p>
          <a:p>
            <a:r>
              <a:rPr lang="cs-CZ" dirty="0" smtClean="0"/>
              <a:t>L. </a:t>
            </a:r>
            <a:r>
              <a:rPr lang="cs-CZ" dirty="0" err="1" smtClean="0"/>
              <a:t>Brizendine</a:t>
            </a:r>
            <a:r>
              <a:rPr lang="cs-CZ" dirty="0" smtClean="0"/>
              <a:t>: </a:t>
            </a:r>
            <a:r>
              <a:rPr lang="cs-CZ" i="1" dirty="0" smtClean="0"/>
              <a:t>Proč ženy myslí tak, jak myslí, a proč jednají úplně jinak než muži?</a:t>
            </a:r>
          </a:p>
          <a:p>
            <a:r>
              <a:rPr lang="cs-CZ" dirty="0" smtClean="0"/>
              <a:t>Ženy: 20.000 slov za den, muži 7.000 </a:t>
            </a:r>
          </a:p>
          <a:p>
            <a:r>
              <a:rPr lang="cs-CZ" dirty="0" smtClean="0"/>
              <a:t>Odvozeno ze svépomocné knihy</a:t>
            </a:r>
          </a:p>
          <a:p>
            <a:endParaRPr lang="cs-CZ" dirty="0" smtClean="0"/>
          </a:p>
          <a:p>
            <a:r>
              <a:rPr lang="cs-CZ" dirty="0" smtClean="0"/>
              <a:t>J. Hyde (2005): </a:t>
            </a:r>
            <a:r>
              <a:rPr lang="cs-CZ" dirty="0" err="1" smtClean="0"/>
              <a:t>metaanalýza</a:t>
            </a:r>
            <a:r>
              <a:rPr lang="cs-CZ" dirty="0" smtClean="0"/>
              <a:t> 73 studií</a:t>
            </a:r>
          </a:p>
          <a:p>
            <a:r>
              <a:rPr lang="cs-CZ" dirty="0" err="1" smtClean="0"/>
              <a:t>Cohenovo</a:t>
            </a:r>
            <a:r>
              <a:rPr lang="cs-CZ" dirty="0" smtClean="0"/>
              <a:t> d: 0,11 (rozdíl mezi skupinami ve vztahu k variabilitě)</a:t>
            </a:r>
          </a:p>
          <a:p>
            <a:endParaRPr lang="cs-CZ" dirty="0"/>
          </a:p>
          <a:p>
            <a:r>
              <a:rPr lang="cs-CZ" dirty="0" smtClean="0"/>
              <a:t>M. </a:t>
            </a:r>
            <a:r>
              <a:rPr lang="cs-CZ" dirty="0" err="1" smtClean="0"/>
              <a:t>Mehl</a:t>
            </a:r>
            <a:r>
              <a:rPr lang="cs-CZ" dirty="0" smtClean="0"/>
              <a:t> (2007): studenti s nahrávacím zařízením</a:t>
            </a:r>
          </a:p>
          <a:p>
            <a:r>
              <a:rPr lang="cs-CZ" dirty="0" smtClean="0"/>
              <a:t>Cca 16.000 slov obě pohlaví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079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634082"/>
          </a:xfrm>
        </p:spPr>
        <p:txBody>
          <a:bodyPr>
            <a:normAutofit fontScale="90000"/>
          </a:bodyPr>
          <a:lstStyle/>
          <a:p>
            <a:r>
              <a:rPr lang="cs-CZ" dirty="0"/>
              <a:t>Muži a ženy komunikují úplně jinými způsoby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Prozrazují ženy o sobě více než muži?</a:t>
            </a:r>
          </a:p>
          <a:p>
            <a:r>
              <a:rPr lang="cs-CZ" dirty="0" smtClean="0"/>
              <a:t>Hyde (2005): 205 studií</a:t>
            </a:r>
          </a:p>
          <a:p>
            <a:r>
              <a:rPr lang="cs-CZ" dirty="0" err="1" smtClean="0"/>
              <a:t>Cohenovo</a:t>
            </a:r>
            <a:r>
              <a:rPr lang="cs-CZ" dirty="0" smtClean="0"/>
              <a:t> d: 0,18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 smtClean="0"/>
              <a:t>Jsou ženy vnímavější na neverbální signály?</a:t>
            </a:r>
          </a:p>
          <a:p>
            <a:r>
              <a:rPr lang="cs-CZ" dirty="0" smtClean="0"/>
              <a:t>J. </a:t>
            </a:r>
            <a:r>
              <a:rPr lang="cs-CZ" dirty="0" err="1" smtClean="0"/>
              <a:t>Hall</a:t>
            </a:r>
            <a:r>
              <a:rPr lang="cs-CZ" dirty="0" smtClean="0"/>
              <a:t> (1984): detekce emocí v obličejích</a:t>
            </a:r>
          </a:p>
          <a:p>
            <a:r>
              <a:rPr lang="cs-CZ" dirty="0" err="1" smtClean="0"/>
              <a:t>Cohenovo</a:t>
            </a:r>
            <a:r>
              <a:rPr lang="cs-CZ" dirty="0" smtClean="0"/>
              <a:t> d: 0,4</a:t>
            </a:r>
          </a:p>
          <a:p>
            <a:r>
              <a:rPr lang="cs-CZ" b="1" dirty="0" smtClean="0"/>
              <a:t>Ano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0840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634082"/>
          </a:xfrm>
        </p:spPr>
        <p:txBody>
          <a:bodyPr>
            <a:normAutofit fontScale="90000"/>
          </a:bodyPr>
          <a:lstStyle/>
          <a:p>
            <a:r>
              <a:rPr lang="cs-CZ" dirty="0"/>
              <a:t>Muži a ženy komunikují úplně jinými způsoby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Závěr:</a:t>
            </a:r>
          </a:p>
          <a:p>
            <a:r>
              <a:rPr lang="cs-CZ" dirty="0" smtClean="0"/>
              <a:t>Rozdíly v komunikaci existují, ale jsou zpravidla velice malé</a:t>
            </a:r>
          </a:p>
          <a:p>
            <a:endParaRPr lang="cs-CZ" dirty="0"/>
          </a:p>
          <a:p>
            <a:r>
              <a:rPr lang="cs-CZ" dirty="0" smtClean="0"/>
              <a:t>K. </a:t>
            </a:r>
            <a:r>
              <a:rPr lang="cs-CZ" dirty="0" err="1" smtClean="0"/>
              <a:t>Dindia</a:t>
            </a:r>
            <a:r>
              <a:rPr lang="cs-CZ" dirty="0" smtClean="0"/>
              <a:t> (2006): „</a:t>
            </a:r>
            <a:r>
              <a:rPr lang="cs-CZ" i="1" dirty="0" smtClean="0"/>
              <a:t>Muži jsou ze Severní Dakoty a ženy z Jižní.“</a:t>
            </a:r>
            <a:endParaRPr lang="cs-CZ" i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305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89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Lepší je zlost dát najevo, než ji držet v sobě</a:t>
            </a:r>
            <a:endParaRPr lang="cs-CZ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386797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63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Lepší je zlost dát najevo, než ji držet v sobě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5445224"/>
            <a:ext cx="7467600" cy="10287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Brown, 1983: 66 % VŠ studentů souhlasí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23946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12776"/>
            <a:ext cx="7200800" cy="49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77" y="1988840"/>
            <a:ext cx="334488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32856"/>
            <a:ext cx="495840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1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Vypustit páru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003232" cy="556523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Akceptováno médii i veřejností.</a:t>
            </a:r>
          </a:p>
          <a:p>
            <a:r>
              <a:rPr lang="cs-CZ" sz="2800" dirty="0" smtClean="0"/>
              <a:t>„Vypuštění páry“ jako efektivní způsob ventilace negativních emocí.</a:t>
            </a:r>
          </a:p>
          <a:p>
            <a:r>
              <a:rPr lang="cs-CZ" sz="2800" dirty="0" smtClean="0"/>
              <a:t>V AJ: „</a:t>
            </a:r>
            <a:r>
              <a:rPr lang="cs-CZ" sz="2800" i="1" dirty="0" err="1" smtClean="0"/>
              <a:t>Blowing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off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steam</a:t>
            </a:r>
            <a:r>
              <a:rPr lang="cs-CZ" sz="2800" dirty="0" smtClean="0"/>
              <a:t>“, „</a:t>
            </a:r>
            <a:r>
              <a:rPr lang="cs-CZ" sz="2800" i="1" dirty="0" err="1" smtClean="0"/>
              <a:t>Get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it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of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your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chest</a:t>
            </a:r>
            <a:r>
              <a:rPr lang="cs-CZ" sz="2800" dirty="0" smtClean="0"/>
              <a:t>“</a:t>
            </a:r>
          </a:p>
          <a:p>
            <a:endParaRPr lang="cs-CZ" sz="2800" dirty="0" smtClean="0"/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4983"/>
            <a:ext cx="2592290" cy="280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82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634082"/>
          </a:xfrm>
        </p:spPr>
        <p:txBody>
          <a:bodyPr>
            <a:normAutofit/>
          </a:bodyPr>
          <a:lstStyle/>
          <a:p>
            <a:r>
              <a:rPr lang="cs-CZ" dirty="0" smtClean="0"/>
              <a:t>Vypustit páru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/>
          <a:lstStyle/>
          <a:p>
            <a:r>
              <a:rPr lang="cs-CZ" dirty="0" err="1" smtClean="0"/>
              <a:t>Going</a:t>
            </a:r>
            <a:r>
              <a:rPr lang="cs-CZ" dirty="0" smtClean="0"/>
              <a:t> </a:t>
            </a:r>
            <a:r>
              <a:rPr lang="cs-CZ" dirty="0" err="1" smtClean="0"/>
              <a:t>Postal</a:t>
            </a:r>
            <a:r>
              <a:rPr lang="cs-CZ" dirty="0" smtClean="0"/>
              <a:t> = dostat vražedný záchvat zuřivosti</a:t>
            </a:r>
          </a:p>
          <a:p>
            <a:r>
              <a:rPr lang="cs-CZ" dirty="0" smtClean="0"/>
              <a:t>Př.: P. H. </a:t>
            </a:r>
            <a:r>
              <a:rPr lang="cs-CZ" dirty="0" err="1" smtClean="0"/>
              <a:t>Sherril</a:t>
            </a:r>
            <a:r>
              <a:rPr lang="cs-CZ" dirty="0" smtClean="0"/>
              <a:t>, 1986, ztráta zaměstnání, 14 †</a:t>
            </a:r>
            <a:endParaRPr lang="cs-CZ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3"/>
            <a:ext cx="7056784" cy="468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775" y="4581128"/>
            <a:ext cx="16478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75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634082"/>
          </a:xfrm>
        </p:spPr>
        <p:txBody>
          <a:bodyPr>
            <a:normAutofit/>
          </a:bodyPr>
          <a:lstStyle/>
          <a:p>
            <a:r>
              <a:rPr lang="cs-CZ" dirty="0" smtClean="0"/>
              <a:t>Vypustit páru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/>
          <a:lstStyle/>
          <a:p>
            <a:r>
              <a:rPr lang="cs-CZ" dirty="0" smtClean="0"/>
              <a:t>Silniční pirátství = výbuch zlosti na silnici</a:t>
            </a:r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www.novinky.cz/krimi/321203-silnicni-pirat-prohral-u-nejvyssiho-soudu-bude-souzen-za-obecne-ohrozeni.html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2936"/>
            <a:ext cx="5715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24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634082"/>
          </a:xfrm>
        </p:spPr>
        <p:txBody>
          <a:bodyPr>
            <a:normAutofit/>
          </a:bodyPr>
          <a:lstStyle/>
          <a:p>
            <a:r>
              <a:rPr lang="cs-CZ" dirty="0" smtClean="0"/>
              <a:t>Vypustit páru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r>
              <a:rPr lang="cs-CZ" dirty="0" smtClean="0"/>
              <a:t>Původ: Aristoteles – </a:t>
            </a:r>
            <a:r>
              <a:rPr lang="cs-CZ" i="1" dirty="0" smtClean="0"/>
              <a:t>O básnictví</a:t>
            </a:r>
            <a:r>
              <a:rPr lang="cs-CZ" dirty="0" smtClean="0"/>
              <a:t>: Shlédnutí tragické hry poskytuje příležitost pro katarzi (</a:t>
            </a:r>
            <a:r>
              <a:rPr lang="cs-CZ" dirty="0" err="1" smtClean="0"/>
              <a:t>katharsis</a:t>
            </a:r>
            <a:r>
              <a:rPr lang="cs-CZ" dirty="0" smtClean="0"/>
              <a:t>) = odplavení zlosti, duševní očista.</a:t>
            </a:r>
            <a:endParaRPr lang="cs-CZ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20888"/>
            <a:ext cx="2767649" cy="36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12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Symbolický význam snů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4221088"/>
            <a:ext cx="7467600" cy="2252864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56 – 75 % lidí z Koreje, USA a Indie si myslí, že sny mohou odhalit skryté pravdy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08720"/>
            <a:ext cx="855995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499506"/>
            <a:ext cx="3713495" cy="336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458766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64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Vypustit páru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147248" cy="5565232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Sigmund Freud: </a:t>
            </a:r>
            <a:r>
              <a:rPr lang="cs-CZ" sz="2800" b="1" dirty="0" err="1" smtClean="0"/>
              <a:t>Thanatos</a:t>
            </a:r>
            <a:endParaRPr lang="cs-CZ" sz="2800" dirty="0" smtClean="0"/>
          </a:p>
          <a:p>
            <a:pPr lvl="1"/>
            <a:r>
              <a:rPr lang="cs-CZ" sz="2500" dirty="0" err="1" smtClean="0"/>
              <a:t>Eros</a:t>
            </a:r>
            <a:r>
              <a:rPr lang="cs-CZ" sz="2500" dirty="0" smtClean="0"/>
              <a:t> (pud života) vs. </a:t>
            </a:r>
            <a:r>
              <a:rPr lang="cs-CZ" sz="2500" dirty="0" err="1" smtClean="0"/>
              <a:t>Thanatos</a:t>
            </a:r>
            <a:r>
              <a:rPr lang="cs-CZ" sz="2500" dirty="0"/>
              <a:t> </a:t>
            </a:r>
            <a:r>
              <a:rPr lang="cs-CZ" sz="2500" dirty="0" smtClean="0"/>
              <a:t>(pud smrti)</a:t>
            </a:r>
          </a:p>
          <a:p>
            <a:r>
              <a:rPr lang="cs-CZ" sz="2800" dirty="0" err="1" smtClean="0"/>
              <a:t>Thanatos</a:t>
            </a:r>
            <a:r>
              <a:rPr lang="cs-CZ" sz="2800" dirty="0" smtClean="0"/>
              <a:t>:</a:t>
            </a:r>
          </a:p>
          <a:p>
            <a:pPr lvl="1"/>
            <a:r>
              <a:rPr lang="cs-CZ" sz="2500" dirty="0" smtClean="0"/>
              <a:t>Starosti každodenního života</a:t>
            </a:r>
          </a:p>
          <a:p>
            <a:pPr lvl="1"/>
            <a:r>
              <a:rPr lang="cs-CZ" sz="2500" dirty="0" smtClean="0"/>
              <a:t>Hromadění destruktivní energie</a:t>
            </a:r>
          </a:p>
          <a:p>
            <a:pPr lvl="1"/>
            <a:r>
              <a:rPr lang="cs-CZ" sz="2500" dirty="0" smtClean="0"/>
              <a:t>Riskantní a sebepoškozující chování (dovnitř), agrese (ven)</a:t>
            </a:r>
          </a:p>
          <a:p>
            <a:pPr lvl="1"/>
            <a:r>
              <a:rPr lang="cs-CZ" sz="2500" b="1" dirty="0" smtClean="0"/>
              <a:t>Katarze</a:t>
            </a:r>
            <a:r>
              <a:rPr lang="cs-CZ" sz="2500" dirty="0" smtClean="0"/>
              <a:t>: vypuštění energie, snížení napětí</a:t>
            </a:r>
          </a:p>
          <a:p>
            <a:pPr lvl="1"/>
            <a:endParaRPr lang="en-US" sz="2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25144"/>
            <a:ext cx="25146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5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634082"/>
          </a:xfrm>
        </p:spPr>
        <p:txBody>
          <a:bodyPr>
            <a:normAutofit/>
          </a:bodyPr>
          <a:lstStyle/>
          <a:p>
            <a:r>
              <a:rPr lang="cs-CZ" dirty="0" smtClean="0"/>
              <a:t>Vypustit páru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r>
              <a:rPr lang="cs-CZ" dirty="0" smtClean="0"/>
              <a:t>Doporučuje mnoho knih o zvládání hněvu</a:t>
            </a:r>
          </a:p>
          <a:p>
            <a:r>
              <a:rPr lang="cs-CZ" dirty="0" smtClean="0"/>
              <a:t>Pomůcky k vypuštění páry</a:t>
            </a:r>
          </a:p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www.youtube.com/watch?v=zGQ9jpZH6O4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20331"/>
            <a:ext cx="36004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1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Vypustit páru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5832648" cy="534920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Janov (1970) </a:t>
            </a:r>
            <a:r>
              <a:rPr lang="cs-CZ" b="1" dirty="0" err="1" smtClean="0"/>
              <a:t>Primal</a:t>
            </a:r>
            <a:r>
              <a:rPr lang="cs-CZ" b="1" dirty="0" smtClean="0"/>
              <a:t> </a:t>
            </a:r>
            <a:r>
              <a:rPr lang="cs-CZ" b="1" dirty="0" err="1" smtClean="0"/>
              <a:t>scream</a:t>
            </a:r>
            <a:r>
              <a:rPr lang="cs-CZ" b="1" dirty="0" smtClean="0"/>
              <a:t> </a:t>
            </a:r>
            <a:r>
              <a:rPr lang="cs-CZ" b="1" dirty="0" err="1" smtClean="0"/>
              <a:t>therapy</a:t>
            </a:r>
            <a:endParaRPr lang="cs-CZ" b="1" dirty="0" smtClean="0"/>
          </a:p>
          <a:p>
            <a:r>
              <a:rPr lang="cs-CZ" dirty="0" smtClean="0"/>
              <a:t>Zmírnění emoční bolesti způsobené traumaty v kojeneckém a dětském věku</a:t>
            </a:r>
          </a:p>
          <a:p>
            <a:r>
              <a:rPr lang="cs-CZ" sz="1600" dirty="0">
                <a:hlinkClick r:id="rId2"/>
              </a:rPr>
              <a:t>https://</a:t>
            </a:r>
            <a:r>
              <a:rPr lang="cs-CZ" sz="1600" dirty="0" smtClean="0">
                <a:hlinkClick r:id="rId2"/>
              </a:rPr>
              <a:t>www.youtube.com/watch?v=YGh0PLRxxc0</a:t>
            </a:r>
            <a:endParaRPr lang="cs-CZ" sz="1600" dirty="0" smtClean="0"/>
          </a:p>
          <a:p>
            <a:endParaRPr lang="cs-CZ" sz="1600" dirty="0"/>
          </a:p>
          <a:p>
            <a:r>
              <a:rPr lang="cs-CZ" dirty="0" smtClean="0"/>
              <a:t>Španělsko: </a:t>
            </a:r>
            <a:r>
              <a:rPr lang="cs-CZ" b="1" dirty="0" err="1" smtClean="0"/>
              <a:t>Destruction</a:t>
            </a:r>
            <a:r>
              <a:rPr lang="cs-CZ" b="1" dirty="0" smtClean="0"/>
              <a:t> </a:t>
            </a:r>
            <a:r>
              <a:rPr lang="cs-CZ" b="1" dirty="0" err="1" smtClean="0"/>
              <a:t>therapy</a:t>
            </a:r>
            <a:endParaRPr lang="cs-CZ" b="1" dirty="0" smtClean="0"/>
          </a:p>
          <a:p>
            <a:r>
              <a:rPr lang="cs-CZ" dirty="0" smtClean="0"/>
              <a:t>Hudba + destrukce</a:t>
            </a:r>
          </a:p>
          <a:p>
            <a:r>
              <a:rPr lang="cs-CZ" sz="1600" dirty="0">
                <a:hlinkClick r:id="rId3"/>
              </a:rPr>
              <a:t>https://</a:t>
            </a:r>
            <a:r>
              <a:rPr lang="cs-CZ" sz="1600" dirty="0" smtClean="0">
                <a:hlinkClick r:id="rId3"/>
              </a:rPr>
              <a:t>www.youtube.com/watch?v=TbNYGmZvbVo</a:t>
            </a:r>
            <a:endParaRPr lang="cs-CZ" sz="1600" dirty="0" smtClean="0"/>
          </a:p>
          <a:p>
            <a:endParaRPr lang="cs-CZ" dirty="0" smtClean="0"/>
          </a:p>
          <a:p>
            <a:endParaRPr lang="cs-CZ" sz="18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87422"/>
            <a:ext cx="276150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70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Vypustit páru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/>
          </a:bodyPr>
          <a:lstStyle/>
          <a:p>
            <a:r>
              <a:rPr lang="cs-CZ" sz="3200" dirty="0" smtClean="0"/>
              <a:t>Agresivní chování povzbuzuje agresi:</a:t>
            </a:r>
          </a:p>
          <a:p>
            <a:pPr lvl="1"/>
            <a:r>
              <a:rPr lang="cs-CZ" sz="2800" dirty="0" smtClean="0"/>
              <a:t>Bushman (2001): </a:t>
            </a:r>
            <a:r>
              <a:rPr lang="cs-CZ" sz="2800" dirty="0" err="1" smtClean="0"/>
              <a:t>Extermination</a:t>
            </a:r>
            <a:r>
              <a:rPr lang="cs-CZ" sz="2800" dirty="0" smtClean="0"/>
              <a:t> </a:t>
            </a:r>
            <a:r>
              <a:rPr lang="cs-CZ" sz="2800" dirty="0" err="1" smtClean="0"/>
              <a:t>task</a:t>
            </a:r>
            <a:endParaRPr lang="cs-CZ" sz="2800" dirty="0"/>
          </a:p>
          <a:p>
            <a:pPr lvl="1"/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041311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8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Thanatos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Diskuse:</a:t>
            </a:r>
          </a:p>
          <a:p>
            <a:pPr lvl="1"/>
            <a:r>
              <a:rPr lang="cs-CZ" sz="2500" dirty="0" err="1" smtClean="0"/>
              <a:t>Hooligans</a:t>
            </a:r>
            <a:endParaRPr lang="cs-CZ" sz="2500" dirty="0"/>
          </a:p>
          <a:p>
            <a:pPr lvl="1"/>
            <a:r>
              <a:rPr lang="cs-CZ" sz="2500" dirty="0" smtClean="0"/>
              <a:t>Násilné videohry, TV</a:t>
            </a:r>
            <a:endParaRPr lang="en-US" sz="2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56992"/>
            <a:ext cx="4339533" cy="28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08720"/>
            <a:ext cx="360040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8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K přečtení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www.meangeme.com/home/why-we-like-who-we-like-the-psychology-of-attraction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495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/>
              <a:t>Symbolický význam snů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://www.snar.cz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873" y="980728"/>
            <a:ext cx="6038254" cy="50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8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/>
              <a:t>Symbolický význam snů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r>
              <a:rPr lang="cs-CZ" dirty="0" smtClean="0"/>
              <a:t>Sny jako prostředek:</a:t>
            </a:r>
          </a:p>
          <a:p>
            <a:pPr lvl="1"/>
            <a:r>
              <a:rPr lang="cs-CZ" dirty="0" smtClean="0"/>
              <a:t>Předpovědi budoucnosti</a:t>
            </a:r>
          </a:p>
          <a:p>
            <a:pPr lvl="1"/>
            <a:r>
              <a:rPr lang="cs-CZ" dirty="0" smtClean="0"/>
              <a:t>Osobního vhledu do problému</a:t>
            </a:r>
          </a:p>
          <a:p>
            <a:pPr lvl="1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460876"/>
            <a:ext cx="3810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3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/>
              <a:t>Symbolický význam snů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3898776" cy="5349208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Zdroje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Lidová tradice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Psychoanalytická tradice:</a:t>
            </a:r>
          </a:p>
          <a:p>
            <a:r>
              <a:rPr lang="cs-CZ" dirty="0" smtClean="0"/>
              <a:t>S. Freud: </a:t>
            </a:r>
            <a:r>
              <a:rPr lang="cs-CZ" i="1" dirty="0" smtClean="0"/>
              <a:t>„Sny jsou královskou cestou k pochopení nevědomé mysli a obsahují psychologii neuróz v kostce.“</a:t>
            </a:r>
            <a:endParaRPr 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1" y="1074606"/>
            <a:ext cx="3917783" cy="415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/>
              <a:t>Symbolický význam snů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23527" y="927990"/>
            <a:ext cx="7980107" cy="55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/>
              <a:t>Symbolický význam snů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Při snění:</a:t>
            </a:r>
          </a:p>
          <a:p>
            <a:r>
              <a:rPr lang="cs-CZ" dirty="0" smtClean="0"/>
              <a:t>Obranné mechanismy Ega v klidovém stavu</a:t>
            </a:r>
          </a:p>
          <a:p>
            <a:r>
              <a:rPr lang="cs-CZ" dirty="0" smtClean="0"/>
              <a:t>Potlačené impulzy z Id se dostávají k vědomí</a:t>
            </a:r>
          </a:p>
          <a:p>
            <a:r>
              <a:rPr lang="cs-CZ" dirty="0" smtClean="0"/>
              <a:t>Transformace pohnutek do </a:t>
            </a:r>
            <a:r>
              <a:rPr lang="cs-CZ" b="1" dirty="0" smtClean="0"/>
              <a:t>symbolů</a:t>
            </a:r>
            <a:r>
              <a:rPr lang="cs-CZ" dirty="0" smtClean="0"/>
              <a:t>: maskují zakázaná přání + umožňují klidný spánek</a:t>
            </a:r>
          </a:p>
          <a:p>
            <a:r>
              <a:rPr lang="cs-CZ" b="1" dirty="0" smtClean="0"/>
              <a:t>Manifestní obsah:</a:t>
            </a:r>
            <a:r>
              <a:rPr lang="cs-CZ" dirty="0" smtClean="0"/>
              <a:t> to, co se nám zdá</a:t>
            </a:r>
          </a:p>
          <a:p>
            <a:r>
              <a:rPr lang="cs-CZ" b="1" dirty="0" smtClean="0"/>
              <a:t>Latentní obsah:</a:t>
            </a:r>
            <a:r>
              <a:rPr lang="cs-CZ" dirty="0" smtClean="0"/>
              <a:t> to, jaké potlačené myšlenky, přání touhy MO vyjadřuje</a:t>
            </a:r>
          </a:p>
          <a:p>
            <a:r>
              <a:rPr lang="cs-CZ" b="1" dirty="0" smtClean="0"/>
              <a:t>Zdroje symbolů</a:t>
            </a:r>
          </a:p>
          <a:p>
            <a:pPr lvl="1"/>
            <a:r>
              <a:rPr lang="cs-CZ" dirty="0" smtClean="0"/>
              <a:t>Zážitky z dětství</a:t>
            </a:r>
          </a:p>
          <a:p>
            <a:pPr lvl="1"/>
            <a:r>
              <a:rPr lang="cs-CZ" dirty="0" smtClean="0"/>
              <a:t>Životní zkušenosti</a:t>
            </a:r>
          </a:p>
          <a:p>
            <a:pPr lvl="1"/>
            <a:r>
              <a:rPr lang="cs-CZ" dirty="0" smtClean="0"/>
              <a:t>Denní rezidua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28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3170</TotalTime>
  <Words>1069</Words>
  <Application>Microsoft Office PowerPoint</Application>
  <PresentationFormat>Předvádění na obrazovce (4:3)</PresentationFormat>
  <Paragraphs>200</Paragraphs>
  <Slides>45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6" baseType="lpstr">
      <vt:lpstr>Arkýř</vt:lpstr>
      <vt:lpstr>PSA_016 Úvod do psychologie</vt:lpstr>
      <vt:lpstr>Pozor!</vt:lpstr>
      <vt:lpstr>Mýty o vědomí</vt:lpstr>
      <vt:lpstr>Symbolický význam snů</vt:lpstr>
      <vt:lpstr>Symbolický význam snů</vt:lpstr>
      <vt:lpstr>Symbolický význam snů</vt:lpstr>
      <vt:lpstr>Symbolický význam snů</vt:lpstr>
      <vt:lpstr>Symbolický význam snů</vt:lpstr>
      <vt:lpstr>Symbolický význam snů</vt:lpstr>
      <vt:lpstr>Symbolický význam snů</vt:lpstr>
      <vt:lpstr>Symbolický význam snů</vt:lpstr>
      <vt:lpstr>Symbolický význam snů</vt:lpstr>
      <vt:lpstr>Mýty o mezilidském chování</vt:lpstr>
      <vt:lpstr>Protiklady se přitahují nebo Vrána k vráně sedá?</vt:lpstr>
      <vt:lpstr>Protiklady se přitahují nebo Vrána k vráně sedá?</vt:lpstr>
      <vt:lpstr>Protiklady se přitahují</vt:lpstr>
      <vt:lpstr>Protiklady se přitahují</vt:lpstr>
      <vt:lpstr>Protiklady se přitahují</vt:lpstr>
      <vt:lpstr>Protiklady se přitahují</vt:lpstr>
      <vt:lpstr>Čím více lidí je u naléhavé situace, tím větší je šance, že někdo zasáhne</vt:lpstr>
      <vt:lpstr>Proč to mu tak není?</vt:lpstr>
      <vt:lpstr>Efekt přihlížejícího Efekt Kitty Genovese </vt:lpstr>
      <vt:lpstr>Efekt přihlížejícího</vt:lpstr>
      <vt:lpstr>Efekt přihlížejícího</vt:lpstr>
      <vt:lpstr>Muži a ženy komunikují úplně jinými způsoby</vt:lpstr>
      <vt:lpstr>Muži a ženy komunikují úplně jinými způsoby</vt:lpstr>
      <vt:lpstr>Muži a ženy komunikují úplně jinými způsoby</vt:lpstr>
      <vt:lpstr>Prezentace aplikace PowerPoint</vt:lpstr>
      <vt:lpstr>Muži a ženy komunikují úplně jinými způsoby</vt:lpstr>
      <vt:lpstr>Muži a ženy komunikují úplně jinými způsoby</vt:lpstr>
      <vt:lpstr>Muži a ženy komunikují úplně jinými způsoby</vt:lpstr>
      <vt:lpstr>Muži a ženy komunikují úplně jinými způsoby</vt:lpstr>
      <vt:lpstr>Muži a ženy komunikují úplně jinými způsoby</vt:lpstr>
      <vt:lpstr>Lepší je zlost dát najevo, než ji držet v sobě</vt:lpstr>
      <vt:lpstr>Lepší je zlost dát najevo, než ji držet v sobě</vt:lpstr>
      <vt:lpstr>Vypustit páru</vt:lpstr>
      <vt:lpstr>Vypustit páru</vt:lpstr>
      <vt:lpstr>Vypustit páru</vt:lpstr>
      <vt:lpstr>Vypustit páru</vt:lpstr>
      <vt:lpstr>Vypustit páru</vt:lpstr>
      <vt:lpstr>Vypustit páru</vt:lpstr>
      <vt:lpstr>Vypustit páru</vt:lpstr>
      <vt:lpstr>Vypustit páru</vt:lpstr>
      <vt:lpstr>Thanatos</vt:lpstr>
      <vt:lpstr>K přečtení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PSA_016 Úvod do psychologie</dc:title>
  <dc:creator>uzivatel</dc:creator>
  <cp:lastModifiedBy>uzivatel</cp:lastModifiedBy>
  <cp:revision>39</cp:revision>
  <dcterms:modified xsi:type="dcterms:W3CDTF">2015-11-09T15:21:37Z</dcterms:modified>
</cp:coreProperties>
</file>