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257" r:id="rId3"/>
    <p:sldId id="259" r:id="rId4"/>
    <p:sldId id="261" r:id="rId5"/>
    <p:sldId id="262" r:id="rId6"/>
    <p:sldId id="264" r:id="rId7"/>
    <p:sldId id="263" r:id="rId8"/>
    <p:sldId id="265" r:id="rId9"/>
    <p:sldId id="266" r:id="rId10"/>
    <p:sldId id="268" r:id="rId11"/>
    <p:sldId id="269" r:id="rId12"/>
    <p:sldId id="270" r:id="rId13"/>
    <p:sldId id="271" r:id="rId14"/>
    <p:sldId id="275" r:id="rId15"/>
    <p:sldId id="272" r:id="rId16"/>
    <p:sldId id="273" r:id="rId17"/>
    <p:sldId id="274" r:id="rId18"/>
    <p:sldId id="276" r:id="rId19"/>
    <p:sldId id="277"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Lst>
  <p:sldSz cx="9144000" cy="6858000" type="screen4x3"/>
  <p:notesSz cx="6797675" cy="987425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74" autoAdjust="0"/>
    <p:restoredTop sz="93848" autoAdjust="0"/>
  </p:normalViewPr>
  <p:slideViewPr>
    <p:cSldViewPr>
      <p:cViewPr varScale="1">
        <p:scale>
          <a:sx n="86" d="100"/>
          <a:sy n="86" d="100"/>
        </p:scale>
        <p:origin x="-109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B048BE17-F9F8-48BF-8C50-5AADBCC92833}" type="datetimeFigureOut">
              <a:rPr lang="en-US" smtClean="0"/>
              <a:t>11/24/2014</a:t>
            </a:fld>
            <a:endParaRPr lang="en-US"/>
          </a:p>
        </p:txBody>
      </p:sp>
      <p:sp>
        <p:nvSpPr>
          <p:cNvPr id="4" name="Zástupný symbol pro obrázek snímku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Zástupný symbol pro zápatí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2469675D-2879-424E-80FA-9ED5F1361402}" type="slidenum">
              <a:rPr lang="en-US" smtClean="0"/>
              <a:t>‹#›</a:t>
            </a:fld>
            <a:endParaRPr lang="en-US"/>
          </a:p>
        </p:txBody>
      </p:sp>
    </p:spTree>
    <p:extLst>
      <p:ext uri="{BB962C8B-B14F-4D97-AF65-F5344CB8AC3E}">
        <p14:creationId xmlns:p14="http://schemas.microsoft.com/office/powerpoint/2010/main" val="388808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effective-time-management-strategies.com/causes-of-stress.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effective-time-management-strategies.com/home-office-organization.html"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idsavara.com/product-reviews/ill-get-around-to-it-someday-by-alex-fayle" TargetMode="External"/><Relationship Id="rId3" Type="http://schemas.openxmlformats.org/officeDocument/2006/relationships/hyperlink" Target="http://sidsavara.com/personal-development/procrastination-thumbscrews-know-your-procrastinating-and-time-wasting-weaknesses" TargetMode="External"/><Relationship Id="rId7" Type="http://schemas.openxmlformats.org/officeDocument/2006/relationships/hyperlink" Target="http://sidsavara.com/personal-development/personal-development-roadblocks-taking-things-for-granted"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idsavara.com/personal-productivity/are-you-really-working-or-just-using-metawork-as-an-excuse-to-avoid-real-work" TargetMode="External"/><Relationship Id="rId5" Type="http://schemas.openxmlformats.org/officeDocument/2006/relationships/hyperlink" Target="http://sidsavara.com/personal-development/this-is-the-bridge-and-i-must-cross-it" TargetMode="External"/><Relationship Id="rId10" Type="http://schemas.openxmlformats.org/officeDocument/2006/relationships/hyperlink" Target="http://sidsavara.com/personal-development/nerdy-productivity-coveys-time-management-matrix-illustrated-with-xkcd-comics" TargetMode="External"/><Relationship Id="rId4" Type="http://schemas.openxmlformats.org/officeDocument/2006/relationships/hyperlink" Target="http://sidsavara.com/personal-development/personal-development-roadblocks-the-situation" TargetMode="External"/><Relationship Id="rId9" Type="http://schemas.openxmlformats.org/officeDocument/2006/relationships/hyperlink" Target="http://sidsavara.com/personal-productivity/how-to-make-time-get-more-accomplishe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Can</a:t>
            </a:r>
            <a:r>
              <a:rPr lang="cs-CZ" dirty="0" smtClean="0"/>
              <a:t> </a:t>
            </a:r>
            <a:r>
              <a:rPr lang="cs-CZ" dirty="0" err="1" smtClean="0"/>
              <a:t>You</a:t>
            </a:r>
            <a:r>
              <a:rPr lang="cs-CZ" dirty="0" smtClean="0"/>
              <a:t> </a:t>
            </a:r>
            <a:r>
              <a:rPr lang="cs-CZ" dirty="0" err="1" smtClean="0"/>
              <a:t>think</a:t>
            </a:r>
            <a:r>
              <a:rPr lang="cs-CZ" dirty="0" smtClean="0"/>
              <a:t> </a:t>
            </a:r>
            <a:r>
              <a:rPr lang="cs-CZ" dirty="0" err="1" smtClean="0"/>
              <a:t>of</a:t>
            </a:r>
            <a:r>
              <a:rPr lang="cs-CZ" dirty="0" smtClean="0"/>
              <a:t> </a:t>
            </a:r>
            <a:r>
              <a:rPr lang="cs-CZ" dirty="0" err="1" smtClean="0"/>
              <a:t>any</a:t>
            </a:r>
            <a:r>
              <a:rPr lang="cs-CZ" dirty="0" smtClean="0"/>
              <a:t> </a:t>
            </a:r>
            <a:r>
              <a:rPr lang="cs-CZ" dirty="0" err="1" smtClean="0"/>
              <a:t>other</a:t>
            </a:r>
            <a:r>
              <a:rPr lang="cs-CZ" dirty="0" smtClean="0"/>
              <a:t> </a:t>
            </a:r>
            <a:r>
              <a:rPr lang="cs-CZ" dirty="0" err="1" smtClean="0"/>
              <a:t>high-demanding</a:t>
            </a:r>
            <a:r>
              <a:rPr lang="cs-CZ" baseline="0" dirty="0" smtClean="0"/>
              <a:t> </a:t>
            </a:r>
            <a:r>
              <a:rPr lang="cs-CZ" baseline="0" dirty="0" err="1" smtClean="0"/>
              <a:t>jobs</a:t>
            </a:r>
            <a:r>
              <a:rPr lang="cs-CZ" baseline="0" dirty="0" smtClean="0"/>
              <a:t>?</a:t>
            </a:r>
          </a:p>
          <a:p>
            <a:pPr marL="171450" indent="-171450">
              <a:buFontTx/>
              <a:buChar char="-"/>
            </a:pPr>
            <a:r>
              <a:rPr lang="cs-CZ" baseline="0" dirty="0" err="1" smtClean="0"/>
              <a:t>Nurse</a:t>
            </a:r>
            <a:endParaRPr lang="cs-CZ" baseline="0" dirty="0" smtClean="0"/>
          </a:p>
          <a:p>
            <a:pPr marL="171450" indent="-171450">
              <a:buFontTx/>
              <a:buChar char="-"/>
            </a:pPr>
            <a:r>
              <a:rPr lang="cs-CZ" baseline="0" dirty="0" smtClean="0"/>
              <a:t>Air </a:t>
            </a:r>
            <a:r>
              <a:rPr lang="cs-CZ" baseline="0" dirty="0" err="1" smtClean="0"/>
              <a:t>traffic</a:t>
            </a:r>
            <a:r>
              <a:rPr lang="cs-CZ" baseline="0" dirty="0" smtClean="0"/>
              <a:t> </a:t>
            </a:r>
            <a:r>
              <a:rPr lang="cs-CZ" baseline="0" dirty="0" err="1" smtClean="0"/>
              <a:t>operator</a:t>
            </a:r>
            <a:endParaRPr lang="en-US" dirty="0"/>
          </a:p>
        </p:txBody>
      </p:sp>
      <p:sp>
        <p:nvSpPr>
          <p:cNvPr id="4" name="Zástupný symbol pro číslo snímku 3"/>
          <p:cNvSpPr>
            <a:spLocks noGrp="1"/>
          </p:cNvSpPr>
          <p:nvPr>
            <p:ph type="sldNum" sz="quarter" idx="10"/>
          </p:nvPr>
        </p:nvSpPr>
        <p:spPr/>
        <p:txBody>
          <a:bodyPr/>
          <a:lstStyle/>
          <a:p>
            <a:fld id="{2469675D-2879-424E-80FA-9ED5F1361402}" type="slidenum">
              <a:rPr lang="en-US" smtClean="0"/>
              <a:t>6</a:t>
            </a:fld>
            <a:endParaRPr lang="en-US"/>
          </a:p>
        </p:txBody>
      </p:sp>
    </p:spTree>
    <p:extLst>
      <p:ext uri="{BB962C8B-B14F-4D97-AF65-F5344CB8AC3E}">
        <p14:creationId xmlns:p14="http://schemas.microsoft.com/office/powerpoint/2010/main" val="2944646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Source: </a:t>
            </a:r>
            <a:r>
              <a:rPr lang="cs-CZ" dirty="0" err="1" smtClean="0"/>
              <a:t>Greenberg</a:t>
            </a:r>
            <a:r>
              <a:rPr lang="cs-CZ" dirty="0" smtClean="0"/>
              <a:t>, p. 232.</a:t>
            </a:r>
            <a:endParaRPr lang="en-US" dirty="0"/>
          </a:p>
        </p:txBody>
      </p:sp>
      <p:sp>
        <p:nvSpPr>
          <p:cNvPr id="4" name="Zástupný symbol pro číslo snímku 3"/>
          <p:cNvSpPr>
            <a:spLocks noGrp="1"/>
          </p:cNvSpPr>
          <p:nvPr>
            <p:ph type="sldNum" sz="quarter" idx="10"/>
          </p:nvPr>
        </p:nvSpPr>
        <p:spPr/>
        <p:txBody>
          <a:bodyPr/>
          <a:lstStyle/>
          <a:p>
            <a:fld id="{2469675D-2879-424E-80FA-9ED5F1361402}" type="slidenum">
              <a:rPr lang="en-US" smtClean="0"/>
              <a:t>8</a:t>
            </a:fld>
            <a:endParaRPr lang="en-US"/>
          </a:p>
        </p:txBody>
      </p:sp>
    </p:spTree>
    <p:extLst>
      <p:ext uri="{BB962C8B-B14F-4D97-AF65-F5344CB8AC3E}">
        <p14:creationId xmlns:p14="http://schemas.microsoft.com/office/powerpoint/2010/main" val="2449712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Some</a:t>
            </a:r>
            <a:r>
              <a:rPr lang="cs-CZ" dirty="0" smtClean="0"/>
              <a:t> </a:t>
            </a:r>
            <a:r>
              <a:rPr lang="cs-CZ" dirty="0" err="1" smtClean="0"/>
              <a:t>individuals</a:t>
            </a:r>
            <a:r>
              <a:rPr lang="cs-CZ" dirty="0" smtClean="0"/>
              <a:t> </a:t>
            </a:r>
            <a:r>
              <a:rPr lang="cs-CZ" dirty="0" err="1" smtClean="0"/>
              <a:t>seek</a:t>
            </a:r>
            <a:r>
              <a:rPr lang="cs-CZ" dirty="0" smtClean="0"/>
              <a:t> </a:t>
            </a:r>
            <a:r>
              <a:rPr lang="cs-CZ" dirty="0" err="1" smtClean="0"/>
              <a:t>arousal</a:t>
            </a:r>
            <a:r>
              <a:rPr lang="cs-CZ" dirty="0" smtClean="0"/>
              <a:t>, </a:t>
            </a:r>
            <a:r>
              <a:rPr lang="cs-CZ" dirty="0" err="1" smtClean="0"/>
              <a:t>see</a:t>
            </a:r>
            <a:r>
              <a:rPr lang="cs-CZ" baseline="0" dirty="0" smtClean="0"/>
              <a:t> </a:t>
            </a:r>
            <a:r>
              <a:rPr lang="cs-CZ" baseline="0" dirty="0" err="1" smtClean="0"/>
              <a:t>task</a:t>
            </a:r>
            <a:r>
              <a:rPr lang="cs-CZ" baseline="0" dirty="0" smtClean="0"/>
              <a:t> as a </a:t>
            </a:r>
            <a:r>
              <a:rPr lang="cs-CZ" baseline="0" dirty="0" err="1" smtClean="0"/>
              <a:t>challenge</a:t>
            </a:r>
            <a:r>
              <a:rPr lang="cs-CZ" baseline="0" dirty="0" smtClean="0"/>
              <a:t> (no </a:t>
            </a:r>
            <a:r>
              <a:rPr lang="cs-CZ" baseline="0" dirty="0" err="1" smtClean="0"/>
              <a:t>threat</a:t>
            </a:r>
            <a:r>
              <a:rPr lang="cs-CZ" baseline="0" dirty="0" smtClean="0"/>
              <a:t>)</a:t>
            </a:r>
            <a:endParaRPr lang="en-US" dirty="0"/>
          </a:p>
        </p:txBody>
      </p:sp>
      <p:sp>
        <p:nvSpPr>
          <p:cNvPr id="4" name="Zástupný symbol pro číslo snímku 3"/>
          <p:cNvSpPr>
            <a:spLocks noGrp="1"/>
          </p:cNvSpPr>
          <p:nvPr>
            <p:ph type="sldNum" sz="quarter" idx="10"/>
          </p:nvPr>
        </p:nvSpPr>
        <p:spPr/>
        <p:txBody>
          <a:bodyPr/>
          <a:lstStyle/>
          <a:p>
            <a:fld id="{2469675D-2879-424E-80FA-9ED5F1361402}" type="slidenum">
              <a:rPr lang="en-US" smtClean="0"/>
              <a:t>16</a:t>
            </a:fld>
            <a:endParaRPr lang="en-US"/>
          </a:p>
        </p:txBody>
      </p:sp>
    </p:spTree>
    <p:extLst>
      <p:ext uri="{BB962C8B-B14F-4D97-AF65-F5344CB8AC3E}">
        <p14:creationId xmlns:p14="http://schemas.microsoft.com/office/powerpoint/2010/main" val="601820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smtClean="0">
                <a:solidFill>
                  <a:schemeClr val="tx1"/>
                </a:solidFill>
                <a:effectLst/>
                <a:latin typeface="+mn-lt"/>
                <a:ea typeface="+mn-ea"/>
                <a:cs typeface="+mn-cs"/>
              </a:rPr>
              <a:t>From a time management perspective, your effectiveness increases and your stress decreases as you spend more time in Quadrant 2.</a:t>
            </a:r>
          </a:p>
          <a:p>
            <a:r>
              <a:rPr lang="en-US" sz="1200" b="0" i="0" kern="1200" dirty="0" smtClean="0">
                <a:solidFill>
                  <a:schemeClr val="tx1"/>
                </a:solidFill>
                <a:effectLst/>
                <a:latin typeface="+mn-lt"/>
                <a:ea typeface="+mn-ea"/>
                <a:cs typeface="+mn-cs"/>
              </a:rPr>
              <a:t>Tasks in Quadrant 2 are important but not urgent.</a:t>
            </a:r>
          </a:p>
          <a:p>
            <a:r>
              <a:rPr lang="en-US" sz="1200" b="0" i="0" kern="1200" dirty="0" smtClean="0">
                <a:solidFill>
                  <a:schemeClr val="tx1"/>
                </a:solidFill>
                <a:effectLst/>
                <a:latin typeface="+mn-lt"/>
                <a:ea typeface="+mn-ea"/>
                <a:cs typeface="+mn-cs"/>
              </a:rPr>
              <a:t>For a student they may involve time on readings before lectures, preparation of tutorials, studying this week's course content, or planning your week schedule.</a:t>
            </a:r>
          </a:p>
          <a:p>
            <a:r>
              <a:rPr lang="en-US" sz="1200" b="0" i="0" kern="1200" dirty="0" smtClean="0">
                <a:solidFill>
                  <a:schemeClr val="tx1"/>
                </a:solidFill>
                <a:effectLst/>
                <a:latin typeface="+mn-lt"/>
                <a:ea typeface="+mn-ea"/>
                <a:cs typeface="+mn-cs"/>
              </a:rPr>
              <a:t>By spending your time on Quadrant 2 activities you devote time to important activities before they become urgent.</a:t>
            </a:r>
          </a:p>
          <a:p>
            <a:r>
              <a:rPr lang="en-US" sz="1200" b="0" i="0" kern="1200" dirty="0" smtClean="0">
                <a:solidFill>
                  <a:schemeClr val="tx1"/>
                </a:solidFill>
                <a:effectLst/>
                <a:latin typeface="+mn-lt"/>
                <a:ea typeface="+mn-ea"/>
                <a:cs typeface="+mn-cs"/>
              </a:rPr>
              <a:t>The problem is that often with so many different responsibilities to juggle, students can become dominated by the tyranny of the urgent.</a:t>
            </a:r>
          </a:p>
          <a:p>
            <a:r>
              <a:rPr lang="en-US" sz="1200" b="0" i="0" kern="1200" dirty="0" smtClean="0">
                <a:solidFill>
                  <a:schemeClr val="tx1"/>
                </a:solidFill>
                <a:effectLst/>
                <a:latin typeface="+mn-lt"/>
                <a:ea typeface="+mn-ea"/>
                <a:cs typeface="+mn-cs"/>
              </a:rPr>
              <a:t>This is where urgent things crowd out the important things.</a:t>
            </a:r>
          </a:p>
          <a:p>
            <a:r>
              <a:rPr lang="en-US" sz="1200" b="0" i="0" kern="1200" dirty="0" smtClean="0">
                <a:solidFill>
                  <a:schemeClr val="tx1"/>
                </a:solidFill>
                <a:effectLst/>
                <a:latin typeface="+mn-lt"/>
                <a:ea typeface="+mn-ea"/>
                <a:cs typeface="+mn-cs"/>
              </a:rPr>
              <a:t>For example, some students may procrastinate and put off tasks. It is often easier to watch TV (a Quadrant 4 activity) than prepare early for an assignment. Crowding out your important activities can result in more stress and is a less effective use of your time.</a:t>
            </a:r>
          </a:p>
          <a:p>
            <a:r>
              <a:rPr lang="en-US" sz="1200" b="1" i="0" kern="1200" dirty="0" smtClean="0">
                <a:solidFill>
                  <a:schemeClr val="tx1"/>
                </a:solidFill>
                <a:effectLst/>
                <a:latin typeface="+mn-lt"/>
                <a:ea typeface="+mn-ea"/>
                <a:cs typeface="+mn-cs"/>
              </a:rPr>
              <a:t>Moving from Quadrant 2 to Quadrant 1 increases student stress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Often, it is these unimportant activities that are urgent or that we enjoy that crowd out planning, setting goals, and preparing for exams and assignments.</a:t>
            </a:r>
          </a:p>
          <a:p>
            <a:r>
              <a:rPr lang="en-US" sz="1200" b="0" i="0" kern="1200" dirty="0" smtClean="0">
                <a:solidFill>
                  <a:schemeClr val="tx1"/>
                </a:solidFill>
                <a:effectLst/>
                <a:latin typeface="+mn-lt"/>
                <a:ea typeface="+mn-ea"/>
                <a:cs typeface="+mn-cs"/>
              </a:rPr>
              <a:t>However, when Quadrants 3 and 4 activities crowd out Quadrant 2 activities this is a recipe for stress and burnout.</a:t>
            </a:r>
          </a:p>
          <a:p>
            <a:r>
              <a:rPr lang="en-US" sz="1200" b="0" i="0" kern="1200" dirty="0" smtClean="0">
                <a:solidFill>
                  <a:schemeClr val="tx1"/>
                </a:solidFill>
                <a:effectLst/>
                <a:latin typeface="+mn-lt"/>
                <a:ea typeface="+mn-ea"/>
                <a:cs typeface="+mn-cs"/>
              </a:rPr>
              <a:t>Why?</a:t>
            </a:r>
          </a:p>
          <a:p>
            <a:r>
              <a:rPr lang="en-US" sz="1200" b="0" i="0" kern="1200" dirty="0" smtClean="0">
                <a:solidFill>
                  <a:schemeClr val="tx1"/>
                </a:solidFill>
                <a:effectLst/>
                <a:latin typeface="+mn-lt"/>
                <a:ea typeface="+mn-ea"/>
                <a:cs typeface="+mn-cs"/>
              </a:rPr>
              <a:t>Well, those important but not urgent tasks do not go away - this is because they are important!</a:t>
            </a:r>
          </a:p>
          <a:p>
            <a:r>
              <a:rPr lang="en-US" sz="1200" b="0" i="0" kern="1200" dirty="0" smtClean="0">
                <a:solidFill>
                  <a:schemeClr val="tx1"/>
                </a:solidFill>
                <a:effectLst/>
                <a:latin typeface="+mn-lt"/>
                <a:ea typeface="+mn-ea"/>
                <a:cs typeface="+mn-cs"/>
              </a:rPr>
              <a:t>So the longer that you leave your important tasks the more chance they will become urgent.</a:t>
            </a:r>
          </a:p>
          <a:p>
            <a:r>
              <a:rPr lang="en-US" sz="1200" b="0" i="0" kern="1200" dirty="0" smtClean="0">
                <a:solidFill>
                  <a:schemeClr val="tx1"/>
                </a:solidFill>
                <a:effectLst/>
                <a:latin typeface="+mn-lt"/>
                <a:ea typeface="+mn-ea"/>
                <a:cs typeface="+mn-cs"/>
              </a:rPr>
              <a:t>Urgent important tasks are those that can be a significant </a:t>
            </a:r>
            <a:r>
              <a:rPr lang="en-US" sz="1200" b="0" i="0" u="sng" kern="1200" dirty="0" smtClean="0">
                <a:solidFill>
                  <a:schemeClr val="tx1"/>
                </a:solidFill>
                <a:effectLst/>
                <a:latin typeface="+mn-lt"/>
                <a:ea typeface="+mn-ea"/>
                <a:cs typeface="+mn-cs"/>
                <a:hlinkClick r:id="rId3"/>
              </a:rPr>
              <a:t>cause of stress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For example, you can put off studying or preparing for an exam but eventually the stress of a nearing deadline means you have to cram the night before.</a:t>
            </a:r>
          </a:p>
          <a:p>
            <a:r>
              <a:rPr lang="en-US" sz="1200" b="0" i="0" kern="1200" dirty="0" smtClean="0">
                <a:solidFill>
                  <a:schemeClr val="tx1"/>
                </a:solidFill>
                <a:effectLst/>
                <a:latin typeface="+mn-lt"/>
                <a:ea typeface="+mn-ea"/>
                <a:cs typeface="+mn-cs"/>
              </a:rPr>
              <a:t>This equals STRESS.</a:t>
            </a:r>
          </a:p>
          <a:p>
            <a:r>
              <a:rPr lang="en-US" sz="1200" b="0" i="0" kern="1200" dirty="0" smtClean="0">
                <a:solidFill>
                  <a:schemeClr val="tx1"/>
                </a:solidFill>
                <a:effectLst/>
                <a:latin typeface="+mn-lt"/>
                <a:ea typeface="+mn-ea"/>
                <a:cs typeface="+mn-cs"/>
              </a:rPr>
              <a:t>Another example is if you put off doing exercise and looking after your health this may lead to the doctor ordering you to exercise and eat well.</a:t>
            </a:r>
          </a:p>
          <a:p>
            <a:r>
              <a:rPr lang="en-US" sz="1200" b="0" i="0" kern="1200" dirty="0" smtClean="0">
                <a:solidFill>
                  <a:schemeClr val="tx1"/>
                </a:solidFill>
                <a:effectLst/>
                <a:latin typeface="+mn-lt"/>
                <a:ea typeface="+mn-ea"/>
                <a:cs typeface="+mn-cs"/>
              </a:rPr>
              <a:t>Being in Quadrant 1 of the time management for students matrix is stressful!</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Use time management for students matrix to reduce time in Quadrant 3</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What activities do you do that fall into Quadrant 4?</a:t>
            </a:r>
          </a:p>
          <a:p>
            <a:r>
              <a:rPr lang="en-US" sz="1200" b="0" i="0" kern="1200" dirty="0" smtClean="0">
                <a:solidFill>
                  <a:schemeClr val="tx1"/>
                </a:solidFill>
                <a:effectLst/>
                <a:latin typeface="+mn-lt"/>
                <a:ea typeface="+mn-ea"/>
                <a:cs typeface="+mn-cs"/>
              </a:rPr>
              <a:t>These are activities that are not important to your long-term goals and are not urgent.</a:t>
            </a:r>
          </a:p>
          <a:p>
            <a:r>
              <a:rPr lang="en-US" sz="1200" b="0" i="0" kern="1200" dirty="0" smtClean="0">
                <a:solidFill>
                  <a:schemeClr val="tx1"/>
                </a:solidFill>
                <a:effectLst/>
                <a:latin typeface="+mn-lt"/>
                <a:ea typeface="+mn-ea"/>
                <a:cs typeface="+mn-cs"/>
              </a:rPr>
              <a:t>These type of activities - watching TV, surfing the Net...are generally things that we enjoy, or provide us with a sense of disengagement from the work at hand.</a:t>
            </a:r>
          </a:p>
          <a:p>
            <a:endParaRPr lang="cs-CZ" dirty="0" smtClean="0"/>
          </a:p>
          <a:p>
            <a:endParaRPr lang="cs-CZ" dirty="0" smtClean="0"/>
          </a:p>
          <a:p>
            <a:r>
              <a:rPr lang="en-US" sz="1200" b="0" i="0" kern="1200" dirty="0" smtClean="0">
                <a:solidFill>
                  <a:schemeClr val="tx1"/>
                </a:solidFill>
                <a:effectLst/>
                <a:latin typeface="+mn-lt"/>
                <a:ea typeface="+mn-ea"/>
                <a:cs typeface="+mn-cs"/>
              </a:rPr>
              <a:t>All of us get distracted.</a:t>
            </a:r>
          </a:p>
          <a:p>
            <a:r>
              <a:rPr lang="en-US" sz="1200" b="0" i="0" kern="1200" dirty="0" smtClean="0">
                <a:solidFill>
                  <a:schemeClr val="tx1"/>
                </a:solidFill>
                <a:effectLst/>
                <a:latin typeface="+mn-lt"/>
                <a:ea typeface="+mn-ea"/>
                <a:cs typeface="+mn-cs"/>
              </a:rPr>
              <a:t>The phone call or a the tasks that lands on our desk and grabs our attention.</a:t>
            </a:r>
          </a:p>
          <a:p>
            <a:r>
              <a:rPr lang="en-US" sz="1200" b="0" i="0" kern="1200" dirty="0" smtClean="0">
                <a:solidFill>
                  <a:schemeClr val="tx1"/>
                </a:solidFill>
                <a:effectLst/>
                <a:latin typeface="+mn-lt"/>
                <a:ea typeface="+mn-ea"/>
                <a:cs typeface="+mn-cs"/>
              </a:rPr>
              <a:t>These are urgent - it is very difficult to avoid a ringing phone, regardless of how important the activity you are doing.</a:t>
            </a:r>
          </a:p>
          <a:p>
            <a:r>
              <a:rPr lang="en-US" sz="1200" b="0" i="0" kern="1200" dirty="0" smtClean="0">
                <a:solidFill>
                  <a:schemeClr val="tx1"/>
                </a:solidFill>
                <a:effectLst/>
                <a:latin typeface="+mn-lt"/>
                <a:ea typeface="+mn-ea"/>
                <a:cs typeface="+mn-cs"/>
              </a:rPr>
              <a:t>Can you think of any urgent but unimportant activities that exist in your Quadrant 3?</a:t>
            </a:r>
          </a:p>
          <a:p>
            <a:r>
              <a:rPr lang="en-US" sz="1200" b="0" i="0" kern="1200" dirty="0" smtClean="0">
                <a:solidFill>
                  <a:schemeClr val="tx1"/>
                </a:solidFill>
                <a:effectLst/>
                <a:latin typeface="+mn-lt"/>
                <a:ea typeface="+mn-ea"/>
                <a:cs typeface="+mn-cs"/>
              </a:rPr>
              <a:t>By reducing activities in this area, or batching these distractions and interruptions, time management for students improves.</a:t>
            </a:r>
          </a:p>
          <a:p>
            <a:endParaRPr lang="en-US" dirty="0"/>
          </a:p>
        </p:txBody>
      </p:sp>
      <p:sp>
        <p:nvSpPr>
          <p:cNvPr id="4" name="Zástupný symbol pro číslo snímku 3"/>
          <p:cNvSpPr>
            <a:spLocks noGrp="1"/>
          </p:cNvSpPr>
          <p:nvPr>
            <p:ph type="sldNum" sz="quarter" idx="10"/>
          </p:nvPr>
        </p:nvSpPr>
        <p:spPr/>
        <p:txBody>
          <a:bodyPr/>
          <a:lstStyle/>
          <a:p>
            <a:fld id="{2469675D-2879-424E-80FA-9ED5F1361402}" type="slidenum">
              <a:rPr lang="en-US" smtClean="0"/>
              <a:t>28</a:t>
            </a:fld>
            <a:endParaRPr lang="en-US"/>
          </a:p>
        </p:txBody>
      </p:sp>
    </p:spTree>
    <p:extLst>
      <p:ext uri="{BB962C8B-B14F-4D97-AF65-F5344CB8AC3E}">
        <p14:creationId xmlns:p14="http://schemas.microsoft.com/office/powerpoint/2010/main" val="385056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M</a:t>
            </a:r>
          </a:p>
          <a:p>
            <a:r>
              <a:rPr lang="en-US" sz="1200" b="0" i="0" kern="1200" dirty="0" smtClean="0">
                <a:solidFill>
                  <a:schemeClr val="tx1"/>
                </a:solidFill>
                <a:effectLst/>
                <a:latin typeface="+mn-lt"/>
                <a:ea typeface="+mn-ea"/>
                <a:cs typeface="+mn-cs"/>
              </a:rPr>
              <a:t>For example, rather than setting goals such as "I will exercise today" or "I will read my notes tomorrow," set more measurable goals such as "I will walk 5 miles today" or "I will read chapters 1 and 2 tomorrow." </a:t>
            </a:r>
            <a:endParaRPr lang="cs-CZ" sz="1200" b="0" i="0" kern="1200" dirty="0" smtClean="0">
              <a:solidFill>
                <a:schemeClr val="tx1"/>
              </a:solidFill>
              <a:effectLst/>
              <a:latin typeface="+mn-lt"/>
              <a:ea typeface="+mn-ea"/>
              <a:cs typeface="+mn-cs"/>
            </a:endParaRPr>
          </a:p>
          <a:p>
            <a:endParaRPr lang="cs-CZ" sz="1200" b="0"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A</a:t>
            </a:r>
          </a:p>
          <a:p>
            <a:r>
              <a:rPr lang="en-US" sz="1200" b="0" i="0" kern="1200" dirty="0" smtClean="0">
                <a:solidFill>
                  <a:schemeClr val="tx1"/>
                </a:solidFill>
                <a:effectLst/>
                <a:latin typeface="+mn-lt"/>
                <a:ea typeface="+mn-ea"/>
                <a:cs typeface="+mn-cs"/>
              </a:rPr>
              <a:t>For example, suppose you want to lose 5 pounds in six months. How are you going to achieve this specific and measurable goal?</a:t>
            </a:r>
          </a:p>
          <a:p>
            <a:r>
              <a:rPr lang="en-US" sz="1200" b="0" i="0" kern="1200" dirty="0" smtClean="0">
                <a:solidFill>
                  <a:schemeClr val="tx1"/>
                </a:solidFill>
                <a:effectLst/>
                <a:latin typeface="+mn-lt"/>
                <a:ea typeface="+mn-ea"/>
                <a:cs typeface="+mn-cs"/>
              </a:rPr>
              <a:t>Are you going cut out your mid-morning snack?</a:t>
            </a:r>
          </a:p>
          <a:p>
            <a:r>
              <a:rPr lang="en-US" sz="1200" b="0" i="0" kern="1200" dirty="0" smtClean="0">
                <a:solidFill>
                  <a:schemeClr val="tx1"/>
                </a:solidFill>
                <a:effectLst/>
                <a:latin typeface="+mn-lt"/>
                <a:ea typeface="+mn-ea"/>
                <a:cs typeface="+mn-cs"/>
              </a:rPr>
              <a:t>What about getting up earlier to exercise or walking 2 miles at lunch time?</a:t>
            </a:r>
          </a:p>
          <a:p>
            <a:r>
              <a:rPr lang="en-US" sz="1200" b="0" i="0" kern="1200" dirty="0" smtClean="0">
                <a:solidFill>
                  <a:schemeClr val="tx1"/>
                </a:solidFill>
                <a:effectLst/>
                <a:latin typeface="+mn-lt"/>
                <a:ea typeface="+mn-ea"/>
                <a:cs typeface="+mn-cs"/>
              </a:rPr>
              <a:t>Both are actions that support your goal!</a:t>
            </a:r>
          </a:p>
          <a:p>
            <a:endParaRPr lang="cs-CZ" dirty="0" smtClean="0"/>
          </a:p>
          <a:p>
            <a:endParaRPr lang="en-US" dirty="0"/>
          </a:p>
        </p:txBody>
      </p:sp>
      <p:sp>
        <p:nvSpPr>
          <p:cNvPr id="4" name="Zástupný symbol pro číslo snímku 3"/>
          <p:cNvSpPr>
            <a:spLocks noGrp="1"/>
          </p:cNvSpPr>
          <p:nvPr>
            <p:ph type="sldNum" sz="quarter" idx="10"/>
          </p:nvPr>
        </p:nvSpPr>
        <p:spPr/>
        <p:txBody>
          <a:bodyPr/>
          <a:lstStyle/>
          <a:p>
            <a:fld id="{2469675D-2879-424E-80FA-9ED5F1361402}" type="slidenum">
              <a:rPr lang="en-US" smtClean="0"/>
              <a:t>30</a:t>
            </a:fld>
            <a:endParaRPr lang="en-US"/>
          </a:p>
        </p:txBody>
      </p:sp>
    </p:spTree>
    <p:extLst>
      <p:ext uri="{BB962C8B-B14F-4D97-AF65-F5344CB8AC3E}">
        <p14:creationId xmlns:p14="http://schemas.microsoft.com/office/powerpoint/2010/main" val="763111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1" i="0" kern="1200" dirty="0" smtClean="0">
                <a:solidFill>
                  <a:schemeClr val="tx1"/>
                </a:solidFill>
                <a:effectLst/>
                <a:latin typeface="+mn-lt"/>
                <a:ea typeface="+mn-ea"/>
                <a:cs typeface="+mn-cs"/>
              </a:rPr>
              <a:t>Office files for current projects and activities</a:t>
            </a:r>
          </a:p>
          <a:p>
            <a:r>
              <a:rPr lang="en-US" sz="1200" b="0" i="0" kern="1200" dirty="0" smtClean="0">
                <a:solidFill>
                  <a:schemeClr val="tx1"/>
                </a:solidFill>
                <a:effectLst/>
                <a:latin typeface="+mn-lt"/>
                <a:ea typeface="+mn-ea"/>
                <a:cs typeface="+mn-cs"/>
              </a:rPr>
              <a:t>When deciding to organize your files it is important to determine when you may need your documents again.</a:t>
            </a:r>
          </a:p>
          <a:p>
            <a:r>
              <a:rPr lang="en-US" sz="1200" b="0" i="0" kern="1200" dirty="0" smtClean="0">
                <a:solidFill>
                  <a:schemeClr val="tx1"/>
                </a:solidFill>
                <a:effectLst/>
                <a:latin typeface="+mn-lt"/>
                <a:ea typeface="+mn-ea"/>
                <a:cs typeface="+mn-cs"/>
              </a:rPr>
              <a:t>I remember coaching an executive in a big bank whose daily files were in a filing cabinet in the corner of her office. Every time she needed a file she got out of her chair, walked across her office and retrieved the file.</a:t>
            </a:r>
          </a:p>
          <a:p>
            <a:r>
              <a:rPr lang="en-US" sz="1200" b="0" i="0" kern="1200" dirty="0" smtClean="0">
                <a:solidFill>
                  <a:schemeClr val="tx1"/>
                </a:solidFill>
                <a:effectLst/>
                <a:latin typeface="+mn-lt"/>
                <a:ea typeface="+mn-ea"/>
                <a:cs typeface="+mn-cs"/>
              </a:rPr>
              <a:t>This took about 30 seconds to do.</a:t>
            </a:r>
          </a:p>
          <a:p>
            <a:r>
              <a:rPr lang="en-US" sz="1200" b="0" i="0" kern="1200" dirty="0" smtClean="0">
                <a:solidFill>
                  <a:schemeClr val="tx1"/>
                </a:solidFill>
                <a:effectLst/>
                <a:latin typeface="+mn-lt"/>
                <a:ea typeface="+mn-ea"/>
                <a:cs typeface="+mn-cs"/>
              </a:rPr>
              <a:t>Multiplying this by 10 times per day and you find that this executive spent 6 minutes a day walking back and forth across her room.</a:t>
            </a:r>
          </a:p>
          <a:p>
            <a:endParaRPr lang="cs-CZ" dirty="0" smtClean="0"/>
          </a:p>
          <a:p>
            <a:r>
              <a:rPr lang="en-US" sz="1200" b="0" i="0" kern="1200" dirty="0" smtClean="0">
                <a:solidFill>
                  <a:schemeClr val="tx1"/>
                </a:solidFill>
                <a:effectLst/>
                <a:latin typeface="+mn-lt"/>
                <a:ea typeface="+mn-ea"/>
                <a:cs typeface="+mn-cs"/>
              </a:rPr>
              <a:t>It might not sound like much, but this translates into 30 minutes a week or 25 hours a year of walking back and forth.</a:t>
            </a:r>
          </a:p>
          <a:p>
            <a:r>
              <a:rPr lang="en-US" sz="1200" b="0" i="0" kern="1200" dirty="0" smtClean="0">
                <a:solidFill>
                  <a:schemeClr val="tx1"/>
                </a:solidFill>
                <a:effectLst/>
                <a:latin typeface="+mn-lt"/>
                <a:ea typeface="+mn-ea"/>
                <a:cs typeface="+mn-cs"/>
              </a:rPr>
              <a:t>The point I am trying to make is that if you need to consult the information several times a day then you want to have the files within arms' reach.</a:t>
            </a:r>
          </a:p>
          <a:p>
            <a:r>
              <a:rPr lang="en-US" sz="1200" b="0" i="0" kern="1200" dirty="0" smtClean="0">
                <a:solidFill>
                  <a:schemeClr val="tx1"/>
                </a:solidFill>
                <a:effectLst/>
                <a:latin typeface="+mn-lt"/>
                <a:ea typeface="+mn-ea"/>
                <a:cs typeface="+mn-cs"/>
              </a:rPr>
              <a:t>The daily or weekly files of projects that you are currently working on need to be stored in the drawer of your desk or in a vertical file holder on top of your desk.</a:t>
            </a:r>
          </a:p>
          <a:p>
            <a:endParaRPr lang="cs-CZ" dirty="0" smtClean="0"/>
          </a:p>
          <a:p>
            <a:r>
              <a:rPr lang="en-US" sz="1200" b="0" i="0" kern="1200" dirty="0" smtClean="0">
                <a:solidFill>
                  <a:schemeClr val="tx1"/>
                </a:solidFill>
                <a:effectLst/>
                <a:latin typeface="+mn-lt"/>
                <a:ea typeface="+mn-ea"/>
                <a:cs typeface="+mn-cs"/>
              </a:rPr>
              <a:t>For daily paperwork that comes across your desk, you need to consider what to do with it - file, discard, delegate, or schedule for future action.</a:t>
            </a:r>
            <a:endParaRPr lang="cs-CZ" sz="1200" b="0" i="0" kern="1200" dirty="0" smtClean="0">
              <a:solidFill>
                <a:schemeClr val="tx1"/>
              </a:solidFill>
              <a:effectLst/>
              <a:latin typeface="+mn-lt"/>
              <a:ea typeface="+mn-ea"/>
              <a:cs typeface="+mn-cs"/>
            </a:endParaRPr>
          </a:p>
          <a:p>
            <a:endParaRPr lang="cs-CZ"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Main reference files</a:t>
            </a:r>
          </a:p>
          <a:p>
            <a:r>
              <a:rPr lang="en-US" sz="1200" b="0" i="0" kern="1200" dirty="0" smtClean="0">
                <a:solidFill>
                  <a:schemeClr val="tx1"/>
                </a:solidFill>
                <a:effectLst/>
                <a:latin typeface="+mn-lt"/>
                <a:ea typeface="+mn-ea"/>
                <a:cs typeface="+mn-cs"/>
              </a:rPr>
              <a:t>Main reference files or library files are your main filing system. These are things that you refer to occasionally.</a:t>
            </a:r>
          </a:p>
          <a:p>
            <a:r>
              <a:rPr lang="en-US" sz="1200" b="0" i="0" kern="1200" dirty="0" smtClean="0">
                <a:solidFill>
                  <a:schemeClr val="tx1"/>
                </a:solidFill>
                <a:effectLst/>
                <a:latin typeface="+mn-lt"/>
                <a:ea typeface="+mn-ea"/>
                <a:cs typeface="+mn-cs"/>
              </a:rPr>
              <a:t>When setting up your main filing system think about your job and the responsibilities that you carry out. Also consider your </a:t>
            </a:r>
            <a:r>
              <a:rPr lang="en-US" sz="1200" b="0" i="0" u="sng" kern="1200" dirty="0" smtClean="0">
                <a:solidFill>
                  <a:schemeClr val="tx1"/>
                </a:solidFill>
                <a:effectLst/>
                <a:latin typeface="+mn-lt"/>
                <a:ea typeface="+mn-ea"/>
                <a:cs typeface="+mn-cs"/>
                <a:hlinkClick r:id="rId3"/>
              </a:rPr>
              <a:t>home office organization</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Reflection on your job reveals a number of categories that determine your filing system.</a:t>
            </a:r>
          </a:p>
          <a:p>
            <a:r>
              <a:rPr lang="en-US" sz="1200" b="0" i="0" kern="1200" dirty="0" smtClean="0">
                <a:solidFill>
                  <a:schemeClr val="tx1"/>
                </a:solidFill>
                <a:effectLst/>
                <a:latin typeface="+mn-lt"/>
                <a:ea typeface="+mn-ea"/>
                <a:cs typeface="+mn-cs"/>
              </a:rPr>
              <a:t>For example you may have categories that include clients, projects, administration, and staff.</a:t>
            </a:r>
          </a:p>
          <a:p>
            <a:r>
              <a:rPr lang="en-US" sz="1200" b="0" i="0" kern="1200" dirty="0" smtClean="0">
                <a:solidFill>
                  <a:schemeClr val="tx1"/>
                </a:solidFill>
                <a:effectLst/>
                <a:latin typeface="+mn-lt"/>
                <a:ea typeface="+mn-ea"/>
                <a:cs typeface="+mn-cs"/>
              </a:rPr>
              <a:t>When considering your categories, choose the broadest you can within reason.</a:t>
            </a:r>
          </a:p>
          <a:p>
            <a:r>
              <a:rPr lang="en-US" sz="1200" b="0" i="0" kern="1200" dirty="0" smtClean="0">
                <a:solidFill>
                  <a:schemeClr val="tx1"/>
                </a:solidFill>
                <a:effectLst/>
                <a:latin typeface="+mn-lt"/>
                <a:ea typeface="+mn-ea"/>
                <a:cs typeface="+mn-cs"/>
              </a:rPr>
              <a:t>You don't want your files bursting at the seams after only two weeks nor do you want your files to be almost empty.</a:t>
            </a:r>
          </a:p>
          <a:p>
            <a:r>
              <a:rPr lang="en-US" sz="1200" b="0" i="0" kern="1200" dirty="0" smtClean="0">
                <a:solidFill>
                  <a:schemeClr val="tx1"/>
                </a:solidFill>
                <a:effectLst/>
                <a:latin typeface="+mn-lt"/>
                <a:ea typeface="+mn-ea"/>
                <a:cs typeface="+mn-cs"/>
              </a:rPr>
              <a:t>Both limit the power of an effective filing system.</a:t>
            </a:r>
          </a:p>
          <a:p>
            <a:endParaRPr lang="en-US" dirty="0"/>
          </a:p>
        </p:txBody>
      </p:sp>
      <p:sp>
        <p:nvSpPr>
          <p:cNvPr id="4" name="Zástupný symbol pro číslo snímku 3"/>
          <p:cNvSpPr>
            <a:spLocks noGrp="1"/>
          </p:cNvSpPr>
          <p:nvPr>
            <p:ph type="sldNum" sz="quarter" idx="10"/>
          </p:nvPr>
        </p:nvSpPr>
        <p:spPr/>
        <p:txBody>
          <a:bodyPr/>
          <a:lstStyle/>
          <a:p>
            <a:fld id="{2469675D-2879-424E-80FA-9ED5F1361402}" type="slidenum">
              <a:rPr lang="en-US" smtClean="0"/>
              <a:t>37</a:t>
            </a:fld>
            <a:endParaRPr lang="en-US"/>
          </a:p>
        </p:txBody>
      </p:sp>
    </p:spTree>
    <p:extLst>
      <p:ext uri="{BB962C8B-B14F-4D97-AF65-F5344CB8AC3E}">
        <p14:creationId xmlns:p14="http://schemas.microsoft.com/office/powerpoint/2010/main" val="3519064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smtClean="0">
                <a:solidFill>
                  <a:schemeClr val="tx1"/>
                </a:solidFill>
                <a:effectLst/>
                <a:latin typeface="+mn-lt"/>
                <a:ea typeface="+mn-ea"/>
                <a:cs typeface="+mn-cs"/>
              </a:rPr>
              <a:t>“I Don’t Really Need To Do It </a:t>
            </a:r>
            <a:r>
              <a:rPr lang="en-US" sz="1200" b="0" i="1" kern="1200" dirty="0" smtClean="0">
                <a:solidFill>
                  <a:schemeClr val="tx1"/>
                </a:solidFill>
                <a:effectLst/>
                <a:latin typeface="+mn-lt"/>
                <a:ea typeface="+mn-ea"/>
                <a:cs typeface="+mn-cs"/>
              </a:rPr>
              <a:t>Right Now … </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grand daddy of all procrastination excuses.  So seductive, because</a:t>
            </a:r>
            <a:r>
              <a:rPr lang="cs-CZ"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there is a little truth to it</a:t>
            </a:r>
            <a:r>
              <a:rPr lang="en-US" sz="1200" b="0" i="0" kern="1200" dirty="0" smtClean="0">
                <a:solidFill>
                  <a:schemeClr val="tx1"/>
                </a:solidFill>
                <a:effectLst/>
                <a:latin typeface="+mn-lt"/>
                <a:ea typeface="+mn-ea"/>
                <a:cs typeface="+mn-cs"/>
              </a:rPr>
              <a:t>.  We don’t </a:t>
            </a:r>
            <a:r>
              <a:rPr lang="en-US" sz="1200" b="1" i="0" kern="1200" dirty="0" smtClean="0">
                <a:solidFill>
                  <a:schemeClr val="tx1"/>
                </a:solidFill>
                <a:effectLst/>
                <a:latin typeface="+mn-lt"/>
                <a:ea typeface="+mn-ea"/>
                <a:cs typeface="+mn-cs"/>
              </a:rPr>
              <a:t>have </a:t>
            </a:r>
            <a:r>
              <a:rPr lang="en-US" sz="1200" b="0" i="0" kern="1200" dirty="0" smtClean="0">
                <a:solidFill>
                  <a:schemeClr val="tx1"/>
                </a:solidFill>
                <a:effectLst/>
                <a:latin typeface="+mn-lt"/>
                <a:ea typeface="+mn-ea"/>
                <a:cs typeface="+mn-cs"/>
              </a:rPr>
              <a:t>to do it, although we may suffer a bit down the road.   That’s just a risk we take…right?</a:t>
            </a:r>
          </a:p>
          <a:p>
            <a:r>
              <a:rPr lang="en-US" sz="1200" b="0" i="0" kern="1200" dirty="0" smtClean="0">
                <a:solidFill>
                  <a:schemeClr val="tx1"/>
                </a:solidFill>
                <a:effectLst/>
                <a:latin typeface="+mn-lt"/>
                <a:ea typeface="+mn-ea"/>
                <a:cs typeface="+mn-cs"/>
              </a:rPr>
              <a:t>When we make this excuse, what we’re really saying is -</a:t>
            </a:r>
            <a:r>
              <a:rPr lang="en-US" sz="1200" b="1" i="0" kern="1200" dirty="0" smtClean="0">
                <a:solidFill>
                  <a:schemeClr val="tx1"/>
                </a:solidFill>
                <a:effectLst/>
                <a:latin typeface="+mn-lt"/>
                <a:ea typeface="+mn-ea"/>
                <a:cs typeface="+mn-cs"/>
              </a:rPr>
              <a:t> “I don’t want to do this, and I’m secretly hoping that it’ll either go away, or I’ll eventually feel motivated to actually do it.”</a:t>
            </a:r>
            <a:r>
              <a:rPr lang="en-US" sz="1200" b="0" i="0" kern="1200" dirty="0" smtClean="0">
                <a:solidFill>
                  <a:schemeClr val="tx1"/>
                </a:solidFill>
                <a:effectLst/>
                <a:latin typeface="+mn-lt"/>
                <a:ea typeface="+mn-ea"/>
                <a:cs typeface="+mn-cs"/>
              </a:rPr>
              <a:t> Many of us use this excuse knowing full well we’re procrastinating – waiting for that excitement and adrenaline rush that’ll push us through that all-nighter, and “successfully” finish on time.  Other common phrasings </a:t>
            </a:r>
            <a:r>
              <a:rPr lang="en-US" sz="1200" b="0" i="0" kern="1200" dirty="0" err="1" smtClean="0">
                <a:solidFill>
                  <a:schemeClr val="tx1"/>
                </a:solidFill>
                <a:effectLst/>
                <a:latin typeface="+mn-lt"/>
                <a:ea typeface="+mn-ea"/>
                <a:cs typeface="+mn-cs"/>
              </a:rPr>
              <a:t>include</a:t>
            </a:r>
            <a:r>
              <a:rPr lang="en-US" sz="1200" b="1" i="0" kern="1200" dirty="0" err="1" smtClean="0">
                <a:solidFill>
                  <a:schemeClr val="tx1"/>
                </a:solidFill>
                <a:effectLst/>
                <a:latin typeface="+mn-lt"/>
                <a:ea typeface="+mn-ea"/>
                <a:cs typeface="+mn-cs"/>
              </a:rPr>
              <a:t>“There’s</a:t>
            </a:r>
            <a:r>
              <a:rPr lang="en-US" sz="1200" b="1" i="0" kern="1200" dirty="0" smtClean="0">
                <a:solidFill>
                  <a:schemeClr val="tx1"/>
                </a:solidFill>
                <a:effectLst/>
                <a:latin typeface="+mn-lt"/>
                <a:ea typeface="+mn-ea"/>
                <a:cs typeface="+mn-cs"/>
              </a:rPr>
              <a:t> plenty of time”</a:t>
            </a:r>
            <a:r>
              <a:rPr lang="en-US" sz="1200" b="0" i="0" kern="1200" dirty="0" smtClean="0">
                <a:solidFill>
                  <a:schemeClr val="tx1"/>
                </a:solidFill>
                <a:effectLst/>
                <a:latin typeface="+mn-lt"/>
                <a:ea typeface="+mn-ea"/>
                <a:cs typeface="+mn-cs"/>
              </a:rPr>
              <a:t> and </a:t>
            </a:r>
            <a:r>
              <a:rPr lang="en-US" sz="1200" b="1" i="0" kern="1200" dirty="0" smtClean="0">
                <a:solidFill>
                  <a:schemeClr val="tx1"/>
                </a:solidFill>
                <a:effectLst/>
                <a:latin typeface="+mn-lt"/>
                <a:ea typeface="+mn-ea"/>
                <a:cs typeface="+mn-cs"/>
              </a:rPr>
              <a:t>“I can always do it tomorrow.”</a:t>
            </a:r>
            <a:endParaRPr lang="en-US" sz="1200" b="0" i="0" kern="1200" dirty="0" smtClean="0">
              <a:solidFill>
                <a:schemeClr val="tx1"/>
              </a:solidFill>
              <a:effectLst/>
              <a:latin typeface="+mn-lt"/>
              <a:ea typeface="+mn-ea"/>
              <a:cs typeface="+mn-cs"/>
            </a:endParaRPr>
          </a:p>
          <a:p>
            <a:endParaRPr lang="cs-CZ"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“I’ll Start After …”</a:t>
            </a:r>
          </a:p>
          <a:p>
            <a:r>
              <a:rPr lang="en-US" sz="1200" b="0" i="0" kern="1200" dirty="0" smtClean="0">
                <a:solidFill>
                  <a:schemeClr val="tx1"/>
                </a:solidFill>
                <a:effectLst/>
                <a:latin typeface="+mn-lt"/>
                <a:ea typeface="+mn-ea"/>
                <a:cs typeface="+mn-cs"/>
              </a:rPr>
              <a:t>Sound familiar? I know I’ve been there. Some of my favorite examples of this excuse include “I’ll start…” -</a:t>
            </a:r>
          </a:p>
          <a:p>
            <a:r>
              <a:rPr lang="en-US" sz="1200" b="0" i="0" kern="1200" dirty="0" smtClean="0">
                <a:solidFill>
                  <a:schemeClr val="tx1"/>
                </a:solidFill>
                <a:effectLst/>
                <a:latin typeface="+mn-lt"/>
                <a:ea typeface="+mn-ea"/>
                <a:cs typeface="+mn-cs"/>
              </a:rPr>
              <a:t>… right after I do the dishes</a:t>
            </a:r>
          </a:p>
          <a:p>
            <a:r>
              <a:rPr lang="en-US" sz="1200" b="0" i="0" kern="1200" dirty="0" smtClean="0">
                <a:solidFill>
                  <a:schemeClr val="tx1"/>
                </a:solidFill>
                <a:effectLst/>
                <a:latin typeface="+mn-lt"/>
                <a:ea typeface="+mn-ea"/>
                <a:cs typeface="+mn-cs"/>
              </a:rPr>
              <a:t>… right after I clean my desk</a:t>
            </a:r>
          </a:p>
          <a:p>
            <a:r>
              <a:rPr lang="en-US" sz="1200" b="0" i="0" kern="1200" dirty="0" smtClean="0">
                <a:solidFill>
                  <a:schemeClr val="tx1"/>
                </a:solidFill>
                <a:effectLst/>
                <a:latin typeface="+mn-lt"/>
                <a:ea typeface="+mn-ea"/>
                <a:cs typeface="+mn-cs"/>
              </a:rPr>
              <a:t>… right after I make one last phone call</a:t>
            </a:r>
          </a:p>
          <a:p>
            <a:r>
              <a:rPr lang="en-US" sz="1200" b="0" i="0" kern="1200" dirty="0" smtClean="0">
                <a:solidFill>
                  <a:schemeClr val="tx1"/>
                </a:solidFill>
                <a:effectLst/>
                <a:latin typeface="+mn-lt"/>
                <a:ea typeface="+mn-ea"/>
                <a:cs typeface="+mn-cs"/>
              </a:rPr>
              <a:t>This is procrastination, plain and simple – we don’t want to do the difficult tasks that we really </a:t>
            </a:r>
            <a:r>
              <a:rPr lang="en-US" sz="1200" b="1" i="0" kern="1200" dirty="0" smtClean="0">
                <a:solidFill>
                  <a:schemeClr val="tx1"/>
                </a:solidFill>
                <a:effectLst/>
                <a:latin typeface="+mn-lt"/>
                <a:ea typeface="+mn-ea"/>
                <a:cs typeface="+mn-cs"/>
              </a:rPr>
              <a:t>should</a:t>
            </a:r>
            <a:r>
              <a:rPr lang="en-US" sz="1200" b="0" i="0" kern="1200" dirty="0" smtClean="0">
                <a:solidFill>
                  <a:schemeClr val="tx1"/>
                </a:solidFill>
                <a:effectLst/>
                <a:latin typeface="+mn-lt"/>
                <a:ea typeface="+mn-ea"/>
                <a:cs typeface="+mn-cs"/>
              </a:rPr>
              <a:t> be doing, and we put things off by making excuses and doing </a:t>
            </a:r>
            <a:r>
              <a:rPr lang="en-US" sz="1200" b="1" i="0" kern="1200" dirty="0" smtClean="0">
                <a:solidFill>
                  <a:schemeClr val="tx1"/>
                </a:solidFill>
                <a:effectLst/>
                <a:latin typeface="+mn-lt"/>
                <a:ea typeface="+mn-ea"/>
                <a:cs typeface="+mn-cs"/>
              </a:rPr>
              <a:t>“just on more thing.” </a:t>
            </a:r>
            <a:r>
              <a:rPr lang="en-US" sz="1200" b="0" i="0" kern="1200" dirty="0" smtClean="0">
                <a:solidFill>
                  <a:schemeClr val="tx1"/>
                </a:solidFill>
                <a:effectLst/>
                <a:latin typeface="+mn-lt"/>
                <a:ea typeface="+mn-ea"/>
                <a:cs typeface="+mn-cs"/>
              </a:rPr>
              <a:t>Surprise, surprise – for me, that “one more thing” often ends up being one of my </a:t>
            </a:r>
            <a:r>
              <a:rPr lang="en-US" sz="1200" b="0" i="0" u="sng" kern="1200" dirty="0" smtClean="0">
                <a:solidFill>
                  <a:schemeClr val="tx1"/>
                </a:solidFill>
                <a:effectLst/>
                <a:latin typeface="+mn-lt"/>
                <a:ea typeface="+mn-ea"/>
                <a:cs typeface="+mn-cs"/>
                <a:hlinkClick r:id="rId3"/>
              </a:rPr>
              <a:t>procrastination thumbscrews</a:t>
            </a:r>
            <a:r>
              <a:rPr lang="en-US" sz="1200" b="0" i="0" kern="1200" dirty="0" smtClean="0">
                <a:solidFill>
                  <a:schemeClr val="tx1"/>
                </a:solidFill>
                <a:effectLst/>
                <a:latin typeface="+mn-lt"/>
                <a:ea typeface="+mn-ea"/>
                <a:cs typeface="+mn-cs"/>
              </a:rPr>
              <a:t>.</a:t>
            </a:r>
          </a:p>
          <a:p>
            <a:endParaRPr lang="cs-CZ"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“It’s Not The Right Time”</a:t>
            </a:r>
          </a:p>
          <a:p>
            <a:r>
              <a:rPr lang="en-US" sz="1200" b="0" i="0" kern="1200" dirty="0" smtClean="0">
                <a:solidFill>
                  <a:schemeClr val="tx1"/>
                </a:solidFill>
                <a:effectLst/>
                <a:latin typeface="+mn-lt"/>
                <a:ea typeface="+mn-ea"/>
                <a:cs typeface="+mn-cs"/>
              </a:rPr>
              <a:t>You know, sometimes it really isn’t the right time. If you want to take up cross country skiing and it’s the middle of summer, maybe you can wait until winter comes around.  More often than not though, it’s just an excuse because it’ll </a:t>
            </a:r>
            <a:r>
              <a:rPr lang="en-US" sz="1200" b="1" i="0" kern="1200" dirty="0" smtClean="0">
                <a:solidFill>
                  <a:schemeClr val="tx1"/>
                </a:solidFill>
                <a:effectLst/>
                <a:latin typeface="+mn-lt"/>
                <a:ea typeface="+mn-ea"/>
                <a:cs typeface="+mn-cs"/>
              </a:rPr>
              <a:t>never be the right time</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Saying the time isn’t right is just an excuse we use to rationalize why we aren’t starting on our goals and dreams. We blame </a:t>
            </a:r>
            <a:r>
              <a:rPr lang="en-US" sz="1200" b="0" i="0" u="sng" kern="1200" dirty="0" smtClean="0">
                <a:solidFill>
                  <a:schemeClr val="tx1"/>
                </a:solidFill>
                <a:effectLst/>
                <a:latin typeface="+mn-lt"/>
                <a:ea typeface="+mn-ea"/>
                <a:cs typeface="+mn-cs"/>
                <a:hlinkClick r:id="rId4"/>
              </a:rPr>
              <a:t>the situation</a:t>
            </a:r>
            <a:r>
              <a:rPr lang="en-US" sz="1200" b="0" i="0" kern="1200" dirty="0" smtClean="0">
                <a:solidFill>
                  <a:schemeClr val="tx1"/>
                </a:solidFill>
                <a:effectLst/>
                <a:latin typeface="+mn-lt"/>
                <a:ea typeface="+mn-ea"/>
                <a:cs typeface="+mn-cs"/>
              </a:rPr>
              <a:t> – even though if we were motivated enough, we could make it the right time – right now.</a:t>
            </a:r>
          </a:p>
          <a:p>
            <a:r>
              <a:rPr lang="en-US" sz="1200" b="0" i="0" kern="1200" dirty="0" smtClean="0">
                <a:solidFill>
                  <a:schemeClr val="tx1"/>
                </a:solidFill>
                <a:effectLst/>
                <a:latin typeface="+mn-lt"/>
                <a:ea typeface="+mn-ea"/>
                <a:cs typeface="+mn-cs"/>
              </a:rPr>
              <a:t>“If we wait for the moment when everything, absolutely everything, is ready, we shall never begin.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Ivan Turgenev</a:t>
            </a:r>
          </a:p>
          <a:p>
            <a:endParaRPr lang="cs-CZ"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“It’s Not Really That Important”</a:t>
            </a:r>
          </a:p>
          <a:p>
            <a:r>
              <a:rPr lang="en-US" sz="1200" b="0" i="0" kern="1200" dirty="0" smtClean="0">
                <a:solidFill>
                  <a:schemeClr val="tx1"/>
                </a:solidFill>
                <a:effectLst/>
                <a:latin typeface="+mn-lt"/>
                <a:ea typeface="+mn-ea"/>
                <a:cs typeface="+mn-cs"/>
              </a:rPr>
              <a:t>Our goals and dreams either matter to us – or they don’t.  Too often, I’ve seen people start down a path on a dream that was truly important to them – and then get stuck.  They come to a </a:t>
            </a:r>
            <a:r>
              <a:rPr lang="en-US" sz="1200" b="0" i="0" u="sng" kern="1200" dirty="0" smtClean="0">
                <a:solidFill>
                  <a:schemeClr val="tx1"/>
                </a:solidFill>
                <a:effectLst/>
                <a:latin typeface="+mn-lt"/>
                <a:ea typeface="+mn-ea"/>
                <a:cs typeface="+mn-cs"/>
                <a:hlinkClick r:id="rId5"/>
              </a:rPr>
              <a:t>bridge that is difficult to cross</a:t>
            </a:r>
            <a:r>
              <a:rPr lang="en-US" sz="1200" b="0" i="0" kern="1200" dirty="0" smtClean="0">
                <a:solidFill>
                  <a:schemeClr val="tx1"/>
                </a:solidFill>
                <a:effectLst/>
                <a:latin typeface="+mn-lt"/>
                <a:ea typeface="+mn-ea"/>
                <a:cs typeface="+mn-cs"/>
              </a:rPr>
              <a:t>, and they get bogged down. Eventually, perhaps due to fear of failure, perhaps laziness, or just plain unpleasant tasks, we rationalize that our goals were </a:t>
            </a:r>
            <a:r>
              <a:rPr lang="en-US" sz="1200" b="1" i="0" kern="1200" dirty="0" smtClean="0">
                <a:solidFill>
                  <a:schemeClr val="tx1"/>
                </a:solidFill>
                <a:effectLst/>
                <a:latin typeface="+mn-lt"/>
                <a:ea typeface="+mn-ea"/>
                <a:cs typeface="+mn-cs"/>
              </a:rPr>
              <a:t>not really that important </a:t>
            </a:r>
            <a:r>
              <a:rPr lang="en-US" sz="1200" b="0" i="0" kern="1200" dirty="0" smtClean="0">
                <a:solidFill>
                  <a:schemeClr val="tx1"/>
                </a:solidFill>
                <a:effectLst/>
                <a:latin typeface="+mn-lt"/>
                <a:ea typeface="+mn-ea"/>
                <a:cs typeface="+mn-cs"/>
              </a:rPr>
              <a:t>- and put them off.</a:t>
            </a:r>
          </a:p>
          <a:p>
            <a:endParaRPr lang="cs-CZ"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 Don’t Have Enough Information To Start”</a:t>
            </a:r>
          </a:p>
          <a:p>
            <a:r>
              <a:rPr lang="en-US" sz="1200" b="0" i="0" kern="1200" dirty="0" smtClean="0">
                <a:solidFill>
                  <a:schemeClr val="tx1"/>
                </a:solidFill>
                <a:effectLst/>
                <a:latin typeface="+mn-lt"/>
                <a:ea typeface="+mn-ea"/>
                <a:cs typeface="+mn-cs"/>
              </a:rPr>
              <a:t>This often starts off well meaning enough. Say you’re looking to lose some weight.  You know that the smart thing to do is to get some nutrition advice, so you read books and start researching. That’s where the trouble begins – perhaps your goal now starts to look difficult, or you’re unsure of what to do.  You started out with some responsible </a:t>
            </a:r>
            <a:r>
              <a:rPr lang="en-US" sz="1200" b="0" i="0" u="sng" kern="1200" dirty="0" err="1" smtClean="0">
                <a:solidFill>
                  <a:schemeClr val="tx1"/>
                </a:solidFill>
                <a:effectLst/>
                <a:latin typeface="+mn-lt"/>
                <a:ea typeface="+mn-ea"/>
                <a:cs typeface="+mn-cs"/>
                <a:hlinkClick r:id="rId6"/>
              </a:rPr>
              <a:t>metawork</a:t>
            </a:r>
            <a:r>
              <a:rPr lang="en-US" sz="1200" b="0" i="0" kern="1200" dirty="0" smtClean="0">
                <a:solidFill>
                  <a:schemeClr val="tx1"/>
                </a:solidFill>
                <a:effectLst/>
                <a:latin typeface="+mn-lt"/>
                <a:ea typeface="+mn-ea"/>
                <a:cs typeface="+mn-cs"/>
              </a:rPr>
              <a:t> – but over time, that eventually becomes the scapegoat for why you never begin. You may not actually even be researching anymore.  A second option, which may be even worse, is you stop actually learning anything new, </a:t>
            </a:r>
            <a:r>
              <a:rPr lang="en-US" sz="1200" b="0" i="0" kern="1200" dirty="0" err="1" smtClean="0">
                <a:solidFill>
                  <a:schemeClr val="tx1"/>
                </a:solidFill>
                <a:effectLst/>
                <a:latin typeface="+mn-lt"/>
                <a:ea typeface="+mn-ea"/>
                <a:cs typeface="+mn-cs"/>
              </a:rPr>
              <a:t>but</a:t>
            </a:r>
            <a:r>
              <a:rPr lang="en-US" sz="1200" b="1" i="0" kern="1200" dirty="0" err="1" smtClean="0">
                <a:solidFill>
                  <a:schemeClr val="tx1"/>
                </a:solidFill>
                <a:effectLst/>
                <a:latin typeface="+mn-lt"/>
                <a:ea typeface="+mn-ea"/>
                <a:cs typeface="+mn-cs"/>
              </a:rPr>
              <a:t>continue</a:t>
            </a:r>
            <a:r>
              <a:rPr lang="en-US" sz="1200" b="1" i="0" kern="1200" dirty="0" smtClean="0">
                <a:solidFill>
                  <a:schemeClr val="tx1"/>
                </a:solidFill>
                <a:effectLst/>
                <a:latin typeface="+mn-lt"/>
                <a:ea typeface="+mn-ea"/>
                <a:cs typeface="+mn-cs"/>
              </a:rPr>
              <a:t> reading anyway</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Gathering information in this way, without actually putting any of it to use  is just </a:t>
            </a:r>
            <a:r>
              <a:rPr lang="en-US" sz="1200" b="1" i="0" kern="1200" dirty="0" smtClean="0">
                <a:solidFill>
                  <a:schemeClr val="tx1"/>
                </a:solidFill>
                <a:effectLst/>
                <a:latin typeface="+mn-lt"/>
                <a:ea typeface="+mn-ea"/>
                <a:cs typeface="+mn-cs"/>
              </a:rPr>
              <a:t>entertainment masquerading as planning</a:t>
            </a:r>
            <a:r>
              <a:rPr lang="en-US" sz="1200" b="0" i="0" kern="1200" dirty="0" smtClean="0">
                <a:solidFill>
                  <a:schemeClr val="tx1"/>
                </a:solidFill>
                <a:effectLst/>
                <a:latin typeface="+mn-lt"/>
                <a:ea typeface="+mn-ea"/>
                <a:cs typeface="+mn-cs"/>
              </a:rPr>
              <a:t>.</a:t>
            </a:r>
          </a:p>
          <a:p>
            <a:endParaRPr lang="cs-CZ"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“Something Came Up …”</a:t>
            </a:r>
          </a:p>
          <a:p>
            <a:r>
              <a:rPr lang="en-US" sz="1200" b="0" i="0" kern="1200" dirty="0" smtClean="0">
                <a:solidFill>
                  <a:schemeClr val="tx1"/>
                </a:solidFill>
                <a:effectLst/>
                <a:latin typeface="+mn-lt"/>
                <a:ea typeface="+mn-ea"/>
                <a:cs typeface="+mn-cs"/>
              </a:rPr>
              <a:t>Sometimes this is a legitimate excuse. Many times though, this is just a convenient scape goat we use when we’ve perhaps gotten to a point where we’d like an easy way to toss a project on the back burner – perhaps indefinitely.</a:t>
            </a:r>
          </a:p>
          <a:p>
            <a:r>
              <a:rPr lang="en-US" sz="1200" b="0" i="0" kern="1200" dirty="0" smtClean="0">
                <a:solidFill>
                  <a:schemeClr val="tx1"/>
                </a:solidFill>
                <a:effectLst/>
                <a:latin typeface="+mn-lt"/>
                <a:ea typeface="+mn-ea"/>
                <a:cs typeface="+mn-cs"/>
              </a:rPr>
              <a:t>Remember – most people who accomplished their goals didn’t have the luxury of an uninterrupted life.  In my own life, for example, many times I’ve been derailed from my goals (such as </a:t>
            </a:r>
            <a:r>
              <a:rPr lang="en-US" sz="1200" b="0" i="0" u="sng" kern="1200" dirty="0" smtClean="0">
                <a:solidFill>
                  <a:schemeClr val="tx1"/>
                </a:solidFill>
                <a:effectLst/>
                <a:latin typeface="+mn-lt"/>
                <a:ea typeface="+mn-ea"/>
                <a:cs typeface="+mn-cs"/>
                <a:hlinkClick r:id="rId7"/>
              </a:rPr>
              <a:t>by appendicitis</a:t>
            </a:r>
            <a:r>
              <a:rPr lang="en-US" sz="1200" b="0" i="0" kern="1200" dirty="0" smtClean="0">
                <a:solidFill>
                  <a:schemeClr val="tx1"/>
                </a:solidFill>
                <a:effectLst/>
                <a:latin typeface="+mn-lt"/>
                <a:ea typeface="+mn-ea"/>
                <a:cs typeface="+mn-cs"/>
              </a:rPr>
              <a:t>) – but I try to quickly get back on track as soon as I can.  I still catch myself making this excuse from time to time though!</a:t>
            </a:r>
          </a:p>
          <a:p>
            <a:endParaRPr lang="cs-CZ"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“I’ve Got Too Much Else To Do Right Now”</a:t>
            </a:r>
          </a:p>
          <a:p>
            <a:r>
              <a:rPr lang="en-US" sz="1200" b="0" i="0" kern="1200" dirty="0" smtClean="0">
                <a:solidFill>
                  <a:schemeClr val="tx1"/>
                </a:solidFill>
                <a:effectLst/>
                <a:latin typeface="+mn-lt"/>
                <a:ea typeface="+mn-ea"/>
                <a:cs typeface="+mn-cs"/>
              </a:rPr>
              <a:t>This is one of the sneakiest, most dangerous excuse traps we fall into.  We get busier and busier, and then one day we put off working on an important task or goal.  That one day turns into two days, into weeks, months – and even years. We sit around waiting for </a:t>
            </a:r>
            <a:r>
              <a:rPr lang="en-US" sz="1200" b="0" i="0" u="sng" kern="1200" dirty="0" smtClean="0">
                <a:solidFill>
                  <a:schemeClr val="tx1"/>
                </a:solidFill>
                <a:effectLst/>
                <a:latin typeface="+mn-lt"/>
                <a:ea typeface="+mn-ea"/>
                <a:cs typeface="+mn-cs"/>
                <a:hlinkClick r:id="rId8"/>
              </a:rPr>
              <a:t>someday</a:t>
            </a:r>
            <a:r>
              <a:rPr lang="en-US" sz="1200" b="0" i="0" kern="1200" dirty="0" smtClean="0">
                <a:solidFill>
                  <a:schemeClr val="tx1"/>
                </a:solidFill>
                <a:effectLst/>
                <a:latin typeface="+mn-lt"/>
                <a:ea typeface="+mn-ea"/>
                <a:cs typeface="+mn-cs"/>
              </a:rPr>
              <a:t>, that elusive day when we’ll be less busy and can get to it.</a:t>
            </a:r>
          </a:p>
          <a:p>
            <a:r>
              <a:rPr lang="en-US" sz="1200" b="0" i="0" kern="1200" dirty="0" smtClean="0">
                <a:solidFill>
                  <a:schemeClr val="tx1"/>
                </a:solidFill>
                <a:effectLst/>
                <a:latin typeface="+mn-lt"/>
                <a:ea typeface="+mn-ea"/>
                <a:cs typeface="+mn-cs"/>
              </a:rPr>
              <a:t>The problem with this excuse is that </a:t>
            </a:r>
            <a:r>
              <a:rPr lang="en-US" sz="1200" b="1" i="0" kern="1200" dirty="0" smtClean="0">
                <a:solidFill>
                  <a:schemeClr val="tx1"/>
                </a:solidFill>
                <a:effectLst/>
                <a:latin typeface="+mn-lt"/>
                <a:ea typeface="+mn-ea"/>
                <a:cs typeface="+mn-cs"/>
              </a:rPr>
              <a:t>it’s almost guaranteed that your mythical someday will never come</a:t>
            </a:r>
            <a:r>
              <a:rPr lang="en-US" sz="1200" b="0" i="0" kern="1200" dirty="0" smtClean="0">
                <a:solidFill>
                  <a:schemeClr val="tx1"/>
                </a:solidFill>
                <a:effectLst/>
                <a:latin typeface="+mn-lt"/>
                <a:ea typeface="+mn-ea"/>
                <a:cs typeface="+mn-cs"/>
              </a:rPr>
              <a:t>.  You’ve seen me talk about it often when I </a:t>
            </a:r>
            <a:r>
              <a:rPr lang="en-US" sz="1200" b="0" i="0" u="sng" kern="1200" dirty="0" smtClean="0">
                <a:solidFill>
                  <a:schemeClr val="tx1"/>
                </a:solidFill>
                <a:effectLst/>
                <a:latin typeface="+mn-lt"/>
                <a:ea typeface="+mn-ea"/>
                <a:cs typeface="+mn-cs"/>
                <a:hlinkClick r:id="rId9"/>
              </a:rPr>
              <a:t>discuss time management </a:t>
            </a:r>
            <a:r>
              <a:rPr lang="en-US" sz="1200" b="0" i="0" kern="1200" dirty="0" smtClean="0">
                <a:solidFill>
                  <a:schemeClr val="tx1"/>
                </a:solidFill>
                <a:effectLst/>
                <a:latin typeface="+mn-lt"/>
                <a:ea typeface="+mn-ea"/>
                <a:cs typeface="+mn-cs"/>
              </a:rPr>
              <a:t>- as a rule, you probably won’t have more time in the future.  If you’ve got too much to do right now – you’ll probably continue to have too much to do, and in fact </a:t>
            </a:r>
            <a:r>
              <a:rPr lang="en-US" sz="1200" b="1" i="0" kern="1200" dirty="0" smtClean="0">
                <a:solidFill>
                  <a:schemeClr val="tx1"/>
                </a:solidFill>
                <a:effectLst/>
                <a:latin typeface="+mn-lt"/>
                <a:ea typeface="+mn-ea"/>
                <a:cs typeface="+mn-cs"/>
              </a:rPr>
              <a:t>odds are next year you’ll be even busier than you are today</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Take a look at why you’re busy and ask yourself – are you doing some things that are not as important to you as the goals you’d like to work on?  Is it possible that perhaps fear of failure is causing you to use these lower value tasks as an excuse to put off what matters most to you?</a:t>
            </a:r>
          </a:p>
          <a:p>
            <a:r>
              <a:rPr lang="en-US" sz="1200" b="0" i="0" kern="1200" dirty="0" smtClean="0">
                <a:solidFill>
                  <a:schemeClr val="tx1"/>
                </a:solidFill>
                <a:effectLst/>
                <a:latin typeface="+mn-lt"/>
                <a:ea typeface="+mn-ea"/>
                <a:cs typeface="+mn-cs"/>
              </a:rPr>
              <a:t>And if you truly do have a lot of little things that you </a:t>
            </a:r>
            <a:r>
              <a:rPr lang="en-US" sz="1200" b="1" i="0" kern="1200" dirty="0" smtClean="0">
                <a:solidFill>
                  <a:schemeClr val="tx1"/>
                </a:solidFill>
                <a:effectLst/>
                <a:latin typeface="+mn-lt"/>
                <a:ea typeface="+mn-ea"/>
                <a:cs typeface="+mn-cs"/>
              </a:rPr>
              <a:t>have to</a:t>
            </a:r>
            <a:r>
              <a:rPr lang="en-US" sz="1200" b="0" i="0" kern="1200" dirty="0" smtClean="0">
                <a:solidFill>
                  <a:schemeClr val="tx1"/>
                </a:solidFill>
                <a:effectLst/>
                <a:latin typeface="+mn-lt"/>
                <a:ea typeface="+mn-ea"/>
                <a:cs typeface="+mn-cs"/>
              </a:rPr>
              <a:t> do all the time, perhaps it’s an issue of prioritizing – and you’ve got to separate </a:t>
            </a:r>
            <a:r>
              <a:rPr lang="en-US" sz="1200" b="0" i="0" kern="1200" dirty="0" err="1" smtClean="0">
                <a:solidFill>
                  <a:schemeClr val="tx1"/>
                </a:solidFill>
                <a:effectLst/>
                <a:latin typeface="+mn-lt"/>
                <a:ea typeface="+mn-ea"/>
                <a:cs typeface="+mn-cs"/>
              </a:rPr>
              <a:t>the</a:t>
            </a:r>
            <a:r>
              <a:rPr lang="en-US" sz="1200" b="0" i="0" u="sng" kern="1200" dirty="0" err="1" smtClean="0">
                <a:solidFill>
                  <a:schemeClr val="tx1"/>
                </a:solidFill>
                <a:effectLst/>
                <a:latin typeface="+mn-lt"/>
                <a:ea typeface="+mn-ea"/>
                <a:cs typeface="+mn-cs"/>
                <a:hlinkClick r:id="rId10"/>
              </a:rPr>
              <a:t>urgent</a:t>
            </a:r>
            <a:r>
              <a:rPr lang="en-US" sz="1200" b="0" i="0" u="sng" kern="1200" dirty="0" smtClean="0">
                <a:solidFill>
                  <a:schemeClr val="tx1"/>
                </a:solidFill>
                <a:effectLst/>
                <a:latin typeface="+mn-lt"/>
                <a:ea typeface="+mn-ea"/>
                <a:cs typeface="+mn-cs"/>
                <a:hlinkClick r:id="rId10"/>
              </a:rPr>
              <a:t> from the important</a:t>
            </a:r>
            <a:r>
              <a:rPr lang="en-US" sz="1200" b="0" i="0" kern="1200" dirty="0" smtClean="0">
                <a:solidFill>
                  <a:schemeClr val="tx1"/>
                </a:solidFill>
                <a:effectLst/>
                <a:latin typeface="+mn-lt"/>
                <a:ea typeface="+mn-ea"/>
                <a:cs typeface="+mn-cs"/>
              </a:rPr>
              <a:t>.</a:t>
            </a:r>
          </a:p>
          <a:p>
            <a:endParaRPr lang="en-US" dirty="0"/>
          </a:p>
        </p:txBody>
      </p:sp>
      <p:sp>
        <p:nvSpPr>
          <p:cNvPr id="4" name="Zástupný symbol pro číslo snímku 3"/>
          <p:cNvSpPr>
            <a:spLocks noGrp="1"/>
          </p:cNvSpPr>
          <p:nvPr>
            <p:ph type="sldNum" sz="quarter" idx="10"/>
          </p:nvPr>
        </p:nvSpPr>
        <p:spPr/>
        <p:txBody>
          <a:bodyPr/>
          <a:lstStyle/>
          <a:p>
            <a:fld id="{2469675D-2879-424E-80FA-9ED5F1361402}" type="slidenum">
              <a:rPr lang="en-US" smtClean="0"/>
              <a:t>42</a:t>
            </a:fld>
            <a:endParaRPr lang="en-US"/>
          </a:p>
        </p:txBody>
      </p:sp>
    </p:spTree>
    <p:extLst>
      <p:ext uri="{BB962C8B-B14F-4D97-AF65-F5344CB8AC3E}">
        <p14:creationId xmlns:p14="http://schemas.microsoft.com/office/powerpoint/2010/main" val="847352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1"/>
      </p:bgRef>
    </p:bg>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cs-CZ" smtClean="0"/>
              <a:t>Kliknutím lze upravit styl.</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bwMode="auto">
          <a:xfrm rot="5400000">
            <a:off x="7764621" y="1174097"/>
            <a:ext cx="2286000" cy="381000"/>
          </a:xfrm>
        </p:spPr>
        <p:txBody>
          <a:bodyPr/>
          <a:lstStyle/>
          <a:p>
            <a:fld id="{95EC1D4A-A796-47C3-A63E-CE236FB377E2}" type="datetimeFigureOut">
              <a:rPr lang="cs-CZ" smtClean="0"/>
              <a:t>24.11.2014</a:t>
            </a:fld>
            <a:endParaRPr lang="cs-CZ"/>
          </a:p>
        </p:txBody>
      </p:sp>
      <p:sp>
        <p:nvSpPr>
          <p:cNvPr id="17" name="Zástupný symbol pro zápatí 16"/>
          <p:cNvSpPr>
            <a:spLocks noGrp="1"/>
          </p:cNvSpPr>
          <p:nvPr>
            <p:ph type="ftr" sz="quarter" idx="11"/>
          </p:nvPr>
        </p:nvSpPr>
        <p:spPr bwMode="auto">
          <a:xfrm rot="5400000">
            <a:off x="7077269" y="4181669"/>
            <a:ext cx="3657600" cy="384048"/>
          </a:xfrm>
        </p:spPr>
        <p:txBody>
          <a:bodyPr/>
          <a:lstStyle/>
          <a:p>
            <a:endParaRPr lang="cs-CZ"/>
          </a:p>
        </p:txBody>
      </p:sp>
      <p:sp>
        <p:nvSpPr>
          <p:cNvPr id="10" name="Obdélní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élní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římá spojnice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Přímá spojnice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Přímá spojnice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élní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á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á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á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pro číslo snímku 28"/>
          <p:cNvSpPr>
            <a:spLocks noGrp="1"/>
          </p:cNvSpPr>
          <p:nvPr>
            <p:ph type="sldNum" sz="quarter" idx="12"/>
          </p:nvPr>
        </p:nvSpPr>
        <p:spPr bwMode="auto">
          <a:xfrm>
            <a:off x="1325544" y="4928702"/>
            <a:ext cx="609600" cy="517524"/>
          </a:xfrm>
        </p:spPr>
        <p:txBody>
          <a:bodyPr/>
          <a:lstStyle/>
          <a:p>
            <a:fld id="{AC57A5DF-1266-40EA-9282-1E66B9DE06C0}" type="slidenum">
              <a:rPr lang="cs-CZ" smtClean="0"/>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t>24.11.2014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t>24.11.2014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8" name="Zástupný symbol pro obsah 7"/>
          <p:cNvSpPr>
            <a:spLocks noGrp="1"/>
          </p:cNvSpPr>
          <p:nvPr>
            <p:ph sz="quarter" idx="1"/>
          </p:nvPr>
        </p:nvSpPr>
        <p:spPr>
          <a:xfrm>
            <a:off x="457200" y="1600200"/>
            <a:ext cx="7467600" cy="4873752"/>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4"/>
          </p:nvPr>
        </p:nvSpPr>
        <p:spPr/>
        <p:txBody>
          <a:bodyPr rtlCol="0"/>
          <a:lstStyle/>
          <a:p>
            <a:fld id="{95EC1D4A-A796-47C3-A63E-CE236FB377E2}" type="datetimeFigureOut">
              <a:rPr lang="cs-CZ" smtClean="0"/>
              <a:t>24.11.2014</a:t>
            </a:fld>
            <a:endParaRPr lang="cs-CZ"/>
          </a:p>
        </p:txBody>
      </p:sp>
      <p:sp>
        <p:nvSpPr>
          <p:cNvPr id="9" name="Zástupný symbol pro číslo snímku 8"/>
          <p:cNvSpPr>
            <a:spLocks noGrp="1"/>
          </p:cNvSpPr>
          <p:nvPr>
            <p:ph type="sldNum" sz="quarter" idx="15"/>
          </p:nvPr>
        </p:nvSpPr>
        <p:spPr/>
        <p:txBody>
          <a:bodyPr rtlCol="0"/>
          <a:lstStyle/>
          <a:p>
            <a:fld id="{AC57A5DF-1266-40EA-9282-1E66B9DE06C0}" type="slidenum">
              <a:rPr lang="cs-CZ" smtClean="0"/>
              <a:t>‹#›</a:t>
            </a:fld>
            <a:endParaRPr lang="cs-CZ"/>
          </a:p>
        </p:txBody>
      </p:sp>
      <p:sp>
        <p:nvSpPr>
          <p:cNvPr id="10" name="Zástupný symbol pro zápatí 9"/>
          <p:cNvSpPr>
            <a:spLocks noGrp="1"/>
          </p:cNvSpPr>
          <p:nvPr>
            <p:ph type="ftr" sz="quarter" idx="16"/>
          </p:nvPr>
        </p:nvSpPr>
        <p:spPr/>
        <p:txBody>
          <a:bodyPr rtlCol="0"/>
          <a:lstStyle/>
          <a:p>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bwMode="auto">
          <a:xfrm rot="5400000">
            <a:off x="7763256" y="1170432"/>
            <a:ext cx="2286000" cy="381000"/>
          </a:xfrm>
        </p:spPr>
        <p:txBody>
          <a:bodyPr/>
          <a:lstStyle/>
          <a:p>
            <a:fld id="{95EC1D4A-A796-47C3-A63E-CE236FB377E2}" type="datetimeFigureOut">
              <a:rPr lang="cs-CZ" smtClean="0"/>
              <a:t>24.11.2014</a:t>
            </a:fld>
            <a:endParaRPr lang="cs-CZ"/>
          </a:p>
        </p:txBody>
      </p:sp>
      <p:sp>
        <p:nvSpPr>
          <p:cNvPr id="5" name="Zástupný symbol pro zápatí 4"/>
          <p:cNvSpPr>
            <a:spLocks noGrp="1"/>
          </p:cNvSpPr>
          <p:nvPr>
            <p:ph type="ftr" sz="quarter" idx="11"/>
          </p:nvPr>
        </p:nvSpPr>
        <p:spPr bwMode="auto">
          <a:xfrm rot="5400000">
            <a:off x="7077456" y="4178808"/>
            <a:ext cx="3657600" cy="384048"/>
          </a:xfrm>
        </p:spPr>
        <p:txBody>
          <a:bodyPr/>
          <a:lstStyle/>
          <a:p>
            <a:endParaRPr lang="cs-CZ"/>
          </a:p>
        </p:txBody>
      </p:sp>
      <p:sp>
        <p:nvSpPr>
          <p:cNvPr id="9" name="Obdélní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římá spojnice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římá spojnice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élní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á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á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á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Přímá spojnice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číslo snímku 5"/>
          <p:cNvSpPr>
            <a:spLocks noGrp="1"/>
          </p:cNvSpPr>
          <p:nvPr>
            <p:ph type="sldNum" sz="quarter" idx="12"/>
          </p:nvPr>
        </p:nvSpPr>
        <p:spPr bwMode="auto">
          <a:xfrm>
            <a:off x="1340616" y="4928702"/>
            <a:ext cx="609600" cy="517524"/>
          </a:xfrm>
        </p:spPr>
        <p:txBody>
          <a:bodyPr/>
          <a:lstStyle/>
          <a:p>
            <a:fld id="{AC57A5DF-1266-40EA-9282-1E66B9DE06C0}" type="slidenum">
              <a:rPr lang="cs-CZ" smtClean="0"/>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5" name="Zástupný symbol pro datum 4"/>
          <p:cNvSpPr>
            <a:spLocks noGrp="1"/>
          </p:cNvSpPr>
          <p:nvPr>
            <p:ph type="dt" sz="half" idx="10"/>
          </p:nvPr>
        </p:nvSpPr>
        <p:spPr/>
        <p:txBody>
          <a:bodyPr/>
          <a:lstStyle/>
          <a:p>
            <a:fld id="{95EC1D4A-A796-47C3-A63E-CE236FB377E2}" type="datetimeFigureOut">
              <a:rPr lang="cs-CZ" smtClean="0"/>
              <a:t>24.11.2014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
        <p:nvSpPr>
          <p:cNvPr id="9" name="Zástupný symbol pro obsah 8"/>
          <p:cNvSpPr>
            <a:spLocks noGrp="1"/>
          </p:cNvSpPr>
          <p:nvPr>
            <p:ph sz="quarter" idx="1"/>
          </p:nvPr>
        </p:nvSpPr>
        <p:spPr>
          <a:xfrm>
            <a:off x="457200" y="1600200"/>
            <a:ext cx="36576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270248" y="1600200"/>
            <a:ext cx="36576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cs-CZ" smtClean="0"/>
              <a:t>Kliknutím lze upravit styl.</a:t>
            </a:r>
            <a:endParaRPr kumimoji="0" lang="en-US"/>
          </a:p>
        </p:txBody>
      </p:sp>
      <p:sp>
        <p:nvSpPr>
          <p:cNvPr id="7" name="Zástupný symbol pro datum 6"/>
          <p:cNvSpPr>
            <a:spLocks noGrp="1"/>
          </p:cNvSpPr>
          <p:nvPr>
            <p:ph type="dt" sz="half" idx="10"/>
          </p:nvPr>
        </p:nvSpPr>
        <p:spPr/>
        <p:txBody>
          <a:bodyPr/>
          <a:lstStyle/>
          <a:p>
            <a:fld id="{95EC1D4A-A796-47C3-A63E-CE236FB377E2}" type="datetimeFigureOut">
              <a:rPr lang="cs-CZ" smtClean="0"/>
              <a:t>24.11.2014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t>‹#›</a:t>
            </a:fld>
            <a:endParaRPr lang="cs-CZ"/>
          </a:p>
        </p:txBody>
      </p:sp>
      <p:sp>
        <p:nvSpPr>
          <p:cNvPr id="11" name="Zástupný symbol pro obsah 10"/>
          <p:cNvSpPr>
            <a:spLocks noGrp="1"/>
          </p:cNvSpPr>
          <p:nvPr>
            <p:ph sz="quarter" idx="2"/>
          </p:nvPr>
        </p:nvSpPr>
        <p:spPr>
          <a:xfrm>
            <a:off x="457200" y="2362200"/>
            <a:ext cx="3657600" cy="3886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371975" y="2362200"/>
            <a:ext cx="3657600" cy="3886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6" name="Zástupný symbol pro datum 5"/>
          <p:cNvSpPr>
            <a:spLocks noGrp="1"/>
          </p:cNvSpPr>
          <p:nvPr>
            <p:ph type="dt" sz="half" idx="10"/>
          </p:nvPr>
        </p:nvSpPr>
        <p:spPr/>
        <p:txBody>
          <a:bodyPr rtlCol="0"/>
          <a:lstStyle/>
          <a:p>
            <a:fld id="{95EC1D4A-A796-47C3-A63E-CE236FB377E2}" type="datetimeFigureOut">
              <a:rPr lang="cs-CZ" smtClean="0"/>
              <a:t>24.11.2014</a:t>
            </a:fld>
            <a:endParaRPr lang="cs-CZ"/>
          </a:p>
        </p:txBody>
      </p:sp>
      <p:sp>
        <p:nvSpPr>
          <p:cNvPr id="7" name="Zástupný symbol pro číslo snímku 6"/>
          <p:cNvSpPr>
            <a:spLocks noGrp="1"/>
          </p:cNvSpPr>
          <p:nvPr>
            <p:ph type="sldNum" sz="quarter" idx="11"/>
          </p:nvPr>
        </p:nvSpPr>
        <p:spPr/>
        <p:txBody>
          <a:bodyPr rtlCol="0"/>
          <a:lstStyle/>
          <a:p>
            <a:fld id="{AC57A5DF-1266-40EA-9282-1E66B9DE06C0}" type="slidenum">
              <a:rPr lang="cs-CZ" smtClean="0"/>
              <a:t>‹#›</a:t>
            </a:fld>
            <a:endParaRPr lang="cs-CZ"/>
          </a:p>
        </p:txBody>
      </p:sp>
      <p:sp>
        <p:nvSpPr>
          <p:cNvPr id="8" name="Zástupný symbol pro zápatí 7"/>
          <p:cNvSpPr>
            <a:spLocks noGrp="1"/>
          </p:cNvSpPr>
          <p:nvPr>
            <p:ph type="ftr" sz="quarter" idx="12"/>
          </p:nvPr>
        </p:nvSpPr>
        <p:spPr/>
        <p:txBody>
          <a:bodyPr rtlCol="0"/>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t>24.11.2014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8" name="Přímá spojnice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Přímá spojnice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Přímá spojnice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élní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á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pro obsah 17"/>
          <p:cNvSpPr>
            <a:spLocks noGrp="1"/>
          </p:cNvSpPr>
          <p:nvPr>
            <p:ph sz="quarter" idx="1"/>
          </p:nvPr>
        </p:nvSpPr>
        <p:spPr>
          <a:xfrm>
            <a:off x="304800" y="274320"/>
            <a:ext cx="5638800" cy="6327648"/>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4"/>
          </p:nvPr>
        </p:nvSpPr>
        <p:spPr/>
        <p:txBody>
          <a:bodyPr rtlCol="0"/>
          <a:lstStyle/>
          <a:p>
            <a:fld id="{95EC1D4A-A796-47C3-A63E-CE236FB377E2}" type="datetimeFigureOut">
              <a:rPr lang="cs-CZ" smtClean="0"/>
              <a:t>24.11.2014</a:t>
            </a:fld>
            <a:endParaRPr lang="cs-CZ"/>
          </a:p>
        </p:txBody>
      </p:sp>
      <p:sp>
        <p:nvSpPr>
          <p:cNvPr id="22" name="Zástupný symbol pro číslo snímku 21"/>
          <p:cNvSpPr>
            <a:spLocks noGrp="1"/>
          </p:cNvSpPr>
          <p:nvPr>
            <p:ph type="sldNum" sz="quarter" idx="15"/>
          </p:nvPr>
        </p:nvSpPr>
        <p:spPr/>
        <p:txBody>
          <a:bodyPr rtlCol="0"/>
          <a:lstStyle/>
          <a:p>
            <a:fld id="{AC57A5DF-1266-40EA-9282-1E66B9DE06C0}" type="slidenum">
              <a:rPr lang="cs-CZ" smtClean="0"/>
              <a:t>‹#›</a:t>
            </a:fld>
            <a:endParaRPr lang="cs-CZ"/>
          </a:p>
        </p:txBody>
      </p:sp>
      <p:sp>
        <p:nvSpPr>
          <p:cNvPr id="23" name="Zástupný symbol pro zápatí 22"/>
          <p:cNvSpPr>
            <a:spLocks noGrp="1"/>
          </p:cNvSpPr>
          <p:nvPr>
            <p:ph type="ftr" sz="quarter" idx="16"/>
          </p:nvPr>
        </p:nvSpPr>
        <p:spPr/>
        <p:txBody>
          <a:bodyPr rtlCol="0"/>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Přímá spojnice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á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cs-CZ" smtClean="0"/>
              <a:t>Kliknutím na ikonu přidáte obrázek.</a:t>
            </a:r>
            <a:endParaRPr kumimoji="0" lang="en-US"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10" name="Přímá spojnice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élní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římá spojnice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Přímá spojnice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Přímá spojnice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pro datum 16"/>
          <p:cNvSpPr>
            <a:spLocks noGrp="1"/>
          </p:cNvSpPr>
          <p:nvPr>
            <p:ph type="dt" sz="half" idx="10"/>
          </p:nvPr>
        </p:nvSpPr>
        <p:spPr/>
        <p:txBody>
          <a:bodyPr rtlCol="0"/>
          <a:lstStyle/>
          <a:p>
            <a:fld id="{95EC1D4A-A796-47C3-A63E-CE236FB377E2}" type="datetimeFigureOut">
              <a:rPr lang="cs-CZ" smtClean="0"/>
              <a:t>24.11.2014</a:t>
            </a:fld>
            <a:endParaRPr lang="cs-CZ"/>
          </a:p>
        </p:txBody>
      </p:sp>
      <p:sp>
        <p:nvSpPr>
          <p:cNvPr id="18" name="Zástupný symbol pro číslo snímku 17"/>
          <p:cNvSpPr>
            <a:spLocks noGrp="1"/>
          </p:cNvSpPr>
          <p:nvPr>
            <p:ph type="sldNum" sz="quarter" idx="11"/>
          </p:nvPr>
        </p:nvSpPr>
        <p:spPr/>
        <p:txBody>
          <a:bodyPr rtlCol="0"/>
          <a:lstStyle/>
          <a:p>
            <a:fld id="{AC57A5DF-1266-40EA-9282-1E66B9DE06C0}" type="slidenum">
              <a:rPr lang="cs-CZ" smtClean="0"/>
              <a:t>‹#›</a:t>
            </a:fld>
            <a:endParaRPr lang="cs-CZ"/>
          </a:p>
        </p:txBody>
      </p:sp>
      <p:sp>
        <p:nvSpPr>
          <p:cNvPr id="21" name="Zástupný symbol pro zápatí 20"/>
          <p:cNvSpPr>
            <a:spLocks noGrp="1"/>
          </p:cNvSpPr>
          <p:nvPr>
            <p:ph type="ftr" sz="quarter" idx="12"/>
          </p:nvPr>
        </p:nvSpPr>
        <p:spPr/>
        <p:txBody>
          <a:bodyPr rtlCol="0"/>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nice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5EC1D4A-A796-47C3-A63E-CE236FB377E2}" type="datetimeFigureOut">
              <a:rPr lang="cs-CZ" smtClean="0"/>
              <a:t>24.11.2014</a:t>
            </a:fld>
            <a:endParaRPr lang="cs-CZ"/>
          </a:p>
        </p:txBody>
      </p:sp>
      <p:sp>
        <p:nvSpPr>
          <p:cNvPr id="3" name="Zástupný symbol pro zápatí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cs-CZ"/>
          </a:p>
        </p:txBody>
      </p:sp>
      <p:sp>
        <p:nvSpPr>
          <p:cNvPr id="7" name="Přímá spojnice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římá spojnice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á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C57A5DF-1266-40EA-9282-1E66B9DE06C0}"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bkxOo41VSg&amp;feature=endscreen&amp;NR=1" TargetMode="External"/><Relationship Id="rId2" Type="http://schemas.openxmlformats.org/officeDocument/2006/relationships/hyperlink" Target="http://www.youtube.com/watch?v=eWuHcb7dlw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youtube.com/watch?v=b8-zbmZTTM0&amp;feature=relate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ec.europa.eu/social/main.jsp?catId=716&amp;langId=e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effective-time-management-strategies.com/time-management-for-students.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effective-time-management-strategies.com/time-management-for-student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godvertiser.com/review/thumbs-up/how-to-increase-your-productivity-with-one-task/"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trainplan.com/shop/Items/TP-ENG-004/demo_transparencies.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effective-time-management-strategies.com/overcoming-procrastination.html" TargetMode="External"/><Relationship Id="rId7" Type="http://schemas.openxmlformats.org/officeDocument/2006/relationships/hyperlink" Target="http://sidsavara.com/personal-development/procrastination-excuses" TargetMode="External"/><Relationship Id="rId2" Type="http://schemas.openxmlformats.org/officeDocument/2006/relationships/hyperlink" Target="http://www.effective-time-management-strategies.com/time-management-tips.html" TargetMode="External"/><Relationship Id="rId1" Type="http://schemas.openxmlformats.org/officeDocument/2006/relationships/slideLayout" Target="../slideLayouts/slideLayout2.xml"/><Relationship Id="rId6" Type="http://schemas.openxmlformats.org/officeDocument/2006/relationships/hyperlink" Target="http://www.trainplan.com/shop/Items/TP-ENG-004/demo_transparencies.pdf" TargetMode="External"/><Relationship Id="rId5" Type="http://schemas.openxmlformats.org/officeDocument/2006/relationships/hyperlink" Target="http://www.effective-time-management-strategies.com/student-time-management.html" TargetMode="External"/><Relationship Id="rId4" Type="http://schemas.openxmlformats.org/officeDocument/2006/relationships/hyperlink" Target="http://www.effective-time-management-strategies.com/time-management-for-students.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cW1G-pfQth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Stres a </a:t>
            </a:r>
            <a:r>
              <a:rPr lang="cs-CZ" dirty="0" err="1" smtClean="0"/>
              <a:t>Time</a:t>
            </a:r>
            <a:r>
              <a:rPr lang="cs-CZ" dirty="0" smtClean="0"/>
              <a:t> Management</a:t>
            </a:r>
            <a:endParaRPr lang="en-US" dirty="0"/>
          </a:p>
        </p:txBody>
      </p:sp>
      <p:sp>
        <p:nvSpPr>
          <p:cNvPr id="3" name="Podnadpis 2"/>
          <p:cNvSpPr>
            <a:spLocks noGrp="1"/>
          </p:cNvSpPr>
          <p:nvPr>
            <p:ph type="subTitle" idx="1"/>
          </p:nvPr>
        </p:nvSpPr>
        <p:spPr/>
        <p:txBody>
          <a:bodyPr>
            <a:normAutofit/>
          </a:bodyPr>
          <a:lstStyle/>
          <a:p>
            <a:r>
              <a:rPr lang="cs-CZ" dirty="0" smtClean="0"/>
              <a:t>Úvod do psychologie</a:t>
            </a:r>
          </a:p>
          <a:p>
            <a:r>
              <a:rPr lang="cs-CZ" dirty="0" smtClean="0"/>
              <a:t>Jiří Čeněk</a:t>
            </a:r>
          </a:p>
        </p:txBody>
      </p:sp>
    </p:spTree>
    <p:extLst>
      <p:ext uri="{BB962C8B-B14F-4D97-AF65-F5344CB8AC3E}">
        <p14:creationId xmlns:p14="http://schemas.microsoft.com/office/powerpoint/2010/main" val="3493637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Příčiny stresu:</a:t>
            </a:r>
            <a:br>
              <a:rPr lang="cs-CZ" dirty="0"/>
            </a:br>
            <a:r>
              <a:rPr lang="cs-CZ" dirty="0"/>
              <a:t>Stresory spojené s prací</a:t>
            </a:r>
            <a:endParaRPr lang="en-US" dirty="0"/>
          </a:p>
        </p:txBody>
      </p:sp>
      <p:sp>
        <p:nvSpPr>
          <p:cNvPr id="3" name="Zástupný symbol pro obsah 2"/>
          <p:cNvSpPr>
            <a:spLocks noGrp="1"/>
          </p:cNvSpPr>
          <p:nvPr>
            <p:ph sz="quarter" idx="1"/>
          </p:nvPr>
        </p:nvSpPr>
        <p:spPr/>
        <p:txBody>
          <a:bodyPr/>
          <a:lstStyle/>
          <a:p>
            <a:pPr marL="457200" indent="-457200">
              <a:buFont typeface="+mj-lt"/>
              <a:buAutoNum type="arabicPeriod" startAt="5"/>
            </a:pPr>
            <a:r>
              <a:rPr lang="cs-CZ" b="1" dirty="0" smtClean="0"/>
              <a:t>Zodpovědnost za druhé</a:t>
            </a:r>
          </a:p>
          <a:p>
            <a:pPr lvl="1"/>
            <a:r>
              <a:rPr lang="cs-CZ" dirty="0" smtClean="0"/>
              <a:t>Vyšší úroveň stresu pracovníků, kteří zodpovídají za druhé.</a:t>
            </a:r>
          </a:p>
          <a:p>
            <a:pPr lvl="1"/>
            <a:r>
              <a:rPr lang="cs-CZ" dirty="0" smtClean="0"/>
              <a:t>„Lidské náklady“ organizační strategie.</a:t>
            </a:r>
          </a:p>
          <a:p>
            <a:pPr lvl="2"/>
            <a:r>
              <a:rPr lang="cs-CZ" dirty="0" smtClean="0"/>
              <a:t>Příklad: Up in </a:t>
            </a:r>
            <a:r>
              <a:rPr lang="cs-CZ" dirty="0" err="1" smtClean="0"/>
              <a:t>the</a:t>
            </a:r>
            <a:r>
              <a:rPr lang="cs-CZ" dirty="0" smtClean="0"/>
              <a:t> air (2010)</a:t>
            </a:r>
          </a:p>
          <a:p>
            <a:pPr lvl="2"/>
            <a:r>
              <a:rPr lang="cs-CZ" dirty="0">
                <a:hlinkClick r:id="rId2"/>
              </a:rPr>
              <a:t>http://</a:t>
            </a:r>
            <a:r>
              <a:rPr lang="cs-CZ" dirty="0" smtClean="0">
                <a:hlinkClick r:id="rId2"/>
              </a:rPr>
              <a:t>www.youtube.com/watch?v=eWuHcb7dlws</a:t>
            </a:r>
            <a:endParaRPr lang="cs-CZ" dirty="0" smtClean="0"/>
          </a:p>
          <a:p>
            <a:pPr lvl="2"/>
            <a:r>
              <a:rPr lang="cs-CZ" dirty="0">
                <a:hlinkClick r:id="rId3"/>
              </a:rPr>
              <a:t>http://www.youtube.com/watch?v=-</a:t>
            </a:r>
            <a:r>
              <a:rPr lang="cs-CZ" dirty="0" smtClean="0">
                <a:hlinkClick r:id="rId3"/>
              </a:rPr>
              <a:t>bkxOo41VSg&amp;feature=endscreen&amp;NR=1</a:t>
            </a:r>
            <a:endParaRPr lang="cs-CZ" dirty="0" smtClean="0"/>
          </a:p>
          <a:p>
            <a:pPr lvl="1"/>
            <a:r>
              <a:rPr lang="cs-CZ" dirty="0" smtClean="0"/>
              <a:t>Vyřizování stížností, řešení konfliktů…</a:t>
            </a:r>
          </a:p>
          <a:p>
            <a:pPr lvl="1"/>
            <a:endParaRPr lang="cs-CZ" dirty="0"/>
          </a:p>
          <a:p>
            <a:pPr marL="457200" indent="-457200">
              <a:buFont typeface="+mj-lt"/>
              <a:buAutoNum type="arabicPeriod" startAt="6"/>
            </a:pPr>
            <a:r>
              <a:rPr lang="cs-CZ" b="1" dirty="0" smtClean="0"/>
              <a:t>Nedostatek sociální opory</a:t>
            </a:r>
            <a:r>
              <a:rPr lang="cs-CZ" dirty="0" smtClean="0"/>
              <a:t>: </a:t>
            </a:r>
            <a:r>
              <a:rPr lang="cs-CZ" i="1" dirty="0" smtClean="0"/>
              <a:t>Izolace</a:t>
            </a:r>
            <a:endParaRPr lang="cs-CZ" i="1" dirty="0"/>
          </a:p>
          <a:p>
            <a:pPr lvl="1"/>
            <a:endParaRPr lang="en-US" dirty="0"/>
          </a:p>
        </p:txBody>
      </p:sp>
    </p:spTree>
    <p:extLst>
      <p:ext uri="{BB962C8B-B14F-4D97-AF65-F5344CB8AC3E}">
        <p14:creationId xmlns:p14="http://schemas.microsoft.com/office/powerpoint/2010/main" val="3017730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Příčiny stresu:</a:t>
            </a:r>
            <a:br>
              <a:rPr lang="cs-CZ" dirty="0"/>
            </a:br>
            <a:r>
              <a:rPr lang="cs-CZ" dirty="0"/>
              <a:t>Stresory spojené s prací</a:t>
            </a:r>
            <a:endParaRPr lang="en-US" dirty="0"/>
          </a:p>
        </p:txBody>
      </p:sp>
      <p:sp>
        <p:nvSpPr>
          <p:cNvPr id="3" name="Zástupný symbol pro obsah 2"/>
          <p:cNvSpPr>
            <a:spLocks noGrp="1"/>
          </p:cNvSpPr>
          <p:nvPr>
            <p:ph sz="quarter" idx="1"/>
          </p:nvPr>
        </p:nvSpPr>
        <p:spPr/>
        <p:txBody>
          <a:bodyPr>
            <a:normAutofit fontScale="92500" lnSpcReduction="10000"/>
          </a:bodyPr>
          <a:lstStyle/>
          <a:p>
            <a:pPr marL="457200" indent="-457200">
              <a:buFont typeface="+mj-lt"/>
              <a:buAutoNum type="arabicPeriod" startAt="7"/>
            </a:pPr>
            <a:r>
              <a:rPr lang="cs-CZ" b="1" dirty="0" smtClean="0"/>
              <a:t>Sexuální obtěžování </a:t>
            </a:r>
            <a:r>
              <a:rPr lang="cs-CZ" dirty="0" smtClean="0"/>
              <a:t>= „</a:t>
            </a:r>
            <a:r>
              <a:rPr lang="cs-CZ" sz="2200" i="1" dirty="0" smtClean="0"/>
              <a:t>jakákoliv </a:t>
            </a:r>
            <a:r>
              <a:rPr lang="cs-CZ" sz="2200" i="1" dirty="0"/>
              <a:t>forma nežádoucího ústního nebo jiného než ústního projevu sexuální povahy, jehož cílem nebo výsledkem je narušení důstojnosti osoby, zejména když se vytváří zastrašující, nepřátelské, ponižující, pokořující nebo urážející prostředí</a:t>
            </a:r>
            <a:r>
              <a:rPr lang="cs-CZ" sz="2200" i="1" dirty="0" smtClean="0"/>
              <a:t>.</a:t>
            </a:r>
            <a:r>
              <a:rPr lang="cs-CZ" dirty="0" smtClean="0"/>
              <a:t>“</a:t>
            </a:r>
          </a:p>
          <a:p>
            <a:pPr lvl="1"/>
            <a:r>
              <a:rPr lang="cs-CZ" dirty="0" smtClean="0"/>
              <a:t>31 % žen připouští, že se alespoň 1x staly objektem SO</a:t>
            </a:r>
          </a:p>
          <a:p>
            <a:pPr lvl="1"/>
            <a:r>
              <a:rPr lang="cs-CZ" dirty="0" smtClean="0"/>
              <a:t>Zírání na části anatomie kolegů</a:t>
            </a:r>
          </a:p>
          <a:p>
            <a:pPr lvl="1"/>
            <a:r>
              <a:rPr lang="cs-CZ" dirty="0" smtClean="0"/>
              <a:t>Projevy sexuální povahy, které vytvářejí nepřátelskou atmosféru.</a:t>
            </a:r>
          </a:p>
          <a:p>
            <a:pPr lvl="2"/>
            <a:r>
              <a:rPr lang="cs-CZ" dirty="0" smtClean="0"/>
              <a:t>„</a:t>
            </a:r>
            <a:r>
              <a:rPr lang="cs-CZ" i="1" dirty="0" smtClean="0"/>
              <a:t>Samozřejmě, že se ten projekt nepovedl, jsi přece žena!!</a:t>
            </a:r>
            <a:r>
              <a:rPr lang="cs-CZ" dirty="0" smtClean="0"/>
              <a:t>“</a:t>
            </a:r>
          </a:p>
          <a:p>
            <a:pPr lvl="1"/>
            <a:r>
              <a:rPr lang="cs-CZ" dirty="0" smtClean="0"/>
              <a:t> Opakované poznámky týkající se vzhledu.</a:t>
            </a:r>
          </a:p>
          <a:p>
            <a:pPr lvl="2"/>
            <a:r>
              <a:rPr lang="cs-CZ" dirty="0" smtClean="0"/>
              <a:t>„</a:t>
            </a:r>
            <a:r>
              <a:rPr lang="cs-CZ" i="1" dirty="0" smtClean="0"/>
              <a:t>Dneska Ti to zase sekne.</a:t>
            </a:r>
            <a:r>
              <a:rPr lang="cs-CZ" dirty="0" smtClean="0"/>
              <a:t>“</a:t>
            </a:r>
          </a:p>
          <a:p>
            <a:pPr lvl="1"/>
            <a:r>
              <a:rPr lang="cs-CZ" dirty="0" smtClean="0"/>
              <a:t>Atd.</a:t>
            </a:r>
          </a:p>
          <a:p>
            <a:pPr lvl="1"/>
            <a:r>
              <a:rPr lang="cs-CZ" dirty="0">
                <a:hlinkClick r:id="rId2"/>
              </a:rPr>
              <a:t>http://www.youtube.com/watch?v=b8-zbmZTTM0&amp;feature=related</a:t>
            </a:r>
            <a:endParaRPr lang="en-US" dirty="0"/>
          </a:p>
        </p:txBody>
      </p:sp>
    </p:spTree>
    <p:extLst>
      <p:ext uri="{BB962C8B-B14F-4D97-AF65-F5344CB8AC3E}">
        <p14:creationId xmlns:p14="http://schemas.microsoft.com/office/powerpoint/2010/main" val="3376925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Příčiny stresu:</a:t>
            </a:r>
            <a:br>
              <a:rPr lang="cs-CZ" dirty="0"/>
            </a:br>
            <a:r>
              <a:rPr lang="cs-CZ" dirty="0"/>
              <a:t>Stresory spojené s prací</a:t>
            </a:r>
            <a:endParaRPr lang="en-US" dirty="0"/>
          </a:p>
        </p:txBody>
      </p:sp>
      <p:sp>
        <p:nvSpPr>
          <p:cNvPr id="3" name="Zástupný symbol pro obsah 2"/>
          <p:cNvSpPr>
            <a:spLocks noGrp="1"/>
          </p:cNvSpPr>
          <p:nvPr>
            <p:ph sz="quarter" idx="1"/>
          </p:nvPr>
        </p:nvSpPr>
        <p:spPr/>
        <p:txBody>
          <a:bodyPr/>
          <a:lstStyle/>
          <a:p>
            <a:pPr marL="457200" indent="-457200">
              <a:buFont typeface="+mj-lt"/>
              <a:buAutoNum type="arabicPeriod" startAt="8"/>
            </a:pPr>
            <a:r>
              <a:rPr lang="cs-CZ" b="1" dirty="0" smtClean="0"/>
              <a:t>Nepříjemné fyzikální podmínky</a:t>
            </a:r>
          </a:p>
          <a:p>
            <a:pPr lvl="1"/>
            <a:r>
              <a:rPr lang="cs-CZ" dirty="0" smtClean="0"/>
              <a:t>Teplota, osvětlení, hluk, kvalita vzduchu…</a:t>
            </a:r>
          </a:p>
          <a:p>
            <a:pPr lvl="1"/>
            <a:r>
              <a:rPr lang="cs-CZ" dirty="0" smtClean="0"/>
              <a:t>Regulovány direktivami EU</a:t>
            </a:r>
          </a:p>
          <a:p>
            <a:pPr lvl="1"/>
            <a:r>
              <a:rPr lang="cs-CZ" dirty="0" err="1" smtClean="0"/>
              <a:t>See</a:t>
            </a:r>
            <a:r>
              <a:rPr lang="cs-CZ" dirty="0" smtClean="0"/>
              <a:t>: </a:t>
            </a:r>
            <a:r>
              <a:rPr lang="cs-CZ" sz="1800" dirty="0">
                <a:hlinkClick r:id="rId2"/>
              </a:rPr>
              <a:t>http://ec.europa.eu/social/main.jsp?catId=716&amp;langId=en</a:t>
            </a:r>
            <a:endParaRPr lang="cs-CZ" sz="1800" dirty="0" smtClean="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59" y="3429000"/>
            <a:ext cx="4274189"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9466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Příčiny stresu:</a:t>
            </a:r>
            <a:br>
              <a:rPr lang="cs-CZ" dirty="0"/>
            </a:br>
            <a:r>
              <a:rPr lang="cs-CZ" dirty="0"/>
              <a:t>Stresory spojené s prací</a:t>
            </a:r>
            <a:endParaRPr lang="en-US" dirty="0"/>
          </a:p>
        </p:txBody>
      </p:sp>
      <p:sp>
        <p:nvSpPr>
          <p:cNvPr id="3" name="Zástupný symbol pro obsah 2"/>
          <p:cNvSpPr>
            <a:spLocks noGrp="1"/>
          </p:cNvSpPr>
          <p:nvPr>
            <p:ph sz="quarter" idx="1"/>
          </p:nvPr>
        </p:nvSpPr>
        <p:spPr/>
        <p:txBody>
          <a:bodyPr>
            <a:normAutofit/>
          </a:bodyPr>
          <a:lstStyle/>
          <a:p>
            <a:r>
              <a:rPr lang="cs-CZ" dirty="0" smtClean="0"/>
              <a:t>Stresující události, které se projevily mimo zaměstnání, ale jejich následky se projevují v zaměstnání.</a:t>
            </a:r>
          </a:p>
          <a:p>
            <a:pPr marL="457200" indent="-457200">
              <a:buFont typeface="+mj-lt"/>
              <a:buAutoNum type="arabicPeriod"/>
            </a:pPr>
            <a:r>
              <a:rPr lang="cs-CZ" b="1" dirty="0" smtClean="0"/>
              <a:t>Stresující životní události</a:t>
            </a:r>
            <a:r>
              <a:rPr lang="cs-CZ" dirty="0" smtClean="0"/>
              <a:t>:</a:t>
            </a:r>
          </a:p>
          <a:p>
            <a:pPr lvl="1"/>
            <a:r>
              <a:rPr lang="cs-CZ" dirty="0" smtClean="0"/>
              <a:t>Práce: Holmes-</a:t>
            </a:r>
            <a:r>
              <a:rPr lang="cs-CZ" dirty="0" err="1" smtClean="0"/>
              <a:t>Rahe</a:t>
            </a:r>
            <a:r>
              <a:rPr lang="cs-CZ" dirty="0" smtClean="0"/>
              <a:t> </a:t>
            </a:r>
            <a:r>
              <a:rPr lang="cs-CZ" dirty="0" err="1" smtClean="0"/>
              <a:t>scale</a:t>
            </a:r>
            <a:r>
              <a:rPr lang="cs-CZ" dirty="0" smtClean="0"/>
              <a:t>.</a:t>
            </a:r>
          </a:p>
          <a:p>
            <a:pPr marL="457200" indent="-457200">
              <a:buFont typeface="+mj-lt"/>
              <a:buAutoNum type="arabicPeriod" startAt="2"/>
            </a:pPr>
            <a:r>
              <a:rPr lang="cs-CZ" b="1" dirty="0" smtClean="0"/>
              <a:t>Denní nepříjemnosti</a:t>
            </a:r>
            <a:r>
              <a:rPr lang="cs-CZ" dirty="0" smtClean="0"/>
              <a:t>:</a:t>
            </a:r>
          </a:p>
          <a:p>
            <a:pPr lvl="1"/>
            <a:r>
              <a:rPr lang="cs-CZ" sz="2000" dirty="0" smtClean="0"/>
              <a:t>Malé, iritující, frustrující události, které nás běžně potkávají (dopravní zácpy, nestíhání, příliš věcí na práci, u snídaně si </a:t>
            </a:r>
            <a:r>
              <a:rPr lang="cs-CZ" sz="2000" dirty="0" err="1" smtClean="0"/>
              <a:t>pkydáme</a:t>
            </a:r>
            <a:r>
              <a:rPr lang="cs-CZ" sz="2000" dirty="0" smtClean="0"/>
              <a:t> novou košili…)</a:t>
            </a:r>
          </a:p>
          <a:p>
            <a:r>
              <a:rPr lang="cs-CZ" dirty="0" smtClean="0"/>
              <a:t>Stres mimo práci + stres spojený s prací = </a:t>
            </a:r>
            <a:r>
              <a:rPr lang="cs-CZ" b="1" dirty="0" smtClean="0"/>
              <a:t>celková úroveň stresu</a:t>
            </a:r>
            <a:endParaRPr lang="en-US" b="1" dirty="0"/>
          </a:p>
        </p:txBody>
      </p:sp>
    </p:spTree>
    <p:extLst>
      <p:ext uri="{BB962C8B-B14F-4D97-AF65-F5344CB8AC3E}">
        <p14:creationId xmlns:p14="http://schemas.microsoft.com/office/powerpoint/2010/main" val="1988309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Následky stresu</a:t>
            </a:r>
            <a:endParaRPr lang="en-US" dirty="0"/>
          </a:p>
        </p:txBody>
      </p:sp>
      <p:sp>
        <p:nvSpPr>
          <p:cNvPr id="3" name="Zástupný symbol pro obsah 2"/>
          <p:cNvSpPr>
            <a:spLocks noGrp="1"/>
          </p:cNvSpPr>
          <p:nvPr>
            <p:ph sz="quarter" idx="1"/>
          </p:nvPr>
        </p:nvSpPr>
        <p:spPr/>
        <p:txBody>
          <a:bodyPr/>
          <a:lstStyle/>
          <a:p>
            <a:r>
              <a:rPr lang="cs-CZ" dirty="0" smtClean="0"/>
              <a:t>3 oblasti:</a:t>
            </a:r>
          </a:p>
          <a:p>
            <a:pPr lvl="1"/>
            <a:r>
              <a:rPr lang="cs-CZ" dirty="0" smtClean="0"/>
              <a:t>Výkonnost</a:t>
            </a:r>
          </a:p>
          <a:p>
            <a:pPr lvl="1"/>
            <a:r>
              <a:rPr lang="cs-CZ" dirty="0" smtClean="0"/>
              <a:t>Duševní pohoda</a:t>
            </a:r>
          </a:p>
          <a:p>
            <a:pPr lvl="1"/>
            <a:r>
              <a:rPr lang="cs-CZ" dirty="0" smtClean="0"/>
              <a:t>Zdraví</a:t>
            </a:r>
            <a:endParaRPr lang="en-US" dirty="0"/>
          </a:p>
        </p:txBody>
      </p:sp>
    </p:spTree>
    <p:extLst>
      <p:ext uri="{BB962C8B-B14F-4D97-AF65-F5344CB8AC3E}">
        <p14:creationId xmlns:p14="http://schemas.microsoft.com/office/powerpoint/2010/main" val="965124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err="1" smtClean="0"/>
              <a:t>Distres</a:t>
            </a:r>
            <a:r>
              <a:rPr lang="en-US" dirty="0" smtClean="0"/>
              <a:t> </a:t>
            </a:r>
            <a:r>
              <a:rPr lang="en-US" dirty="0"/>
              <a:t>versus </a:t>
            </a:r>
            <a:r>
              <a:rPr lang="en-US" dirty="0" err="1" smtClean="0"/>
              <a:t>Eustres</a:t>
            </a:r>
            <a:r>
              <a:rPr lang="en-US" dirty="0"/>
              <a:t/>
            </a:r>
            <a:br>
              <a:rPr lang="en-US" dirty="0"/>
            </a:br>
            <a:endParaRPr lang="en-US" dirty="0"/>
          </a:p>
        </p:txBody>
      </p:sp>
      <p:sp>
        <p:nvSpPr>
          <p:cNvPr id="3" name="Zástupný symbol pro obsah 2"/>
          <p:cNvSpPr>
            <a:spLocks noGrp="1"/>
          </p:cNvSpPr>
          <p:nvPr>
            <p:ph sz="quarter" idx="1"/>
          </p:nvPr>
        </p:nvSpPr>
        <p:spPr/>
        <p:txBody>
          <a:bodyPr>
            <a:normAutofit/>
          </a:bodyPr>
          <a:lstStyle/>
          <a:p>
            <a:r>
              <a:rPr lang="en-US" b="1" dirty="0" err="1" smtClean="0"/>
              <a:t>Distres</a:t>
            </a:r>
            <a:r>
              <a:rPr lang="cs-CZ" b="1" dirty="0" smtClean="0"/>
              <a:t>: </a:t>
            </a:r>
            <a:r>
              <a:rPr lang="cs-CZ" dirty="0" smtClean="0"/>
              <a:t>druh stresu s negativními účinky</a:t>
            </a:r>
            <a:r>
              <a:rPr lang="en-US" dirty="0" smtClean="0"/>
              <a:t>;</a:t>
            </a:r>
            <a:endParaRPr lang="en-US" dirty="0"/>
          </a:p>
          <a:p>
            <a:r>
              <a:rPr lang="en-US" b="1" dirty="0" err="1" smtClean="0"/>
              <a:t>Eustres</a:t>
            </a:r>
            <a:r>
              <a:rPr lang="en-US" b="1" dirty="0" smtClean="0"/>
              <a:t> </a:t>
            </a:r>
            <a:r>
              <a:rPr lang="cs-CZ" dirty="0" smtClean="0"/>
              <a:t>druh stresu spojený s příjemnými zážitky</a:t>
            </a:r>
            <a:r>
              <a:rPr lang="en-US" dirty="0" smtClean="0"/>
              <a:t>.</a:t>
            </a:r>
            <a:endParaRPr lang="en-US" dirty="0"/>
          </a:p>
          <a:p>
            <a:r>
              <a:rPr lang="cs-CZ" b="1" dirty="0" smtClean="0"/>
              <a:t>Co vyvolává </a:t>
            </a:r>
            <a:r>
              <a:rPr lang="cs-CZ" b="1" dirty="0" err="1" smtClean="0"/>
              <a:t>eustres</a:t>
            </a:r>
            <a:r>
              <a:rPr lang="en-US" b="1" dirty="0" smtClean="0"/>
              <a:t>:</a:t>
            </a:r>
            <a:endParaRPr lang="en-US" b="1" dirty="0"/>
          </a:p>
          <a:p>
            <a:pPr lvl="1"/>
            <a:r>
              <a:rPr lang="cs-CZ" dirty="0" smtClean="0"/>
              <a:t>Těžké úkoly a výzvy</a:t>
            </a:r>
            <a:endParaRPr lang="en-US" dirty="0"/>
          </a:p>
          <a:p>
            <a:pPr lvl="1"/>
            <a:r>
              <a:rPr lang="cs-CZ" dirty="0" smtClean="0"/>
              <a:t>Vítězství</a:t>
            </a:r>
            <a:endParaRPr lang="en-US" dirty="0"/>
          </a:p>
          <a:p>
            <a:pPr lvl="1"/>
            <a:r>
              <a:rPr lang="cs-CZ" dirty="0" smtClean="0"/>
              <a:t>Kariérní postup</a:t>
            </a:r>
            <a:endParaRPr lang="en-US" dirty="0"/>
          </a:p>
          <a:p>
            <a:pPr lvl="1"/>
            <a:r>
              <a:rPr lang="cs-CZ" dirty="0" smtClean="0"/>
              <a:t>Láska</a:t>
            </a:r>
            <a:endParaRPr lang="en-US" dirty="0"/>
          </a:p>
          <a:p>
            <a:pPr lvl="1"/>
            <a:r>
              <a:rPr lang="cs-CZ" dirty="0" smtClean="0"/>
              <a:t>Dovolená</a:t>
            </a:r>
            <a:endParaRPr lang="en-US" dirty="0"/>
          </a:p>
        </p:txBody>
      </p:sp>
    </p:spTree>
    <p:extLst>
      <p:ext uri="{BB962C8B-B14F-4D97-AF65-F5344CB8AC3E}">
        <p14:creationId xmlns:p14="http://schemas.microsoft.com/office/powerpoint/2010/main" val="2320250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Stres a výkonnost</a:t>
            </a:r>
            <a:endParaRPr lang="en-US" dirty="0"/>
          </a:p>
        </p:txBody>
      </p:sp>
      <p:sp>
        <p:nvSpPr>
          <p:cNvPr id="3" name="Zástupný symbol pro obsah 2"/>
          <p:cNvSpPr>
            <a:spLocks noGrp="1"/>
          </p:cNvSpPr>
          <p:nvPr>
            <p:ph sz="quarter" idx="1"/>
          </p:nvPr>
        </p:nvSpPr>
        <p:spPr/>
        <p:txBody>
          <a:bodyPr/>
          <a:lstStyle/>
          <a:p>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56792"/>
            <a:ext cx="8323537" cy="5006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3606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Stres a duševní pohoda:</a:t>
            </a:r>
            <a:br>
              <a:rPr lang="cs-CZ" dirty="0" smtClean="0"/>
            </a:br>
            <a:r>
              <a:rPr lang="cs-CZ" dirty="0" smtClean="0"/>
              <a:t>Syndrom vyhoření</a:t>
            </a:r>
            <a:endParaRPr lang="en-US" dirty="0"/>
          </a:p>
        </p:txBody>
      </p:sp>
      <p:sp>
        <p:nvSpPr>
          <p:cNvPr id="3" name="Zástupný symbol pro obsah 2"/>
          <p:cNvSpPr>
            <a:spLocks noGrp="1"/>
          </p:cNvSpPr>
          <p:nvPr>
            <p:ph sz="quarter" idx="1"/>
          </p:nvPr>
        </p:nvSpPr>
        <p:spPr/>
        <p:txBody>
          <a:bodyPr>
            <a:normAutofit lnSpcReduction="10000"/>
          </a:bodyPr>
          <a:lstStyle/>
          <a:p>
            <a:r>
              <a:rPr lang="cs-CZ" dirty="0" smtClean="0"/>
              <a:t>Opakované  a dlouhodobé vystavení stresu </a:t>
            </a:r>
            <a:r>
              <a:rPr lang="cs-CZ" dirty="0" smtClean="0">
                <a:cs typeface="Arial"/>
              </a:rPr>
              <a:t>→ </a:t>
            </a:r>
            <a:r>
              <a:rPr lang="cs-CZ" b="1" dirty="0" smtClean="0">
                <a:cs typeface="Arial"/>
              </a:rPr>
              <a:t>vyhoření</a:t>
            </a:r>
          </a:p>
          <a:p>
            <a:r>
              <a:rPr lang="cs-CZ" b="1" dirty="0" smtClean="0">
                <a:cs typeface="Arial"/>
              </a:rPr>
              <a:t>Symptomy syndromu vyhoření</a:t>
            </a:r>
            <a:r>
              <a:rPr lang="cs-CZ" dirty="0" smtClean="0">
                <a:cs typeface="Arial"/>
              </a:rPr>
              <a:t>:</a:t>
            </a:r>
          </a:p>
          <a:p>
            <a:pPr lvl="1"/>
            <a:r>
              <a:rPr lang="cs-CZ" dirty="0" smtClean="0"/>
              <a:t>Fyzické vyčerpání:</a:t>
            </a:r>
          </a:p>
          <a:p>
            <a:pPr lvl="2"/>
            <a:r>
              <a:rPr lang="cs-CZ" dirty="0" smtClean="0"/>
              <a:t>Bolesti hlavy, </a:t>
            </a:r>
            <a:r>
              <a:rPr lang="cs-CZ" dirty="0" err="1" smtClean="0"/>
              <a:t>nausea</a:t>
            </a:r>
            <a:r>
              <a:rPr lang="cs-CZ" dirty="0" smtClean="0"/>
              <a:t>, poruchy spánku</a:t>
            </a:r>
          </a:p>
          <a:p>
            <a:pPr lvl="1"/>
            <a:endParaRPr lang="cs-CZ" dirty="0" smtClean="0"/>
          </a:p>
          <a:p>
            <a:pPr lvl="1"/>
            <a:r>
              <a:rPr lang="cs-CZ" dirty="0" smtClean="0"/>
              <a:t>Emoční vyčerpání:</a:t>
            </a:r>
          </a:p>
          <a:p>
            <a:pPr lvl="2"/>
            <a:r>
              <a:rPr lang="cs-CZ" dirty="0" smtClean="0"/>
              <a:t>Deprese, pocity bezmoci, pocit, že v práci „jsou v pasti“</a:t>
            </a:r>
          </a:p>
          <a:p>
            <a:pPr lvl="1"/>
            <a:endParaRPr lang="cs-CZ" dirty="0" smtClean="0"/>
          </a:p>
          <a:p>
            <a:pPr lvl="1"/>
            <a:r>
              <a:rPr lang="cs-CZ" dirty="0" smtClean="0"/>
              <a:t>Vliv na postoje:</a:t>
            </a:r>
            <a:endParaRPr lang="cs-CZ" dirty="0"/>
          </a:p>
          <a:p>
            <a:pPr lvl="2"/>
            <a:r>
              <a:rPr lang="cs-CZ" dirty="0" smtClean="0"/>
              <a:t>Cynismus </a:t>
            </a:r>
          </a:p>
          <a:p>
            <a:pPr lvl="1"/>
            <a:endParaRPr lang="cs-CZ" dirty="0" smtClean="0"/>
          </a:p>
          <a:p>
            <a:pPr lvl="1"/>
            <a:r>
              <a:rPr lang="cs-CZ" dirty="0" smtClean="0"/>
              <a:t>Pocit, že člověk ničeho nedosáhl</a:t>
            </a:r>
            <a:endParaRPr lang="en-US" dirty="0"/>
          </a:p>
        </p:txBody>
      </p:sp>
    </p:spTree>
    <p:extLst>
      <p:ext uri="{BB962C8B-B14F-4D97-AF65-F5344CB8AC3E}">
        <p14:creationId xmlns:p14="http://schemas.microsoft.com/office/powerpoint/2010/main" val="2895337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Syndrom vyhoření</a:t>
            </a:r>
            <a:endParaRPr lang="en-US" dirty="0"/>
          </a:p>
        </p:txBody>
      </p:sp>
      <p:sp>
        <p:nvSpPr>
          <p:cNvPr id="3" name="Zástupný symbol pro obsah 2"/>
          <p:cNvSpPr>
            <a:spLocks noGrp="1"/>
          </p:cNvSpPr>
          <p:nvPr>
            <p:ph sz="quarter" idx="1"/>
          </p:nvPr>
        </p:nvSpPr>
        <p:spPr/>
        <p:txBody>
          <a:bodyPr/>
          <a:lstStyle/>
          <a:p>
            <a:r>
              <a:rPr lang="cs-CZ" dirty="0" smtClean="0"/>
              <a:t>Faktory přispívající k vzniku SV:</a:t>
            </a:r>
          </a:p>
          <a:p>
            <a:pPr lvl="1"/>
            <a:r>
              <a:rPr lang="cs-CZ" dirty="0" smtClean="0"/>
              <a:t>Mé úsilí nemá žádný význam, nikdo mou práci neocení</a:t>
            </a:r>
          </a:p>
          <a:p>
            <a:pPr lvl="1"/>
            <a:r>
              <a:rPr lang="cs-CZ" dirty="0" smtClean="0">
                <a:cs typeface="Arial"/>
              </a:rPr>
              <a:t>Špatné vyhlídky na kariérní postup</a:t>
            </a:r>
          </a:p>
          <a:p>
            <a:pPr lvl="1"/>
            <a:r>
              <a:rPr lang="cs-CZ" dirty="0" smtClean="0">
                <a:cs typeface="Arial"/>
              </a:rPr>
              <a:t>Rigidní pravidla a procedury</a:t>
            </a:r>
          </a:p>
          <a:p>
            <a:pPr lvl="1"/>
            <a:r>
              <a:rPr lang="cs-CZ" dirty="0" smtClean="0">
                <a:cs typeface="Arial"/>
              </a:rPr>
              <a:t>Autokratický styl řízení</a:t>
            </a:r>
          </a:p>
          <a:p>
            <a:pPr lvl="1"/>
            <a:r>
              <a:rPr lang="cs-CZ" dirty="0" smtClean="0">
                <a:cs typeface="Arial"/>
              </a:rPr>
              <a:t>….</a:t>
            </a:r>
          </a:p>
          <a:p>
            <a:pPr lvl="1"/>
            <a:endParaRPr lang="en-US" dirty="0"/>
          </a:p>
        </p:txBody>
      </p:sp>
    </p:spTree>
    <p:extLst>
      <p:ext uri="{BB962C8B-B14F-4D97-AF65-F5344CB8AC3E}">
        <p14:creationId xmlns:p14="http://schemas.microsoft.com/office/powerpoint/2010/main" val="2521455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Stres a zdraví</a:t>
            </a:r>
            <a:endParaRPr lang="en-US" dirty="0"/>
          </a:p>
        </p:txBody>
      </p:sp>
      <p:sp>
        <p:nvSpPr>
          <p:cNvPr id="3" name="Zástupný symbol pro obsah 2"/>
          <p:cNvSpPr>
            <a:spLocks noGrp="1"/>
          </p:cNvSpPr>
          <p:nvPr>
            <p:ph sz="quarter" idx="1"/>
          </p:nvPr>
        </p:nvSpPr>
        <p:spPr/>
        <p:txBody>
          <a:bodyPr/>
          <a:lstStyle/>
          <a:p>
            <a:r>
              <a:rPr lang="cs-CZ" dirty="0" smtClean="0"/>
              <a:t>Stres výrazně přispívá k rozvoji onemocnění (50-70 %!!!)</a:t>
            </a:r>
          </a:p>
          <a:p>
            <a:r>
              <a:rPr lang="cs-CZ" dirty="0" smtClean="0"/>
              <a:t>Zvláště: </a:t>
            </a:r>
          </a:p>
          <a:p>
            <a:pPr lvl="1"/>
            <a:r>
              <a:rPr lang="cs-CZ" dirty="0" err="1" smtClean="0"/>
              <a:t>Degerativní</a:t>
            </a:r>
            <a:r>
              <a:rPr lang="cs-CZ" dirty="0" smtClean="0"/>
              <a:t> onemocnění: srdeční onemocnění, infarkt, </a:t>
            </a:r>
            <a:r>
              <a:rPr lang="cs-CZ" dirty="0" err="1" smtClean="0"/>
              <a:t>ulcers</a:t>
            </a:r>
            <a:r>
              <a:rPr lang="cs-CZ" dirty="0" smtClean="0"/>
              <a:t>, bolesti hlavy, diabetes, rakovina….</a:t>
            </a:r>
          </a:p>
          <a:p>
            <a:pPr lvl="1"/>
            <a:r>
              <a:rPr lang="cs-CZ" dirty="0" smtClean="0"/>
              <a:t>Infekční onemocnění: snížená imunita</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149078"/>
            <a:ext cx="3200196" cy="2694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6948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Stres</a:t>
            </a:r>
            <a:endParaRPr lang="en-US" dirty="0"/>
          </a:p>
        </p:txBody>
      </p:sp>
      <p:sp>
        <p:nvSpPr>
          <p:cNvPr id="3" name="Zástupný symbol pro obsah 2"/>
          <p:cNvSpPr>
            <a:spLocks noGrp="1"/>
          </p:cNvSpPr>
          <p:nvPr>
            <p:ph sz="quarter" idx="1"/>
          </p:nvPr>
        </p:nvSpPr>
        <p:spPr/>
        <p:txBody>
          <a:bodyPr/>
          <a:lstStyle/>
          <a:p>
            <a:r>
              <a:rPr lang="cs-CZ" dirty="0" smtClean="0"/>
              <a:t>Podstata stresu</a:t>
            </a:r>
          </a:p>
          <a:p>
            <a:r>
              <a:rPr lang="cs-CZ" dirty="0" smtClean="0"/>
              <a:t>Příčiny stresu</a:t>
            </a:r>
          </a:p>
          <a:p>
            <a:r>
              <a:rPr lang="cs-CZ" dirty="0" smtClean="0"/>
              <a:t>Důsledky stresu</a:t>
            </a:r>
          </a:p>
          <a:p>
            <a:r>
              <a:rPr lang="cs-CZ" dirty="0" smtClean="0"/>
              <a:t>Stres management</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398101"/>
            <a:ext cx="4032448"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3572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Zvládání stresu</a:t>
            </a:r>
            <a:endParaRPr lang="en-US" dirty="0"/>
          </a:p>
        </p:txBody>
      </p:sp>
      <p:sp>
        <p:nvSpPr>
          <p:cNvPr id="3" name="Zástupný symbol pro obsah 2"/>
          <p:cNvSpPr>
            <a:spLocks noGrp="1"/>
          </p:cNvSpPr>
          <p:nvPr>
            <p:ph sz="quarter" idx="1"/>
          </p:nvPr>
        </p:nvSpPr>
        <p:spPr/>
        <p:txBody>
          <a:bodyPr/>
          <a:lstStyle/>
          <a:p>
            <a:r>
              <a:rPr lang="cs-CZ" dirty="0" smtClean="0"/>
              <a:t>Co lze udělat?</a:t>
            </a:r>
          </a:p>
          <a:p>
            <a:pPr lvl="1"/>
            <a:r>
              <a:rPr lang="cs-CZ" dirty="0" smtClean="0"/>
              <a:t>Fyzické cvičení (snižuje úroveň stresu i fyzické následky stresu)</a:t>
            </a:r>
          </a:p>
          <a:p>
            <a:pPr lvl="1"/>
            <a:r>
              <a:rPr lang="cs-CZ" dirty="0" smtClean="0"/>
              <a:t>Relaxace/Meditace: (10-20 min, 1x-2x/denně)</a:t>
            </a:r>
          </a:p>
          <a:p>
            <a:pPr lvl="2"/>
            <a:r>
              <a:rPr lang="cs-CZ" dirty="0" smtClean="0"/>
              <a:t>Sedněte si do pohodlné pozice</a:t>
            </a:r>
          </a:p>
          <a:p>
            <a:pPr lvl="2"/>
            <a:r>
              <a:rPr lang="cs-CZ" dirty="0" smtClean="0"/>
              <a:t>Zavřete oči</a:t>
            </a:r>
          </a:p>
          <a:p>
            <a:pPr lvl="2"/>
            <a:r>
              <a:rPr lang="cs-CZ" dirty="0" smtClean="0"/>
              <a:t>Uvolněte svaly</a:t>
            </a:r>
          </a:p>
          <a:p>
            <a:pPr lvl="2"/>
            <a:r>
              <a:rPr lang="cs-CZ" dirty="0" smtClean="0"/>
              <a:t>Pomalu dýchejte</a:t>
            </a:r>
          </a:p>
          <a:p>
            <a:pPr lvl="2"/>
            <a:r>
              <a:rPr lang="cs-CZ" dirty="0" smtClean="0"/>
              <a:t>Odhánějte myšlenky, které vám vstupují do mysli</a:t>
            </a:r>
          </a:p>
          <a:p>
            <a:pPr lvl="1"/>
            <a:r>
              <a:rPr lang="cs-CZ" dirty="0" smtClean="0"/>
              <a:t>Humor</a:t>
            </a:r>
          </a:p>
          <a:p>
            <a:pPr lvl="1"/>
            <a:endParaRPr lang="en-US" dirty="0"/>
          </a:p>
        </p:txBody>
      </p:sp>
    </p:spTree>
    <p:extLst>
      <p:ext uri="{BB962C8B-B14F-4D97-AF65-F5344CB8AC3E}">
        <p14:creationId xmlns:p14="http://schemas.microsoft.com/office/powerpoint/2010/main" val="675627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Zvládání stresu</a:t>
            </a:r>
            <a:endParaRPr lang="en-US" dirty="0"/>
          </a:p>
        </p:txBody>
      </p:sp>
      <p:sp>
        <p:nvSpPr>
          <p:cNvPr id="3" name="Zástupný symbol pro obsah 2"/>
          <p:cNvSpPr>
            <a:spLocks noGrp="1"/>
          </p:cNvSpPr>
          <p:nvPr>
            <p:ph sz="quarter" idx="1"/>
          </p:nvPr>
        </p:nvSpPr>
        <p:spPr/>
        <p:txBody>
          <a:bodyPr/>
          <a:lstStyle/>
          <a:p>
            <a:r>
              <a:rPr lang="cs-CZ" dirty="0" smtClean="0"/>
              <a:t>Co může udělat Váš zaměstnavatel?</a:t>
            </a:r>
          </a:p>
          <a:p>
            <a:r>
              <a:rPr lang="cs-CZ" b="1" dirty="0" smtClean="0"/>
              <a:t>Podpora rodiny: </a:t>
            </a:r>
            <a:r>
              <a:rPr lang="cs-CZ" dirty="0" smtClean="0"/>
              <a:t>redukce konfliktů mezi požadavky rodiny a zaměstnavatele</a:t>
            </a:r>
            <a:endParaRPr lang="cs-CZ" b="1" dirty="0" smtClean="0"/>
          </a:p>
          <a:p>
            <a:pPr lvl="1"/>
            <a:r>
              <a:rPr lang="cs-CZ" dirty="0" smtClean="0"/>
              <a:t>Denní péče o děti</a:t>
            </a:r>
          </a:p>
          <a:p>
            <a:pPr lvl="1"/>
            <a:r>
              <a:rPr lang="cs-CZ" dirty="0" smtClean="0"/>
              <a:t>Flexi-</a:t>
            </a:r>
            <a:r>
              <a:rPr lang="cs-CZ" dirty="0" err="1" smtClean="0"/>
              <a:t>time</a:t>
            </a:r>
            <a:endParaRPr lang="cs-CZ" dirty="0" smtClean="0"/>
          </a:p>
          <a:p>
            <a:pPr lvl="1"/>
            <a:r>
              <a:rPr lang="cs-CZ" dirty="0" smtClean="0"/>
              <a:t>Podpora vedení (výměna směn, atd.)</a:t>
            </a:r>
          </a:p>
          <a:p>
            <a:r>
              <a:rPr lang="cs-CZ" b="1" dirty="0" smtClean="0"/>
              <a:t>Programy na redukci stresu: </a:t>
            </a:r>
          </a:p>
          <a:p>
            <a:pPr lvl="1"/>
            <a:r>
              <a:rPr lang="cs-CZ" dirty="0" smtClean="0"/>
              <a:t>Techniky relaxace a meditace</a:t>
            </a:r>
          </a:p>
          <a:p>
            <a:pPr lvl="1"/>
            <a:r>
              <a:rPr lang="cs-CZ" dirty="0" err="1" smtClean="0"/>
              <a:t>Lifestylové</a:t>
            </a:r>
            <a:r>
              <a:rPr lang="cs-CZ" dirty="0" smtClean="0"/>
              <a:t> programy</a:t>
            </a:r>
          </a:p>
          <a:p>
            <a:pPr lvl="1"/>
            <a:endParaRPr lang="en-US" dirty="0"/>
          </a:p>
        </p:txBody>
      </p:sp>
    </p:spTree>
    <p:extLst>
      <p:ext uri="{BB962C8B-B14F-4D97-AF65-F5344CB8AC3E}">
        <p14:creationId xmlns:p14="http://schemas.microsoft.com/office/powerpoint/2010/main" val="21771466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Time</a:t>
            </a:r>
            <a:r>
              <a:rPr lang="cs-CZ" dirty="0" smtClean="0"/>
              <a:t> management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844824"/>
            <a:ext cx="4171950"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90471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Time</a:t>
            </a:r>
            <a:r>
              <a:rPr lang="cs-CZ" dirty="0" smtClean="0"/>
              <a:t> management</a:t>
            </a:r>
            <a:endParaRPr lang="en-US" dirty="0"/>
          </a:p>
        </p:txBody>
      </p:sp>
      <p:sp>
        <p:nvSpPr>
          <p:cNvPr id="3" name="Zástupný symbol pro obsah 2"/>
          <p:cNvSpPr>
            <a:spLocks noGrp="1"/>
          </p:cNvSpPr>
          <p:nvPr>
            <p:ph sz="quarter" idx="1"/>
          </p:nvPr>
        </p:nvSpPr>
        <p:spPr/>
        <p:txBody>
          <a:bodyPr/>
          <a:lstStyle/>
          <a:p>
            <a:r>
              <a:rPr lang="cs-CZ" dirty="0" smtClean="0"/>
              <a:t>Podle některých odhadů lidé denně promrhají 2 hodiny</a:t>
            </a:r>
            <a:r>
              <a:rPr lang="en-US" dirty="0" smtClean="0"/>
              <a:t> </a:t>
            </a:r>
            <a:endParaRPr lang="cs-CZ" dirty="0" smtClean="0"/>
          </a:p>
          <a:p>
            <a:r>
              <a:rPr lang="cs-CZ" b="1" dirty="0" smtClean="0"/>
              <a:t>Známky mrhání časem</a:t>
            </a:r>
            <a:r>
              <a:rPr lang="en-US" b="1" dirty="0" smtClean="0"/>
              <a:t>:</a:t>
            </a:r>
            <a:endParaRPr lang="en-US" b="1" dirty="0"/>
          </a:p>
          <a:p>
            <a:pPr lvl="1"/>
            <a:r>
              <a:rPr lang="cs-CZ" dirty="0" smtClean="0"/>
              <a:t>Nepořádek na stole + problémy s hledáním věcí</a:t>
            </a:r>
            <a:endParaRPr lang="en-US" dirty="0"/>
          </a:p>
          <a:p>
            <a:pPr lvl="1"/>
            <a:r>
              <a:rPr lang="cs-CZ" dirty="0" smtClean="0"/>
              <a:t>Promeškané schůzky, potřeba je přesouvat na později.</a:t>
            </a:r>
            <a:r>
              <a:rPr lang="en-US" dirty="0" smtClean="0"/>
              <a:t> </a:t>
            </a:r>
            <a:endParaRPr lang="cs-CZ" dirty="0" smtClean="0"/>
          </a:p>
          <a:p>
            <a:pPr lvl="1"/>
            <a:r>
              <a:rPr lang="cs-CZ" dirty="0" smtClean="0"/>
              <a:t>Nepřipravenost na schůzkách</a:t>
            </a:r>
            <a:endParaRPr lang="en-US" dirty="0"/>
          </a:p>
          <a:p>
            <a:pPr lvl="1"/>
            <a:r>
              <a:rPr lang="cs-CZ" dirty="0" smtClean="0"/>
              <a:t>Neschopnost delegovat práci</a:t>
            </a:r>
          </a:p>
          <a:p>
            <a:pPr lvl="1"/>
            <a:r>
              <a:rPr lang="cs-CZ" dirty="0" smtClean="0"/>
              <a:t>Problém odmítnout nové úkoly</a:t>
            </a:r>
          </a:p>
          <a:p>
            <a:pPr lvl="1"/>
            <a:r>
              <a:rPr lang="cs-CZ" dirty="0" smtClean="0"/>
              <a:t>Pracujete více jak 55 hodin týdně</a:t>
            </a:r>
            <a:endParaRPr lang="en-US" dirty="0"/>
          </a:p>
          <a:p>
            <a:pPr lvl="1"/>
            <a:r>
              <a:rPr lang="cs-CZ" dirty="0" smtClean="0"/>
              <a:t>Únava, neschopnost se soustředit, stres</a:t>
            </a:r>
          </a:p>
          <a:p>
            <a:pPr lvl="1"/>
            <a:endParaRPr lang="en-US" dirty="0"/>
          </a:p>
        </p:txBody>
      </p:sp>
    </p:spTree>
    <p:extLst>
      <p:ext uri="{BB962C8B-B14F-4D97-AF65-F5344CB8AC3E}">
        <p14:creationId xmlns:p14="http://schemas.microsoft.com/office/powerpoint/2010/main" val="2735715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Paretovo</a:t>
            </a:r>
            <a:r>
              <a:rPr lang="cs-CZ" dirty="0" smtClean="0"/>
              <a:t> pravidlo</a:t>
            </a:r>
            <a:r>
              <a:rPr lang="en-US" dirty="0" smtClean="0"/>
              <a:t>:</a:t>
            </a:r>
            <a:endParaRPr lang="en-US" dirty="0"/>
          </a:p>
        </p:txBody>
      </p:sp>
      <p:sp>
        <p:nvSpPr>
          <p:cNvPr id="3" name="Zástupný symbol pro obsah 2"/>
          <p:cNvSpPr>
            <a:spLocks noGrp="1"/>
          </p:cNvSpPr>
          <p:nvPr>
            <p:ph sz="quarter" idx="1"/>
          </p:nvPr>
        </p:nvSpPr>
        <p:spPr/>
        <p:txBody>
          <a:bodyPr>
            <a:normAutofit/>
          </a:bodyPr>
          <a:lstStyle/>
          <a:p>
            <a:r>
              <a:rPr lang="cs-CZ" b="1" dirty="0" smtClean="0"/>
              <a:t>Pravidlo </a:t>
            </a:r>
            <a:r>
              <a:rPr lang="en-US" b="1" dirty="0" smtClean="0"/>
              <a:t>80/20</a:t>
            </a:r>
            <a:r>
              <a:rPr lang="cs-CZ" b="1" dirty="0" smtClean="0"/>
              <a:t>:</a:t>
            </a:r>
            <a:r>
              <a:rPr lang="cs-CZ" dirty="0" smtClean="0"/>
              <a:t> </a:t>
            </a:r>
            <a:r>
              <a:rPr lang="cs-CZ" dirty="0"/>
              <a:t>pramení 80 % důsledků (např. zisk nebo počet zmetků) z 20 % příčin (např. produkty nebo celková výroba</a:t>
            </a:r>
            <a:r>
              <a:rPr lang="cs-CZ" dirty="0" smtClean="0"/>
              <a:t>).</a:t>
            </a:r>
          </a:p>
          <a:p>
            <a:endParaRPr lang="cs-CZ" dirty="0" smtClean="0"/>
          </a:p>
          <a:p>
            <a:r>
              <a:rPr lang="en-US" dirty="0" smtClean="0"/>
              <a:t>"</a:t>
            </a:r>
            <a:r>
              <a:rPr lang="en-US" dirty="0"/>
              <a:t>80% </a:t>
            </a:r>
            <a:r>
              <a:rPr lang="cs-CZ" dirty="0" smtClean="0"/>
              <a:t>výkonu vás stojí</a:t>
            </a:r>
            <a:r>
              <a:rPr lang="en-US" dirty="0" smtClean="0"/>
              <a:t> </a:t>
            </a:r>
            <a:r>
              <a:rPr lang="en-US" dirty="0"/>
              <a:t>20% </a:t>
            </a:r>
            <a:r>
              <a:rPr lang="cs-CZ" dirty="0" smtClean="0"/>
              <a:t>vašeho času</a:t>
            </a:r>
            <a:r>
              <a:rPr lang="en-US" dirty="0" smtClean="0"/>
              <a:t>."</a:t>
            </a:r>
            <a:endParaRPr lang="en-US" dirty="0"/>
          </a:p>
          <a:p>
            <a:r>
              <a:rPr lang="en-US" dirty="0" smtClean="0"/>
              <a:t>"</a:t>
            </a:r>
            <a:r>
              <a:rPr lang="en-US" dirty="0"/>
              <a:t>80% </a:t>
            </a:r>
            <a:r>
              <a:rPr lang="cs-CZ" dirty="0" smtClean="0"/>
              <a:t>problémů pochází z</a:t>
            </a:r>
            <a:r>
              <a:rPr lang="en-US" dirty="0" smtClean="0"/>
              <a:t> </a:t>
            </a:r>
            <a:r>
              <a:rPr lang="en-US" dirty="0"/>
              <a:t>20% </a:t>
            </a:r>
            <a:r>
              <a:rPr lang="cs-CZ" dirty="0" smtClean="0"/>
              <a:t>možných zdrojů</a:t>
            </a:r>
            <a:r>
              <a:rPr lang="en-US" dirty="0" smtClean="0"/>
              <a:t>"</a:t>
            </a:r>
            <a:endParaRPr lang="en-US" dirty="0"/>
          </a:p>
          <a:p>
            <a:pPr lvl="1"/>
            <a:endParaRPr lang="en-US" dirty="0"/>
          </a:p>
        </p:txBody>
      </p:sp>
    </p:spTree>
    <p:extLst>
      <p:ext uri="{BB962C8B-B14F-4D97-AF65-F5344CB8AC3E}">
        <p14:creationId xmlns:p14="http://schemas.microsoft.com/office/powerpoint/2010/main" val="2359264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Situace</a:t>
            </a:r>
            <a:endParaRPr lang="en-US" dirty="0"/>
          </a:p>
        </p:txBody>
      </p:sp>
      <p:sp>
        <p:nvSpPr>
          <p:cNvPr id="3" name="Zástupný symbol pro obsah 2"/>
          <p:cNvSpPr>
            <a:spLocks noGrp="1"/>
          </p:cNvSpPr>
          <p:nvPr>
            <p:ph sz="quarter" idx="1"/>
          </p:nvPr>
        </p:nvSpPr>
        <p:spPr/>
        <p:txBody>
          <a:bodyPr/>
          <a:lstStyle/>
          <a:p>
            <a:r>
              <a:rPr lang="cs-CZ" dirty="0" smtClean="0"/>
              <a:t>Představte si, že je večer před velkou zkouškou nebo </a:t>
            </a:r>
            <a:r>
              <a:rPr lang="cs-CZ" dirty="0" err="1" smtClean="0"/>
              <a:t>deadlinem</a:t>
            </a:r>
            <a:r>
              <a:rPr lang="cs-CZ" dirty="0" smtClean="0"/>
              <a:t> odevzdání práce. Vy jste toho zatím moc neudělali a dost toho zbývá.</a:t>
            </a:r>
          </a:p>
          <a:p>
            <a:r>
              <a:rPr lang="cs-CZ" dirty="0" smtClean="0"/>
              <a:t>Buší vám srdce a nemůžete jasně přemýšlet, jste vystresovaní…</a:t>
            </a:r>
            <a:endParaRPr lang="en-US" dirty="0"/>
          </a:p>
          <a:p>
            <a:r>
              <a:rPr lang="en-US" dirty="0" smtClean="0"/>
              <a:t>„</a:t>
            </a:r>
            <a:r>
              <a:rPr lang="cs-CZ" dirty="0" smtClean="0"/>
              <a:t>Kdybych tak jenom začal dříve</a:t>
            </a:r>
            <a:r>
              <a:rPr lang="en-US" dirty="0" smtClean="0"/>
              <a:t>!„</a:t>
            </a:r>
            <a:endParaRPr lang="cs-CZ" dirty="0" smtClean="0"/>
          </a:p>
          <a:p>
            <a:r>
              <a:rPr lang="cs-CZ" b="1" dirty="0" smtClean="0"/>
              <a:t>Pomůže Vám matrice </a:t>
            </a:r>
            <a:r>
              <a:rPr lang="cs-CZ" b="1" dirty="0" err="1" smtClean="0"/>
              <a:t>time</a:t>
            </a:r>
            <a:r>
              <a:rPr lang="cs-CZ" b="1" dirty="0" smtClean="0"/>
              <a:t> managementu pro studenty!</a:t>
            </a:r>
          </a:p>
        </p:txBody>
      </p:sp>
    </p:spTree>
    <p:extLst>
      <p:ext uri="{BB962C8B-B14F-4D97-AF65-F5344CB8AC3E}">
        <p14:creationId xmlns:p14="http://schemas.microsoft.com/office/powerpoint/2010/main" val="312695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Matrice </a:t>
            </a:r>
            <a:r>
              <a:rPr lang="cs-CZ" dirty="0" err="1" smtClean="0"/>
              <a:t>Time</a:t>
            </a:r>
            <a:r>
              <a:rPr lang="cs-CZ" dirty="0" smtClean="0"/>
              <a:t> </a:t>
            </a:r>
            <a:r>
              <a:rPr lang="cs-CZ" dirty="0" err="1" smtClean="0"/>
              <a:t>managemenu</a:t>
            </a:r>
            <a:endParaRPr lang="en-US" dirty="0"/>
          </a:p>
        </p:txBody>
      </p:sp>
      <p:sp>
        <p:nvSpPr>
          <p:cNvPr id="3" name="Zástupný symbol pro obsah 2"/>
          <p:cNvSpPr>
            <a:spLocks noGrp="1"/>
          </p:cNvSpPr>
          <p:nvPr>
            <p:ph sz="quarter" idx="1"/>
          </p:nvPr>
        </p:nvSpPr>
        <p:spPr/>
        <p:txBody>
          <a:bodyPr>
            <a:normAutofit fontScale="92500" lnSpcReduction="20000"/>
          </a:bodyPr>
          <a:lstStyle/>
          <a:p>
            <a:r>
              <a:rPr lang="cs-CZ" b="1" dirty="0" smtClean="0"/>
              <a:t>Je to, co děláte důležité</a:t>
            </a:r>
            <a:r>
              <a:rPr lang="en-US" b="1" dirty="0" smtClean="0"/>
              <a:t>?</a:t>
            </a:r>
            <a:endParaRPr lang="en-US" b="1" dirty="0"/>
          </a:p>
          <a:p>
            <a:r>
              <a:rPr lang="cs-CZ" dirty="0" smtClean="0"/>
              <a:t>Důležité věci:</a:t>
            </a:r>
            <a:r>
              <a:rPr lang="en-US" dirty="0" smtClean="0"/>
              <a:t> </a:t>
            </a:r>
            <a:endParaRPr lang="cs-CZ" dirty="0" smtClean="0"/>
          </a:p>
          <a:p>
            <a:pPr lvl="1"/>
            <a:r>
              <a:rPr lang="cs-CZ" dirty="0" smtClean="0"/>
              <a:t>Zásadní pro úspěšné zvládnutí studia, studentského života</a:t>
            </a:r>
            <a:r>
              <a:rPr lang="en-US" dirty="0" smtClean="0"/>
              <a:t>.</a:t>
            </a:r>
            <a:endParaRPr lang="en-US" dirty="0"/>
          </a:p>
          <a:p>
            <a:pPr lvl="1"/>
            <a:r>
              <a:rPr lang="cs-CZ" dirty="0" smtClean="0"/>
              <a:t>Studium, práce zlepšující uplatnitelnost</a:t>
            </a:r>
            <a:r>
              <a:rPr lang="en-US" dirty="0" smtClean="0"/>
              <a:t>, </a:t>
            </a:r>
            <a:r>
              <a:rPr lang="cs-CZ" dirty="0" smtClean="0"/>
              <a:t>udržování kondice, trávení času s rodinou a přáteli</a:t>
            </a:r>
            <a:r>
              <a:rPr lang="en-US" dirty="0" smtClean="0"/>
              <a:t>.</a:t>
            </a:r>
            <a:endParaRPr lang="en-US" dirty="0"/>
          </a:p>
          <a:p>
            <a:r>
              <a:rPr lang="cs-CZ" dirty="0" smtClean="0"/>
              <a:t>Nedůležité věci:</a:t>
            </a:r>
            <a:r>
              <a:rPr lang="en-US" dirty="0" smtClean="0"/>
              <a:t> </a:t>
            </a:r>
            <a:endParaRPr lang="cs-CZ" dirty="0" smtClean="0"/>
          </a:p>
          <a:p>
            <a:pPr lvl="1"/>
            <a:r>
              <a:rPr lang="cs-CZ" dirty="0" smtClean="0"/>
              <a:t>Internet, TV, nedůležité telefonáty</a:t>
            </a:r>
            <a:r>
              <a:rPr lang="en-US" dirty="0" smtClean="0"/>
              <a:t>.</a:t>
            </a:r>
            <a:endParaRPr lang="en-US" dirty="0"/>
          </a:p>
          <a:p>
            <a:pPr lvl="1"/>
            <a:r>
              <a:rPr lang="cs-CZ" dirty="0" smtClean="0"/>
              <a:t>Soustředění se na tyto úlohy vede k pocitům nedostatečného smyslu – nevedou k plnění stanovených cílů</a:t>
            </a:r>
            <a:r>
              <a:rPr lang="en-US" dirty="0" smtClean="0"/>
              <a:t> </a:t>
            </a:r>
            <a:endParaRPr lang="en-US" dirty="0"/>
          </a:p>
          <a:p>
            <a:r>
              <a:rPr lang="cs-CZ" b="1" dirty="0" smtClean="0"/>
              <a:t>Je to, co děláte urgentní</a:t>
            </a:r>
            <a:r>
              <a:rPr lang="en-US" b="1" dirty="0" smtClean="0"/>
              <a:t>?</a:t>
            </a:r>
            <a:endParaRPr lang="en-US" b="1" dirty="0"/>
          </a:p>
          <a:p>
            <a:r>
              <a:rPr lang="cs-CZ" dirty="0" smtClean="0"/>
              <a:t>Urgentní úkoly:</a:t>
            </a:r>
            <a:r>
              <a:rPr lang="en-US" dirty="0" smtClean="0"/>
              <a:t> </a:t>
            </a:r>
            <a:endParaRPr lang="cs-CZ" dirty="0" smtClean="0"/>
          </a:p>
          <a:p>
            <a:pPr lvl="1"/>
            <a:r>
              <a:rPr lang="cs-CZ" dirty="0" smtClean="0"/>
              <a:t>Vyžadují okamžitou pozornost</a:t>
            </a:r>
            <a:endParaRPr lang="en-US" dirty="0"/>
          </a:p>
          <a:p>
            <a:pPr lvl="1"/>
            <a:r>
              <a:rPr lang="en-US" dirty="0" err="1" smtClean="0"/>
              <a:t>Deadlin</a:t>
            </a:r>
            <a:r>
              <a:rPr lang="cs-CZ" dirty="0" smtClean="0"/>
              <a:t>y, </a:t>
            </a:r>
          </a:p>
          <a:p>
            <a:r>
              <a:rPr lang="cs-CZ" dirty="0" smtClean="0"/>
              <a:t>Méně urgentní:</a:t>
            </a:r>
            <a:r>
              <a:rPr lang="en-US" dirty="0" smtClean="0"/>
              <a:t> </a:t>
            </a:r>
            <a:endParaRPr lang="cs-CZ" dirty="0" smtClean="0"/>
          </a:p>
          <a:p>
            <a:pPr lvl="1"/>
            <a:r>
              <a:rPr lang="cs-CZ" dirty="0" smtClean="0"/>
              <a:t>Některé telefony a e-maily</a:t>
            </a:r>
            <a:endParaRPr lang="en-US" dirty="0"/>
          </a:p>
          <a:p>
            <a:endParaRPr lang="en-US" dirty="0"/>
          </a:p>
        </p:txBody>
      </p:sp>
    </p:spTree>
    <p:extLst>
      <p:ext uri="{BB962C8B-B14F-4D97-AF65-F5344CB8AC3E}">
        <p14:creationId xmlns:p14="http://schemas.microsoft.com/office/powerpoint/2010/main" val="32473306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490066"/>
          </a:xfrm>
        </p:spPr>
        <p:txBody>
          <a:bodyPr>
            <a:normAutofit fontScale="90000"/>
          </a:bodyPr>
          <a:lstStyle/>
          <a:p>
            <a:r>
              <a:rPr lang="cs-CZ" dirty="0" err="1" smtClean="0"/>
              <a:t>Time</a:t>
            </a:r>
            <a:r>
              <a:rPr lang="cs-CZ" dirty="0" smtClean="0"/>
              <a:t> management matrix</a:t>
            </a:r>
            <a:endParaRPr lang="en-US" dirty="0"/>
          </a:p>
        </p:txBody>
      </p:sp>
      <p:sp>
        <p:nvSpPr>
          <p:cNvPr id="3" name="Zástupný symbol pro obsah 2"/>
          <p:cNvSpPr>
            <a:spLocks noGrp="1"/>
          </p:cNvSpPr>
          <p:nvPr>
            <p:ph sz="quarter" idx="1"/>
          </p:nvPr>
        </p:nvSpPr>
        <p:spPr/>
        <p:txBody>
          <a:bodyPr>
            <a:normAutofit fontScale="92500" lnSpcReduction="20000"/>
          </a:bodyPr>
          <a:lstStyle/>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r>
              <a:rPr lang="cs-CZ" dirty="0" smtClean="0"/>
              <a:t>Zdroj: </a:t>
            </a:r>
            <a:r>
              <a:rPr lang="cs-CZ" sz="1700" dirty="0">
                <a:hlinkClick r:id="rId2"/>
              </a:rPr>
              <a:t>http://www.effective-time-management-strategies.com/time-management-for-students.html</a:t>
            </a:r>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836712"/>
            <a:ext cx="6552728" cy="4914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5209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490066"/>
          </a:xfrm>
        </p:spPr>
        <p:txBody>
          <a:bodyPr>
            <a:normAutofit fontScale="90000"/>
          </a:bodyPr>
          <a:lstStyle/>
          <a:p>
            <a:r>
              <a:rPr lang="cs-CZ" dirty="0" err="1" smtClean="0"/>
              <a:t>Time</a:t>
            </a:r>
            <a:r>
              <a:rPr lang="cs-CZ" dirty="0" smtClean="0"/>
              <a:t> management matrix</a:t>
            </a:r>
            <a:endParaRPr lang="en-US" dirty="0"/>
          </a:p>
        </p:txBody>
      </p:sp>
      <p:sp>
        <p:nvSpPr>
          <p:cNvPr id="3" name="Zástupný symbol pro obsah 2"/>
          <p:cNvSpPr>
            <a:spLocks noGrp="1"/>
          </p:cNvSpPr>
          <p:nvPr>
            <p:ph sz="quarter" idx="1"/>
          </p:nvPr>
        </p:nvSpPr>
        <p:spPr/>
        <p:txBody>
          <a:bodyPr>
            <a:normAutofit fontScale="92500" lnSpcReduction="20000"/>
          </a:bodyPr>
          <a:lstStyle/>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r>
              <a:rPr lang="cs-CZ" dirty="0" smtClean="0"/>
              <a:t>Source: </a:t>
            </a:r>
            <a:r>
              <a:rPr lang="cs-CZ" sz="1700" dirty="0">
                <a:hlinkClick r:id="rId3"/>
              </a:rPr>
              <a:t>http://www.effective-time-management-strategies.com/time-management-for-students.html</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1" y="844852"/>
            <a:ext cx="6421861" cy="4816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2085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a:t>Jak strávit více času v </a:t>
            </a:r>
            <a:r>
              <a:rPr lang="cs-CZ" dirty="0" smtClean="0"/>
              <a:t>Q2</a:t>
            </a:r>
            <a:r>
              <a:rPr lang="cs-CZ" dirty="0"/>
              <a:t>?</a:t>
            </a:r>
          </a:p>
        </p:txBody>
      </p:sp>
      <p:sp>
        <p:nvSpPr>
          <p:cNvPr id="3" name="Zástupný symbol pro obsah 2"/>
          <p:cNvSpPr>
            <a:spLocks noGrp="1"/>
          </p:cNvSpPr>
          <p:nvPr>
            <p:ph sz="quarter" idx="1"/>
          </p:nvPr>
        </p:nvSpPr>
        <p:spPr>
          <a:xfrm>
            <a:off x="457200" y="1196752"/>
            <a:ext cx="7467600" cy="5277200"/>
          </a:xfrm>
        </p:spPr>
        <p:txBody>
          <a:bodyPr/>
          <a:lstStyle/>
          <a:p>
            <a:pPr marL="457200" indent="-457200">
              <a:buFont typeface="+mj-lt"/>
              <a:buAutoNum type="arabicPeriod"/>
            </a:pPr>
            <a:r>
              <a:rPr lang="cs-CZ" dirty="0" smtClean="0"/>
              <a:t>Vyjasnit si, co je důležité</a:t>
            </a:r>
            <a:endParaRPr lang="cs-CZ" dirty="0" smtClean="0"/>
          </a:p>
          <a:p>
            <a:pPr marL="457200" indent="-457200">
              <a:buFont typeface="+mj-lt"/>
              <a:buAutoNum type="arabicPeriod"/>
            </a:pPr>
            <a:r>
              <a:rPr lang="cs-CZ" dirty="0" smtClean="0"/>
              <a:t>Vytvořit plán</a:t>
            </a:r>
            <a:endParaRPr lang="cs-CZ" dirty="0" smtClean="0"/>
          </a:p>
          <a:p>
            <a:pPr marL="457200" indent="-457200">
              <a:buFont typeface="+mj-lt"/>
              <a:buAutoNum type="arabicPeriod"/>
            </a:pPr>
            <a:r>
              <a:rPr lang="cs-CZ" dirty="0" smtClean="0"/>
              <a:t>Osvojit si efektivní studijní techniky</a:t>
            </a:r>
            <a:endParaRPr lang="cs-CZ" dirty="0" smtClean="0"/>
          </a:p>
          <a:p>
            <a:pPr marL="457200" indent="-457200">
              <a:buFont typeface="+mj-lt"/>
              <a:buAutoNum type="arabicPeriod"/>
            </a:pPr>
            <a:r>
              <a:rPr lang="cs-CZ" dirty="0" smtClean="0"/>
              <a:t>Zorganizovat si své okolí</a:t>
            </a:r>
            <a:endParaRPr lang="cs-CZ" dirty="0" smtClean="0"/>
          </a:p>
          <a:p>
            <a:pPr marL="457200" indent="-457200">
              <a:buFont typeface="+mj-lt"/>
              <a:buAutoNum type="arabicPeriod"/>
            </a:pPr>
            <a:r>
              <a:rPr lang="cs-CZ" dirty="0" smtClean="0"/>
              <a:t>Vědět, čím mrháte čas</a:t>
            </a:r>
            <a:endParaRPr lang="cs-CZ" dirty="0" smtClean="0"/>
          </a:p>
          <a:p>
            <a:pPr marL="822960" lvl="1" indent="-457200">
              <a:buFont typeface="+mj-lt"/>
              <a:buAutoNum type="arabicPeriod"/>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221088"/>
            <a:ext cx="571500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37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7467600" cy="1138138"/>
          </a:xfrm>
        </p:spPr>
        <p:txBody>
          <a:bodyPr/>
          <a:lstStyle/>
          <a:p>
            <a:r>
              <a:rPr lang="cs-CZ" dirty="0" smtClean="0"/>
              <a:t>Stres</a:t>
            </a:r>
            <a:endParaRPr lang="en-US" dirty="0"/>
          </a:p>
        </p:txBody>
      </p:sp>
      <p:sp>
        <p:nvSpPr>
          <p:cNvPr id="6" name="Zástupný symbol pro obsah 5"/>
          <p:cNvSpPr>
            <a:spLocks noGrp="1"/>
          </p:cNvSpPr>
          <p:nvPr>
            <p:ph sz="quarter" idx="1"/>
          </p:nvPr>
        </p:nvSpPr>
        <p:spPr/>
        <p:txBody>
          <a:bodyPr>
            <a:normAutofit fontScale="92500"/>
          </a:bodyPr>
          <a:lstStyle/>
          <a:p>
            <a:r>
              <a:rPr lang="cs-CZ" dirty="0" smtClean="0"/>
              <a:t>Definice: „</a:t>
            </a:r>
            <a:r>
              <a:rPr lang="cs-CZ" i="1" dirty="0"/>
              <a:t>funkční stav živého organismu, kdy je tento organismus vystaven mimořádným </a:t>
            </a:r>
            <a:r>
              <a:rPr lang="cs-CZ" i="1" dirty="0" smtClean="0"/>
              <a:t>podmínkám (</a:t>
            </a:r>
            <a:r>
              <a:rPr lang="cs-CZ" b="1" i="1" dirty="0"/>
              <a:t>stresorům</a:t>
            </a:r>
            <a:r>
              <a:rPr lang="cs-CZ" i="1" dirty="0"/>
              <a:t>), a jeho následné obranné reakce, které mají za cíl zachování homeostázy a zabránit poškození nebo smrti organismu. </a:t>
            </a:r>
            <a:r>
              <a:rPr lang="cs-CZ" dirty="0" smtClean="0"/>
              <a:t>“</a:t>
            </a:r>
          </a:p>
          <a:p>
            <a:r>
              <a:rPr lang="cs-CZ" dirty="0" smtClean="0"/>
              <a:t> </a:t>
            </a:r>
            <a:r>
              <a:rPr lang="cs-CZ" b="1" dirty="0" smtClean="0"/>
              <a:t>Stresory</a:t>
            </a:r>
            <a:r>
              <a:rPr lang="cs-CZ" dirty="0" smtClean="0"/>
              <a:t>: Faktory vnějšího prostředí:</a:t>
            </a:r>
          </a:p>
          <a:p>
            <a:pPr lvl="1"/>
            <a:r>
              <a:rPr lang="cs-CZ" i="1" dirty="0" err="1" smtClean="0"/>
              <a:t>Enviromentální</a:t>
            </a:r>
            <a:r>
              <a:rPr lang="cs-CZ" i="1" dirty="0" smtClean="0"/>
              <a:t> </a:t>
            </a:r>
            <a:r>
              <a:rPr lang="cs-CZ" dirty="0" smtClean="0"/>
              <a:t>(tlačenice, hluk, špatný vzduch)</a:t>
            </a:r>
            <a:endParaRPr lang="cs-CZ" dirty="0"/>
          </a:p>
          <a:p>
            <a:pPr lvl="1"/>
            <a:r>
              <a:rPr lang="cs-CZ" i="1" dirty="0" smtClean="0"/>
              <a:t>Události všedního dne </a:t>
            </a:r>
            <a:r>
              <a:rPr lang="cs-CZ" dirty="0" smtClean="0"/>
              <a:t>(ztracené klíče)</a:t>
            </a:r>
            <a:endParaRPr lang="cs-CZ" dirty="0"/>
          </a:p>
          <a:p>
            <a:pPr lvl="1"/>
            <a:r>
              <a:rPr lang="cs-CZ" i="1" dirty="0" smtClean="0"/>
              <a:t>Životní změny </a:t>
            </a:r>
            <a:r>
              <a:rPr lang="cs-CZ" dirty="0" smtClean="0"/>
              <a:t>(rozvod, ztráta blízkého)</a:t>
            </a:r>
            <a:endParaRPr lang="cs-CZ" dirty="0"/>
          </a:p>
          <a:p>
            <a:pPr lvl="1"/>
            <a:r>
              <a:rPr lang="cs-CZ" i="1" dirty="0" smtClean="0"/>
              <a:t>Stres na pracovišti</a:t>
            </a:r>
          </a:p>
          <a:p>
            <a:pPr lvl="1"/>
            <a:r>
              <a:rPr lang="cs-CZ" i="1" dirty="0" smtClean="0"/>
              <a:t>Návykové látky </a:t>
            </a:r>
            <a:r>
              <a:rPr lang="cs-CZ" dirty="0" smtClean="0"/>
              <a:t>(drogy, </a:t>
            </a:r>
            <a:r>
              <a:rPr lang="cs-CZ" dirty="0" err="1" smtClean="0"/>
              <a:t>alhohol</a:t>
            </a:r>
            <a:r>
              <a:rPr lang="cs-CZ" dirty="0" smtClean="0"/>
              <a:t>)</a:t>
            </a:r>
            <a:endParaRPr lang="cs-CZ" dirty="0"/>
          </a:p>
          <a:p>
            <a:pPr lvl="1"/>
            <a:r>
              <a:rPr lang="cs-CZ" i="1" dirty="0" smtClean="0"/>
              <a:t>Sociální</a:t>
            </a:r>
            <a:r>
              <a:rPr lang="cs-CZ" b="1" dirty="0" smtClean="0"/>
              <a:t> </a:t>
            </a:r>
            <a:r>
              <a:rPr lang="cs-CZ" dirty="0" smtClean="0"/>
              <a:t>(požadavky společnosti a rodiny)</a:t>
            </a:r>
          </a:p>
          <a:p>
            <a:r>
              <a:rPr lang="cs-CZ" b="1" dirty="0" smtClean="0"/>
              <a:t>Stres</a:t>
            </a:r>
            <a:r>
              <a:rPr lang="cs-CZ" dirty="0" smtClean="0"/>
              <a:t> </a:t>
            </a:r>
            <a:r>
              <a:rPr lang="cs-CZ" dirty="0"/>
              <a:t>= </a:t>
            </a:r>
            <a:r>
              <a:rPr lang="cs-CZ" dirty="0" smtClean="0"/>
              <a:t>nazýváme tím běžně důsledky stresu</a:t>
            </a:r>
            <a:endParaRPr lang="cs-CZ" dirty="0"/>
          </a:p>
          <a:p>
            <a:pPr lvl="1"/>
            <a:endParaRPr lang="en-US" dirty="0"/>
          </a:p>
        </p:txBody>
      </p:sp>
    </p:spTree>
    <p:extLst>
      <p:ext uri="{BB962C8B-B14F-4D97-AF65-F5344CB8AC3E}">
        <p14:creationId xmlns:p14="http://schemas.microsoft.com/office/powerpoint/2010/main" val="9053127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a:t>Jak strávit více času v Q </a:t>
            </a:r>
            <a:r>
              <a:rPr lang="cs-CZ" dirty="0"/>
              <a:t>2?</a:t>
            </a:r>
          </a:p>
        </p:txBody>
      </p:sp>
      <p:sp>
        <p:nvSpPr>
          <p:cNvPr id="3" name="Zástupný symbol pro obsah 2"/>
          <p:cNvSpPr>
            <a:spLocks noGrp="1"/>
          </p:cNvSpPr>
          <p:nvPr>
            <p:ph sz="quarter" idx="1"/>
          </p:nvPr>
        </p:nvSpPr>
        <p:spPr>
          <a:xfrm>
            <a:off x="457200" y="1052736"/>
            <a:ext cx="3657600" cy="5119464"/>
          </a:xfrm>
        </p:spPr>
        <p:txBody>
          <a:bodyPr/>
          <a:lstStyle/>
          <a:p>
            <a:pPr marL="457200" indent="-457200">
              <a:buFont typeface="+mj-lt"/>
              <a:buAutoNum type="arabicPeriod"/>
            </a:pPr>
            <a:r>
              <a:rPr lang="cs-CZ" b="1" dirty="0" smtClean="0"/>
              <a:t>Vyjasnit si, co je důležité</a:t>
            </a:r>
            <a:endParaRPr lang="cs-CZ" b="1" dirty="0" smtClean="0"/>
          </a:p>
          <a:p>
            <a:pPr lvl="1"/>
            <a:r>
              <a:rPr lang="cs-CZ" dirty="0" smtClean="0"/>
              <a:t>SMART cíle</a:t>
            </a:r>
            <a:endParaRPr lang="cs-CZ" dirty="0" smtClean="0"/>
          </a:p>
          <a:p>
            <a:pPr lvl="1"/>
            <a:r>
              <a:rPr lang="cs-CZ" sz="900" dirty="0" smtClean="0"/>
              <a:t>Source: </a:t>
            </a:r>
            <a:r>
              <a:rPr lang="cs-CZ" sz="900" dirty="0">
                <a:hlinkClick r:id="rId3"/>
              </a:rPr>
              <a:t>http://www.godvertiser.com/review/thumbs-up/how-to-increase-your-productivity-with-one-task/</a:t>
            </a:r>
            <a:endParaRPr lang="cs-CZ" sz="900" dirty="0" smtClean="0"/>
          </a:p>
          <a:p>
            <a:pPr lvl="2"/>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876720"/>
            <a:ext cx="3960440" cy="5707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3573016"/>
            <a:ext cx="152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84179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a:t>Jak strávit více času v </a:t>
            </a:r>
            <a:r>
              <a:rPr lang="cs-CZ" dirty="0" smtClean="0"/>
              <a:t>Q2</a:t>
            </a:r>
            <a:r>
              <a:rPr lang="cs-CZ" dirty="0"/>
              <a:t>?</a:t>
            </a:r>
          </a:p>
        </p:txBody>
      </p:sp>
      <p:sp>
        <p:nvSpPr>
          <p:cNvPr id="3" name="Zástupný symbol pro obsah 2"/>
          <p:cNvSpPr>
            <a:spLocks noGrp="1"/>
          </p:cNvSpPr>
          <p:nvPr>
            <p:ph sz="quarter" idx="1"/>
          </p:nvPr>
        </p:nvSpPr>
        <p:spPr>
          <a:xfrm>
            <a:off x="457200" y="980728"/>
            <a:ext cx="7467600" cy="5493224"/>
          </a:xfrm>
        </p:spPr>
        <p:txBody>
          <a:bodyPr/>
          <a:lstStyle/>
          <a:p>
            <a:pPr marL="457200" indent="-457200">
              <a:buFont typeface="+mj-lt"/>
              <a:buAutoNum type="arabicPeriod" startAt="2"/>
            </a:pPr>
            <a:r>
              <a:rPr lang="cs-CZ" b="1" dirty="0" smtClean="0"/>
              <a:t>Vytvoření plánu</a:t>
            </a:r>
            <a:endParaRPr lang="cs-CZ" b="1" dirty="0" smtClean="0"/>
          </a:p>
          <a:p>
            <a:pPr lvl="1"/>
            <a:r>
              <a:rPr lang="cs-CZ" dirty="0" smtClean="0"/>
              <a:t>Semestrální, týdenní, denní plány</a:t>
            </a:r>
            <a:endParaRPr lang="cs-CZ" dirty="0" smtClean="0"/>
          </a:p>
          <a:p>
            <a:pPr lvl="1"/>
            <a:r>
              <a:rPr lang="cs-CZ" b="1" i="1" dirty="0" smtClean="0"/>
              <a:t>Soustředit se na důležité věci</a:t>
            </a:r>
            <a:endParaRPr lang="cs-CZ" b="1" i="1" dirty="0" smtClean="0"/>
          </a:p>
          <a:p>
            <a:pPr lvl="1"/>
            <a:r>
              <a:rPr lang="cs-CZ" dirty="0" smtClean="0">
                <a:cs typeface="Arial"/>
              </a:rPr>
              <a:t>→ </a:t>
            </a:r>
            <a:r>
              <a:rPr lang="cs-CZ" dirty="0" smtClean="0">
                <a:cs typeface="Arial"/>
              </a:rPr>
              <a:t>větší pocit kontroly, méně stresu, lepší produktivita, lepší známky </a:t>
            </a:r>
          </a:p>
          <a:p>
            <a:pPr lvl="1"/>
            <a:r>
              <a:rPr lang="cs-CZ" dirty="0" smtClean="0"/>
              <a:t>Krok </a:t>
            </a:r>
            <a:r>
              <a:rPr lang="cs-CZ" dirty="0" smtClean="0"/>
              <a:t>1: </a:t>
            </a:r>
            <a:r>
              <a:rPr lang="cs-CZ" dirty="0" smtClean="0"/>
              <a:t>Semestrální plán</a:t>
            </a:r>
            <a:endParaRPr lang="cs-CZ" dirty="0" smtClean="0"/>
          </a:p>
          <a:p>
            <a:pPr lvl="2"/>
            <a:r>
              <a:rPr lang="cs-CZ" dirty="0" smtClean="0"/>
              <a:t>Identifikace úzkých hrdel</a:t>
            </a:r>
            <a:endParaRPr lang="cs-CZ" dirty="0" smtClean="0"/>
          </a:p>
          <a:p>
            <a:pPr lvl="1"/>
            <a:r>
              <a:rPr lang="cs-CZ" dirty="0" smtClean="0"/>
              <a:t>Krok </a:t>
            </a:r>
            <a:r>
              <a:rPr lang="cs-CZ" dirty="0" smtClean="0"/>
              <a:t>2: </a:t>
            </a:r>
            <a:r>
              <a:rPr lang="cs-CZ" dirty="0" smtClean="0"/>
              <a:t>Týdenní plán</a:t>
            </a:r>
            <a:endParaRPr lang="cs-CZ" dirty="0" smtClean="0"/>
          </a:p>
          <a:p>
            <a:pPr lvl="2"/>
            <a:r>
              <a:rPr lang="cs-CZ" dirty="0" smtClean="0"/>
              <a:t>Detailnější</a:t>
            </a:r>
            <a:endParaRPr lang="cs-CZ" dirty="0" smtClean="0"/>
          </a:p>
          <a:p>
            <a:pPr lvl="2"/>
            <a:r>
              <a:rPr lang="cs-CZ" dirty="0" smtClean="0"/>
              <a:t>Identifikace děr v plánu (volný čas, sporty, přátelé)</a:t>
            </a:r>
            <a:endParaRPr lang="cs-CZ" dirty="0" smtClean="0"/>
          </a:p>
          <a:p>
            <a:pPr lvl="1"/>
            <a:r>
              <a:rPr lang="cs-CZ" dirty="0" smtClean="0"/>
              <a:t>Step 3: </a:t>
            </a:r>
            <a:r>
              <a:rPr lang="cs-CZ" dirty="0" smtClean="0"/>
              <a:t>Denní plán</a:t>
            </a:r>
            <a:endParaRPr lang="cs-CZ" dirty="0" smtClean="0"/>
          </a:p>
          <a:p>
            <a:pPr lvl="2"/>
            <a:r>
              <a:rPr lang="cs-CZ" dirty="0" smtClean="0"/>
              <a:t>Přesné časy</a:t>
            </a:r>
            <a:endParaRPr lang="en-US" dirty="0"/>
          </a:p>
        </p:txBody>
      </p:sp>
    </p:spTree>
    <p:extLst>
      <p:ext uri="{BB962C8B-B14F-4D97-AF65-F5344CB8AC3E}">
        <p14:creationId xmlns:p14="http://schemas.microsoft.com/office/powerpoint/2010/main" val="358245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additive="base">
                                        <p:cTn id="1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 calcmode="lin" valueType="num">
                                      <p:cBhvr additive="base">
                                        <p:cTn id="3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normAutofit/>
          </a:bodyPr>
          <a:lstStyle/>
          <a:p>
            <a:r>
              <a:rPr lang="cs-CZ" dirty="0" smtClean="0"/>
              <a:t>Týdenní plán</a:t>
            </a:r>
            <a:endParaRPr lang="cs-CZ" dirty="0"/>
          </a:p>
        </p:txBody>
      </p:sp>
      <p:sp>
        <p:nvSpPr>
          <p:cNvPr id="3" name="Zástupný symbol pro obsah 2"/>
          <p:cNvSpPr>
            <a:spLocks noGrp="1"/>
          </p:cNvSpPr>
          <p:nvPr>
            <p:ph sz="quarter" idx="1"/>
          </p:nvPr>
        </p:nvSpPr>
        <p:spPr>
          <a:xfrm>
            <a:off x="457200" y="980728"/>
            <a:ext cx="7467600" cy="5493224"/>
          </a:xfrm>
        </p:spPr>
        <p:txBody>
          <a:bodyPr/>
          <a:lstStyle/>
          <a:p>
            <a:pPr marL="0" indent="0">
              <a:buNone/>
            </a:pPr>
            <a:endParaRPr lang="cs-CZ" dirty="0" smtClean="0"/>
          </a:p>
          <a:p>
            <a:pPr marL="822960" lvl="1" indent="-457200">
              <a:buFont typeface="+mj-lt"/>
              <a:buAutoNum type="arabicPeriod"/>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80728"/>
            <a:ext cx="8696531"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88636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a:t>Jak strávit více času v Q2?</a:t>
            </a:r>
            <a:endParaRPr lang="en-US" dirty="0"/>
          </a:p>
        </p:txBody>
      </p:sp>
      <p:sp>
        <p:nvSpPr>
          <p:cNvPr id="3" name="Zástupný symbol pro obsah 2"/>
          <p:cNvSpPr>
            <a:spLocks noGrp="1"/>
          </p:cNvSpPr>
          <p:nvPr>
            <p:ph sz="quarter" idx="1"/>
          </p:nvPr>
        </p:nvSpPr>
        <p:spPr>
          <a:xfrm>
            <a:off x="457200" y="980728"/>
            <a:ext cx="7467600" cy="5493224"/>
          </a:xfrm>
        </p:spPr>
        <p:txBody>
          <a:bodyPr/>
          <a:lstStyle/>
          <a:p>
            <a:pPr marL="457200" indent="-457200">
              <a:buFont typeface="+mj-lt"/>
              <a:buAutoNum type="arabicPeriod" startAt="3"/>
            </a:pPr>
            <a:r>
              <a:rPr lang="cs-CZ" b="1" dirty="0" smtClean="0"/>
              <a:t>Studijní techniky</a:t>
            </a:r>
            <a:endParaRPr lang="cs-CZ" b="1" dirty="0" smtClean="0"/>
          </a:p>
          <a:p>
            <a:pPr lvl="1"/>
            <a:r>
              <a:rPr lang="cs-CZ" b="1" i="1" dirty="0" smtClean="0"/>
              <a:t>Sova nebo skřivan?</a:t>
            </a:r>
            <a:endParaRPr lang="cs-CZ" b="1" i="1" dirty="0" smtClean="0"/>
          </a:p>
          <a:p>
            <a:pPr lvl="1"/>
            <a:endParaRPr lang="cs-CZ" b="1" i="1" dirty="0"/>
          </a:p>
          <a:p>
            <a:pPr lvl="1"/>
            <a:endParaRPr lang="cs-CZ" b="1" i="1" dirty="0" smtClean="0"/>
          </a:p>
          <a:p>
            <a:pPr lvl="1"/>
            <a:endParaRPr lang="cs-CZ" b="1" i="1" dirty="0"/>
          </a:p>
          <a:p>
            <a:pPr lvl="1"/>
            <a:endParaRPr lang="cs-CZ" b="1" i="1" dirty="0" smtClean="0"/>
          </a:p>
          <a:p>
            <a:pPr lvl="1"/>
            <a:endParaRPr lang="cs-CZ" b="1" i="1" dirty="0"/>
          </a:p>
          <a:p>
            <a:pPr lvl="1"/>
            <a:endParaRPr lang="cs-CZ" b="1" i="1" dirty="0" smtClean="0"/>
          </a:p>
          <a:p>
            <a:pPr lvl="1"/>
            <a:endParaRPr lang="cs-CZ" b="1" i="1" dirty="0"/>
          </a:p>
          <a:p>
            <a:pPr lvl="1"/>
            <a:r>
              <a:rPr lang="cs-CZ" dirty="0" smtClean="0"/>
              <a:t>Distrakce: vypnout mobil, zákaz internetových stránek v určitou dobu,…</a:t>
            </a:r>
            <a:endParaRPr lang="cs-CZ" dirty="0" smtClean="0"/>
          </a:p>
          <a:p>
            <a:pPr lvl="1"/>
            <a:r>
              <a:rPr lang="cs-CZ" dirty="0" smtClean="0"/>
              <a:t>Nejproduktivnější hodiny: nejtěžší úkoly</a:t>
            </a:r>
            <a:endParaRPr lang="cs-CZ" dirty="0" smtClean="0"/>
          </a:p>
          <a:p>
            <a:pPr lvl="2"/>
            <a:endParaRPr lang="cs-CZ" dirty="0" smtClean="0"/>
          </a:p>
          <a:p>
            <a:pPr lvl="1"/>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857657"/>
            <a:ext cx="18478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www.wmap.cz/opk/ptaci/images/ptak/050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1988840"/>
            <a:ext cx="2939480" cy="2204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68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 calcmode="lin" valueType="num">
                                      <p:cBhvr additive="base">
                                        <p:cTn id="1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 calcmode="lin" valueType="num">
                                      <p:cBhvr additive="base">
                                        <p:cTn id="1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06090"/>
          </a:xfrm>
        </p:spPr>
        <p:txBody>
          <a:bodyPr/>
          <a:lstStyle/>
          <a:p>
            <a:r>
              <a:rPr lang="cs-CZ" dirty="0"/>
              <a:t>Jak strávit více času v Q2?</a:t>
            </a:r>
            <a:endParaRPr lang="en-US" dirty="0"/>
          </a:p>
        </p:txBody>
      </p:sp>
      <p:sp>
        <p:nvSpPr>
          <p:cNvPr id="3" name="Zástupný symbol pro obsah 2"/>
          <p:cNvSpPr>
            <a:spLocks noGrp="1"/>
          </p:cNvSpPr>
          <p:nvPr>
            <p:ph sz="quarter" idx="1"/>
          </p:nvPr>
        </p:nvSpPr>
        <p:spPr>
          <a:xfrm>
            <a:off x="457200" y="1196752"/>
            <a:ext cx="7467600" cy="5277200"/>
          </a:xfrm>
        </p:spPr>
        <p:txBody>
          <a:bodyPr/>
          <a:lstStyle/>
          <a:p>
            <a:r>
              <a:rPr lang="cs-CZ" b="1" dirty="0" smtClean="0"/>
              <a:t>Efekt pilového listu</a:t>
            </a:r>
            <a:endParaRPr lang="cs-CZ" dirty="0" smtClean="0"/>
          </a:p>
          <a:p>
            <a:endParaRPr lang="cs-CZ" dirty="0" smtClean="0">
              <a:hlinkClick r:id="rId2"/>
            </a:endParaRPr>
          </a:p>
          <a:p>
            <a:endParaRPr lang="cs-CZ" dirty="0">
              <a:hlinkClick r:id="rId2"/>
            </a:endParaRPr>
          </a:p>
          <a:p>
            <a:endParaRPr lang="cs-CZ" dirty="0" smtClean="0">
              <a:hlinkClick r:id="rId2"/>
            </a:endParaRPr>
          </a:p>
          <a:p>
            <a:endParaRPr lang="cs-CZ" dirty="0">
              <a:hlinkClick r:id="rId2"/>
            </a:endParaRPr>
          </a:p>
          <a:p>
            <a:endParaRPr lang="cs-CZ" dirty="0" smtClean="0">
              <a:hlinkClick r:id="rId2"/>
            </a:endParaRPr>
          </a:p>
          <a:p>
            <a:endParaRPr lang="cs-CZ" dirty="0">
              <a:hlinkClick r:id="rId2"/>
            </a:endParaRPr>
          </a:p>
          <a:p>
            <a:endParaRPr lang="cs-CZ" dirty="0" smtClean="0">
              <a:hlinkClick r:id="rId2"/>
            </a:endParaRPr>
          </a:p>
          <a:p>
            <a:endParaRPr lang="cs-CZ" dirty="0">
              <a:hlinkClick r:id="rId2"/>
            </a:endParaRPr>
          </a:p>
          <a:p>
            <a:endParaRPr lang="cs-CZ" dirty="0" smtClean="0">
              <a:hlinkClick r:id="rId2"/>
            </a:endParaRPr>
          </a:p>
          <a:p>
            <a:endParaRPr lang="cs-CZ" sz="1200" dirty="0" smtClean="0">
              <a:hlinkClick r:id=""/>
            </a:endParaRPr>
          </a:p>
          <a:p>
            <a:r>
              <a:rPr lang="cs-CZ" sz="1200" dirty="0" smtClean="0">
                <a:hlinkClick r:id=""/>
              </a:rPr>
              <a:t>http</a:t>
            </a:r>
            <a:r>
              <a:rPr lang="cs-CZ" sz="1200" dirty="0">
                <a:hlinkClick r:id="rId2"/>
              </a:rPr>
              <a:t>://www.trainplan.com/shop/Items/TP-ENG-004/demo_transparencies.pdf</a:t>
            </a:r>
            <a:endParaRPr lang="en-US" sz="1200"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7" y="1700808"/>
            <a:ext cx="5184576"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8263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a:t>Jak strávit více času v Q2?</a:t>
            </a:r>
            <a:endParaRPr lang="en-US" dirty="0"/>
          </a:p>
        </p:txBody>
      </p:sp>
      <p:sp>
        <p:nvSpPr>
          <p:cNvPr id="3" name="Zástupný symbol pro obsah 2"/>
          <p:cNvSpPr>
            <a:spLocks noGrp="1"/>
          </p:cNvSpPr>
          <p:nvPr>
            <p:ph sz="quarter" idx="1"/>
          </p:nvPr>
        </p:nvSpPr>
        <p:spPr>
          <a:xfrm>
            <a:off x="457200" y="980728"/>
            <a:ext cx="7467600" cy="5688632"/>
          </a:xfrm>
        </p:spPr>
        <p:txBody>
          <a:bodyPr>
            <a:normAutofit fontScale="92500" lnSpcReduction="10000"/>
          </a:bodyPr>
          <a:lstStyle/>
          <a:p>
            <a:pPr marL="457200" indent="-457200">
              <a:buFont typeface="+mj-lt"/>
              <a:buAutoNum type="arabicPeriod" startAt="3"/>
            </a:pPr>
            <a:r>
              <a:rPr lang="cs-CZ" b="1" dirty="0" smtClean="0"/>
              <a:t>Studijní techniky</a:t>
            </a:r>
            <a:endParaRPr lang="cs-CZ" b="1" dirty="0"/>
          </a:p>
          <a:p>
            <a:pPr lvl="1"/>
            <a:r>
              <a:rPr lang="cs-CZ" b="1" i="1" dirty="0" smtClean="0"/>
              <a:t>Přestávky</a:t>
            </a:r>
            <a:endParaRPr lang="cs-CZ" b="1" i="1" dirty="0"/>
          </a:p>
          <a:p>
            <a:pPr lvl="2"/>
            <a:r>
              <a:rPr lang="cs-CZ" dirty="0" smtClean="0"/>
              <a:t>45 min se dokážeme soustředit</a:t>
            </a:r>
            <a:endParaRPr lang="cs-CZ" dirty="0" smtClean="0"/>
          </a:p>
          <a:p>
            <a:pPr lvl="2"/>
            <a:r>
              <a:rPr lang="cs-CZ" dirty="0" smtClean="0"/>
              <a:t>Pauzy 5-10 </a:t>
            </a:r>
            <a:r>
              <a:rPr lang="cs-CZ" dirty="0" smtClean="0"/>
              <a:t>min. </a:t>
            </a:r>
            <a:endParaRPr lang="cs-CZ" dirty="0"/>
          </a:p>
          <a:p>
            <a:pPr lvl="2"/>
            <a:endParaRPr lang="cs-CZ" dirty="0" smtClean="0"/>
          </a:p>
          <a:p>
            <a:pPr lvl="2"/>
            <a:endParaRPr lang="cs-CZ" dirty="0"/>
          </a:p>
          <a:p>
            <a:pPr lvl="2"/>
            <a:endParaRPr lang="cs-CZ" dirty="0" smtClean="0"/>
          </a:p>
          <a:p>
            <a:pPr lvl="2"/>
            <a:endParaRPr lang="cs-CZ" dirty="0"/>
          </a:p>
          <a:p>
            <a:pPr lvl="2"/>
            <a:endParaRPr lang="cs-CZ" dirty="0" smtClean="0"/>
          </a:p>
          <a:p>
            <a:pPr lvl="2"/>
            <a:endParaRPr lang="cs-CZ" dirty="0"/>
          </a:p>
          <a:p>
            <a:pPr lvl="2"/>
            <a:endParaRPr lang="cs-CZ" dirty="0" smtClean="0"/>
          </a:p>
          <a:p>
            <a:pPr lvl="2"/>
            <a:endParaRPr lang="cs-CZ" dirty="0"/>
          </a:p>
          <a:p>
            <a:pPr lvl="2"/>
            <a:endParaRPr lang="cs-CZ" dirty="0" smtClean="0"/>
          </a:p>
          <a:p>
            <a:pPr lvl="2"/>
            <a:endParaRPr lang="cs-CZ" dirty="0"/>
          </a:p>
          <a:p>
            <a:pPr lvl="2"/>
            <a:endParaRPr lang="cs-CZ" dirty="0" smtClean="0"/>
          </a:p>
          <a:p>
            <a:pPr lvl="2"/>
            <a:endParaRPr lang="cs-CZ" dirty="0" smtClean="0"/>
          </a:p>
          <a:p>
            <a:pPr lvl="2"/>
            <a:endParaRPr lang="cs-CZ" dirty="0" smtClean="0"/>
          </a:p>
          <a:p>
            <a:pPr lvl="2"/>
            <a:r>
              <a:rPr lang="cs-CZ" dirty="0" smtClean="0"/>
              <a:t>Source: </a:t>
            </a:r>
            <a:r>
              <a:rPr lang="cs-CZ" dirty="0" err="1" smtClean="0"/>
              <a:t>Šuleř</a:t>
            </a:r>
            <a:r>
              <a:rPr lang="cs-CZ" dirty="0" smtClean="0"/>
              <a:t>, 1995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233852"/>
            <a:ext cx="5646456"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67052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a:t>Jak strávit více času v Q2?</a:t>
            </a:r>
            <a:endParaRPr lang="en-US" dirty="0"/>
          </a:p>
        </p:txBody>
      </p:sp>
      <p:sp>
        <p:nvSpPr>
          <p:cNvPr id="3" name="Zástupný symbol pro obsah 2"/>
          <p:cNvSpPr>
            <a:spLocks noGrp="1"/>
          </p:cNvSpPr>
          <p:nvPr>
            <p:ph sz="quarter" idx="1"/>
          </p:nvPr>
        </p:nvSpPr>
        <p:spPr>
          <a:xfrm>
            <a:off x="457200" y="980728"/>
            <a:ext cx="7467600" cy="5688632"/>
          </a:xfrm>
        </p:spPr>
        <p:txBody>
          <a:bodyPr>
            <a:normAutofit/>
          </a:bodyPr>
          <a:lstStyle/>
          <a:p>
            <a:pPr marL="457200" indent="-457200">
              <a:buFont typeface="+mj-lt"/>
              <a:buAutoNum type="arabicPeriod" startAt="4"/>
            </a:pPr>
            <a:r>
              <a:rPr lang="cs-CZ" b="1" i="1" dirty="0" smtClean="0"/>
              <a:t>Pořádek na stole</a:t>
            </a:r>
            <a:endParaRPr lang="cs-CZ" b="1" i="1" dirty="0" smtClean="0"/>
          </a:p>
          <a:p>
            <a:pPr lvl="1"/>
            <a:r>
              <a:rPr lang="cs-CZ" dirty="0" smtClean="0"/>
              <a:t>Lidé hledají věci průměrně 15-45 </a:t>
            </a:r>
            <a:r>
              <a:rPr lang="cs-CZ" dirty="0" smtClean="0"/>
              <a:t>min. </a:t>
            </a:r>
            <a:r>
              <a:rPr lang="cs-CZ" dirty="0" smtClean="0"/>
              <a:t>denně = </a:t>
            </a:r>
            <a:r>
              <a:rPr lang="cs-CZ" dirty="0" smtClean="0"/>
              <a:t>2-6 </a:t>
            </a:r>
            <a:r>
              <a:rPr lang="cs-CZ" dirty="0" smtClean="0"/>
              <a:t>týdnů/rok</a:t>
            </a:r>
            <a:endParaRPr lang="cs-CZ" dirty="0" smtClean="0"/>
          </a:p>
          <a:p>
            <a:pPr lvl="1"/>
            <a:endParaRPr lang="cs-CZ" dirty="0" smtClean="0"/>
          </a:p>
          <a:p>
            <a:pPr lvl="1"/>
            <a:endParaRPr lang="cs-CZ" dirty="0"/>
          </a:p>
          <a:p>
            <a:pPr lvl="2"/>
            <a:endParaRPr lang="cs-CZ" dirty="0" smtClean="0"/>
          </a:p>
          <a:p>
            <a:pPr lvl="2"/>
            <a:endParaRPr lang="cs-CZ" dirty="0"/>
          </a:p>
          <a:p>
            <a:pPr lvl="2"/>
            <a:endParaRPr lang="cs-CZ" dirty="0" smtClean="0"/>
          </a:p>
          <a:p>
            <a:pPr lvl="2"/>
            <a:endParaRPr lang="cs-CZ" dirty="0"/>
          </a:p>
          <a:p>
            <a:pPr lvl="2"/>
            <a:endParaRPr lang="cs-CZ" dirty="0" smtClean="0"/>
          </a:p>
          <a:p>
            <a:pPr lvl="2"/>
            <a:endParaRPr lang="cs-CZ" dirty="0"/>
          </a:p>
          <a:p>
            <a:pPr lvl="2"/>
            <a:endParaRPr lang="cs-CZ" dirty="0" smtClean="0"/>
          </a:p>
          <a:p>
            <a:pPr lvl="2"/>
            <a:endParaRPr lang="cs-CZ" dirty="0"/>
          </a:p>
          <a:p>
            <a:pPr lvl="2"/>
            <a:endParaRPr lang="cs-CZ" dirty="0" smtClean="0"/>
          </a:p>
          <a:p>
            <a:pPr lvl="2"/>
            <a:endParaRPr lang="cs-CZ" dirty="0"/>
          </a:p>
          <a:p>
            <a:pPr lvl="2"/>
            <a:endParaRPr lang="cs-CZ" dirty="0" smtClean="0"/>
          </a:p>
          <a:p>
            <a:pPr lvl="2"/>
            <a:endParaRPr lang="cs-CZ" dirty="0" smtClean="0"/>
          </a:p>
          <a:p>
            <a:pPr lvl="2"/>
            <a:endParaRPr lang="cs-CZ"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276872"/>
            <a:ext cx="4248472" cy="4229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0086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Jak si uklízet</a:t>
            </a:r>
            <a:endParaRPr lang="en-US" dirty="0"/>
          </a:p>
        </p:txBody>
      </p:sp>
      <p:sp>
        <p:nvSpPr>
          <p:cNvPr id="3" name="Zástupný symbol pro obsah 2"/>
          <p:cNvSpPr>
            <a:spLocks noGrp="1"/>
          </p:cNvSpPr>
          <p:nvPr>
            <p:ph sz="quarter" idx="1"/>
          </p:nvPr>
        </p:nvSpPr>
        <p:spPr/>
        <p:txBody>
          <a:bodyPr>
            <a:normAutofit/>
          </a:bodyPr>
          <a:lstStyle/>
          <a:p>
            <a:r>
              <a:rPr lang="cs-CZ" dirty="0" smtClean="0"/>
              <a:t>Krok </a:t>
            </a:r>
            <a:r>
              <a:rPr lang="cs-CZ" dirty="0" smtClean="0"/>
              <a:t>1: </a:t>
            </a:r>
            <a:r>
              <a:rPr lang="cs-CZ" b="1" dirty="0" smtClean="0"/>
              <a:t>Stanovení pravidelného času úklidu.</a:t>
            </a:r>
            <a:endParaRPr lang="cs-CZ" b="1" dirty="0"/>
          </a:p>
          <a:p>
            <a:pPr lvl="1"/>
            <a:r>
              <a:rPr lang="cs-CZ" dirty="0" smtClean="0"/>
              <a:t>15-30 min. </a:t>
            </a:r>
            <a:r>
              <a:rPr lang="cs-CZ" dirty="0" smtClean="0"/>
              <a:t>každý týden</a:t>
            </a:r>
            <a:endParaRPr lang="cs-CZ" dirty="0" smtClean="0"/>
          </a:p>
          <a:p>
            <a:r>
              <a:rPr lang="cs-CZ" dirty="0"/>
              <a:t>Krok </a:t>
            </a:r>
            <a:r>
              <a:rPr lang="cs-CZ" dirty="0" smtClean="0"/>
              <a:t>2: </a:t>
            </a:r>
            <a:r>
              <a:rPr lang="cs-CZ" b="1" dirty="0" smtClean="0"/>
              <a:t>Úklid desky stolu.</a:t>
            </a:r>
            <a:endParaRPr lang="cs-CZ" b="1" dirty="0" smtClean="0"/>
          </a:p>
          <a:p>
            <a:pPr lvl="1"/>
            <a:r>
              <a:rPr lang="cs-CZ" dirty="0" smtClean="0"/>
              <a:t>Dát všechno pryč</a:t>
            </a:r>
            <a:endParaRPr lang="cs-CZ" dirty="0" smtClean="0"/>
          </a:p>
          <a:p>
            <a:r>
              <a:rPr lang="cs-CZ" dirty="0"/>
              <a:t>Krok </a:t>
            </a:r>
            <a:r>
              <a:rPr lang="cs-CZ" dirty="0" smtClean="0"/>
              <a:t>3: </a:t>
            </a:r>
            <a:r>
              <a:rPr lang="cs-CZ" b="1" dirty="0" smtClean="0"/>
              <a:t>Organizace dokumentů a složek.</a:t>
            </a:r>
            <a:endParaRPr lang="cs-CZ" b="1" dirty="0" smtClean="0"/>
          </a:p>
          <a:p>
            <a:pPr lvl="1"/>
            <a:r>
              <a:rPr lang="cs-CZ" dirty="0" smtClean="0"/>
              <a:t>Identifikace klíčových dokumentů a projektů.</a:t>
            </a:r>
            <a:endParaRPr lang="cs-CZ" dirty="0" smtClean="0"/>
          </a:p>
          <a:p>
            <a:pPr lvl="1"/>
            <a:r>
              <a:rPr lang="cs-CZ" dirty="0" smtClean="0"/>
              <a:t>Referenční složky.</a:t>
            </a:r>
            <a:endParaRPr lang="cs-CZ" dirty="0" smtClean="0"/>
          </a:p>
          <a:p>
            <a:r>
              <a:rPr lang="cs-CZ" dirty="0" smtClean="0"/>
              <a:t>Krok </a:t>
            </a:r>
            <a:r>
              <a:rPr lang="cs-CZ" dirty="0" smtClean="0"/>
              <a:t>4: </a:t>
            </a:r>
            <a:r>
              <a:rPr lang="cs-CZ" b="1" dirty="0" smtClean="0"/>
              <a:t>Denní/týdenní složky</a:t>
            </a:r>
            <a:endParaRPr lang="cs-CZ" b="1" dirty="0" smtClean="0"/>
          </a:p>
          <a:p>
            <a:pPr lvl="1"/>
            <a:r>
              <a:rPr lang="cs-CZ" dirty="0" smtClean="0"/>
              <a:t>Mít vždy po ruce</a:t>
            </a:r>
            <a:endParaRPr lang="en-US" dirty="0"/>
          </a:p>
          <a:p>
            <a:endParaRPr lang="en-US" dirty="0"/>
          </a:p>
        </p:txBody>
      </p:sp>
    </p:spTree>
    <p:extLst>
      <p:ext uri="{BB962C8B-B14F-4D97-AF65-F5344CB8AC3E}">
        <p14:creationId xmlns:p14="http://schemas.microsoft.com/office/powerpoint/2010/main" val="1908964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Jak si uklízet</a:t>
            </a:r>
            <a:endParaRPr lang="en-US" dirty="0"/>
          </a:p>
        </p:txBody>
      </p:sp>
      <p:sp>
        <p:nvSpPr>
          <p:cNvPr id="3" name="Zástupný symbol pro obsah 2"/>
          <p:cNvSpPr>
            <a:spLocks noGrp="1"/>
          </p:cNvSpPr>
          <p:nvPr>
            <p:ph sz="quarter" idx="1"/>
          </p:nvPr>
        </p:nvSpPr>
        <p:spPr/>
        <p:txBody>
          <a:bodyPr>
            <a:normAutofit/>
          </a:bodyPr>
          <a:lstStyle/>
          <a:p>
            <a:r>
              <a:rPr lang="cs-CZ" dirty="0" smtClean="0"/>
              <a:t>Krok </a:t>
            </a:r>
            <a:r>
              <a:rPr lang="cs-CZ" dirty="0" smtClean="0"/>
              <a:t>5: </a:t>
            </a:r>
            <a:r>
              <a:rPr lang="cs-CZ" b="1" dirty="0" err="1" smtClean="0"/>
              <a:t>Prioritizace</a:t>
            </a:r>
            <a:r>
              <a:rPr lang="cs-CZ" b="1" dirty="0" smtClean="0"/>
              <a:t> kancelářského vybavení</a:t>
            </a:r>
            <a:endParaRPr lang="cs-CZ" b="1" dirty="0" smtClean="0"/>
          </a:p>
          <a:p>
            <a:pPr lvl="1"/>
            <a:r>
              <a:rPr lang="cs-CZ" dirty="0" smtClean="0"/>
              <a:t>Jak často věc používáme (tužky, nůžky, sešívačka…)</a:t>
            </a:r>
          </a:p>
          <a:p>
            <a:pPr lvl="1"/>
            <a:r>
              <a:rPr lang="cs-CZ" dirty="0" smtClean="0"/>
              <a:t>Na dosah ruky</a:t>
            </a:r>
            <a:endParaRPr lang="cs-CZ" dirty="0" smtClean="0"/>
          </a:p>
          <a:p>
            <a:r>
              <a:rPr lang="cs-CZ" dirty="0" smtClean="0"/>
              <a:t>Krok </a:t>
            </a:r>
            <a:r>
              <a:rPr lang="cs-CZ" dirty="0" smtClean="0"/>
              <a:t>6: </a:t>
            </a:r>
            <a:r>
              <a:rPr lang="cs-CZ" b="1" dirty="0" smtClean="0"/>
              <a:t>Vytvoření systému organizace</a:t>
            </a:r>
            <a:endParaRPr lang="cs-CZ" b="1" dirty="0" smtClean="0"/>
          </a:p>
          <a:p>
            <a:pPr lvl="1"/>
            <a:r>
              <a:rPr lang="cs-CZ" dirty="0" smtClean="0"/>
              <a:t>Co se kam dává</a:t>
            </a:r>
            <a:endParaRPr lang="cs-CZ" dirty="0" smtClean="0"/>
          </a:p>
          <a:p>
            <a:r>
              <a:rPr lang="cs-CZ" dirty="0" smtClean="0"/>
              <a:t>Krok </a:t>
            </a:r>
            <a:r>
              <a:rPr lang="cs-CZ" dirty="0"/>
              <a:t>7</a:t>
            </a:r>
            <a:r>
              <a:rPr lang="cs-CZ" dirty="0"/>
              <a:t>: </a:t>
            </a:r>
            <a:r>
              <a:rPr lang="cs-CZ" b="1" dirty="0" smtClean="0"/>
              <a:t>Vytvoření zvyku</a:t>
            </a:r>
            <a:endParaRPr lang="cs-CZ" b="1" dirty="0"/>
          </a:p>
          <a:p>
            <a:endParaRPr lang="en-US" dirty="0"/>
          </a:p>
        </p:txBody>
      </p:sp>
    </p:spTree>
    <p:extLst>
      <p:ext uri="{BB962C8B-B14F-4D97-AF65-F5344CB8AC3E}">
        <p14:creationId xmlns:p14="http://schemas.microsoft.com/office/powerpoint/2010/main" val="10976538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a:t>Jak strávit více času v Q2?</a:t>
            </a:r>
            <a:endParaRPr lang="en-US" dirty="0"/>
          </a:p>
        </p:txBody>
      </p:sp>
      <p:sp>
        <p:nvSpPr>
          <p:cNvPr id="3" name="Zástupný symbol pro obsah 2"/>
          <p:cNvSpPr>
            <a:spLocks noGrp="1"/>
          </p:cNvSpPr>
          <p:nvPr>
            <p:ph sz="quarter" idx="1"/>
          </p:nvPr>
        </p:nvSpPr>
        <p:spPr>
          <a:xfrm>
            <a:off x="457200" y="1124744"/>
            <a:ext cx="7467600" cy="5349208"/>
          </a:xfrm>
        </p:spPr>
        <p:txBody>
          <a:bodyPr/>
          <a:lstStyle/>
          <a:p>
            <a:pPr marL="457200" indent="-457200">
              <a:buFont typeface="+mj-lt"/>
              <a:buAutoNum type="arabicPeriod" startAt="5"/>
            </a:pPr>
            <a:r>
              <a:rPr lang="cs-CZ" b="1" i="1" dirty="0" smtClean="0"/>
              <a:t>Znát své žrouty času</a:t>
            </a:r>
            <a:endParaRPr lang="cs-CZ" b="1" i="1" dirty="0" smtClean="0"/>
          </a:p>
          <a:p>
            <a:pPr lvl="1"/>
            <a:r>
              <a:rPr lang="cs-CZ" b="1" dirty="0" err="1" smtClean="0"/>
              <a:t>Procrastinace</a:t>
            </a:r>
            <a:r>
              <a:rPr lang="cs-CZ" dirty="0" smtClean="0"/>
              <a:t> </a:t>
            </a:r>
            <a:r>
              <a:rPr lang="cs-CZ" dirty="0" smtClean="0"/>
              <a:t>= </a:t>
            </a:r>
            <a:r>
              <a:rPr lang="cs-CZ" dirty="0" smtClean="0"/>
              <a:t>odkládání povinností.</a:t>
            </a:r>
            <a:endParaRPr lang="cs-CZ" dirty="0" smtClean="0"/>
          </a:p>
          <a:p>
            <a:pPr lvl="1"/>
            <a:r>
              <a:rPr lang="cs-CZ" dirty="0" smtClean="0"/>
              <a:t>Způsobuje stres pokud:</a:t>
            </a:r>
            <a:endParaRPr lang="en-US" dirty="0"/>
          </a:p>
          <a:p>
            <a:pPr lvl="2"/>
            <a:r>
              <a:rPr lang="cs-CZ" sz="2400" dirty="0" smtClean="0"/>
              <a:t> snižuje kvalitu práce</a:t>
            </a:r>
            <a:endParaRPr lang="en-US" sz="2400" dirty="0"/>
          </a:p>
          <a:p>
            <a:pPr lvl="2"/>
            <a:r>
              <a:rPr lang="cs-CZ" sz="2400" dirty="0" smtClean="0"/>
              <a:t> znemožňuje plnění úkolů</a:t>
            </a:r>
            <a:endParaRPr lang="en-US" sz="2400" dirty="0"/>
          </a:p>
          <a:p>
            <a:pPr lvl="2"/>
            <a:r>
              <a:rPr lang="cs-CZ" sz="2400" dirty="0" smtClean="0"/>
              <a:t> kazí vztahy s okolím</a:t>
            </a:r>
            <a:endParaRPr lang="en-US" sz="2400" dirty="0"/>
          </a:p>
          <a:p>
            <a:pPr lvl="2"/>
            <a:r>
              <a:rPr lang="cs-CZ" sz="2400" dirty="0" smtClean="0"/>
              <a:t> snižuje spokojenost a radost ze života</a:t>
            </a:r>
            <a:endParaRPr lang="en-US" sz="2400" dirty="0"/>
          </a:p>
          <a:p>
            <a:pPr lvl="3"/>
            <a:endParaRPr lang="cs-CZ" sz="2400" dirty="0" smtClean="0"/>
          </a:p>
        </p:txBody>
      </p:sp>
    </p:spTree>
    <p:extLst>
      <p:ext uri="{BB962C8B-B14F-4D97-AF65-F5344CB8AC3E}">
        <p14:creationId xmlns:p14="http://schemas.microsoft.com/office/powerpoint/2010/main" val="3058599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smtClean="0"/>
              <a:t>Příčiny stresu:</a:t>
            </a:r>
            <a:br>
              <a:rPr lang="cs-CZ" dirty="0" smtClean="0"/>
            </a:br>
            <a:r>
              <a:rPr lang="cs-CZ" dirty="0" smtClean="0"/>
              <a:t>Stresory spojené s prací</a:t>
            </a:r>
            <a:endParaRPr lang="en-US" dirty="0"/>
          </a:p>
        </p:txBody>
      </p:sp>
      <p:sp>
        <p:nvSpPr>
          <p:cNvPr id="6" name="Zástupný symbol pro obsah 5"/>
          <p:cNvSpPr>
            <a:spLocks noGrp="1"/>
          </p:cNvSpPr>
          <p:nvPr>
            <p:ph sz="quarter" idx="1"/>
          </p:nvPr>
        </p:nvSpPr>
        <p:spPr/>
        <p:txBody>
          <a:bodyPr/>
          <a:lstStyle/>
          <a:p>
            <a:r>
              <a:rPr lang="cs-CZ" dirty="0" smtClean="0"/>
              <a:t>Jaké faktory přispívají ke vzniku stresu na pracovišti?</a:t>
            </a:r>
          </a:p>
          <a:p>
            <a:r>
              <a:rPr lang="cs-CZ" dirty="0" smtClean="0"/>
              <a:t>Faktory týkající se:</a:t>
            </a:r>
          </a:p>
          <a:p>
            <a:pPr lvl="1"/>
            <a:r>
              <a:rPr lang="cs-CZ" dirty="0" smtClean="0"/>
              <a:t>Organizace/práce samotné</a:t>
            </a:r>
          </a:p>
          <a:p>
            <a:pPr lvl="1"/>
            <a:r>
              <a:rPr lang="cs-CZ" dirty="0" smtClean="0"/>
              <a:t>Ostatních aspektů života</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947888"/>
            <a:ext cx="3927709"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1901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Procrastinace</a:t>
            </a:r>
            <a:endParaRPr lang="en-US" dirty="0"/>
          </a:p>
        </p:txBody>
      </p:sp>
      <p:sp>
        <p:nvSpPr>
          <p:cNvPr id="3" name="Zástupný symbol pro obsah 2"/>
          <p:cNvSpPr>
            <a:spLocks noGrp="1"/>
          </p:cNvSpPr>
          <p:nvPr>
            <p:ph sz="quarter" idx="1"/>
          </p:nvPr>
        </p:nvSpPr>
        <p:spPr/>
        <p:txBody>
          <a:bodyPr/>
          <a:lstStyle/>
          <a:p>
            <a:r>
              <a:rPr lang="cs-CZ" dirty="0" smtClean="0"/>
              <a:t>Jen vůle nestačí!!!</a:t>
            </a:r>
            <a:endParaRPr lang="cs-CZ" dirty="0" smtClean="0"/>
          </a:p>
          <a:p>
            <a:r>
              <a:rPr lang="cs-CZ" dirty="0" smtClean="0"/>
              <a:t>Strukturovaný přístup:</a:t>
            </a:r>
            <a:endParaRPr lang="cs-CZ" dirty="0" smtClean="0"/>
          </a:p>
          <a:p>
            <a:pPr lvl="1"/>
            <a:r>
              <a:rPr lang="cs-CZ" dirty="0" smtClean="0"/>
              <a:t>Běžní </a:t>
            </a:r>
            <a:r>
              <a:rPr lang="cs-CZ" dirty="0" err="1" smtClean="0"/>
              <a:t>časožrouti</a:t>
            </a:r>
            <a:endParaRPr lang="cs-CZ" b="1" dirty="0" smtClean="0"/>
          </a:p>
          <a:p>
            <a:pPr lvl="1"/>
            <a:r>
              <a:rPr lang="cs-CZ" dirty="0" smtClean="0"/>
              <a:t>Populární výmluvy</a:t>
            </a:r>
            <a:endParaRPr lang="en-US" dirty="0"/>
          </a:p>
          <a:p>
            <a:pPr lvl="1"/>
            <a:r>
              <a:rPr lang="cs-CZ" dirty="0" smtClean="0"/>
              <a:t>Příčiny </a:t>
            </a:r>
            <a:r>
              <a:rPr lang="cs-CZ" dirty="0" err="1" smtClean="0"/>
              <a:t>prokrastinace</a:t>
            </a:r>
            <a:endParaRPr lang="en-US" dirty="0"/>
          </a:p>
          <a:p>
            <a:pPr lvl="1"/>
            <a:r>
              <a:rPr lang="cs-CZ" dirty="0" smtClean="0"/>
              <a:t>Důsledky </a:t>
            </a:r>
            <a:r>
              <a:rPr lang="cs-CZ" dirty="0" err="1" smtClean="0"/>
              <a:t>prokrastinace</a:t>
            </a:r>
            <a:endParaRPr lang="en-US" dirty="0"/>
          </a:p>
          <a:p>
            <a:pPr lvl="1"/>
            <a:r>
              <a:rPr lang="cs-CZ" dirty="0" smtClean="0"/>
              <a:t>Strategie boje s </a:t>
            </a:r>
            <a:r>
              <a:rPr lang="cs-CZ" dirty="0" err="1" smtClean="0"/>
              <a:t>prokrastinací</a:t>
            </a:r>
            <a:endParaRPr lang="en-US" dirty="0"/>
          </a:p>
          <a:p>
            <a:pPr lvl="2"/>
            <a:endParaRPr lang="en-US" dirty="0"/>
          </a:p>
        </p:txBody>
      </p:sp>
    </p:spTree>
    <p:extLst>
      <p:ext uri="{BB962C8B-B14F-4D97-AF65-F5344CB8AC3E}">
        <p14:creationId xmlns:p14="http://schemas.microsoft.com/office/powerpoint/2010/main" val="25661135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Prokrastinace</a:t>
            </a:r>
            <a:endParaRPr lang="en-US" dirty="0"/>
          </a:p>
        </p:txBody>
      </p:sp>
      <p:sp>
        <p:nvSpPr>
          <p:cNvPr id="3" name="Zástupný symbol pro obsah 2"/>
          <p:cNvSpPr>
            <a:spLocks noGrp="1"/>
          </p:cNvSpPr>
          <p:nvPr>
            <p:ph sz="quarter" idx="1"/>
          </p:nvPr>
        </p:nvSpPr>
        <p:spPr/>
        <p:txBody>
          <a:bodyPr/>
          <a:lstStyle/>
          <a:p>
            <a:r>
              <a:rPr lang="cs-CZ" b="1" dirty="0" smtClean="0"/>
              <a:t>Žrouti času:</a:t>
            </a:r>
            <a:endParaRPr lang="cs-CZ" b="1" dirty="0"/>
          </a:p>
          <a:p>
            <a:pPr lvl="1"/>
            <a:r>
              <a:rPr lang="cs-CZ" dirty="0" smtClean="0"/>
              <a:t>Co děláš, když máš studovat????</a:t>
            </a:r>
            <a:endParaRPr lang="cs-CZ" dirty="0" smtClean="0"/>
          </a:p>
          <a:p>
            <a:pPr lvl="1"/>
            <a:r>
              <a:rPr lang="cs-CZ" dirty="0" smtClean="0"/>
              <a:t>Příklady:</a:t>
            </a:r>
            <a:endParaRPr lang="cs-CZ" dirty="0" smtClean="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435085"/>
            <a:ext cx="2448272" cy="2203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435085"/>
            <a:ext cx="216024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66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19"/>
                                        </p:tgtEl>
                                        <p:attrNameLst>
                                          <p:attrName>style.visibility</p:attrName>
                                        </p:attrNameLst>
                                      </p:cBhvr>
                                      <p:to>
                                        <p:strVal val="visible"/>
                                      </p:to>
                                    </p:set>
                                    <p:anim calcmode="lin" valueType="num">
                                      <p:cBhvr additive="base">
                                        <p:cTn id="11" dur="500" fill="hold"/>
                                        <p:tgtEl>
                                          <p:spTgt spid="9219"/>
                                        </p:tgtEl>
                                        <p:attrNameLst>
                                          <p:attrName>ppt_x</p:attrName>
                                        </p:attrNameLst>
                                      </p:cBhvr>
                                      <p:tavLst>
                                        <p:tav tm="0">
                                          <p:val>
                                            <p:strVal val="#ppt_x"/>
                                          </p:val>
                                        </p:tav>
                                        <p:tav tm="100000">
                                          <p:val>
                                            <p:strVal val="#ppt_x"/>
                                          </p:val>
                                        </p:tav>
                                      </p:tavLst>
                                    </p:anim>
                                    <p:anim calcmode="lin" valueType="num">
                                      <p:cBhvr additive="base">
                                        <p:cTn id="12"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Prokrastinace</a:t>
            </a:r>
            <a:endParaRPr lang="en-US" dirty="0"/>
          </a:p>
        </p:txBody>
      </p:sp>
      <p:sp>
        <p:nvSpPr>
          <p:cNvPr id="3" name="Zástupný symbol pro obsah 2"/>
          <p:cNvSpPr>
            <a:spLocks noGrp="1"/>
          </p:cNvSpPr>
          <p:nvPr>
            <p:ph sz="quarter" idx="1"/>
          </p:nvPr>
        </p:nvSpPr>
        <p:spPr/>
        <p:txBody>
          <a:bodyPr/>
          <a:lstStyle/>
          <a:p>
            <a:r>
              <a:rPr lang="cs-CZ" b="1" dirty="0" smtClean="0"/>
              <a:t>Populární výmluvy:</a:t>
            </a:r>
            <a:endParaRPr lang="cs-CZ" b="1" dirty="0" smtClean="0"/>
          </a:p>
          <a:p>
            <a:pPr lvl="1"/>
            <a:r>
              <a:rPr lang="en-US" sz="2400" dirty="0" smtClean="0"/>
              <a:t>“</a:t>
            </a:r>
            <a:r>
              <a:rPr lang="cs-CZ" sz="2400" dirty="0" smtClean="0"/>
              <a:t>Nemusím to dělat zrovna teď</a:t>
            </a:r>
            <a:r>
              <a:rPr lang="en-US" sz="2400" i="1" dirty="0" smtClean="0"/>
              <a:t>…</a:t>
            </a:r>
            <a:r>
              <a:rPr lang="en-US" sz="2400" i="1" dirty="0"/>
              <a:t> </a:t>
            </a:r>
            <a:r>
              <a:rPr lang="en-US" sz="2400" dirty="0"/>
              <a:t>“</a:t>
            </a:r>
          </a:p>
          <a:p>
            <a:pPr lvl="1"/>
            <a:r>
              <a:rPr lang="en-US" sz="2400" dirty="0" smtClean="0"/>
              <a:t>“</a:t>
            </a:r>
            <a:r>
              <a:rPr lang="cs-CZ" sz="2400" dirty="0" smtClean="0"/>
              <a:t>Začnu s tím hned, jakmile</a:t>
            </a:r>
            <a:r>
              <a:rPr lang="en-US" sz="2400" dirty="0" smtClean="0"/>
              <a:t>…”</a:t>
            </a:r>
            <a:endParaRPr lang="en-US" sz="2400" dirty="0"/>
          </a:p>
          <a:p>
            <a:pPr lvl="1"/>
            <a:r>
              <a:rPr lang="en-US" sz="2400" dirty="0" smtClean="0"/>
              <a:t>“</a:t>
            </a:r>
            <a:r>
              <a:rPr lang="cs-CZ" sz="2400" dirty="0" smtClean="0"/>
              <a:t>Není na to správný čas…</a:t>
            </a:r>
            <a:r>
              <a:rPr lang="en-US" sz="2400" dirty="0" smtClean="0"/>
              <a:t>”</a:t>
            </a:r>
            <a:endParaRPr lang="en-US" sz="2400" dirty="0"/>
          </a:p>
          <a:p>
            <a:pPr lvl="1"/>
            <a:r>
              <a:rPr lang="en-US" sz="2400" dirty="0" smtClean="0"/>
              <a:t>“</a:t>
            </a:r>
            <a:r>
              <a:rPr lang="cs-CZ" sz="2400" dirty="0" smtClean="0"/>
              <a:t>Není to zas tak důležité…</a:t>
            </a:r>
            <a:r>
              <a:rPr lang="en-US" sz="2400" dirty="0" smtClean="0"/>
              <a:t>”</a:t>
            </a:r>
            <a:endParaRPr lang="en-US" sz="2400" dirty="0"/>
          </a:p>
          <a:p>
            <a:pPr lvl="1"/>
            <a:r>
              <a:rPr lang="cs-CZ" sz="2400" dirty="0" smtClean="0"/>
              <a:t>„Nemám dost informací“</a:t>
            </a:r>
            <a:endParaRPr lang="cs-CZ" sz="2400" dirty="0" smtClean="0"/>
          </a:p>
          <a:p>
            <a:pPr lvl="1"/>
            <a:r>
              <a:rPr lang="en-US" sz="2400" dirty="0" smtClean="0"/>
              <a:t>“</a:t>
            </a:r>
            <a:r>
              <a:rPr lang="cs-CZ" sz="2400" dirty="0" smtClean="0"/>
              <a:t>Něco mi do toho vlezlo</a:t>
            </a:r>
            <a:r>
              <a:rPr lang="en-US" sz="2400" dirty="0" smtClean="0"/>
              <a:t>…”</a:t>
            </a:r>
            <a:endParaRPr lang="en-US" sz="2400" dirty="0"/>
          </a:p>
          <a:p>
            <a:pPr lvl="1"/>
            <a:r>
              <a:rPr lang="en-US" sz="2400" dirty="0" smtClean="0"/>
              <a:t>“</a:t>
            </a:r>
            <a:r>
              <a:rPr lang="cs-CZ" sz="2400" dirty="0" smtClean="0"/>
              <a:t>Mam toho na práci teď děsně moc…</a:t>
            </a:r>
            <a:r>
              <a:rPr lang="en-US" sz="2400" dirty="0" smtClean="0"/>
              <a:t>”</a:t>
            </a:r>
            <a:endParaRPr lang="en-US" sz="2400" dirty="0"/>
          </a:p>
          <a:p>
            <a:pPr lvl="1"/>
            <a:endParaRPr lang="en-US" dirty="0"/>
          </a:p>
        </p:txBody>
      </p:sp>
    </p:spTree>
    <p:extLst>
      <p:ext uri="{BB962C8B-B14F-4D97-AF65-F5344CB8AC3E}">
        <p14:creationId xmlns:p14="http://schemas.microsoft.com/office/powerpoint/2010/main" val="369524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Prokrastinace</a:t>
            </a:r>
            <a:endParaRPr lang="en-US" dirty="0"/>
          </a:p>
        </p:txBody>
      </p:sp>
      <p:sp>
        <p:nvSpPr>
          <p:cNvPr id="3" name="Zástupný symbol pro obsah 2"/>
          <p:cNvSpPr>
            <a:spLocks noGrp="1"/>
          </p:cNvSpPr>
          <p:nvPr>
            <p:ph sz="quarter" idx="1"/>
          </p:nvPr>
        </p:nvSpPr>
        <p:spPr/>
        <p:txBody>
          <a:bodyPr/>
          <a:lstStyle/>
          <a:p>
            <a:r>
              <a:rPr lang="cs-CZ" b="1" dirty="0" smtClean="0"/>
              <a:t>Příčiny:</a:t>
            </a:r>
            <a:endParaRPr lang="cs-CZ" b="1" dirty="0" smtClean="0"/>
          </a:p>
          <a:p>
            <a:pPr lvl="1"/>
            <a:r>
              <a:rPr lang="cs-CZ" dirty="0" smtClean="0"/>
              <a:t>Špatně stanovené cíle</a:t>
            </a:r>
            <a:endParaRPr lang="en-US" dirty="0"/>
          </a:p>
          <a:p>
            <a:pPr lvl="1"/>
            <a:r>
              <a:rPr lang="cs-CZ" dirty="0" smtClean="0"/>
              <a:t>Nerozhodnost</a:t>
            </a:r>
          </a:p>
          <a:p>
            <a:pPr lvl="1"/>
            <a:r>
              <a:rPr lang="cs-CZ" dirty="0" smtClean="0"/>
              <a:t>Strach ze selhání</a:t>
            </a:r>
            <a:endParaRPr lang="en-US" dirty="0"/>
          </a:p>
          <a:p>
            <a:pPr lvl="1"/>
            <a:r>
              <a:rPr lang="cs-CZ" dirty="0" smtClean="0"/>
              <a:t>Únava a přetížení</a:t>
            </a:r>
            <a:endParaRPr lang="cs-CZ" dirty="0" smtClean="0"/>
          </a:p>
          <a:p>
            <a:pPr lvl="1"/>
            <a:r>
              <a:rPr lang="cs-CZ" dirty="0" smtClean="0"/>
              <a:t>Nepříjemné úkoly</a:t>
            </a:r>
            <a:endParaRPr lang="en-US" dirty="0"/>
          </a:p>
          <a:p>
            <a:pPr lvl="2"/>
            <a:endParaRPr lang="en-US" dirty="0"/>
          </a:p>
        </p:txBody>
      </p:sp>
    </p:spTree>
    <p:extLst>
      <p:ext uri="{BB962C8B-B14F-4D97-AF65-F5344CB8AC3E}">
        <p14:creationId xmlns:p14="http://schemas.microsoft.com/office/powerpoint/2010/main" val="11442492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Prokrastinace</a:t>
            </a:r>
            <a:endParaRPr lang="en-US" dirty="0"/>
          </a:p>
        </p:txBody>
      </p:sp>
      <p:sp>
        <p:nvSpPr>
          <p:cNvPr id="3" name="Zástupný symbol pro obsah 2"/>
          <p:cNvSpPr>
            <a:spLocks noGrp="1"/>
          </p:cNvSpPr>
          <p:nvPr>
            <p:ph sz="quarter" idx="1"/>
          </p:nvPr>
        </p:nvSpPr>
        <p:spPr/>
        <p:txBody>
          <a:bodyPr/>
          <a:lstStyle/>
          <a:p>
            <a:r>
              <a:rPr lang="cs-CZ" b="1" dirty="0" err="1" smtClean="0"/>
              <a:t>Prokrastinace</a:t>
            </a:r>
            <a:r>
              <a:rPr lang="cs-CZ" b="1" dirty="0" smtClean="0"/>
              <a:t> a nepříjemné úkoly</a:t>
            </a:r>
            <a:r>
              <a:rPr lang="cs-CZ" dirty="0" smtClean="0"/>
              <a:t>:</a:t>
            </a:r>
            <a:endParaRPr lang="cs-CZ" dirty="0" smtClean="0"/>
          </a:p>
          <a:p>
            <a:pPr lvl="1"/>
            <a:r>
              <a:rPr lang="cs-CZ" dirty="0" smtClean="0"/>
              <a:t>Odkládání nepříjemných úkolů</a:t>
            </a:r>
            <a:endParaRPr lang="cs-CZ" dirty="0" smtClean="0"/>
          </a:p>
          <a:p>
            <a:pPr lvl="1"/>
            <a:r>
              <a:rPr lang="cs-CZ" dirty="0" smtClean="0"/>
              <a:t>Zvýšený stres, snížená kvalita</a:t>
            </a:r>
            <a:endParaRPr lang="cs-CZ" dirty="0" smtClean="0"/>
          </a:p>
          <a:p>
            <a:pPr lvl="1"/>
            <a:r>
              <a:rPr lang="cs-CZ" dirty="0" smtClean="0"/>
              <a:t>Řešení:</a:t>
            </a:r>
            <a:endParaRPr lang="cs-CZ" dirty="0" smtClean="0"/>
          </a:p>
          <a:p>
            <a:pPr lvl="2"/>
            <a:r>
              <a:rPr lang="cs-CZ" i="1" dirty="0" err="1" smtClean="0"/>
              <a:t>Deadline</a:t>
            </a:r>
            <a:endParaRPr lang="cs-CZ" i="1" dirty="0" smtClean="0"/>
          </a:p>
          <a:p>
            <a:pPr lvl="2"/>
            <a:r>
              <a:rPr lang="cs-CZ" i="1" dirty="0" smtClean="0"/>
              <a:t>Rozčlenění úkolu na části</a:t>
            </a:r>
            <a:endParaRPr lang="cs-CZ" i="1" dirty="0" smtClean="0"/>
          </a:p>
          <a:p>
            <a:pPr lvl="2"/>
            <a:r>
              <a:rPr lang="cs-CZ" i="1" dirty="0" smtClean="0"/>
              <a:t>Denní plán na očích</a:t>
            </a:r>
            <a:endParaRPr lang="cs-CZ" i="1" dirty="0" smtClean="0"/>
          </a:p>
          <a:p>
            <a:r>
              <a:rPr lang="cs-CZ" b="1" dirty="0" err="1" smtClean="0"/>
              <a:t>Prokrastinace</a:t>
            </a:r>
            <a:r>
              <a:rPr lang="cs-CZ" b="1" dirty="0" smtClean="0"/>
              <a:t> a přetížení:</a:t>
            </a:r>
            <a:endParaRPr lang="cs-CZ" b="1" dirty="0" smtClean="0"/>
          </a:p>
          <a:p>
            <a:pPr lvl="1"/>
            <a:r>
              <a:rPr lang="cs-CZ" i="1" dirty="0" err="1" smtClean="0"/>
              <a:t>Paretův</a:t>
            </a:r>
            <a:r>
              <a:rPr lang="cs-CZ" i="1" dirty="0" smtClean="0"/>
              <a:t> princip – soustředění na klíčové aktivity</a:t>
            </a:r>
            <a:endParaRPr lang="cs-CZ" i="1" dirty="0" smtClean="0"/>
          </a:p>
          <a:p>
            <a:pPr lvl="1"/>
            <a:r>
              <a:rPr lang="cs-CZ" i="1" dirty="0" smtClean="0"/>
              <a:t>Minimalizace vyrušování</a:t>
            </a:r>
            <a:endParaRPr lang="cs-CZ" i="1" dirty="0" smtClean="0"/>
          </a:p>
          <a:p>
            <a:pPr lvl="1"/>
            <a:endParaRPr lang="cs-CZ" dirty="0" smtClean="0"/>
          </a:p>
          <a:p>
            <a:pPr lvl="2"/>
            <a:endParaRPr lang="en-US" dirty="0"/>
          </a:p>
        </p:txBody>
      </p:sp>
    </p:spTree>
    <p:extLst>
      <p:ext uri="{BB962C8B-B14F-4D97-AF65-F5344CB8AC3E}">
        <p14:creationId xmlns:p14="http://schemas.microsoft.com/office/powerpoint/2010/main" val="3509978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dirty="0"/>
          </a:p>
        </p:txBody>
      </p:sp>
      <p:sp>
        <p:nvSpPr>
          <p:cNvPr id="3" name="Zástupný symbol pro obsah 2"/>
          <p:cNvSpPr>
            <a:spLocks noGrp="1"/>
          </p:cNvSpPr>
          <p:nvPr>
            <p:ph sz="quarter" idx="1"/>
          </p:nvPr>
        </p:nvSpPr>
        <p:spPr/>
        <p:txBody>
          <a:bodyPr/>
          <a:lstStyle/>
          <a:p>
            <a:pPr marL="0" indent="0" algn="ctr">
              <a:buNone/>
            </a:pPr>
            <a:endParaRPr lang="cs-CZ" dirty="0" smtClean="0"/>
          </a:p>
          <a:p>
            <a:pPr marL="0" indent="0" algn="ctr">
              <a:buNone/>
            </a:pPr>
            <a:endParaRPr lang="cs-CZ" dirty="0"/>
          </a:p>
          <a:p>
            <a:pPr marL="0" indent="0" algn="ctr">
              <a:buNone/>
            </a:pPr>
            <a:endParaRPr lang="cs-CZ" dirty="0" smtClean="0"/>
          </a:p>
          <a:p>
            <a:pPr marL="0" indent="0" algn="ctr">
              <a:buNone/>
            </a:pPr>
            <a:endParaRPr lang="cs-CZ" dirty="0"/>
          </a:p>
          <a:p>
            <a:pPr marL="0" indent="0" algn="ctr">
              <a:buNone/>
            </a:pPr>
            <a:r>
              <a:rPr lang="cs-CZ" dirty="0" smtClean="0"/>
              <a:t>Děkuji za pozornost</a:t>
            </a:r>
            <a:endParaRPr lang="en-US" dirty="0"/>
          </a:p>
        </p:txBody>
      </p:sp>
    </p:spTree>
    <p:extLst>
      <p:ext uri="{BB962C8B-B14F-4D97-AF65-F5344CB8AC3E}">
        <p14:creationId xmlns:p14="http://schemas.microsoft.com/office/powerpoint/2010/main" val="15974465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Further</a:t>
            </a:r>
            <a:r>
              <a:rPr lang="cs-CZ" dirty="0" smtClean="0"/>
              <a:t> </a:t>
            </a:r>
            <a:r>
              <a:rPr lang="cs-CZ" dirty="0" err="1" smtClean="0"/>
              <a:t>reading</a:t>
            </a:r>
            <a:r>
              <a:rPr lang="cs-CZ" dirty="0" smtClean="0"/>
              <a:t> and </a:t>
            </a:r>
            <a:r>
              <a:rPr lang="cs-CZ" dirty="0" err="1" smtClean="0"/>
              <a:t>literature</a:t>
            </a:r>
            <a:endParaRPr lang="en-US" dirty="0"/>
          </a:p>
        </p:txBody>
      </p:sp>
      <p:sp>
        <p:nvSpPr>
          <p:cNvPr id="3" name="Zástupný symbol pro obsah 2"/>
          <p:cNvSpPr>
            <a:spLocks noGrp="1"/>
          </p:cNvSpPr>
          <p:nvPr>
            <p:ph sz="quarter" idx="1"/>
          </p:nvPr>
        </p:nvSpPr>
        <p:spPr/>
        <p:txBody>
          <a:bodyPr/>
          <a:lstStyle/>
          <a:p>
            <a:r>
              <a:rPr lang="cs-CZ" dirty="0" err="1" smtClean="0"/>
              <a:t>Greenberg</a:t>
            </a:r>
            <a:r>
              <a:rPr lang="cs-CZ" dirty="0" smtClean="0"/>
              <a:t>, J. </a:t>
            </a:r>
            <a:r>
              <a:rPr lang="cs-CZ" dirty="0" smtClean="0">
                <a:cs typeface="Arial"/>
              </a:rPr>
              <a:t>&amp; Baron, R.: </a:t>
            </a:r>
            <a:r>
              <a:rPr lang="cs-CZ" dirty="0" err="1" smtClean="0">
                <a:cs typeface="Arial"/>
              </a:rPr>
              <a:t>Behavior</a:t>
            </a:r>
            <a:r>
              <a:rPr lang="cs-CZ" dirty="0" smtClean="0">
                <a:cs typeface="Arial"/>
              </a:rPr>
              <a:t> in </a:t>
            </a:r>
            <a:r>
              <a:rPr lang="cs-CZ" dirty="0" err="1" smtClean="0">
                <a:cs typeface="Arial"/>
              </a:rPr>
              <a:t>organizations</a:t>
            </a:r>
            <a:r>
              <a:rPr lang="cs-CZ" dirty="0" smtClean="0">
                <a:cs typeface="Arial"/>
              </a:rPr>
              <a:t>, 6th </a:t>
            </a:r>
            <a:r>
              <a:rPr lang="cs-CZ" dirty="0" err="1" smtClean="0">
                <a:cs typeface="Arial"/>
              </a:rPr>
              <a:t>ed</a:t>
            </a:r>
            <a:r>
              <a:rPr lang="cs-CZ" dirty="0" smtClean="0">
                <a:cs typeface="Arial"/>
              </a:rPr>
              <a:t>., </a:t>
            </a:r>
            <a:r>
              <a:rPr lang="cs-CZ" dirty="0" err="1" smtClean="0">
                <a:cs typeface="Arial"/>
              </a:rPr>
              <a:t>Prentice</a:t>
            </a:r>
            <a:r>
              <a:rPr lang="cs-CZ" dirty="0" smtClean="0">
                <a:cs typeface="Arial"/>
              </a:rPr>
              <a:t> </a:t>
            </a:r>
            <a:r>
              <a:rPr lang="cs-CZ" dirty="0" err="1" smtClean="0">
                <a:cs typeface="Arial"/>
              </a:rPr>
              <a:t>hall</a:t>
            </a:r>
            <a:r>
              <a:rPr lang="cs-CZ" dirty="0" smtClean="0">
                <a:cs typeface="Arial"/>
              </a:rPr>
              <a:t>, Inc., New Jersey, 1997, p 230-245.</a:t>
            </a:r>
          </a:p>
          <a:p>
            <a:r>
              <a:rPr lang="cs-CZ" sz="1600" dirty="0">
                <a:hlinkClick r:id="rId2"/>
              </a:rPr>
              <a:t>http://</a:t>
            </a:r>
            <a:r>
              <a:rPr lang="cs-CZ" sz="1600" dirty="0" smtClean="0">
                <a:hlinkClick r:id="rId2"/>
              </a:rPr>
              <a:t>www.effective-time-management-strategies.com/time-management-tips.html</a:t>
            </a:r>
            <a:endParaRPr lang="cs-CZ" sz="1600" dirty="0" smtClean="0"/>
          </a:p>
          <a:p>
            <a:r>
              <a:rPr lang="cs-CZ" sz="1600" dirty="0">
                <a:hlinkClick r:id="rId3"/>
              </a:rPr>
              <a:t>http://</a:t>
            </a:r>
            <a:r>
              <a:rPr lang="cs-CZ" sz="1600" dirty="0" smtClean="0">
                <a:hlinkClick r:id="rId3"/>
              </a:rPr>
              <a:t>www.effective-time-management-strategies.com/overcoming-procrastination.html</a:t>
            </a:r>
            <a:endParaRPr lang="cs-CZ" sz="1600" dirty="0" smtClean="0"/>
          </a:p>
          <a:p>
            <a:r>
              <a:rPr lang="cs-CZ" sz="1600" dirty="0">
                <a:hlinkClick r:id="rId4"/>
              </a:rPr>
              <a:t>http://</a:t>
            </a:r>
            <a:r>
              <a:rPr lang="cs-CZ" sz="1600" dirty="0" smtClean="0">
                <a:hlinkClick r:id="rId4"/>
              </a:rPr>
              <a:t>www.effective-time-management-strategies.com/time-management-for-students.html</a:t>
            </a:r>
            <a:endParaRPr lang="cs-CZ" sz="1600" dirty="0" smtClean="0"/>
          </a:p>
          <a:p>
            <a:r>
              <a:rPr lang="cs-CZ" sz="1600" dirty="0">
                <a:hlinkClick r:id="rId5"/>
              </a:rPr>
              <a:t>http://</a:t>
            </a:r>
            <a:r>
              <a:rPr lang="cs-CZ" sz="1600" dirty="0" smtClean="0">
                <a:hlinkClick r:id="rId5"/>
              </a:rPr>
              <a:t>www.effective-time-management-strategies.com/student-time-management.html</a:t>
            </a:r>
            <a:endParaRPr lang="cs-CZ" sz="1600" dirty="0" smtClean="0"/>
          </a:p>
          <a:p>
            <a:r>
              <a:rPr lang="cs-CZ" sz="1600" dirty="0" err="1" smtClean="0">
                <a:cs typeface="Arial"/>
              </a:rPr>
              <a:t>Šuleř</a:t>
            </a:r>
            <a:r>
              <a:rPr lang="cs-CZ" sz="1600" dirty="0" smtClean="0">
                <a:cs typeface="Arial"/>
              </a:rPr>
              <a:t>, O. Manažerské techniky. Olomouc, </a:t>
            </a:r>
            <a:r>
              <a:rPr lang="cs-CZ" sz="1600" dirty="0" err="1" smtClean="0">
                <a:cs typeface="Arial"/>
              </a:rPr>
              <a:t>Rubico</a:t>
            </a:r>
            <a:r>
              <a:rPr lang="cs-CZ" sz="1600" dirty="0" smtClean="0">
                <a:cs typeface="Arial"/>
              </a:rPr>
              <a:t>, 1995.</a:t>
            </a:r>
          </a:p>
          <a:p>
            <a:r>
              <a:rPr lang="cs-CZ" sz="1600" dirty="0">
                <a:hlinkClick r:id="rId6"/>
              </a:rPr>
              <a:t>http://</a:t>
            </a:r>
            <a:r>
              <a:rPr lang="cs-CZ" sz="1600" dirty="0" smtClean="0">
                <a:hlinkClick r:id="rId6"/>
              </a:rPr>
              <a:t>www.trainplan.com/shop/Items/TP-ENG-004/demo_transparencies.pdf</a:t>
            </a:r>
            <a:endParaRPr lang="cs-CZ" sz="1600" dirty="0" smtClean="0"/>
          </a:p>
          <a:p>
            <a:r>
              <a:rPr lang="cs-CZ" sz="1600" dirty="0">
                <a:hlinkClick r:id="rId7"/>
              </a:rPr>
              <a:t>http://sidsavara.com/personal-development/procrastination-excuses</a:t>
            </a:r>
            <a:endParaRPr lang="cs-CZ" sz="1600" dirty="0" smtClean="0">
              <a:cs typeface="Arial"/>
            </a:endParaRPr>
          </a:p>
          <a:p>
            <a:endParaRPr lang="en-US" dirty="0"/>
          </a:p>
        </p:txBody>
      </p:sp>
    </p:spTree>
    <p:extLst>
      <p:ext uri="{BB962C8B-B14F-4D97-AF65-F5344CB8AC3E}">
        <p14:creationId xmlns:p14="http://schemas.microsoft.com/office/powerpoint/2010/main" val="3803750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Příčiny stresu:</a:t>
            </a:r>
            <a:br>
              <a:rPr lang="cs-CZ" dirty="0"/>
            </a:br>
            <a:r>
              <a:rPr lang="cs-CZ" dirty="0"/>
              <a:t>Stresory spojené s prací</a:t>
            </a:r>
            <a:endParaRPr lang="en-US" dirty="0"/>
          </a:p>
        </p:txBody>
      </p:sp>
      <p:sp>
        <p:nvSpPr>
          <p:cNvPr id="3" name="Zástupný symbol pro obsah 2"/>
          <p:cNvSpPr>
            <a:spLocks noGrp="1"/>
          </p:cNvSpPr>
          <p:nvPr>
            <p:ph sz="quarter" idx="1"/>
          </p:nvPr>
        </p:nvSpPr>
        <p:spPr/>
        <p:txBody>
          <a:bodyPr/>
          <a:lstStyle/>
          <a:p>
            <a:pPr marL="457200" indent="-457200">
              <a:buFont typeface="+mj-lt"/>
              <a:buAutoNum type="arabicPeriod"/>
            </a:pPr>
            <a:r>
              <a:rPr lang="cs-CZ" b="1" dirty="0" smtClean="0"/>
              <a:t>Nároky pracovní pozice: </a:t>
            </a:r>
            <a:r>
              <a:rPr lang="cs-CZ" i="1" dirty="0" smtClean="0"/>
              <a:t>Některé práce jsou více stresující než ostatní.</a:t>
            </a:r>
          </a:p>
          <a:p>
            <a:pPr lvl="1"/>
            <a:r>
              <a:rPr lang="cs-CZ" sz="1800" b="1" dirty="0" smtClean="0"/>
              <a:t>Rizikové faktory</a:t>
            </a:r>
            <a:r>
              <a:rPr lang="cs-CZ" sz="1700" dirty="0" smtClean="0"/>
              <a:t>:</a:t>
            </a:r>
          </a:p>
          <a:p>
            <a:pPr lvl="2"/>
            <a:r>
              <a:rPr lang="cs-CZ" dirty="0" smtClean="0"/>
              <a:t>Rozhodování</a:t>
            </a:r>
          </a:p>
          <a:p>
            <a:pPr lvl="2"/>
            <a:r>
              <a:rPr lang="cs-CZ" dirty="0" smtClean="0"/>
              <a:t>Neustálé monitorování přístrojů a zařízení</a:t>
            </a:r>
          </a:p>
          <a:p>
            <a:pPr lvl="2"/>
            <a:r>
              <a:rPr lang="cs-CZ" dirty="0" smtClean="0"/>
              <a:t>Neustálá výměna informací</a:t>
            </a:r>
          </a:p>
          <a:p>
            <a:pPr lvl="2"/>
            <a:r>
              <a:rPr lang="cs-CZ" dirty="0" smtClean="0"/>
              <a:t>Nepříjemné fyzikální podmínky</a:t>
            </a:r>
          </a:p>
          <a:p>
            <a:pPr lvl="2"/>
            <a:r>
              <a:rPr lang="cs-CZ" dirty="0" smtClean="0"/>
              <a:t>Nestrukturované úlohy</a:t>
            </a:r>
          </a:p>
          <a:p>
            <a:pPr lvl="2"/>
            <a:r>
              <a:rPr lang="cs-CZ" dirty="0" smtClean="0"/>
              <a:t>Vysoká míra soutěživosti</a:t>
            </a:r>
          </a:p>
          <a:p>
            <a:pPr lvl="2"/>
            <a:r>
              <a:rPr lang="cs-CZ" dirty="0" smtClean="0"/>
              <a:t>Dlouhá pracovní doba</a:t>
            </a:r>
          </a:p>
          <a:p>
            <a:pPr lvl="2"/>
            <a:r>
              <a:rPr lang="cs-CZ" dirty="0" smtClean="0"/>
              <a:t>Časový tlak</a:t>
            </a:r>
            <a:endParaRPr lang="en-US" dirty="0"/>
          </a:p>
        </p:txBody>
      </p:sp>
    </p:spTree>
    <p:extLst>
      <p:ext uri="{BB962C8B-B14F-4D97-AF65-F5344CB8AC3E}">
        <p14:creationId xmlns:p14="http://schemas.microsoft.com/office/powerpoint/2010/main" val="578489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32656"/>
            <a:ext cx="6720247"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013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Příčiny stresu:</a:t>
            </a:r>
            <a:br>
              <a:rPr lang="cs-CZ" dirty="0"/>
            </a:br>
            <a:r>
              <a:rPr lang="cs-CZ" dirty="0"/>
              <a:t>Stresory spojené s prací</a:t>
            </a:r>
            <a:endParaRPr lang="en-US" dirty="0"/>
          </a:p>
        </p:txBody>
      </p:sp>
      <p:sp>
        <p:nvSpPr>
          <p:cNvPr id="3" name="Zástupný symbol pro obsah 2"/>
          <p:cNvSpPr>
            <a:spLocks noGrp="1"/>
          </p:cNvSpPr>
          <p:nvPr>
            <p:ph sz="quarter" idx="1"/>
          </p:nvPr>
        </p:nvSpPr>
        <p:spPr/>
        <p:txBody>
          <a:bodyPr/>
          <a:lstStyle/>
          <a:p>
            <a:pPr marL="457200" indent="-457200">
              <a:buFont typeface="+mj-lt"/>
              <a:buAutoNum type="arabicPeriod" startAt="2"/>
            </a:pPr>
            <a:r>
              <a:rPr lang="cs-CZ" b="1" dirty="0" smtClean="0"/>
              <a:t>Konflikt mezi osobním a pracovním životem</a:t>
            </a:r>
            <a:r>
              <a:rPr lang="cs-CZ" dirty="0" smtClean="0"/>
              <a:t>: </a:t>
            </a:r>
            <a:r>
              <a:rPr lang="cs-CZ" i="1" dirty="0" smtClean="0"/>
              <a:t>požadavky rodiny a zaměstnavatele</a:t>
            </a:r>
            <a:r>
              <a:rPr lang="cs-CZ" dirty="0" smtClean="0"/>
              <a:t>.</a:t>
            </a:r>
          </a:p>
          <a:p>
            <a:pPr lvl="1"/>
            <a:r>
              <a:rPr lang="cs-CZ" dirty="0" smtClean="0"/>
              <a:t>Oba rodiče pracují na plný úvazek: obtíže stíhat obojí</a:t>
            </a:r>
            <a:endParaRPr lang="cs-CZ" dirty="0" smtClean="0">
              <a:cs typeface="Arial"/>
            </a:endParaRPr>
          </a:p>
          <a:p>
            <a:pPr lvl="1"/>
            <a:r>
              <a:rPr lang="cs-CZ" b="1" dirty="0" smtClean="0">
                <a:cs typeface="Arial"/>
              </a:rPr>
              <a:t>Konflikt rolí: </a:t>
            </a:r>
          </a:p>
          <a:p>
            <a:pPr lvl="2"/>
            <a:r>
              <a:rPr lang="cs-CZ" b="1" dirty="0" smtClean="0"/>
              <a:t>Role </a:t>
            </a:r>
            <a:r>
              <a:rPr lang="cs-CZ" dirty="0" smtClean="0"/>
              <a:t>= chování očekávané od člena určité skupiny</a:t>
            </a:r>
          </a:p>
          <a:p>
            <a:pPr lvl="2"/>
            <a:r>
              <a:rPr lang="cs-CZ" dirty="0" smtClean="0"/>
              <a:t>Konflikt mezi očekáváními partnera a potomků a zaměstnavatele s kolegy.</a:t>
            </a:r>
          </a:p>
          <a:p>
            <a:pPr lvl="1"/>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543425"/>
            <a:ext cx="2047875"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2653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Příčiny stresu:</a:t>
            </a:r>
            <a:br>
              <a:rPr lang="cs-CZ" dirty="0"/>
            </a:br>
            <a:r>
              <a:rPr lang="cs-CZ" dirty="0"/>
              <a:t>Stresory spojené s prací</a:t>
            </a:r>
            <a:endParaRPr lang="en-US" dirty="0"/>
          </a:p>
        </p:txBody>
      </p:sp>
      <p:sp>
        <p:nvSpPr>
          <p:cNvPr id="3" name="Zástupný symbol pro obsah 2"/>
          <p:cNvSpPr>
            <a:spLocks noGrp="1"/>
          </p:cNvSpPr>
          <p:nvPr>
            <p:ph sz="quarter" idx="1"/>
          </p:nvPr>
        </p:nvSpPr>
        <p:spPr/>
        <p:txBody>
          <a:bodyPr>
            <a:normAutofit lnSpcReduction="10000"/>
          </a:bodyPr>
          <a:lstStyle/>
          <a:p>
            <a:pPr marL="457200" indent="-457200">
              <a:buFont typeface="+mj-lt"/>
              <a:buAutoNum type="arabicPeriod" startAt="3"/>
            </a:pPr>
            <a:r>
              <a:rPr lang="cs-CZ" b="1" dirty="0" smtClean="0"/>
              <a:t>Nejasnost role: </a:t>
            </a:r>
            <a:r>
              <a:rPr lang="cs-CZ" i="1" dirty="0" smtClean="0"/>
              <a:t>Stres z nejistoty.</a:t>
            </a:r>
          </a:p>
          <a:p>
            <a:pPr lvl="1"/>
            <a:r>
              <a:rPr lang="cs-CZ" dirty="0" smtClean="0"/>
              <a:t>Nevíme, co naše práce obnáší.</a:t>
            </a:r>
          </a:p>
          <a:p>
            <a:pPr lvl="1"/>
            <a:r>
              <a:rPr lang="cs-CZ" dirty="0" smtClean="0"/>
              <a:t>35 % - 60 % </a:t>
            </a:r>
            <a:r>
              <a:rPr lang="cs-CZ" dirty="0" err="1" smtClean="0"/>
              <a:t>zaměstanců</a:t>
            </a:r>
            <a:endParaRPr lang="cs-CZ" dirty="0" smtClean="0"/>
          </a:p>
          <a:p>
            <a:pPr lvl="1"/>
            <a:r>
              <a:rPr lang="cs-CZ" dirty="0" smtClean="0"/>
              <a:t>Relativně nízká:</a:t>
            </a:r>
          </a:p>
          <a:p>
            <a:pPr lvl="2"/>
            <a:r>
              <a:rPr lang="cs-CZ" dirty="0" smtClean="0"/>
              <a:t>Vysoké PDI (</a:t>
            </a:r>
            <a:r>
              <a:rPr lang="cs-CZ" dirty="0" err="1" smtClean="0"/>
              <a:t>Hofstede</a:t>
            </a:r>
            <a:r>
              <a:rPr lang="cs-CZ" dirty="0" smtClean="0"/>
              <a:t>)</a:t>
            </a:r>
          </a:p>
          <a:p>
            <a:pPr lvl="2"/>
            <a:r>
              <a:rPr lang="cs-CZ" dirty="0" smtClean="0"/>
              <a:t>V kolektivistických kulturách</a:t>
            </a:r>
            <a:endParaRPr lang="cs-CZ" dirty="0"/>
          </a:p>
          <a:p>
            <a:endParaRPr lang="cs-CZ" dirty="0" smtClean="0"/>
          </a:p>
          <a:p>
            <a:endParaRPr lang="cs-CZ" dirty="0"/>
          </a:p>
          <a:p>
            <a:endParaRPr lang="cs-CZ" dirty="0" smtClean="0"/>
          </a:p>
          <a:p>
            <a:endParaRPr lang="cs-CZ" dirty="0"/>
          </a:p>
          <a:p>
            <a:r>
              <a:rPr lang="cs-CZ" sz="1800" dirty="0" smtClean="0"/>
              <a:t>Příklad: </a:t>
            </a:r>
          </a:p>
          <a:p>
            <a:pPr lvl="1"/>
            <a:r>
              <a:rPr lang="cs-CZ" sz="1800" dirty="0" smtClean="0"/>
              <a:t>Black </a:t>
            </a:r>
            <a:r>
              <a:rPr lang="cs-CZ" sz="1800" dirty="0" err="1" smtClean="0"/>
              <a:t>Books</a:t>
            </a:r>
            <a:r>
              <a:rPr lang="cs-CZ" sz="1800" dirty="0" smtClean="0"/>
              <a:t> – </a:t>
            </a:r>
            <a:r>
              <a:rPr lang="cs-CZ" sz="1800" dirty="0" err="1" smtClean="0"/>
              <a:t>The</a:t>
            </a:r>
            <a:r>
              <a:rPr lang="cs-CZ" sz="1800" dirty="0" smtClean="0"/>
              <a:t> </a:t>
            </a:r>
            <a:r>
              <a:rPr lang="cs-CZ" sz="1800" dirty="0" err="1" smtClean="0"/>
              <a:t>Fixer</a:t>
            </a:r>
            <a:r>
              <a:rPr lang="cs-CZ" sz="1800" dirty="0" smtClean="0"/>
              <a:t> </a:t>
            </a:r>
            <a:r>
              <a:rPr lang="cs-CZ" sz="1100" dirty="0" smtClean="0"/>
              <a:t>(4min 30sec, 9min 10sec, 15min 14 sec)</a:t>
            </a:r>
            <a:endParaRPr lang="cs-CZ" sz="1800" dirty="0" smtClean="0"/>
          </a:p>
          <a:p>
            <a:pPr lvl="1"/>
            <a:r>
              <a:rPr lang="cs-CZ" sz="1800" dirty="0">
                <a:hlinkClick r:id="rId3"/>
              </a:rPr>
              <a:t>http://www.youtube.com/watch?v=cW1G-pfQthU</a:t>
            </a:r>
            <a:endParaRPr lang="en-US" sz="18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2492896"/>
            <a:ext cx="3936084"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459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Příčiny stresu:</a:t>
            </a:r>
            <a:br>
              <a:rPr lang="cs-CZ" dirty="0"/>
            </a:br>
            <a:r>
              <a:rPr lang="cs-CZ" dirty="0"/>
              <a:t>Stresory spojené s prací</a:t>
            </a:r>
            <a:endParaRPr lang="en-US" dirty="0"/>
          </a:p>
        </p:txBody>
      </p:sp>
      <p:sp>
        <p:nvSpPr>
          <p:cNvPr id="3" name="Zástupný symbol pro obsah 2"/>
          <p:cNvSpPr>
            <a:spLocks noGrp="1"/>
          </p:cNvSpPr>
          <p:nvPr>
            <p:ph sz="quarter" idx="1"/>
          </p:nvPr>
        </p:nvSpPr>
        <p:spPr/>
        <p:txBody>
          <a:bodyPr/>
          <a:lstStyle/>
          <a:p>
            <a:pPr marL="457200" indent="-457200">
              <a:buFont typeface="+mj-lt"/>
              <a:buAutoNum type="arabicPeriod" startAt="4"/>
            </a:pPr>
            <a:r>
              <a:rPr lang="cs-CZ" b="1" dirty="0" smtClean="0"/>
              <a:t>Přetížení/nevytížení:</a:t>
            </a:r>
            <a:r>
              <a:rPr lang="cs-CZ" dirty="0" smtClean="0"/>
              <a:t> </a:t>
            </a:r>
            <a:r>
              <a:rPr lang="cs-CZ" i="1" dirty="0" smtClean="0"/>
              <a:t>Když lidé pracují moc a málo.</a:t>
            </a:r>
          </a:p>
          <a:p>
            <a:pPr lvl="1"/>
            <a:r>
              <a:rPr lang="cs-CZ" dirty="0" smtClean="0"/>
              <a:t>Přetížení:</a:t>
            </a:r>
          </a:p>
          <a:p>
            <a:pPr lvl="2"/>
            <a:r>
              <a:rPr lang="cs-CZ" b="1" dirty="0" smtClean="0"/>
              <a:t>Kvantitativní</a:t>
            </a:r>
            <a:r>
              <a:rPr lang="cs-CZ" dirty="0" smtClean="0"/>
              <a:t>: Pracovník musí udělat více práce, než lze za daný čas stihnout.</a:t>
            </a:r>
          </a:p>
          <a:p>
            <a:pPr lvl="2"/>
            <a:r>
              <a:rPr lang="cs-CZ" b="1" dirty="0" smtClean="0"/>
              <a:t>Kvalitativní</a:t>
            </a:r>
            <a:r>
              <a:rPr lang="cs-CZ" dirty="0" smtClean="0"/>
              <a:t>: Pracovník není přesvědčen o tom, že má schopnosti, které jsou pro danou práci potřeba.</a:t>
            </a:r>
          </a:p>
          <a:p>
            <a:pPr lvl="1"/>
            <a:r>
              <a:rPr lang="cs-CZ" dirty="0" smtClean="0"/>
              <a:t>Nevytížení:</a:t>
            </a:r>
          </a:p>
          <a:p>
            <a:pPr lvl="2"/>
            <a:r>
              <a:rPr lang="cs-CZ" b="1" dirty="0" smtClean="0"/>
              <a:t>Kvantitativní</a:t>
            </a:r>
            <a:r>
              <a:rPr lang="cs-CZ" dirty="0" smtClean="0"/>
              <a:t>: nuda, není co dělat</a:t>
            </a:r>
          </a:p>
          <a:p>
            <a:pPr lvl="2"/>
            <a:r>
              <a:rPr lang="cs-CZ" b="1" dirty="0" smtClean="0"/>
              <a:t>Kvalitativní</a:t>
            </a:r>
            <a:r>
              <a:rPr lang="cs-CZ" dirty="0" smtClean="0"/>
              <a:t>: rutinní práce, nedostatek intelektuální stimulace</a:t>
            </a:r>
            <a:endParaRPr lang="en-US" dirty="0"/>
          </a:p>
        </p:txBody>
      </p:sp>
    </p:spTree>
    <p:extLst>
      <p:ext uri="{BB962C8B-B14F-4D97-AF65-F5344CB8AC3E}">
        <p14:creationId xmlns:p14="http://schemas.microsoft.com/office/powerpoint/2010/main" val="9856295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Arkýř">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rkýř">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1641</TotalTime>
  <Words>2213</Words>
  <Application>Microsoft Office PowerPoint</Application>
  <PresentationFormat>Předvádění na obrazovce (4:3)</PresentationFormat>
  <Paragraphs>479</Paragraphs>
  <Slides>46</Slides>
  <Notes>7</Notes>
  <HiddenSlides>0</HiddenSlides>
  <MMClips>0</MMClips>
  <ScaleCrop>false</ScaleCrop>
  <HeadingPairs>
    <vt:vector size="4" baseType="variant">
      <vt:variant>
        <vt:lpstr>Motiv</vt:lpstr>
      </vt:variant>
      <vt:variant>
        <vt:i4>1</vt:i4>
      </vt:variant>
      <vt:variant>
        <vt:lpstr>Nadpisy snímků</vt:lpstr>
      </vt:variant>
      <vt:variant>
        <vt:i4>46</vt:i4>
      </vt:variant>
    </vt:vector>
  </HeadingPairs>
  <TitlesOfParts>
    <vt:vector size="47" baseType="lpstr">
      <vt:lpstr>Arkýř</vt:lpstr>
      <vt:lpstr>Stres a Time Management</vt:lpstr>
      <vt:lpstr>Stres</vt:lpstr>
      <vt:lpstr>Stres</vt:lpstr>
      <vt:lpstr>Příčiny stresu: Stresory spojené s prací</vt:lpstr>
      <vt:lpstr>Příčiny stresu: Stresory spojené s prací</vt:lpstr>
      <vt:lpstr>Prezentace aplikace PowerPoint</vt:lpstr>
      <vt:lpstr>Příčiny stresu: Stresory spojené s prací</vt:lpstr>
      <vt:lpstr>Příčiny stresu: Stresory spojené s prací</vt:lpstr>
      <vt:lpstr>Příčiny stresu: Stresory spojené s prací</vt:lpstr>
      <vt:lpstr>Příčiny stresu: Stresory spojené s prací</vt:lpstr>
      <vt:lpstr>Příčiny stresu: Stresory spojené s prací</vt:lpstr>
      <vt:lpstr>Příčiny stresu: Stresory spojené s prací</vt:lpstr>
      <vt:lpstr>Příčiny stresu: Stresory spojené s prací</vt:lpstr>
      <vt:lpstr>Následky stresu</vt:lpstr>
      <vt:lpstr>Distres versus Eustres </vt:lpstr>
      <vt:lpstr>Stres a výkonnost</vt:lpstr>
      <vt:lpstr>Stres a duševní pohoda: Syndrom vyhoření</vt:lpstr>
      <vt:lpstr>Syndrom vyhoření</vt:lpstr>
      <vt:lpstr>Stres a zdraví</vt:lpstr>
      <vt:lpstr>Zvládání stresu</vt:lpstr>
      <vt:lpstr>Zvládání stresu</vt:lpstr>
      <vt:lpstr>Time management</vt:lpstr>
      <vt:lpstr>Time management</vt:lpstr>
      <vt:lpstr>Paretovo pravidlo:</vt:lpstr>
      <vt:lpstr>Situace</vt:lpstr>
      <vt:lpstr>Matrice Time managemenu</vt:lpstr>
      <vt:lpstr>Time management matrix</vt:lpstr>
      <vt:lpstr>Time management matrix</vt:lpstr>
      <vt:lpstr>Jak strávit více času v Q2?</vt:lpstr>
      <vt:lpstr>Jak strávit více času v Q 2?</vt:lpstr>
      <vt:lpstr>Jak strávit více času v Q2?</vt:lpstr>
      <vt:lpstr>Týdenní plán</vt:lpstr>
      <vt:lpstr>Jak strávit více času v Q2?</vt:lpstr>
      <vt:lpstr>Jak strávit více času v Q2?</vt:lpstr>
      <vt:lpstr>Jak strávit více času v Q2?</vt:lpstr>
      <vt:lpstr>Jak strávit více času v Q2?</vt:lpstr>
      <vt:lpstr>Jak si uklízet</vt:lpstr>
      <vt:lpstr>Jak si uklízet</vt:lpstr>
      <vt:lpstr>Jak strávit více času v Q2?</vt:lpstr>
      <vt:lpstr>Procrastinace</vt:lpstr>
      <vt:lpstr>Prokrastinace</vt:lpstr>
      <vt:lpstr>Prokrastinace</vt:lpstr>
      <vt:lpstr>Prokrastinace</vt:lpstr>
      <vt:lpstr>Prokrastinace</vt:lpstr>
      <vt:lpstr>Prezentace aplikace PowerPoint</vt:lpstr>
      <vt:lpstr>Further reading and literature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Management</dc:title>
  <cp:lastModifiedBy>uzivatel</cp:lastModifiedBy>
  <cp:revision>75</cp:revision>
  <cp:lastPrinted>2013-01-09T07:41:23Z</cp:lastPrinted>
  <dcterms:modified xsi:type="dcterms:W3CDTF">2014-11-24T14:40:12Z</dcterms:modified>
</cp:coreProperties>
</file>