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7" r:id="rId15"/>
    <p:sldId id="348" r:id="rId16"/>
    <p:sldId id="346" r:id="rId17"/>
    <p:sldId id="349" r:id="rId18"/>
    <p:sldId id="350" r:id="rId19"/>
    <p:sldId id="351" r:id="rId20"/>
    <p:sldId id="334" r:id="rId21"/>
    <p:sldId id="352" r:id="rId22"/>
    <p:sldId id="353" r:id="rId23"/>
    <p:sldId id="354" r:id="rId24"/>
    <p:sldId id="375" r:id="rId25"/>
    <p:sldId id="374" r:id="rId26"/>
    <p:sldId id="376" r:id="rId27"/>
    <p:sldId id="377" r:id="rId28"/>
    <p:sldId id="378" r:id="rId29"/>
    <p:sldId id="379" r:id="rId30"/>
    <p:sldId id="287" r:id="rId31"/>
    <p:sldId id="355" r:id="rId32"/>
    <p:sldId id="356" r:id="rId33"/>
    <p:sldId id="357" r:id="rId34"/>
    <p:sldId id="280" r:id="rId35"/>
    <p:sldId id="358" r:id="rId36"/>
    <p:sldId id="359" r:id="rId37"/>
    <p:sldId id="360" r:id="rId38"/>
    <p:sldId id="361" r:id="rId39"/>
    <p:sldId id="259" r:id="rId40"/>
    <p:sldId id="362" r:id="rId41"/>
    <p:sldId id="363" r:id="rId42"/>
    <p:sldId id="266" r:id="rId43"/>
    <p:sldId id="364" r:id="rId44"/>
    <p:sldId id="365" r:id="rId45"/>
    <p:sldId id="366" r:id="rId46"/>
    <p:sldId id="367" r:id="rId47"/>
    <p:sldId id="368" r:id="rId48"/>
    <p:sldId id="292" r:id="rId49"/>
    <p:sldId id="369" r:id="rId50"/>
    <p:sldId id="294" r:id="rId51"/>
    <p:sldId id="372" r:id="rId52"/>
    <p:sldId id="373" r:id="rId53"/>
    <p:sldId id="297" r:id="rId54"/>
    <p:sldId id="370" r:id="rId55"/>
    <p:sldId id="371" r:id="rId56"/>
    <p:sldId id="299" r:id="rId57"/>
    <p:sldId id="306" r:id="rId58"/>
    <p:sldId id="308" r:id="rId59"/>
    <p:sldId id="307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295" r:id="rId68"/>
    <p:sldId id="330" r:id="rId69"/>
    <p:sldId id="296" r:id="rId70"/>
    <p:sldId id="318" r:id="rId71"/>
    <p:sldId id="319" r:id="rId72"/>
    <p:sldId id="320" r:id="rId73"/>
    <p:sldId id="321" r:id="rId74"/>
    <p:sldId id="322" r:id="rId75"/>
    <p:sldId id="323" r:id="rId76"/>
    <p:sldId id="324" r:id="rId77"/>
    <p:sldId id="326" r:id="rId78"/>
    <p:sldId id="316" r:id="rId79"/>
    <p:sldId id="327" r:id="rId80"/>
    <p:sldId id="328" r:id="rId81"/>
    <p:sldId id="329" r:id="rId82"/>
    <p:sldId id="380" r:id="rId83"/>
    <p:sldId id="381" r:id="rId8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9230B-064B-40BC-85C4-5113B75B04C4}" type="datetimeFigureOut">
              <a:rPr lang="en-GB" smtClean="0"/>
              <a:pPr/>
              <a:t>08/11/2015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dible.com/pd/Science-Technology/Your-Deceptive-Mind-A-Scientific-Guide-to-Critical-Thinking-Skills-Audiobook/B00D9473WC" TargetMode="External"/><Relationship Id="rId2" Type="http://schemas.openxmlformats.org/officeDocument/2006/relationships/hyperlink" Target="https://www.coursera.org/brow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udible.com/pd/Science-Technology/Understanding-the-Mysteries-of-Human-Behavior-Audiobook/B00DDTGKBI" TargetMode="External"/><Relationship Id="rId4" Type="http://schemas.openxmlformats.org/officeDocument/2006/relationships/hyperlink" Target="http://www.audible.com/pd/Science-Technology/The-Great-Ideas-of-Psychology-Audiobook/B00DL15FZA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/>
          <a:lstStyle/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Kritické </a:t>
            </a:r>
            <a:r>
              <a:rPr lang="sk-SK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myšlení</a:t>
            </a: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</a:t>
            </a:r>
            <a:r>
              <a:rPr lang="sk-SK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psychologii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Když</a:t>
            </a:r>
            <a:r>
              <a:rPr lang="sk-SK" b="1" dirty="0" smtClean="0"/>
              <a:t> si </a:t>
            </a:r>
            <a:r>
              <a:rPr lang="sk-SK" b="1" dirty="0" err="1" smtClean="0"/>
              <a:t>lidé</a:t>
            </a:r>
            <a:r>
              <a:rPr lang="sk-SK" b="1" dirty="0" smtClean="0"/>
              <a:t> myslí, že </a:t>
            </a:r>
            <a:r>
              <a:rPr lang="sk-SK" b="1" dirty="0" err="1" smtClean="0"/>
              <a:t>přemýšlí</a:t>
            </a:r>
            <a:r>
              <a:rPr lang="sk-SK" b="1" dirty="0" smtClean="0"/>
              <a:t> kriticky, ale...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“Vypadá to příliš hezky / komerčně / sluníčkově. Něco na tom musí být určitě špatně.”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Když</a:t>
            </a:r>
            <a:r>
              <a:rPr lang="sk-SK" b="1" dirty="0" smtClean="0"/>
              <a:t> si </a:t>
            </a:r>
            <a:r>
              <a:rPr lang="sk-SK" b="1" dirty="0" err="1" smtClean="0"/>
              <a:t>lidé</a:t>
            </a:r>
            <a:r>
              <a:rPr lang="sk-SK" b="1" dirty="0" smtClean="0"/>
              <a:t> myslí, že </a:t>
            </a:r>
            <a:r>
              <a:rPr lang="sk-SK" b="1" dirty="0" err="1" smtClean="0"/>
              <a:t>přemýšlí</a:t>
            </a:r>
            <a:r>
              <a:rPr lang="sk-SK" b="1" dirty="0" smtClean="0"/>
              <a:t> kriticky, ale...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“Každý říká, že XY je nejlepší volba, ale někdo, koho úsudku hodně důvěřuji, mi říkal o případech, kdy XY vůbec nefungovalo. Nebudu tedy XY již věřit a doporučuji, abyste se XY také vyhýbali.”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Když</a:t>
            </a:r>
            <a:r>
              <a:rPr lang="sk-SK" b="1" dirty="0" smtClean="0"/>
              <a:t> si </a:t>
            </a:r>
            <a:r>
              <a:rPr lang="sk-SK" b="1" dirty="0" err="1" smtClean="0"/>
              <a:t>lidé</a:t>
            </a:r>
            <a:r>
              <a:rPr lang="sk-SK" b="1" dirty="0" smtClean="0"/>
              <a:t> myslí, že </a:t>
            </a:r>
            <a:r>
              <a:rPr lang="sk-SK" b="1" dirty="0" err="1" smtClean="0"/>
              <a:t>přemýšlí</a:t>
            </a:r>
            <a:r>
              <a:rPr lang="sk-SK" b="1" dirty="0" smtClean="0"/>
              <a:t> kriticky, ale...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“Tak, tohle jsou všechny mé argumenty. Teď se mnou musíte souhlasit.”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Když</a:t>
            </a:r>
            <a:r>
              <a:rPr lang="sk-SK" b="1" dirty="0" smtClean="0"/>
              <a:t> si </a:t>
            </a:r>
            <a:r>
              <a:rPr lang="sk-SK" b="1" dirty="0" err="1" smtClean="0"/>
              <a:t>lidé</a:t>
            </a:r>
            <a:r>
              <a:rPr lang="sk-SK" b="1" dirty="0" smtClean="0"/>
              <a:t> myslí, že </a:t>
            </a:r>
            <a:r>
              <a:rPr lang="sk-SK" b="1" dirty="0" err="1" smtClean="0"/>
              <a:t>přemýšlí</a:t>
            </a:r>
            <a:r>
              <a:rPr lang="sk-SK" b="1" dirty="0" smtClean="0"/>
              <a:t> kriticky, ale...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i="1" dirty="0" smtClean="0"/>
              <a:t>“XY je pravděpodobně pravda, protože platí A, B, C a D, přičemž všechny poukazují na XY.”</a:t>
            </a:r>
          </a:p>
          <a:p>
            <a:pPr>
              <a:buFontTx/>
              <a:buChar char="-"/>
            </a:pPr>
            <a:r>
              <a:rPr lang="cs-CZ" i="1" dirty="0" smtClean="0"/>
              <a:t>„Ha!!! Zjistilo se, že A tak úplně neplatí, tudíž XY pravděpodobně pravda není.“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Když</a:t>
            </a:r>
            <a:r>
              <a:rPr lang="sk-SK" b="1" dirty="0" smtClean="0"/>
              <a:t> si </a:t>
            </a:r>
            <a:r>
              <a:rPr lang="sk-SK" b="1" dirty="0" err="1" smtClean="0"/>
              <a:t>lidé</a:t>
            </a:r>
            <a:r>
              <a:rPr lang="sk-SK" b="1" dirty="0" smtClean="0"/>
              <a:t> myslí, že </a:t>
            </a:r>
            <a:r>
              <a:rPr lang="sk-SK" b="1" dirty="0" err="1" smtClean="0"/>
              <a:t>přemýšlí</a:t>
            </a:r>
            <a:r>
              <a:rPr lang="sk-SK" b="1" dirty="0" smtClean="0"/>
              <a:t> kriticky, ale...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i="1" dirty="0" smtClean="0"/>
              <a:t>“XY je pravděpodobně pravda, protože platí A, B, C a D, přičemž všechny poukazují na XY.”</a:t>
            </a:r>
          </a:p>
          <a:p>
            <a:pPr>
              <a:buFontTx/>
              <a:buChar char="-"/>
            </a:pPr>
            <a:r>
              <a:rPr lang="cs-CZ" i="1" dirty="0" smtClean="0"/>
              <a:t>„Ha!!! Zjistilo se, že A, B, C ani D tak úplně neplatí, tudíž XY zjevně není pravda.“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Když</a:t>
            </a:r>
            <a:r>
              <a:rPr lang="sk-SK" b="1" dirty="0" smtClean="0"/>
              <a:t> si </a:t>
            </a:r>
            <a:r>
              <a:rPr lang="sk-SK" b="1" dirty="0" err="1" smtClean="0"/>
              <a:t>lidé</a:t>
            </a:r>
            <a:r>
              <a:rPr lang="sk-SK" b="1" dirty="0" smtClean="0"/>
              <a:t> myslí, že </a:t>
            </a:r>
            <a:r>
              <a:rPr lang="sk-SK" b="1" dirty="0" err="1" smtClean="0"/>
              <a:t>přemýšlí</a:t>
            </a:r>
            <a:r>
              <a:rPr lang="sk-SK" b="1" dirty="0" smtClean="0"/>
              <a:t> kriticky, ale...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i="1" dirty="0" smtClean="0"/>
              <a:t>“XY je pravděpodobně pravda, protože platí A, B, C a D, přičemž všechny poukazují na XY.”</a:t>
            </a:r>
          </a:p>
          <a:p>
            <a:pPr>
              <a:buFontTx/>
              <a:buChar char="-"/>
            </a:pPr>
            <a:r>
              <a:rPr lang="cs-CZ" i="1" dirty="0" smtClean="0"/>
              <a:t>„Ha!!! Zjistilo se, že A, B, C ani D tak úplně neplatí, a kromě toho lidi, kteří argumentují pro XY, považuji za nedůvěryhodné, tudíž XY zjevně není pravda.“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Největší</a:t>
            </a:r>
            <a:r>
              <a:rPr lang="sk-SK" b="1" dirty="0" smtClean="0"/>
              <a:t> </a:t>
            </a:r>
            <a:r>
              <a:rPr lang="sk-SK" b="1" dirty="0" err="1" smtClean="0"/>
              <a:t>nebezpečí</a:t>
            </a:r>
            <a:r>
              <a:rPr lang="sk-SK" b="1" dirty="0" smtClean="0"/>
              <a:t> </a:t>
            </a:r>
            <a:r>
              <a:rPr lang="sk-SK" b="1" dirty="0" err="1" smtClean="0"/>
              <a:t>pro</a:t>
            </a:r>
            <a:r>
              <a:rPr lang="sk-SK" b="1" dirty="0" smtClean="0"/>
              <a:t> kritické </a:t>
            </a:r>
            <a:r>
              <a:rPr lang="sk-SK" b="1" dirty="0" err="1" smtClean="0"/>
              <a:t>myšlení</a:t>
            </a:r>
            <a:r>
              <a:rPr lang="sk-SK" b="1" dirty="0" smtClean="0"/>
              <a:t>...?</a:t>
            </a:r>
            <a:endParaRPr lang="en-GB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Největší</a:t>
            </a:r>
            <a:r>
              <a:rPr lang="sk-SK" b="1" dirty="0" smtClean="0"/>
              <a:t> </a:t>
            </a:r>
            <a:r>
              <a:rPr lang="sk-SK" b="1" dirty="0" err="1" smtClean="0"/>
              <a:t>nebezpečí</a:t>
            </a:r>
            <a:r>
              <a:rPr lang="sk-SK" b="1" dirty="0" smtClean="0"/>
              <a:t> </a:t>
            </a:r>
            <a:r>
              <a:rPr lang="sk-SK" b="1" dirty="0" err="1" smtClean="0"/>
              <a:t>pro</a:t>
            </a:r>
            <a:r>
              <a:rPr lang="sk-SK" b="1" dirty="0" smtClean="0"/>
              <a:t> kritické </a:t>
            </a:r>
            <a:r>
              <a:rPr lang="sk-SK" b="1" dirty="0" err="1" smtClean="0"/>
              <a:t>myšlení</a:t>
            </a:r>
            <a:r>
              <a:rPr lang="sk-SK" b="1" dirty="0" smtClean="0"/>
              <a:t>...</a:t>
            </a:r>
            <a:endParaRPr lang="en-GB" b="1" dirty="0"/>
          </a:p>
        </p:txBody>
      </p:sp>
      <p:pic>
        <p:nvPicPr>
          <p:cNvPr id="3" name="Picture 2" descr="C:\Users\Taaanique\Desktop\Blind lo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276872"/>
            <a:ext cx="3816424" cy="3307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Největší</a:t>
            </a:r>
            <a:r>
              <a:rPr lang="sk-SK" b="1" dirty="0" smtClean="0"/>
              <a:t> </a:t>
            </a:r>
            <a:r>
              <a:rPr lang="sk-SK" b="1" dirty="0" err="1" smtClean="0"/>
              <a:t>nebezpečí</a:t>
            </a:r>
            <a:r>
              <a:rPr lang="sk-SK" b="1" dirty="0" smtClean="0"/>
              <a:t> </a:t>
            </a:r>
            <a:r>
              <a:rPr lang="sk-SK" b="1" dirty="0" err="1" smtClean="0"/>
              <a:t>pro</a:t>
            </a:r>
            <a:r>
              <a:rPr lang="sk-SK" b="1" dirty="0" smtClean="0"/>
              <a:t> kritické </a:t>
            </a:r>
            <a:r>
              <a:rPr lang="sk-SK" b="1" dirty="0" err="1" smtClean="0"/>
              <a:t>myšlení</a:t>
            </a:r>
            <a:r>
              <a:rPr lang="sk-SK" b="1" dirty="0" smtClean="0"/>
              <a:t>...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cs-CZ" smtClean="0"/>
              <a:t>Všichni máme tendenci přeceňovat argumenty v prospěch myšlenek a lidí, které máme rádi, a podceňovat argumenty proti myšlenkám a lidem, které nemáme rádi.</a:t>
            </a:r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3600400"/>
          </a:xfrm>
        </p:spPr>
        <p:txBody>
          <a:bodyPr>
            <a:normAutofit/>
          </a:bodyPr>
          <a:lstStyle/>
          <a:p>
            <a:r>
              <a:rPr lang="cs-CZ" b="1" smtClean="0"/>
              <a:t>Kdy myslíte, že se toto děje studentům / učitelům / vědcům?</a:t>
            </a:r>
            <a:endParaRPr lang="cs-CZ" b="1"/>
          </a:p>
        </p:txBody>
      </p:sp>
      <p:pic>
        <p:nvPicPr>
          <p:cNvPr id="3" name="Picture 2" descr="C:\Users\Taaanique\Desktop\Blind lo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268553"/>
            <a:ext cx="2987824" cy="2589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je kritické </a:t>
            </a:r>
            <a:r>
              <a:rPr lang="sk-SK" b="1" dirty="0" err="1" smtClean="0"/>
              <a:t>myšlení</a:t>
            </a:r>
            <a:r>
              <a:rPr lang="sk-SK" b="1" dirty="0" smtClean="0"/>
              <a:t>?</a:t>
            </a:r>
            <a:endParaRPr lang="en-GB" b="1" dirty="0"/>
          </a:p>
        </p:txBody>
      </p:sp>
      <p:pic>
        <p:nvPicPr>
          <p:cNvPr id="1026" name="Picture 2" descr="C:\Users\Taaanique\Desktop\MCN Dokumenty ELF\PROC obrazky\Komprimovane\Smiley_thin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556792"/>
            <a:ext cx="2434183" cy="3300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</a:t>
            </a:r>
            <a:r>
              <a:rPr lang="sk-SK" b="1" dirty="0" err="1" smtClean="0"/>
              <a:t>ve</a:t>
            </a:r>
            <a:r>
              <a:rPr lang="sk-SK" b="1" dirty="0" smtClean="0"/>
              <a:t> </a:t>
            </a:r>
            <a:r>
              <a:rPr lang="sk-SK" b="1" dirty="0" err="1" smtClean="0"/>
              <a:t>vědě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Odborné poznání je založené na kvalitné argumentaci</a:t>
            </a:r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</a:t>
            </a:r>
            <a:r>
              <a:rPr lang="sk-SK" b="1" dirty="0" err="1" smtClean="0"/>
              <a:t>ve</a:t>
            </a:r>
            <a:r>
              <a:rPr lang="sk-SK" b="1" dirty="0" smtClean="0"/>
              <a:t> </a:t>
            </a:r>
            <a:r>
              <a:rPr lang="sk-SK" b="1" dirty="0" err="1" smtClean="0"/>
              <a:t>vědě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Odborné poznání je založené na kvalitné argumentaci </a:t>
            </a:r>
          </a:p>
          <a:p>
            <a:r>
              <a:rPr lang="cs-CZ" smtClean="0"/>
              <a:t>Pokud nepodáváme důkazy, jde o…</a:t>
            </a:r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</a:t>
            </a:r>
            <a:r>
              <a:rPr lang="sk-SK" b="1" dirty="0" err="1" smtClean="0"/>
              <a:t>ve</a:t>
            </a:r>
            <a:r>
              <a:rPr lang="sk-SK" b="1" dirty="0" smtClean="0"/>
              <a:t> </a:t>
            </a:r>
            <a:r>
              <a:rPr lang="sk-SK" b="1" dirty="0" err="1" smtClean="0"/>
              <a:t>vědě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Odborné poznání je založené na </a:t>
            </a:r>
            <a:r>
              <a:rPr lang="cs-CZ" dirty="0" err="1" smtClean="0"/>
              <a:t>kvalitné</a:t>
            </a:r>
            <a:r>
              <a:rPr lang="cs-CZ" dirty="0" smtClean="0"/>
              <a:t> argumentaci </a:t>
            </a:r>
          </a:p>
          <a:p>
            <a:r>
              <a:rPr lang="cs-CZ" dirty="0" smtClean="0"/>
              <a:t>Pokud nepodáváme důkazy, jde o…</a:t>
            </a:r>
          </a:p>
          <a:p>
            <a:r>
              <a:rPr lang="cs-CZ" i="1" dirty="0" smtClean="0"/>
              <a:t>…konstatování faktů?</a:t>
            </a:r>
            <a:endParaRPr lang="cs-CZ" i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</a:t>
            </a:r>
            <a:r>
              <a:rPr lang="sk-SK" b="1" dirty="0" err="1" smtClean="0"/>
              <a:t>ve</a:t>
            </a:r>
            <a:r>
              <a:rPr lang="sk-SK" b="1" dirty="0" smtClean="0"/>
              <a:t> </a:t>
            </a:r>
            <a:r>
              <a:rPr lang="sk-SK" b="1" dirty="0" err="1" smtClean="0"/>
              <a:t>vědě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Odborné poznání je založené na </a:t>
            </a:r>
            <a:r>
              <a:rPr lang="cs-CZ" dirty="0" err="1" smtClean="0"/>
              <a:t>kvalitné</a:t>
            </a:r>
            <a:r>
              <a:rPr lang="cs-CZ" dirty="0" smtClean="0"/>
              <a:t> argumentaci </a:t>
            </a:r>
          </a:p>
          <a:p>
            <a:r>
              <a:rPr lang="cs-CZ" dirty="0" smtClean="0"/>
              <a:t>Pokud nepodáváme důkazy, jde o…</a:t>
            </a:r>
          </a:p>
          <a:p>
            <a:r>
              <a:rPr lang="cs-CZ" i="1" dirty="0" smtClean="0"/>
              <a:t>…konstatování faktů?</a:t>
            </a:r>
          </a:p>
          <a:p>
            <a:r>
              <a:rPr lang="cs-CZ" i="1" dirty="0" smtClean="0"/>
              <a:t>…vnucování názoru?</a:t>
            </a:r>
            <a:endParaRPr lang="cs-CZ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</a:t>
            </a:r>
            <a:r>
              <a:rPr lang="sk-SK" b="1" dirty="0" err="1" smtClean="0"/>
              <a:t>není</a:t>
            </a:r>
            <a:r>
              <a:rPr lang="sk-SK" b="1" dirty="0" smtClean="0"/>
              <a:t> dobrý argument</a:t>
            </a:r>
            <a:endParaRPr lang="en-GB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</a:t>
            </a:r>
            <a:r>
              <a:rPr lang="sk-SK" b="1" dirty="0" err="1" smtClean="0"/>
              <a:t>není</a:t>
            </a:r>
            <a:r>
              <a:rPr lang="sk-SK" b="1" dirty="0" smtClean="0"/>
              <a:t> dobrý argument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Pouhé zdůrazňování našeho přesvědčení a emočního podtextu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</a:t>
            </a:r>
            <a:r>
              <a:rPr lang="sk-SK" b="1" dirty="0" err="1" smtClean="0"/>
              <a:t>není</a:t>
            </a:r>
            <a:r>
              <a:rPr lang="sk-SK" b="1" dirty="0" smtClean="0"/>
              <a:t> dobrý argument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Pouhé zdůrazňování našeho přesvědčení a emočního podtextu</a:t>
            </a:r>
          </a:p>
          <a:p>
            <a:r>
              <a:rPr lang="cs-CZ" dirty="0" smtClean="0"/>
              <a:t>Vybírání faktů podle toho, které se nám hodí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</a:t>
            </a:r>
            <a:r>
              <a:rPr lang="sk-SK" b="1" dirty="0" err="1" smtClean="0"/>
              <a:t>není</a:t>
            </a:r>
            <a:r>
              <a:rPr lang="sk-SK" b="1" dirty="0" smtClean="0"/>
              <a:t> dobrý argument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Pouhé zdůrazňování našeho přesvědčení a emočního podtextu</a:t>
            </a:r>
          </a:p>
          <a:p>
            <a:r>
              <a:rPr lang="cs-CZ" dirty="0" smtClean="0"/>
              <a:t>Vybírání faktů podle toho, které se nám hodí</a:t>
            </a:r>
          </a:p>
          <a:p>
            <a:r>
              <a:rPr lang="cs-CZ" dirty="0" smtClean="0"/>
              <a:t>Ignorace nebo selektivní ignorace důkazů druhé strany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</a:t>
            </a:r>
            <a:r>
              <a:rPr lang="sk-SK" b="1" dirty="0" err="1" smtClean="0"/>
              <a:t>není</a:t>
            </a:r>
            <a:r>
              <a:rPr lang="sk-SK" b="1" dirty="0" smtClean="0"/>
              <a:t> dobrý argument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Pouhé zdůrazňování našeho přesvědčení a emočního podtextu</a:t>
            </a:r>
          </a:p>
          <a:p>
            <a:r>
              <a:rPr lang="cs-CZ" dirty="0" smtClean="0"/>
              <a:t>Vybírání faktů podle toho, které se nám hodí</a:t>
            </a:r>
          </a:p>
          <a:p>
            <a:r>
              <a:rPr lang="cs-CZ" dirty="0" smtClean="0"/>
              <a:t>Ignorace nebo selektivní ignorace důkazů druhé strany</a:t>
            </a:r>
          </a:p>
          <a:p>
            <a:r>
              <a:rPr lang="cs-CZ" dirty="0" smtClean="0"/>
              <a:t>Vybízení druhé strany, aby podala důkazy, které by vyvrátily naše nepodložené tvrzení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</a:t>
            </a:r>
            <a:r>
              <a:rPr lang="sk-SK" b="1" dirty="0" err="1" smtClean="0"/>
              <a:t>není</a:t>
            </a:r>
            <a:r>
              <a:rPr lang="sk-SK" b="1" dirty="0" smtClean="0"/>
              <a:t> dobrý argument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dirty="0" smtClean="0"/>
              <a:t>Pouhé zdůrazňování našeho přesvědčení a emočního podtextu</a:t>
            </a:r>
          </a:p>
          <a:p>
            <a:r>
              <a:rPr lang="cs-CZ" dirty="0" smtClean="0"/>
              <a:t>Vybírání faktů podle toho, které se nám hodí</a:t>
            </a:r>
          </a:p>
          <a:p>
            <a:r>
              <a:rPr lang="cs-CZ" dirty="0" smtClean="0"/>
              <a:t>Ignorace nebo selektivní ignorace důkazů druhé strany</a:t>
            </a:r>
          </a:p>
          <a:p>
            <a:r>
              <a:rPr lang="cs-CZ" dirty="0" smtClean="0"/>
              <a:t>Vybízení druhé strany, aby podala důkazy, které by vyvrátily naše nepodložené tvrzení</a:t>
            </a:r>
          </a:p>
          <a:p>
            <a:r>
              <a:rPr lang="cs-CZ" dirty="0" smtClean="0"/>
              <a:t>Posuzování „kvality“ argumentů druhé strany na základě nesouvisejících informací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je kritické </a:t>
            </a:r>
            <a:r>
              <a:rPr lang="sk-SK" b="1" dirty="0" err="1" smtClean="0"/>
              <a:t>myšlení</a:t>
            </a:r>
            <a:r>
              <a:rPr lang="sk-SK" b="1" dirty="0" smtClean="0"/>
              <a:t>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Důkladné a záměrné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</a:t>
            </a:r>
            <a:r>
              <a:rPr lang="sk-SK" b="1" dirty="0" err="1" smtClean="0"/>
              <a:t>ve</a:t>
            </a:r>
            <a:r>
              <a:rPr lang="sk-SK" b="1" dirty="0" smtClean="0"/>
              <a:t> </a:t>
            </a:r>
            <a:r>
              <a:rPr lang="sk-SK" b="1" dirty="0" err="1" smtClean="0"/>
              <a:t>vědě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Argument se skládá ze </a:t>
            </a:r>
            <a:r>
              <a:rPr lang="cs-CZ" b="1" dirty="0" smtClean="0"/>
              <a:t>sylogizmů</a:t>
            </a:r>
            <a:r>
              <a:rPr lang="cs-CZ" dirty="0" smtClean="0"/>
              <a:t>, které obsahují </a:t>
            </a:r>
            <a:r>
              <a:rPr lang="cs-CZ" b="1" dirty="0" smtClean="0"/>
              <a:t>premisy</a:t>
            </a:r>
            <a:r>
              <a:rPr lang="cs-CZ" dirty="0" smtClean="0"/>
              <a:t>, ze kterých je odvozený </a:t>
            </a:r>
            <a:r>
              <a:rPr lang="cs-CZ" b="1" dirty="0" smtClean="0"/>
              <a:t>závěr</a:t>
            </a:r>
            <a:endParaRPr lang="cs-CZ" i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</a:t>
            </a:r>
            <a:r>
              <a:rPr lang="sk-SK" b="1" dirty="0" err="1" smtClean="0"/>
              <a:t>ve</a:t>
            </a:r>
            <a:r>
              <a:rPr lang="sk-SK" b="1" dirty="0" smtClean="0"/>
              <a:t> </a:t>
            </a:r>
            <a:r>
              <a:rPr lang="sk-SK" b="1" dirty="0" err="1" smtClean="0"/>
              <a:t>vědě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Argument se skládá ze </a:t>
            </a:r>
            <a:r>
              <a:rPr lang="cs-CZ" b="1" dirty="0" smtClean="0"/>
              <a:t>sylogizmů</a:t>
            </a:r>
            <a:r>
              <a:rPr lang="cs-CZ" dirty="0" smtClean="0"/>
              <a:t>, které obsahují </a:t>
            </a:r>
            <a:r>
              <a:rPr lang="cs-CZ" b="1" dirty="0" smtClean="0"/>
              <a:t>premisy</a:t>
            </a:r>
            <a:r>
              <a:rPr lang="cs-CZ" dirty="0" smtClean="0"/>
              <a:t>, ze kterých je odvozený </a:t>
            </a:r>
            <a:r>
              <a:rPr lang="cs-CZ" b="1" dirty="0" smtClean="0"/>
              <a:t>závěr</a:t>
            </a:r>
          </a:p>
          <a:p>
            <a:r>
              <a:rPr lang="cs-CZ" dirty="0" smtClean="0"/>
              <a:t>Kvalita argumentace závisí na…?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</a:t>
            </a:r>
            <a:r>
              <a:rPr lang="sk-SK" b="1" dirty="0" err="1" smtClean="0"/>
              <a:t>ve</a:t>
            </a:r>
            <a:r>
              <a:rPr lang="sk-SK" b="1" dirty="0" smtClean="0"/>
              <a:t> </a:t>
            </a:r>
            <a:r>
              <a:rPr lang="sk-SK" b="1" dirty="0" err="1" smtClean="0"/>
              <a:t>vědě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Argument se skládá ze </a:t>
            </a:r>
            <a:r>
              <a:rPr lang="cs-CZ" b="1" dirty="0" smtClean="0"/>
              <a:t>sylogizmů</a:t>
            </a:r>
            <a:r>
              <a:rPr lang="cs-CZ" dirty="0" smtClean="0"/>
              <a:t>, které obsahují </a:t>
            </a:r>
            <a:r>
              <a:rPr lang="cs-CZ" b="1" dirty="0" smtClean="0"/>
              <a:t>premisy</a:t>
            </a:r>
            <a:r>
              <a:rPr lang="cs-CZ" dirty="0" smtClean="0"/>
              <a:t>, ze kterých je odvozený </a:t>
            </a:r>
            <a:r>
              <a:rPr lang="cs-CZ" b="1" dirty="0" smtClean="0"/>
              <a:t>závěr</a:t>
            </a:r>
          </a:p>
          <a:p>
            <a:r>
              <a:rPr lang="cs-CZ" dirty="0" smtClean="0"/>
              <a:t>Kvalita argumentace závisí na…</a:t>
            </a:r>
          </a:p>
          <a:p>
            <a:r>
              <a:rPr lang="cs-CZ" dirty="0" smtClean="0"/>
              <a:t>Formální správnosti argumentů</a:t>
            </a:r>
          </a:p>
          <a:p>
            <a:r>
              <a:rPr lang="cs-CZ" dirty="0" smtClean="0"/>
              <a:t>Pravdivosti premis 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Deduktivní usuzování</a:t>
            </a:r>
            <a:endParaRPr lang="cs-CZ" b="1"/>
          </a:p>
        </p:txBody>
      </p:sp>
      <p:pic>
        <p:nvPicPr>
          <p:cNvPr id="2050" name="Picture 2" descr="C:\Users\Taaanique\Desktop\penguinsyllog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10737"/>
            <a:ext cx="5536853" cy="5547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Deduktivní usuzování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předpokladu, že </a:t>
            </a:r>
            <a:r>
              <a:rPr lang="cs-CZ" b="1" dirty="0" smtClean="0"/>
              <a:t>premisy</a:t>
            </a:r>
            <a:r>
              <a:rPr lang="cs-CZ" dirty="0" smtClean="0"/>
              <a:t> jsou pravdivé 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Deduktivní usuzování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předpokladu, že </a:t>
            </a:r>
            <a:r>
              <a:rPr lang="cs-CZ" b="1" dirty="0" smtClean="0"/>
              <a:t>premisy</a:t>
            </a:r>
            <a:r>
              <a:rPr lang="cs-CZ" dirty="0" smtClean="0"/>
              <a:t> jsou pravdivé </a:t>
            </a:r>
          </a:p>
          <a:p>
            <a:r>
              <a:rPr lang="cs-CZ" dirty="0" smtClean="0"/>
              <a:t>Pokud je zachována </a:t>
            </a:r>
            <a:r>
              <a:rPr lang="cs-CZ" b="1" dirty="0" smtClean="0"/>
              <a:t>formální správnost</a:t>
            </a:r>
            <a:r>
              <a:rPr lang="cs-CZ" dirty="0" smtClean="0"/>
              <a:t>, je pravdivý i závěr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Deduktivní usuzování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předpokladu, že </a:t>
            </a:r>
            <a:r>
              <a:rPr lang="cs-CZ" b="1" dirty="0" smtClean="0"/>
              <a:t>premisy</a:t>
            </a:r>
            <a:r>
              <a:rPr lang="cs-CZ" dirty="0" smtClean="0"/>
              <a:t> jsou pravdivé </a:t>
            </a:r>
          </a:p>
          <a:p>
            <a:r>
              <a:rPr lang="cs-CZ" dirty="0" smtClean="0"/>
              <a:t>Pokud je zachována </a:t>
            </a:r>
            <a:r>
              <a:rPr lang="cs-CZ" b="1" dirty="0" smtClean="0"/>
              <a:t>formální správnost</a:t>
            </a:r>
            <a:r>
              <a:rPr lang="cs-CZ" dirty="0" smtClean="0"/>
              <a:t>, je pravdivý i závěr</a:t>
            </a:r>
          </a:p>
          <a:p>
            <a:r>
              <a:rPr lang="cs-CZ" b="1" dirty="0" smtClean="0"/>
              <a:t>Jak je tomu ve vědě…?</a:t>
            </a:r>
            <a:endParaRPr lang="cs-CZ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Induktivní usuzování</a:t>
            </a:r>
            <a:endParaRPr lang="cs-CZ" b="1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Induktivní usuzování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Základ empirické vědy</a:t>
            </a:r>
          </a:p>
          <a:p>
            <a:r>
              <a:rPr lang="cs-CZ" smtClean="0"/>
              <a:t>Podáváme důkazy o tom, že je něco </a:t>
            </a:r>
            <a:r>
              <a:rPr lang="cs-CZ" b="1" smtClean="0"/>
              <a:t>pravděpodobně pravda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Induktivní usuzování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 empirické vědy</a:t>
            </a:r>
          </a:p>
          <a:p>
            <a:r>
              <a:rPr lang="cs-CZ" dirty="0" smtClean="0"/>
              <a:t>Podáváme důkazy o tom, že je něco </a:t>
            </a:r>
            <a:r>
              <a:rPr lang="cs-CZ" b="1" dirty="0" smtClean="0"/>
              <a:t>pravděpodobně pravda</a:t>
            </a:r>
            <a:r>
              <a:rPr lang="cs-CZ" dirty="0" smtClean="0"/>
              <a:t> </a:t>
            </a:r>
          </a:p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Lze vědeckým zkoumáním zjistit, jestli je něco rozhodně pravda?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je kritické </a:t>
            </a:r>
            <a:r>
              <a:rPr lang="sk-SK" b="1" dirty="0" err="1" smtClean="0"/>
              <a:t>myšlení</a:t>
            </a:r>
            <a:r>
              <a:rPr lang="sk-SK" b="1" dirty="0" smtClean="0"/>
              <a:t>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Důkladné a záměrné</a:t>
            </a:r>
          </a:p>
          <a:p>
            <a:r>
              <a:rPr lang="cs-CZ" dirty="0" smtClean="0"/>
              <a:t>Racionální (využívá rozum)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Induktivní usuzování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 empirické vědy</a:t>
            </a:r>
          </a:p>
          <a:p>
            <a:r>
              <a:rPr lang="cs-CZ" dirty="0" smtClean="0"/>
              <a:t>Podáváme důkazy o tom, že je něco </a:t>
            </a:r>
            <a:r>
              <a:rPr lang="cs-CZ" b="1" dirty="0" smtClean="0"/>
              <a:t>pravděpodobně pravda</a:t>
            </a:r>
            <a:r>
              <a:rPr lang="cs-CZ" dirty="0" smtClean="0"/>
              <a:t> </a:t>
            </a:r>
          </a:p>
          <a:p>
            <a:r>
              <a:rPr lang="cs-CZ" dirty="0" smtClean="0"/>
              <a:t>Lze vědeckým zkoumáním zjistit, jestli je něco rozhodně pravda?</a:t>
            </a:r>
          </a:p>
          <a:p>
            <a:r>
              <a:rPr lang="cs-CZ" b="1" dirty="0" smtClean="0"/>
              <a:t>Ne. </a:t>
            </a:r>
            <a:r>
              <a:rPr lang="cs-CZ" dirty="0" smtClean="0"/>
              <a:t>V pozorování nikdy neobsáhneme všechny případy.</a:t>
            </a:r>
            <a:endParaRPr lang="cs-CZ" b="1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Induktivní usuzování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Základ empirické vědy</a:t>
            </a:r>
          </a:p>
          <a:p>
            <a:r>
              <a:rPr lang="cs-CZ" dirty="0" smtClean="0"/>
              <a:t>Podáváme důkazy o tom, že je něco </a:t>
            </a:r>
            <a:r>
              <a:rPr lang="cs-CZ" b="1" dirty="0" smtClean="0"/>
              <a:t>pravděpodobně pravda</a:t>
            </a:r>
            <a:r>
              <a:rPr lang="cs-CZ" dirty="0" smtClean="0"/>
              <a:t> </a:t>
            </a:r>
          </a:p>
          <a:p>
            <a:r>
              <a:rPr lang="cs-CZ" dirty="0" smtClean="0"/>
              <a:t>Lze vědeckým zkoumáním zjistit, jestli je něco rozhodně pravda?</a:t>
            </a:r>
          </a:p>
          <a:p>
            <a:r>
              <a:rPr lang="cs-CZ" b="1" dirty="0" smtClean="0"/>
              <a:t>Ne. </a:t>
            </a:r>
            <a:r>
              <a:rPr lang="cs-CZ" dirty="0" smtClean="0"/>
              <a:t>V pozorování nikdy neobsáhneme všechny případy.</a:t>
            </a:r>
          </a:p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Proč je i přesto lepší zkoumat než nezkoumat?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Induktivní usuzování - typy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Generalizace</a:t>
            </a:r>
          </a:p>
          <a:p>
            <a:r>
              <a:rPr lang="cs-CZ" i="1" dirty="0" smtClean="0"/>
              <a:t>„Všechny labutě, které jsem kdy viděl byly bílé. Proto je vysoce pravděpodobné, že všechny labutě jsou bílé.“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Induktivní usuzování - typy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Generalizace</a:t>
            </a:r>
          </a:p>
          <a:p>
            <a:r>
              <a:rPr lang="cs-CZ" i="1" dirty="0" smtClean="0"/>
              <a:t>„Všechny labutě, které jsem kdy viděl byly bílé. Proto je vysoce pravděpodobné, že všechny labutě jsou bílé.“</a:t>
            </a:r>
            <a:endParaRPr lang="cs-CZ" dirty="0" smtClean="0"/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 psychologii: Usuzování ze vzorky na populaci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Induktivní usuzování - typy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Jednoduchá indukce</a:t>
            </a:r>
          </a:p>
          <a:p>
            <a:r>
              <a:rPr lang="cs-CZ" i="1" dirty="0" smtClean="0"/>
              <a:t>„40 % obyvatel Brna vlastí psa. Michal bydlí v Brně. Je proto 40% pravděpodobnost, že také vlastní psa.“</a:t>
            </a:r>
            <a:endParaRPr lang="cs-CZ" dirty="0" smtClean="0"/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 psychologii: Usuzování z populace na jednotlivce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Induktivní usuzování - typy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Analogie</a:t>
            </a:r>
          </a:p>
          <a:p>
            <a:r>
              <a:rPr lang="cs-CZ" i="1" dirty="0" smtClean="0"/>
              <a:t>„Počítač A </a:t>
            </a:r>
            <a:r>
              <a:rPr lang="cs-CZ" i="1" dirty="0" err="1" smtClean="0"/>
              <a:t>a</a:t>
            </a:r>
            <a:r>
              <a:rPr lang="cs-CZ" i="1" dirty="0" smtClean="0"/>
              <a:t> B mají podobnou velikost, barvu i procesor. Počítač A je drahý. Proto bude pravděpodobně i počítač B drahý.“</a:t>
            </a:r>
            <a:endParaRPr lang="cs-CZ" dirty="0" smtClean="0"/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 psychologii: Usuzování na vlastnosti populace/jednotlivce dle vztahů zjištěných u podobné populace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Induktivní usuzování - typy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Usuzování kauzality</a:t>
            </a:r>
          </a:p>
          <a:p>
            <a:r>
              <a:rPr lang="cs-CZ" i="1" dirty="0" smtClean="0"/>
              <a:t>„Barva listí na stromech se mění pokaždé, když začne školní rok. Začátek školního roku proto pravděpodobně způsobuje změnu barvy listí.“</a:t>
            </a:r>
            <a:endParaRPr lang="cs-CZ" dirty="0" smtClean="0"/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 psychologii: Usuzování kauzálního vztahu na základě opakované časové následnosti dvou jevů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Induktivní usuzování - typy</a:t>
            </a:r>
            <a:endParaRPr lang="cs-CZ" b="1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Predikce</a:t>
            </a:r>
          </a:p>
          <a:p>
            <a:r>
              <a:rPr lang="cs-CZ" i="1" dirty="0" smtClean="0"/>
              <a:t>„Babička u nás byla celkem padesátkrát, z toho třicetkrát mi přinesla lízátko. Je tudíž 60% pravděpodobnost, že mi i teď přinese lízátko.“</a:t>
            </a:r>
            <a:endParaRPr lang="cs-CZ" dirty="0" smtClean="0"/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 psychologii: Usuzování na budoucí chování lidí na základě výskytu ve vzorce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/>
              <a:t>Deduktivní</a:t>
            </a:r>
            <a:r>
              <a:rPr lang="sk-SK" b="1" dirty="0" smtClean="0"/>
              <a:t> v. </a:t>
            </a:r>
            <a:r>
              <a:rPr lang="sk-SK" b="1" dirty="0" err="1" smtClean="0"/>
              <a:t>induktivní</a:t>
            </a:r>
            <a:r>
              <a:rPr lang="sk-SK" b="1" dirty="0" smtClean="0"/>
              <a:t> </a:t>
            </a:r>
            <a:r>
              <a:rPr lang="sk-SK" b="1" dirty="0" err="1" smtClean="0"/>
              <a:t>usudzování</a:t>
            </a:r>
            <a:r>
              <a:rPr lang="sk-SK" b="1" dirty="0" smtClean="0"/>
              <a:t> </a:t>
            </a:r>
            <a:r>
              <a:rPr lang="sk-SK" b="1" dirty="0" err="1" smtClean="0"/>
              <a:t>ve</a:t>
            </a:r>
            <a:r>
              <a:rPr lang="sk-SK" b="1" dirty="0" smtClean="0"/>
              <a:t> </a:t>
            </a:r>
            <a:r>
              <a:rPr lang="sk-SK" b="1" dirty="0" err="1" smtClean="0"/>
              <a:t>vědě</a:t>
            </a:r>
            <a:endParaRPr lang="en-GB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/>
              <a:t>Deduktivní</a:t>
            </a:r>
            <a:r>
              <a:rPr lang="sk-SK" b="1" dirty="0" smtClean="0"/>
              <a:t> v. </a:t>
            </a:r>
            <a:r>
              <a:rPr lang="sk-SK" b="1" dirty="0" err="1" smtClean="0"/>
              <a:t>induktivní</a:t>
            </a:r>
            <a:r>
              <a:rPr lang="sk-SK" b="1" dirty="0" smtClean="0"/>
              <a:t> </a:t>
            </a:r>
            <a:r>
              <a:rPr lang="sk-SK" b="1" dirty="0" err="1" smtClean="0"/>
              <a:t>usudzování</a:t>
            </a:r>
            <a:r>
              <a:rPr lang="sk-SK" b="1" dirty="0" smtClean="0"/>
              <a:t> </a:t>
            </a:r>
            <a:r>
              <a:rPr lang="sk-SK" b="1" dirty="0" err="1" smtClean="0"/>
              <a:t>ve</a:t>
            </a:r>
            <a:r>
              <a:rPr lang="sk-SK" b="1" dirty="0" smtClean="0"/>
              <a:t> </a:t>
            </a:r>
            <a:r>
              <a:rPr lang="sk-SK" b="1" dirty="0" err="1" smtClean="0"/>
              <a:t>vědě</a:t>
            </a:r>
            <a:endParaRPr lang="en-GB" b="1" dirty="0"/>
          </a:p>
        </p:txBody>
      </p:sp>
      <p:pic>
        <p:nvPicPr>
          <p:cNvPr id="4099" name="Picture 3" descr="C:\Users\Taaanique\Desktop\400px-Inductive_Deductive_Reasoning_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57400"/>
            <a:ext cx="7200800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je kritické </a:t>
            </a:r>
            <a:r>
              <a:rPr lang="sk-SK" b="1" dirty="0" err="1" smtClean="0"/>
              <a:t>myšlení</a:t>
            </a:r>
            <a:r>
              <a:rPr lang="sk-SK" b="1" dirty="0" smtClean="0"/>
              <a:t>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Důkladné a záměrné</a:t>
            </a:r>
          </a:p>
          <a:p>
            <a:r>
              <a:rPr lang="cs-CZ" dirty="0" smtClean="0"/>
              <a:t>Racionální (využívá rozum)</a:t>
            </a:r>
          </a:p>
          <a:p>
            <a:r>
              <a:rPr lang="cs-CZ" dirty="0" smtClean="0"/>
              <a:t>Posuzování přesvědčení a tvrzení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cs-CZ" b="1" smtClean="0"/>
              <a:t>Odborná argumentace v praxi</a:t>
            </a:r>
            <a:endParaRPr lang="cs-CZ" b="1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Argumenty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vědě</a:t>
            </a:r>
            <a:r>
              <a:rPr lang="sk-SK" dirty="0" smtClean="0"/>
              <a:t> </a:t>
            </a:r>
            <a:r>
              <a:rPr lang="sk-SK" dirty="0" err="1" smtClean="0"/>
              <a:t>jsou</a:t>
            </a:r>
            <a:r>
              <a:rPr lang="sk-SK" dirty="0" smtClean="0"/>
              <a:t> </a:t>
            </a:r>
            <a:r>
              <a:rPr lang="sk-SK" b="1" dirty="0" err="1" smtClean="0"/>
              <a:t>publikovány</a:t>
            </a:r>
            <a:r>
              <a:rPr lang="sk-SK" dirty="0" smtClean="0"/>
              <a:t>.</a:t>
            </a:r>
            <a:endParaRPr lang="en-GB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Argumenty ve vědě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Argumenty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vědě</a:t>
            </a:r>
            <a:r>
              <a:rPr lang="sk-SK" dirty="0" smtClean="0"/>
              <a:t> </a:t>
            </a:r>
            <a:r>
              <a:rPr lang="sk-SK" dirty="0" err="1" smtClean="0"/>
              <a:t>jsou</a:t>
            </a:r>
            <a:r>
              <a:rPr lang="sk-SK" dirty="0" smtClean="0"/>
              <a:t> </a:t>
            </a:r>
            <a:r>
              <a:rPr lang="sk-SK" b="1" dirty="0" err="1" smtClean="0"/>
              <a:t>publikovány</a:t>
            </a:r>
            <a:r>
              <a:rPr lang="sk-SK" dirty="0" smtClean="0"/>
              <a:t>.</a:t>
            </a:r>
            <a:endParaRPr lang="en-GB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Argumenty ve vědě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C:\Users\Taaanique\Desktop\abraham-lincoln_o_21086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76872"/>
            <a:ext cx="6912768" cy="42846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Typy zdrojů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Primární zdroje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Sekundární zdroje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Terciární zdroje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Jeden zdroj může být zároveň primární, sekundární i terciární, podle konkrétní informace, kterou z něj čerpáme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Primární zdroje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Originální záznam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myšlenky nebo empirických výsledků studie publikovaný v období vzniku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Typické příklady: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Odborný empirický článek (výzkumná studie)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Monografie (originální teorie / výzkum)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Diplomová / dizertační práce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Originální nepublikovaný záznam studie atd.</a:t>
            </a:r>
            <a:endParaRPr kumimoji="0" lang="cs-CZ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Primární zdroje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Originální záznam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myšlenky nebo empirických výsledků studie publikovaný v období vzniku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Primární</a:t>
            </a:r>
            <a:r>
              <a:rPr lang="sk-SK" b="1" dirty="0" smtClean="0"/>
              <a:t> </a:t>
            </a:r>
            <a:r>
              <a:rPr lang="sk-SK" b="1" dirty="0" err="1" smtClean="0"/>
              <a:t>informáce</a:t>
            </a:r>
            <a:r>
              <a:rPr lang="sk-SK" b="1" dirty="0" smtClean="0"/>
              <a:t> – </a:t>
            </a:r>
            <a:r>
              <a:rPr lang="sk-SK" b="1" dirty="0" err="1" smtClean="0"/>
              <a:t>primární</a:t>
            </a:r>
            <a:r>
              <a:rPr lang="sk-SK" b="1" dirty="0" smtClean="0"/>
              <a:t> zdroj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Empirické výsledky</a:t>
            </a:r>
          </a:p>
          <a:p>
            <a:r>
              <a:rPr lang="sk-SK" dirty="0" err="1" smtClean="0"/>
              <a:t>Interpretace</a:t>
            </a:r>
            <a:r>
              <a:rPr lang="sk-SK" dirty="0" smtClean="0"/>
              <a:t> </a:t>
            </a:r>
            <a:r>
              <a:rPr lang="sk-SK" dirty="0" err="1" smtClean="0"/>
              <a:t>výsledků</a:t>
            </a:r>
            <a:endParaRPr lang="sk-SK" dirty="0" smtClean="0"/>
          </a:p>
          <a:p>
            <a:r>
              <a:rPr lang="sk-SK" dirty="0" err="1"/>
              <a:t>S</a:t>
            </a:r>
            <a:r>
              <a:rPr lang="sk-SK" dirty="0" err="1" smtClean="0"/>
              <a:t>pecifické</a:t>
            </a:r>
            <a:r>
              <a:rPr lang="sk-SK" dirty="0" smtClean="0"/>
              <a:t> postupy, </a:t>
            </a:r>
            <a:r>
              <a:rPr lang="sk-SK" dirty="0" err="1" smtClean="0"/>
              <a:t>metody</a:t>
            </a:r>
            <a:r>
              <a:rPr lang="sk-SK" dirty="0" smtClean="0"/>
              <a:t>, </a:t>
            </a:r>
            <a:r>
              <a:rPr lang="sk-SK" dirty="0" err="1" smtClean="0"/>
              <a:t>definice</a:t>
            </a:r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Primární</a:t>
            </a:r>
            <a:r>
              <a:rPr lang="sk-SK" b="1" dirty="0" smtClean="0"/>
              <a:t> zdroje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Kromě</a:t>
            </a:r>
            <a:r>
              <a:rPr lang="sk-SK" dirty="0" smtClean="0"/>
              <a:t> </a:t>
            </a:r>
            <a:r>
              <a:rPr lang="sk-SK" dirty="0" err="1" smtClean="0"/>
              <a:t>vlastního</a:t>
            </a:r>
            <a:r>
              <a:rPr lang="sk-SK" dirty="0" smtClean="0"/>
              <a:t> </a:t>
            </a:r>
            <a:r>
              <a:rPr lang="sk-SK" dirty="0" err="1" smtClean="0"/>
              <a:t>originálního</a:t>
            </a:r>
            <a:r>
              <a:rPr lang="sk-SK" dirty="0" smtClean="0"/>
              <a:t> </a:t>
            </a:r>
            <a:r>
              <a:rPr lang="sk-SK" dirty="0" err="1" smtClean="0"/>
              <a:t>výzkumu</a:t>
            </a:r>
            <a:r>
              <a:rPr lang="sk-SK" dirty="0" smtClean="0"/>
              <a:t> je </a:t>
            </a:r>
            <a:r>
              <a:rPr lang="sk-SK" dirty="0" err="1" smtClean="0"/>
              <a:t>primární</a:t>
            </a:r>
            <a:r>
              <a:rPr lang="sk-SK" dirty="0" smtClean="0"/>
              <a:t> zdroj </a:t>
            </a:r>
            <a:r>
              <a:rPr lang="sk-SK" dirty="0" err="1" smtClean="0"/>
              <a:t>hlavním</a:t>
            </a:r>
            <a:r>
              <a:rPr lang="sk-SK" dirty="0" smtClean="0"/>
              <a:t> </a:t>
            </a:r>
            <a:r>
              <a:rPr lang="sk-SK" b="1" dirty="0" err="1" smtClean="0"/>
              <a:t>zdrojem</a:t>
            </a:r>
            <a:r>
              <a:rPr lang="sk-SK" b="1" dirty="0" smtClean="0"/>
              <a:t> </a:t>
            </a:r>
            <a:r>
              <a:rPr lang="sk-SK" b="1" dirty="0" err="1" smtClean="0"/>
              <a:t>odborních</a:t>
            </a:r>
            <a:r>
              <a:rPr lang="sk-SK" b="1" dirty="0" smtClean="0"/>
              <a:t> </a:t>
            </a:r>
            <a:r>
              <a:rPr lang="sk-SK" b="1" dirty="0" err="1" smtClean="0"/>
              <a:t>argumentů</a:t>
            </a:r>
            <a:endParaRPr lang="sk-SK" b="1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Primární</a:t>
            </a:r>
            <a:r>
              <a:rPr lang="sk-SK" b="1" dirty="0" smtClean="0"/>
              <a:t> zdroje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Kromě</a:t>
            </a:r>
            <a:r>
              <a:rPr lang="sk-SK" dirty="0" smtClean="0"/>
              <a:t> </a:t>
            </a:r>
            <a:r>
              <a:rPr lang="sk-SK" dirty="0" err="1" smtClean="0"/>
              <a:t>vlastního</a:t>
            </a:r>
            <a:r>
              <a:rPr lang="sk-SK" dirty="0" smtClean="0"/>
              <a:t> </a:t>
            </a:r>
            <a:r>
              <a:rPr lang="sk-SK" dirty="0" err="1" smtClean="0"/>
              <a:t>originálního</a:t>
            </a:r>
            <a:r>
              <a:rPr lang="sk-SK" dirty="0" smtClean="0"/>
              <a:t> </a:t>
            </a:r>
            <a:r>
              <a:rPr lang="sk-SK" dirty="0" err="1" smtClean="0"/>
              <a:t>výzkumu</a:t>
            </a:r>
            <a:r>
              <a:rPr lang="sk-SK" dirty="0" smtClean="0"/>
              <a:t> je </a:t>
            </a:r>
            <a:r>
              <a:rPr lang="sk-SK" dirty="0" err="1" smtClean="0"/>
              <a:t>primární</a:t>
            </a:r>
            <a:r>
              <a:rPr lang="sk-SK" dirty="0" smtClean="0"/>
              <a:t> zdroj </a:t>
            </a:r>
            <a:r>
              <a:rPr lang="sk-SK" dirty="0" err="1" smtClean="0"/>
              <a:t>hlavním</a:t>
            </a:r>
            <a:r>
              <a:rPr lang="sk-SK" dirty="0" smtClean="0"/>
              <a:t> </a:t>
            </a:r>
            <a:r>
              <a:rPr lang="sk-SK" b="1" dirty="0" err="1" smtClean="0"/>
              <a:t>zdrojem</a:t>
            </a:r>
            <a:r>
              <a:rPr lang="sk-SK" b="1" dirty="0" smtClean="0"/>
              <a:t> </a:t>
            </a:r>
            <a:r>
              <a:rPr lang="sk-SK" b="1" dirty="0" err="1" smtClean="0"/>
              <a:t>odborních</a:t>
            </a:r>
            <a:r>
              <a:rPr lang="sk-SK" b="1" dirty="0" smtClean="0"/>
              <a:t> </a:t>
            </a:r>
            <a:r>
              <a:rPr lang="sk-SK" b="1" dirty="0" err="1" smtClean="0"/>
              <a:t>argumentů</a:t>
            </a:r>
            <a:endParaRPr lang="sk-SK" b="1" dirty="0" smtClean="0"/>
          </a:p>
          <a:p>
            <a:r>
              <a:rPr lang="sk-SK" b="1" dirty="0" smtClean="0"/>
              <a:t>Empirická podpora</a:t>
            </a:r>
          </a:p>
          <a:p>
            <a:r>
              <a:rPr lang="sk-SK" b="1" dirty="0" smtClean="0"/>
              <a:t>Logicky koherentní </a:t>
            </a:r>
            <a:r>
              <a:rPr lang="sk-SK" b="1" dirty="0" err="1" smtClean="0"/>
              <a:t>teorie</a:t>
            </a:r>
            <a:endParaRPr lang="sk-SK" b="1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je kritické </a:t>
            </a:r>
            <a:r>
              <a:rPr lang="sk-SK" b="1" dirty="0" err="1" smtClean="0"/>
              <a:t>myšlení</a:t>
            </a:r>
            <a:r>
              <a:rPr lang="sk-SK" b="1" dirty="0" smtClean="0"/>
              <a:t>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Důkladné a záměrné</a:t>
            </a:r>
          </a:p>
          <a:p>
            <a:r>
              <a:rPr lang="cs-CZ" smtClean="0"/>
              <a:t>Racionální (využívá rozum)</a:t>
            </a:r>
          </a:p>
          <a:p>
            <a:r>
              <a:rPr lang="cs-CZ" smtClean="0"/>
              <a:t>Posuzování přesvědčení a tvrzení</a:t>
            </a:r>
          </a:p>
          <a:p>
            <a:r>
              <a:rPr lang="cs-CZ" smtClean="0"/>
              <a:t>Aplikace v reálném životě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</p:txBody>
      </p:sp>
      <p:pic>
        <p:nvPicPr>
          <p:cNvPr id="4" name="Picture 2" descr="C:\Users\Taaanique\Desktop\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132856"/>
            <a:ext cx="2160240" cy="2668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  <a:p>
            <a:r>
              <a:rPr lang="sk-SK" dirty="0" smtClean="0"/>
              <a:t>NÁZOREM obecným </a:t>
            </a:r>
          </a:p>
        </p:txBody>
      </p:sp>
      <p:pic>
        <p:nvPicPr>
          <p:cNvPr id="4" name="Picture 2" descr="C:\Users\Taaanique\Desktop\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132856"/>
            <a:ext cx="2160240" cy="2668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  <a:p>
            <a:r>
              <a:rPr lang="sk-SK" dirty="0" smtClean="0"/>
              <a:t>NÁZOREM obecným („Dnešní mládež je </a:t>
            </a:r>
            <a:r>
              <a:rPr lang="sk-SK" dirty="0" err="1" smtClean="0"/>
              <a:t>pořád</a:t>
            </a:r>
            <a:r>
              <a:rPr lang="sk-SK" dirty="0" smtClean="0"/>
              <a:t> </a:t>
            </a:r>
            <a:r>
              <a:rPr lang="sk-SK" dirty="0" err="1" smtClean="0"/>
              <a:t>agresivnější</a:t>
            </a:r>
            <a:r>
              <a:rPr lang="sk-SK" dirty="0" smtClean="0"/>
              <a:t>...“)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  <a:p>
            <a:r>
              <a:rPr lang="sk-SK" dirty="0" smtClean="0"/>
              <a:t>NÁZOREM obecným („Dnešní mládež je </a:t>
            </a:r>
            <a:r>
              <a:rPr lang="sk-SK" dirty="0" err="1" smtClean="0"/>
              <a:t>pořád</a:t>
            </a:r>
            <a:r>
              <a:rPr lang="sk-SK" dirty="0" smtClean="0"/>
              <a:t> </a:t>
            </a:r>
            <a:r>
              <a:rPr lang="sk-SK" dirty="0" err="1" smtClean="0"/>
              <a:t>agresivnější</a:t>
            </a:r>
            <a:r>
              <a:rPr lang="sk-SK" dirty="0" smtClean="0"/>
              <a:t>...“) </a:t>
            </a:r>
          </a:p>
          <a:p>
            <a:r>
              <a:rPr lang="sk-SK" dirty="0" smtClean="0"/>
              <a:t>NÁZOREM </a:t>
            </a:r>
            <a:r>
              <a:rPr lang="sk-SK" dirty="0" err="1" smtClean="0"/>
              <a:t>cizího</a:t>
            </a:r>
            <a:r>
              <a:rPr lang="sk-SK" dirty="0" smtClean="0"/>
              <a:t> autora – bez </a:t>
            </a:r>
            <a:r>
              <a:rPr lang="sk-SK" dirty="0" err="1" smtClean="0"/>
              <a:t>ohledu</a:t>
            </a:r>
            <a:r>
              <a:rPr lang="sk-SK" dirty="0" smtClean="0"/>
              <a:t> na </a:t>
            </a:r>
            <a:r>
              <a:rPr lang="sk-SK" dirty="0" err="1" smtClean="0"/>
              <a:t>významnost</a:t>
            </a:r>
            <a:r>
              <a:rPr lang="sk-SK" dirty="0" smtClean="0"/>
              <a:t>!!!</a:t>
            </a:r>
          </a:p>
        </p:txBody>
      </p:sp>
      <p:pic>
        <p:nvPicPr>
          <p:cNvPr id="4" name="Picture 2" descr="C:\Users\Taaanique\Desktop\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189727"/>
            <a:ext cx="2160240" cy="2668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  <a:p>
            <a:r>
              <a:rPr lang="sk-SK" dirty="0" smtClean="0"/>
              <a:t>NÁZOREM obecným („Dnešní mládež je </a:t>
            </a:r>
            <a:r>
              <a:rPr lang="sk-SK" dirty="0" err="1" smtClean="0"/>
              <a:t>pořád</a:t>
            </a:r>
            <a:r>
              <a:rPr lang="sk-SK" dirty="0" smtClean="0"/>
              <a:t> </a:t>
            </a:r>
            <a:r>
              <a:rPr lang="sk-SK" dirty="0" err="1" smtClean="0"/>
              <a:t>agresivnější</a:t>
            </a:r>
            <a:r>
              <a:rPr lang="sk-SK" dirty="0" smtClean="0"/>
              <a:t>...“) </a:t>
            </a:r>
          </a:p>
          <a:p>
            <a:r>
              <a:rPr lang="sk-SK" dirty="0" smtClean="0"/>
              <a:t>NÁZOREM </a:t>
            </a:r>
            <a:r>
              <a:rPr lang="sk-SK" dirty="0" err="1" smtClean="0"/>
              <a:t>cizího</a:t>
            </a:r>
            <a:r>
              <a:rPr lang="sk-SK" dirty="0" smtClean="0"/>
              <a:t> autora – bez </a:t>
            </a:r>
            <a:r>
              <a:rPr lang="sk-SK" dirty="0" err="1" smtClean="0"/>
              <a:t>ohledu</a:t>
            </a:r>
            <a:r>
              <a:rPr lang="sk-SK" dirty="0" smtClean="0"/>
              <a:t> na </a:t>
            </a:r>
            <a:r>
              <a:rPr lang="sk-SK" dirty="0" err="1" smtClean="0"/>
              <a:t>významnost</a:t>
            </a:r>
            <a:r>
              <a:rPr lang="sk-SK" dirty="0" smtClean="0"/>
              <a:t>!!!</a:t>
            </a:r>
          </a:p>
          <a:p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Čím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se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liší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názor od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podpořeného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argumentu...?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  <a:p>
            <a:r>
              <a:rPr lang="sk-SK" dirty="0" smtClean="0"/>
              <a:t>NÁZOREM obecným („Dnešní mládež je </a:t>
            </a:r>
            <a:r>
              <a:rPr lang="sk-SK" dirty="0" err="1" smtClean="0"/>
              <a:t>pořád</a:t>
            </a:r>
            <a:r>
              <a:rPr lang="sk-SK" dirty="0" smtClean="0"/>
              <a:t> </a:t>
            </a:r>
            <a:r>
              <a:rPr lang="sk-SK" dirty="0" err="1" smtClean="0"/>
              <a:t>agresivnější</a:t>
            </a:r>
            <a:r>
              <a:rPr lang="sk-SK" dirty="0" smtClean="0"/>
              <a:t>...“) </a:t>
            </a:r>
          </a:p>
          <a:p>
            <a:r>
              <a:rPr lang="sk-SK" dirty="0" smtClean="0"/>
              <a:t>NÁZOREM </a:t>
            </a:r>
            <a:r>
              <a:rPr lang="sk-SK" dirty="0" err="1" smtClean="0"/>
              <a:t>cizího</a:t>
            </a:r>
            <a:r>
              <a:rPr lang="sk-SK" dirty="0" smtClean="0"/>
              <a:t> autora – bez </a:t>
            </a:r>
            <a:r>
              <a:rPr lang="sk-SK" dirty="0" err="1" smtClean="0"/>
              <a:t>ohledu</a:t>
            </a:r>
            <a:r>
              <a:rPr lang="sk-SK" dirty="0" smtClean="0"/>
              <a:t> na </a:t>
            </a:r>
            <a:r>
              <a:rPr lang="sk-SK" dirty="0" err="1" smtClean="0"/>
              <a:t>významnost</a:t>
            </a:r>
            <a:r>
              <a:rPr lang="sk-SK" dirty="0" smtClean="0"/>
              <a:t>!!!</a:t>
            </a:r>
          </a:p>
          <a:p>
            <a:r>
              <a:rPr lang="sk-SK" dirty="0" smtClean="0"/>
              <a:t>Špatnou premisou...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cs-CZ" smtClean="0"/>
              <a:t>NÁZOREM vlastním</a:t>
            </a:r>
          </a:p>
          <a:p>
            <a:r>
              <a:rPr lang="cs-CZ" smtClean="0"/>
              <a:t>NÁZOREM obecným („Dnešní mládež je pořád agresivnější...“) </a:t>
            </a:r>
          </a:p>
          <a:p>
            <a:r>
              <a:rPr lang="cs-CZ" smtClean="0"/>
              <a:t>NÁZOREM cizího autora – bez ohledu na významnost!!!</a:t>
            </a:r>
          </a:p>
          <a:p>
            <a:r>
              <a:rPr lang="cs-CZ" smtClean="0"/>
              <a:t>Špatnou premisou – výzkum se špatnou metodologii, vágní konstrukt, neopodstatněná interpretace atd.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2578298"/>
          </a:xfrm>
        </p:spPr>
        <p:txBody>
          <a:bodyPr/>
          <a:lstStyle/>
          <a:p>
            <a:r>
              <a:rPr lang="sk-SK" b="1" dirty="0" smtClean="0"/>
              <a:t>Už </a:t>
            </a:r>
            <a:r>
              <a:rPr lang="sk-SK" b="1" dirty="0" err="1" smtClean="0"/>
              <a:t>víte</a:t>
            </a:r>
            <a:r>
              <a:rPr lang="sk-SK" b="1" dirty="0" smtClean="0"/>
              <a:t>, </a:t>
            </a:r>
            <a:r>
              <a:rPr lang="sk-SK" b="1" dirty="0" err="1" smtClean="0"/>
              <a:t>proč</a:t>
            </a:r>
            <a:r>
              <a:rPr lang="sk-SK" b="1" dirty="0" smtClean="0"/>
              <a:t> je </a:t>
            </a:r>
            <a:r>
              <a:rPr lang="sk-SK" b="1" dirty="0" err="1" smtClean="0"/>
              <a:t>nutno</a:t>
            </a:r>
            <a:r>
              <a:rPr lang="sk-SK" b="1" dirty="0" smtClean="0"/>
              <a:t> </a:t>
            </a:r>
            <a:r>
              <a:rPr lang="sk-SK" b="1" dirty="0" err="1" smtClean="0"/>
              <a:t>správně</a:t>
            </a:r>
            <a:r>
              <a:rPr lang="sk-SK" b="1" dirty="0" smtClean="0"/>
              <a:t> </a:t>
            </a:r>
            <a:r>
              <a:rPr lang="sk-SK" b="1" dirty="0" err="1" smtClean="0"/>
              <a:t>citovat</a:t>
            </a:r>
            <a:r>
              <a:rPr lang="sk-SK" b="1" dirty="0" smtClean="0"/>
              <a:t>...?</a:t>
            </a:r>
            <a:endParaRPr lang="en-GB" b="1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2578298"/>
          </a:xfrm>
        </p:spPr>
        <p:txBody>
          <a:bodyPr/>
          <a:lstStyle/>
          <a:p>
            <a:r>
              <a:rPr lang="sk-SK" b="1" dirty="0" smtClean="0"/>
              <a:t>Už </a:t>
            </a:r>
            <a:r>
              <a:rPr lang="sk-SK" b="1" dirty="0" err="1" smtClean="0"/>
              <a:t>víte</a:t>
            </a:r>
            <a:r>
              <a:rPr lang="sk-SK" b="1" dirty="0" smtClean="0"/>
              <a:t>, </a:t>
            </a:r>
            <a:r>
              <a:rPr lang="sk-SK" b="1" dirty="0" err="1" smtClean="0"/>
              <a:t>proč</a:t>
            </a:r>
            <a:r>
              <a:rPr lang="sk-SK" b="1" dirty="0" smtClean="0"/>
              <a:t> je </a:t>
            </a:r>
            <a:r>
              <a:rPr lang="sk-SK" b="1" dirty="0" err="1" smtClean="0"/>
              <a:t>nutno</a:t>
            </a:r>
            <a:r>
              <a:rPr lang="sk-SK" b="1" dirty="0" smtClean="0"/>
              <a:t> </a:t>
            </a:r>
            <a:r>
              <a:rPr lang="sk-SK" b="1" dirty="0" err="1" smtClean="0"/>
              <a:t>správně</a:t>
            </a:r>
            <a:r>
              <a:rPr lang="sk-SK" b="1" dirty="0" smtClean="0"/>
              <a:t> </a:t>
            </a:r>
            <a:r>
              <a:rPr lang="sk-SK" b="1" dirty="0" err="1" smtClean="0"/>
              <a:t>citovat</a:t>
            </a:r>
            <a:r>
              <a:rPr lang="sk-SK" b="1" dirty="0" smtClean="0"/>
              <a:t>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81139"/>
          </a:xfrm>
        </p:spPr>
        <p:txBody>
          <a:bodyPr/>
          <a:lstStyle/>
          <a:p>
            <a:pPr algn="ctr">
              <a:buNone/>
            </a:pPr>
            <a:r>
              <a:rPr lang="sk-SK" dirty="0" err="1" smtClean="0"/>
              <a:t>Citace</a:t>
            </a:r>
            <a:r>
              <a:rPr lang="sk-SK" dirty="0" smtClean="0"/>
              <a:t> </a:t>
            </a:r>
            <a:r>
              <a:rPr lang="sk-SK" dirty="0" err="1" smtClean="0"/>
              <a:t>slouží</a:t>
            </a:r>
            <a:r>
              <a:rPr lang="sk-SK" dirty="0" smtClean="0"/>
              <a:t> </a:t>
            </a:r>
            <a:r>
              <a:rPr lang="sk-SK" dirty="0" err="1" smtClean="0"/>
              <a:t>jako</a:t>
            </a:r>
            <a:r>
              <a:rPr lang="sk-SK" dirty="0" smtClean="0"/>
              <a:t> podpora </a:t>
            </a:r>
            <a:r>
              <a:rPr lang="sk-SK" dirty="0" err="1" smtClean="0"/>
              <a:t>tvrzení</a:t>
            </a:r>
            <a:r>
              <a:rPr lang="sk-SK" dirty="0" smtClean="0"/>
              <a:t>. Bez </a:t>
            </a:r>
            <a:r>
              <a:rPr lang="sk-SK" dirty="0" err="1" smtClean="0"/>
              <a:t>citace</a:t>
            </a:r>
            <a:r>
              <a:rPr lang="sk-SK" dirty="0" smtClean="0"/>
              <a:t> je </a:t>
            </a:r>
            <a:r>
              <a:rPr lang="sk-SK" dirty="0" err="1" smtClean="0"/>
              <a:t>tvrzení</a:t>
            </a:r>
            <a:r>
              <a:rPr lang="sk-SK" dirty="0" smtClean="0"/>
              <a:t> </a:t>
            </a:r>
            <a:r>
              <a:rPr lang="sk-SK" dirty="0" err="1" smtClean="0"/>
              <a:t>nepodloženo</a:t>
            </a:r>
            <a:r>
              <a:rPr lang="sk-SK" dirty="0" smtClean="0"/>
              <a:t>, </a:t>
            </a:r>
            <a:r>
              <a:rPr lang="sk-SK" dirty="0" err="1" smtClean="0"/>
              <a:t>pokud</a:t>
            </a:r>
            <a:r>
              <a:rPr lang="sk-SK" dirty="0" smtClean="0"/>
              <a:t> empirický nebo </a:t>
            </a:r>
            <a:r>
              <a:rPr lang="sk-SK" dirty="0" err="1" smtClean="0"/>
              <a:t>formální</a:t>
            </a:r>
            <a:r>
              <a:rPr lang="sk-SK" dirty="0" smtClean="0"/>
              <a:t> </a:t>
            </a:r>
            <a:r>
              <a:rPr lang="sk-SK" dirty="0" err="1" smtClean="0"/>
              <a:t>důkaz</a:t>
            </a:r>
            <a:r>
              <a:rPr lang="sk-SK" dirty="0" smtClean="0"/>
              <a:t> </a:t>
            </a:r>
            <a:r>
              <a:rPr lang="sk-SK" dirty="0" err="1" smtClean="0"/>
              <a:t>nepodáváme</a:t>
            </a:r>
            <a:r>
              <a:rPr lang="sk-SK" dirty="0" smtClean="0"/>
              <a:t> sami.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Umožňuje </a:t>
            </a:r>
            <a:r>
              <a:rPr lang="sk-SK" b="1" dirty="0" err="1" smtClean="0"/>
              <a:t>dohledat</a:t>
            </a:r>
            <a:r>
              <a:rPr lang="sk-SK" b="1" dirty="0" smtClean="0"/>
              <a:t> podporu </a:t>
            </a:r>
            <a:r>
              <a:rPr lang="sk-SK" b="1" dirty="0" err="1" smtClean="0"/>
              <a:t>pro</a:t>
            </a:r>
            <a:r>
              <a:rPr lang="sk-SK" b="1" dirty="0" smtClean="0"/>
              <a:t> náš argument, </a:t>
            </a:r>
            <a:r>
              <a:rPr lang="sk-SK" b="1" dirty="0" err="1" smtClean="0"/>
              <a:t>kterou</a:t>
            </a:r>
            <a:r>
              <a:rPr lang="sk-SK" b="1" dirty="0" smtClean="0"/>
              <a:t> </a:t>
            </a:r>
            <a:r>
              <a:rPr lang="sk-SK" b="1" dirty="0" err="1" smtClean="0"/>
              <a:t>předkládáme</a:t>
            </a:r>
            <a:r>
              <a:rPr lang="sk-SK" b="1" dirty="0" smtClean="0"/>
              <a:t> </a:t>
            </a:r>
            <a:r>
              <a:rPr lang="sk-SK" b="1" dirty="0" err="1" smtClean="0"/>
              <a:t>pouze</a:t>
            </a:r>
            <a:r>
              <a:rPr lang="sk-SK" b="1" dirty="0" smtClean="0"/>
              <a:t> v „</a:t>
            </a:r>
            <a:r>
              <a:rPr lang="sk-SK" b="1" dirty="0" err="1" smtClean="0"/>
              <a:t>zkrácené</a:t>
            </a:r>
            <a:r>
              <a:rPr lang="sk-SK" b="1" dirty="0" smtClean="0"/>
              <a:t>“ </a:t>
            </a:r>
            <a:r>
              <a:rPr lang="sk-SK" b="1" dirty="0" err="1" smtClean="0"/>
              <a:t>formě</a:t>
            </a:r>
            <a:r>
              <a:rPr lang="sk-SK" b="1" dirty="0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Když</a:t>
            </a:r>
            <a:r>
              <a:rPr lang="sk-SK" b="1" dirty="0" smtClean="0"/>
              <a:t> si </a:t>
            </a:r>
            <a:r>
              <a:rPr lang="sk-SK" b="1" dirty="0" err="1" smtClean="0"/>
              <a:t>lidé</a:t>
            </a:r>
            <a:r>
              <a:rPr lang="sk-SK" b="1" dirty="0" smtClean="0"/>
              <a:t> myslí, že </a:t>
            </a:r>
            <a:r>
              <a:rPr lang="sk-SK" b="1" dirty="0" err="1" smtClean="0"/>
              <a:t>přemýšlí</a:t>
            </a:r>
            <a:r>
              <a:rPr lang="sk-SK" b="1" dirty="0" smtClean="0"/>
              <a:t> kriticky, ale...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Umožňuje </a:t>
            </a:r>
            <a:r>
              <a:rPr lang="sk-SK" b="1" dirty="0" err="1" smtClean="0"/>
              <a:t>dohledat</a:t>
            </a:r>
            <a:r>
              <a:rPr lang="sk-SK" b="1" dirty="0" smtClean="0"/>
              <a:t> podporu </a:t>
            </a:r>
            <a:r>
              <a:rPr lang="sk-SK" b="1" dirty="0" err="1" smtClean="0"/>
              <a:t>pro</a:t>
            </a:r>
            <a:r>
              <a:rPr lang="sk-SK" b="1" dirty="0" smtClean="0"/>
              <a:t> náš argument, </a:t>
            </a:r>
            <a:r>
              <a:rPr lang="sk-SK" b="1" dirty="0" err="1" smtClean="0"/>
              <a:t>kterou</a:t>
            </a:r>
            <a:r>
              <a:rPr lang="sk-SK" b="1" dirty="0" smtClean="0"/>
              <a:t> </a:t>
            </a:r>
            <a:r>
              <a:rPr lang="sk-SK" b="1" dirty="0" err="1" smtClean="0"/>
              <a:t>předkládáme</a:t>
            </a:r>
            <a:r>
              <a:rPr lang="sk-SK" b="1" dirty="0" smtClean="0"/>
              <a:t> </a:t>
            </a:r>
            <a:r>
              <a:rPr lang="sk-SK" b="1" dirty="0" err="1" smtClean="0"/>
              <a:t>pouze</a:t>
            </a:r>
            <a:r>
              <a:rPr lang="sk-SK" b="1" dirty="0" smtClean="0"/>
              <a:t> v „</a:t>
            </a:r>
            <a:r>
              <a:rPr lang="sk-SK" b="1" dirty="0" err="1" smtClean="0"/>
              <a:t>zkrácené</a:t>
            </a:r>
            <a:r>
              <a:rPr lang="sk-SK" b="1" dirty="0" smtClean="0"/>
              <a:t>“ </a:t>
            </a:r>
            <a:r>
              <a:rPr lang="sk-SK" b="1" dirty="0" err="1" smtClean="0"/>
              <a:t>formě</a:t>
            </a:r>
            <a:r>
              <a:rPr lang="sk-SK" b="1" dirty="0" smtClean="0"/>
              <a:t> </a:t>
            </a:r>
          </a:p>
          <a:p>
            <a:r>
              <a:rPr lang="sk-SK" dirty="0" smtClean="0"/>
              <a:t>PŘÍKLAD: „</a:t>
            </a:r>
            <a:r>
              <a:rPr lang="sk-SK" dirty="0" err="1" smtClean="0"/>
              <a:t>Dle</a:t>
            </a:r>
            <a:r>
              <a:rPr lang="sk-SK" dirty="0" smtClean="0"/>
              <a:t> </a:t>
            </a:r>
            <a:r>
              <a:rPr lang="sk-SK" dirty="0" err="1" smtClean="0"/>
              <a:t>dřívějšího</a:t>
            </a:r>
            <a:r>
              <a:rPr lang="sk-SK" dirty="0" smtClean="0"/>
              <a:t> </a:t>
            </a:r>
            <a:r>
              <a:rPr lang="sk-SK" dirty="0" err="1" smtClean="0"/>
              <a:t>výzkumu</a:t>
            </a:r>
            <a:r>
              <a:rPr lang="sk-SK" dirty="0" smtClean="0"/>
              <a:t> má </a:t>
            </a:r>
            <a:r>
              <a:rPr lang="sk-SK" dirty="0" err="1" smtClean="0"/>
              <a:t>vnitřní</a:t>
            </a:r>
            <a:r>
              <a:rPr lang="sk-SK" dirty="0" smtClean="0"/>
              <a:t> </a:t>
            </a:r>
            <a:r>
              <a:rPr lang="sk-SK" dirty="0" err="1" smtClean="0"/>
              <a:t>motivace</a:t>
            </a:r>
            <a:r>
              <a:rPr lang="sk-SK" dirty="0" smtClean="0"/>
              <a:t> </a:t>
            </a:r>
            <a:r>
              <a:rPr lang="sk-SK" dirty="0" err="1" smtClean="0"/>
              <a:t>pozitivní</a:t>
            </a:r>
            <a:r>
              <a:rPr lang="sk-SK" dirty="0" smtClean="0"/>
              <a:t> </a:t>
            </a:r>
            <a:r>
              <a:rPr lang="sk-SK" dirty="0" err="1" smtClean="0"/>
              <a:t>vztah</a:t>
            </a:r>
            <a:r>
              <a:rPr lang="sk-SK" dirty="0" smtClean="0"/>
              <a:t> k výkonu.“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Umožňuje dohledat podporu pro náš argument, kterou předkládáme pouze v „zkrácené“ formě </a:t>
            </a:r>
          </a:p>
          <a:p>
            <a:r>
              <a:rPr lang="cs-CZ" dirty="0" smtClean="0"/>
              <a:t>PŘÍKLAD: „Dle dřívějšího výzkumu má vnitřní motivace pozitivní vztah k výkonu.“</a:t>
            </a:r>
          </a:p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ARGUMENT OPONENTA: „Tato informace je neopodstatněná, nelze posoudit, je-li premisa pravdivá.“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Umožňuje </a:t>
            </a:r>
            <a:r>
              <a:rPr lang="sk-SK" b="1" dirty="0" err="1" smtClean="0"/>
              <a:t>dohledat</a:t>
            </a:r>
            <a:r>
              <a:rPr lang="sk-SK" b="1" dirty="0" smtClean="0"/>
              <a:t> podporu </a:t>
            </a:r>
            <a:r>
              <a:rPr lang="sk-SK" b="1" dirty="0" err="1" smtClean="0"/>
              <a:t>pro</a:t>
            </a:r>
            <a:r>
              <a:rPr lang="sk-SK" b="1" dirty="0" smtClean="0"/>
              <a:t> náš argument, </a:t>
            </a:r>
            <a:r>
              <a:rPr lang="sk-SK" b="1" dirty="0" err="1" smtClean="0"/>
              <a:t>kterou</a:t>
            </a:r>
            <a:r>
              <a:rPr lang="sk-SK" b="1" dirty="0" smtClean="0"/>
              <a:t> </a:t>
            </a:r>
            <a:r>
              <a:rPr lang="sk-SK" b="1" dirty="0" err="1" smtClean="0"/>
              <a:t>předkládáme</a:t>
            </a:r>
            <a:r>
              <a:rPr lang="sk-SK" b="1" dirty="0" smtClean="0"/>
              <a:t> </a:t>
            </a:r>
            <a:r>
              <a:rPr lang="sk-SK" b="1" dirty="0" err="1" smtClean="0"/>
              <a:t>pouze</a:t>
            </a:r>
            <a:r>
              <a:rPr lang="sk-SK" b="1" dirty="0" smtClean="0"/>
              <a:t> v „</a:t>
            </a:r>
            <a:r>
              <a:rPr lang="sk-SK" b="1" dirty="0" err="1" smtClean="0"/>
              <a:t>zkrácené</a:t>
            </a:r>
            <a:r>
              <a:rPr lang="sk-SK" b="1" dirty="0" smtClean="0"/>
              <a:t>“ </a:t>
            </a:r>
            <a:r>
              <a:rPr lang="sk-SK" b="1" dirty="0" err="1" smtClean="0"/>
              <a:t>formě</a:t>
            </a:r>
            <a:r>
              <a:rPr lang="sk-SK" b="1" dirty="0" smtClean="0"/>
              <a:t> </a:t>
            </a:r>
          </a:p>
          <a:p>
            <a:r>
              <a:rPr lang="sk-SK" b="1" dirty="0" smtClean="0"/>
              <a:t>Zvyšuje </a:t>
            </a:r>
            <a:r>
              <a:rPr lang="sk-SK" b="1" dirty="0" err="1" smtClean="0"/>
              <a:t>jistotu</a:t>
            </a:r>
            <a:r>
              <a:rPr lang="sk-SK" b="1" dirty="0" smtClean="0"/>
              <a:t>, že premisa bude </a:t>
            </a:r>
            <a:r>
              <a:rPr lang="sk-SK" b="1" dirty="0" err="1" smtClean="0"/>
              <a:t>správná</a:t>
            </a:r>
            <a:r>
              <a:rPr lang="sk-SK" b="1" dirty="0" smtClean="0"/>
              <a:t>, </a:t>
            </a:r>
            <a:r>
              <a:rPr lang="sk-SK" b="1" dirty="0" err="1" smtClean="0"/>
              <a:t>příp</a:t>
            </a:r>
            <a:r>
              <a:rPr lang="sk-SK" b="1" dirty="0" smtClean="0"/>
              <a:t>. </a:t>
            </a:r>
            <a:r>
              <a:rPr lang="sk-SK" b="1" dirty="0" err="1" smtClean="0"/>
              <a:t>dává</a:t>
            </a:r>
            <a:r>
              <a:rPr lang="sk-SK" b="1" dirty="0" smtClean="0"/>
              <a:t> oponentovi </a:t>
            </a:r>
            <a:r>
              <a:rPr lang="sk-SK" b="1" dirty="0" err="1" smtClean="0"/>
              <a:t>možnost</a:t>
            </a:r>
            <a:r>
              <a:rPr lang="sk-SK" b="1" dirty="0" smtClean="0"/>
              <a:t> si </a:t>
            </a:r>
            <a:r>
              <a:rPr lang="sk-SK" b="1" dirty="0" err="1" smtClean="0"/>
              <a:t>ji</a:t>
            </a:r>
            <a:r>
              <a:rPr lang="sk-SK" b="1" dirty="0" smtClean="0"/>
              <a:t> </a:t>
            </a:r>
            <a:r>
              <a:rPr lang="sk-SK" b="1" dirty="0" err="1" smtClean="0"/>
              <a:t>ověřit</a:t>
            </a:r>
            <a:r>
              <a:rPr lang="sk-SK" b="1" dirty="0" smtClean="0"/>
              <a:t> a </a:t>
            </a:r>
            <a:r>
              <a:rPr lang="sk-SK" b="1" dirty="0" err="1" smtClean="0"/>
              <a:t>napadnout</a:t>
            </a:r>
            <a:r>
              <a:rPr lang="sk-SK" b="1" dirty="0" smtClean="0"/>
              <a:t> </a:t>
            </a:r>
            <a:r>
              <a:rPr lang="sk-SK" b="1" dirty="0" err="1" smtClean="0"/>
              <a:t>závěr</a:t>
            </a:r>
            <a:r>
              <a:rPr lang="sk-SK" b="1" dirty="0" smtClean="0"/>
              <a:t> autora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Zvyšuje jistotu, že premisa bude správná, příp. dává oponentovi možnost si ji ověřit a napadnout závěr autora</a:t>
            </a:r>
          </a:p>
          <a:p>
            <a:r>
              <a:rPr lang="cs-CZ" dirty="0" smtClean="0"/>
              <a:t>PŘÍKLAD: „Dle dřívějšího výzkumu (Deci, 1975) má vnitřní motivace pozitivní vztah k výkonu.“</a:t>
            </a:r>
          </a:p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ARGUMENT OPONENTA: „Tato informace je zavádějící, pojem </a:t>
            </a:r>
            <a:r>
              <a:rPr lang="cs-CZ" i="1" dirty="0" err="1" smtClean="0">
                <a:solidFill>
                  <a:schemeClr val="accent6">
                    <a:lumMod val="50000"/>
                  </a:schemeClr>
                </a:solidFill>
              </a:rPr>
              <a:t>intrinsic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accent6">
                    <a:lumMod val="50000"/>
                  </a:schemeClr>
                </a:solidFill>
              </a:rPr>
              <a:t>motivation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nelze chápat jako vnitřní motivaci.“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Umožňuje </a:t>
            </a:r>
            <a:r>
              <a:rPr lang="sk-SK" b="1" dirty="0" err="1" smtClean="0"/>
              <a:t>dohledat</a:t>
            </a:r>
            <a:r>
              <a:rPr lang="sk-SK" b="1" dirty="0" smtClean="0"/>
              <a:t> podporu </a:t>
            </a:r>
            <a:r>
              <a:rPr lang="sk-SK" b="1" dirty="0" err="1" smtClean="0"/>
              <a:t>pro</a:t>
            </a:r>
            <a:r>
              <a:rPr lang="sk-SK" b="1" dirty="0" smtClean="0"/>
              <a:t> náš argument, </a:t>
            </a:r>
            <a:r>
              <a:rPr lang="sk-SK" b="1" dirty="0" err="1" smtClean="0"/>
              <a:t>kterou</a:t>
            </a:r>
            <a:r>
              <a:rPr lang="sk-SK" b="1" dirty="0" smtClean="0"/>
              <a:t> </a:t>
            </a:r>
            <a:r>
              <a:rPr lang="sk-SK" b="1" dirty="0" err="1" smtClean="0"/>
              <a:t>předkládáme</a:t>
            </a:r>
            <a:r>
              <a:rPr lang="sk-SK" b="1" dirty="0" smtClean="0"/>
              <a:t> </a:t>
            </a:r>
            <a:r>
              <a:rPr lang="sk-SK" b="1" dirty="0" err="1" smtClean="0"/>
              <a:t>pouze</a:t>
            </a:r>
            <a:r>
              <a:rPr lang="sk-SK" b="1" dirty="0" smtClean="0"/>
              <a:t> v „</a:t>
            </a:r>
            <a:r>
              <a:rPr lang="sk-SK" b="1" dirty="0" err="1" smtClean="0"/>
              <a:t>zkrácené</a:t>
            </a:r>
            <a:r>
              <a:rPr lang="sk-SK" b="1" dirty="0" smtClean="0"/>
              <a:t>“ </a:t>
            </a:r>
            <a:r>
              <a:rPr lang="sk-SK" b="1" dirty="0" err="1" smtClean="0"/>
              <a:t>formě</a:t>
            </a:r>
            <a:r>
              <a:rPr lang="sk-SK" b="1" dirty="0" smtClean="0"/>
              <a:t> </a:t>
            </a:r>
          </a:p>
          <a:p>
            <a:r>
              <a:rPr lang="sk-SK" b="1" dirty="0" smtClean="0"/>
              <a:t>Zvyšuje </a:t>
            </a:r>
            <a:r>
              <a:rPr lang="sk-SK" b="1" dirty="0" err="1" smtClean="0"/>
              <a:t>jistotu</a:t>
            </a:r>
            <a:r>
              <a:rPr lang="sk-SK" b="1" dirty="0" smtClean="0"/>
              <a:t>, že premisa bude </a:t>
            </a:r>
            <a:r>
              <a:rPr lang="sk-SK" b="1" dirty="0" err="1" smtClean="0"/>
              <a:t>správná</a:t>
            </a:r>
            <a:r>
              <a:rPr lang="sk-SK" b="1" dirty="0" smtClean="0"/>
              <a:t>, </a:t>
            </a:r>
            <a:r>
              <a:rPr lang="sk-SK" b="1" dirty="0" err="1" smtClean="0"/>
              <a:t>příp</a:t>
            </a:r>
            <a:r>
              <a:rPr lang="sk-SK" b="1" dirty="0" smtClean="0"/>
              <a:t>. </a:t>
            </a:r>
            <a:r>
              <a:rPr lang="sk-SK" b="1" dirty="0" err="1" smtClean="0"/>
              <a:t>dává</a:t>
            </a:r>
            <a:r>
              <a:rPr lang="sk-SK" b="1" dirty="0" smtClean="0"/>
              <a:t> oponentovi </a:t>
            </a:r>
            <a:r>
              <a:rPr lang="sk-SK" b="1" dirty="0" err="1" smtClean="0"/>
              <a:t>možnost</a:t>
            </a:r>
            <a:r>
              <a:rPr lang="sk-SK" b="1" dirty="0" smtClean="0"/>
              <a:t> si </a:t>
            </a:r>
            <a:r>
              <a:rPr lang="sk-SK" b="1" dirty="0" err="1" smtClean="0"/>
              <a:t>ji</a:t>
            </a:r>
            <a:r>
              <a:rPr lang="sk-SK" b="1" dirty="0" smtClean="0"/>
              <a:t> </a:t>
            </a:r>
            <a:r>
              <a:rPr lang="sk-SK" b="1" dirty="0" err="1" smtClean="0"/>
              <a:t>ověřit</a:t>
            </a:r>
            <a:r>
              <a:rPr lang="sk-SK" b="1" dirty="0" smtClean="0"/>
              <a:t> a </a:t>
            </a:r>
            <a:r>
              <a:rPr lang="sk-SK" b="1" dirty="0" err="1" smtClean="0"/>
              <a:t>napadnout</a:t>
            </a:r>
            <a:r>
              <a:rPr lang="sk-SK" b="1" dirty="0" smtClean="0"/>
              <a:t> </a:t>
            </a:r>
            <a:r>
              <a:rPr lang="sk-SK" b="1" dirty="0" err="1" smtClean="0"/>
              <a:t>závěr</a:t>
            </a:r>
            <a:r>
              <a:rPr lang="sk-SK" b="1" dirty="0" smtClean="0"/>
              <a:t> autora</a:t>
            </a:r>
          </a:p>
          <a:p>
            <a:r>
              <a:rPr lang="sk-SK" b="1" dirty="0" err="1" smtClean="0"/>
              <a:t>Uznáváme</a:t>
            </a:r>
            <a:r>
              <a:rPr lang="sk-SK" b="1" dirty="0" smtClean="0"/>
              <a:t> </a:t>
            </a:r>
            <a:r>
              <a:rPr lang="sk-SK" b="1" dirty="0" err="1" smtClean="0"/>
              <a:t>přínos</a:t>
            </a:r>
            <a:r>
              <a:rPr lang="sk-SK" b="1" dirty="0" smtClean="0"/>
              <a:t> autora, </a:t>
            </a:r>
            <a:r>
              <a:rPr lang="sk-SK" b="1" dirty="0" err="1" smtClean="0"/>
              <a:t>který</a:t>
            </a:r>
            <a:r>
              <a:rPr lang="sk-SK" b="1" dirty="0" smtClean="0"/>
              <a:t> </a:t>
            </a:r>
            <a:r>
              <a:rPr lang="sk-SK" b="1" dirty="0" err="1" smtClean="0"/>
              <a:t>již</a:t>
            </a:r>
            <a:r>
              <a:rPr lang="sk-SK" b="1" dirty="0" smtClean="0"/>
              <a:t> argument </a:t>
            </a:r>
            <a:r>
              <a:rPr lang="sk-SK" b="1" dirty="0" err="1" smtClean="0"/>
              <a:t>podpořil</a:t>
            </a:r>
            <a:endParaRPr lang="sk-SK" b="1" dirty="0" smtClean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Uznáváme</a:t>
            </a:r>
            <a:r>
              <a:rPr lang="sk-SK" b="1" dirty="0" smtClean="0"/>
              <a:t> </a:t>
            </a:r>
            <a:r>
              <a:rPr lang="sk-SK" b="1" dirty="0" err="1" smtClean="0"/>
              <a:t>přínos</a:t>
            </a:r>
            <a:r>
              <a:rPr lang="sk-SK" b="1" dirty="0" smtClean="0"/>
              <a:t> autora, </a:t>
            </a:r>
            <a:r>
              <a:rPr lang="sk-SK" b="1" dirty="0" err="1" smtClean="0"/>
              <a:t>který</a:t>
            </a:r>
            <a:r>
              <a:rPr lang="sk-SK" b="1" dirty="0" smtClean="0"/>
              <a:t> </a:t>
            </a:r>
            <a:r>
              <a:rPr lang="sk-SK" b="1" dirty="0" err="1" smtClean="0"/>
              <a:t>již</a:t>
            </a:r>
            <a:r>
              <a:rPr lang="sk-SK" b="1" dirty="0" smtClean="0"/>
              <a:t> argument </a:t>
            </a:r>
            <a:r>
              <a:rPr lang="sk-SK" b="1" dirty="0" err="1" smtClean="0"/>
              <a:t>podpořil</a:t>
            </a:r>
            <a:endParaRPr lang="sk-SK" b="1" dirty="0" smtClean="0"/>
          </a:p>
          <a:p>
            <a:r>
              <a:rPr lang="sk-SK" dirty="0" smtClean="0"/>
              <a:t>PŘÍKLAD: „</a:t>
            </a:r>
            <a:r>
              <a:rPr lang="sk-SK" dirty="0" err="1" smtClean="0"/>
              <a:t>Self-efficacy</a:t>
            </a:r>
            <a:r>
              <a:rPr lang="sk-SK" dirty="0" smtClean="0"/>
              <a:t> je vnímaná osobní </a:t>
            </a:r>
            <a:r>
              <a:rPr lang="sk-SK" dirty="0" err="1" smtClean="0"/>
              <a:t>zdatnost</a:t>
            </a:r>
            <a:r>
              <a:rPr lang="sk-SK" dirty="0" smtClean="0"/>
              <a:t> (Blatný, 2010).“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Uznáváme přínos autora, který již argument podpořil</a:t>
            </a:r>
          </a:p>
          <a:p>
            <a:r>
              <a:rPr lang="cs-CZ" smtClean="0"/>
              <a:t>PŘÍKLAD: „Self-efficacy je vnímaná osobní zdatnost (Blatný, 2010).“</a:t>
            </a:r>
          </a:p>
          <a:p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ARGUMENT OPONENTA: „Blatný pouze zobecňuje již publikovanou informaci jiného autora – premisa je prázdná.“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Uznáváme přínos autora, který již argument podpořil</a:t>
            </a:r>
          </a:p>
          <a:p>
            <a:r>
              <a:rPr lang="cs-CZ" smtClean="0"/>
              <a:t>PŘÍKLAD: „Self-efficacy je vnímaná osobní zdatnost (Blatný, 2010).“</a:t>
            </a:r>
          </a:p>
          <a:p>
            <a:r>
              <a:rPr lang="cs-CZ" smtClean="0"/>
              <a:t>U takovýchto </a:t>
            </a:r>
            <a:r>
              <a:rPr lang="cs-CZ" b="1" smtClean="0"/>
              <a:t>sekundárních citací </a:t>
            </a:r>
            <a:r>
              <a:rPr lang="cs-CZ" smtClean="0"/>
              <a:t>je ale hlavním problémem možná nepřesnost v důsledku odlišného kontextu </a:t>
            </a:r>
          </a:p>
          <a:p>
            <a:r>
              <a:rPr lang="cs-CZ" smtClean="0"/>
              <a:t>Pořádně nevíme, o čem mluvíme...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FAKT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to je?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FAKT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Co to je?</a:t>
            </a:r>
          </a:p>
          <a:p>
            <a:r>
              <a:rPr lang="cs-CZ" i="1" smtClean="0"/>
              <a:t>Terminologie a popisy</a:t>
            </a:r>
          </a:p>
          <a:p>
            <a:r>
              <a:rPr lang="cs-CZ" i="1" smtClean="0"/>
              <a:t>Kdo co publikoval</a:t>
            </a:r>
          </a:p>
          <a:p>
            <a:r>
              <a:rPr lang="cs-CZ" i="1" smtClean="0"/>
              <a:t>Přírodní zákonitosti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Když</a:t>
            </a:r>
            <a:r>
              <a:rPr lang="sk-SK" b="1" dirty="0" smtClean="0"/>
              <a:t> si </a:t>
            </a:r>
            <a:r>
              <a:rPr lang="sk-SK" b="1" dirty="0" err="1" smtClean="0"/>
              <a:t>lidé</a:t>
            </a:r>
            <a:r>
              <a:rPr lang="sk-SK" b="1" dirty="0" smtClean="0"/>
              <a:t> myslí, že </a:t>
            </a:r>
            <a:r>
              <a:rPr lang="sk-SK" b="1" dirty="0" err="1" smtClean="0"/>
              <a:t>přemýšlí</a:t>
            </a:r>
            <a:r>
              <a:rPr lang="sk-SK" b="1" dirty="0" smtClean="0"/>
              <a:t> kriticky, ale...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i="1" smtClean="0"/>
              <a:t>“XY zjevně nemůže být pravda. Je to něco, co tvrdili nacisté a všichni přece víme, že nacisté neměli pravdu.”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4032448"/>
          </a:xfrm>
        </p:spPr>
        <p:txBody>
          <a:bodyPr>
            <a:normAutofit/>
          </a:bodyPr>
          <a:lstStyle/>
          <a:p>
            <a:r>
              <a:rPr lang="cs-CZ" b="1" dirty="0" smtClean="0"/>
              <a:t>Shrnují </a:t>
            </a:r>
            <a:r>
              <a:rPr lang="cs-CZ" b="1" dirty="0" smtClean="0">
                <a:solidFill>
                  <a:srgbClr val="C00000"/>
                </a:solidFill>
              </a:rPr>
              <a:t>učebnice </a:t>
            </a:r>
            <a:r>
              <a:rPr lang="cs-CZ" b="1" dirty="0" smtClean="0"/>
              <a:t>pouze fakta, nebo podávají argument?</a:t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i="1" dirty="0" smtClean="0"/>
              <a:t>(K zamyšlení)</a:t>
            </a:r>
            <a:endParaRPr lang="cs-CZ" b="1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2592288"/>
          </a:xfrm>
        </p:spPr>
        <p:txBody>
          <a:bodyPr>
            <a:normAutofit/>
          </a:bodyPr>
          <a:lstStyle/>
          <a:p>
            <a:r>
              <a:rPr lang="sk-SK" b="1" dirty="0" err="1" smtClean="0"/>
              <a:t>Děkuji</a:t>
            </a:r>
            <a:r>
              <a:rPr lang="sk-SK" b="1" dirty="0" smtClean="0"/>
              <a:t> za </a:t>
            </a:r>
            <a:r>
              <a:rPr lang="sk-SK" b="1" dirty="0" err="1" smtClean="0"/>
              <a:t>pozornost</a:t>
            </a:r>
            <a:r>
              <a:rPr lang="sk-SK" b="1" dirty="0" smtClean="0"/>
              <a:t>!</a:t>
            </a:r>
            <a:endParaRPr lang="en-GB" b="1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/>
              <a:t>Doporučená literatura</a:t>
            </a:r>
            <a:endParaRPr lang="cs-CZ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1800" b="1" dirty="0" smtClean="0"/>
              <a:t>VÝSKUM ĽUDSKEJ IRACIONALITY / LOGICKÉ CHYBY V MYSLENÍ A ROZHODOVANÍ:</a:t>
            </a:r>
          </a:p>
          <a:p>
            <a:pPr>
              <a:buNone/>
            </a:pPr>
            <a:r>
              <a:rPr lang="en-US" sz="1800" dirty="0" smtClean="0"/>
              <a:t>KAHNEMAN</a:t>
            </a:r>
            <a:r>
              <a:rPr lang="en-US" sz="1800" dirty="0" smtClean="0"/>
              <a:t>, </a:t>
            </a:r>
            <a:r>
              <a:rPr lang="en-US" sz="1800" dirty="0" smtClean="0"/>
              <a:t>D</a:t>
            </a:r>
            <a:r>
              <a:rPr lang="sk-SK" sz="1800" dirty="0" smtClean="0"/>
              <a:t>. (2011)</a:t>
            </a:r>
            <a:r>
              <a:rPr lang="en-US" sz="1800" dirty="0" smtClean="0"/>
              <a:t> </a:t>
            </a:r>
            <a:r>
              <a:rPr lang="en-US" sz="1800" i="1" dirty="0" smtClean="0"/>
              <a:t>Thinking, fast and slow</a:t>
            </a:r>
            <a:r>
              <a:rPr lang="en-US" sz="1800" dirty="0" smtClean="0"/>
              <a:t>. 1st ed. New York: Farrar, Straus and </a:t>
            </a:r>
            <a:r>
              <a:rPr lang="en-US" sz="1800" dirty="0" smtClean="0"/>
              <a:t>Giroux</a:t>
            </a:r>
            <a:r>
              <a:rPr lang="sk-SK" sz="1800" dirty="0" smtClean="0"/>
              <a:t>. 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Česky: 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KAHNEMAN, D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. (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2012).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Myšlení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rychlé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 a pomalé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Brno: </a:t>
            </a:r>
            <a:r>
              <a:rPr lang="sk-SK" sz="1800" dirty="0" err="1" smtClean="0">
                <a:solidFill>
                  <a:schemeClr val="accent6">
                    <a:lumMod val="50000"/>
                  </a:schemeClr>
                </a:solidFill>
              </a:rPr>
              <a:t>Jan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1800" dirty="0" err="1" smtClean="0">
                <a:solidFill>
                  <a:schemeClr val="accent6">
                    <a:lumMod val="50000"/>
                  </a:schemeClr>
                </a:solidFill>
              </a:rPr>
              <a:t>Melvil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en-US" sz="1800" dirty="0" smtClean="0"/>
              <a:t>ARIELY, D.</a:t>
            </a:r>
            <a:r>
              <a:rPr lang="sk-SK" sz="1800" dirty="0" smtClean="0"/>
              <a:t> (2008).</a:t>
            </a:r>
            <a:r>
              <a:rPr lang="en-US" sz="1800" dirty="0" smtClean="0"/>
              <a:t> </a:t>
            </a:r>
            <a:r>
              <a:rPr lang="en-US" sz="1800" i="1" dirty="0" smtClean="0"/>
              <a:t>Predictably irrational: </a:t>
            </a:r>
            <a:r>
              <a:rPr lang="sk-SK" sz="1800" i="1" dirty="0" smtClean="0"/>
              <a:t>T</a:t>
            </a:r>
            <a:r>
              <a:rPr lang="en-US" sz="1800" i="1" dirty="0" smtClean="0"/>
              <a:t>he hidden forces that shape our decisions</a:t>
            </a:r>
            <a:r>
              <a:rPr lang="en-US" sz="1800" dirty="0" smtClean="0"/>
              <a:t>. New York: Harper</a:t>
            </a:r>
            <a:r>
              <a:rPr lang="sk-SK" sz="1800" dirty="0" smtClean="0"/>
              <a:t>. 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Česky: 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ARIELY, D.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2009).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Jak drahé je zdarma: Proč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chytří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lidé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přijímají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 špatná 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rozhodnutí: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Iracionální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faktory v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ekonomice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 i v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životě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Praha: </a:t>
            </a:r>
            <a:r>
              <a:rPr lang="sk-SK" sz="1800" dirty="0" err="1" smtClean="0">
                <a:solidFill>
                  <a:schemeClr val="accent6">
                    <a:lumMod val="50000"/>
                  </a:schemeClr>
                </a:solidFill>
              </a:rPr>
              <a:t>Práh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sk-SK" sz="1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800" dirty="0" smtClean="0"/>
              <a:t>ARIELY</a:t>
            </a:r>
            <a:r>
              <a:rPr lang="en-US" sz="1800" dirty="0" smtClean="0"/>
              <a:t>, </a:t>
            </a:r>
            <a:r>
              <a:rPr lang="en-US" sz="1800" dirty="0" smtClean="0"/>
              <a:t>D</a:t>
            </a:r>
            <a:r>
              <a:rPr lang="sk-SK" sz="1800" dirty="0" smtClean="0"/>
              <a:t>. (2011)</a:t>
            </a:r>
            <a:r>
              <a:rPr lang="en-US" sz="1800" dirty="0" smtClean="0"/>
              <a:t>. </a:t>
            </a:r>
            <a:r>
              <a:rPr lang="en-US" sz="1800" i="1" dirty="0" smtClean="0"/>
              <a:t>The upside of </a:t>
            </a:r>
            <a:r>
              <a:rPr lang="en-US" sz="1800" i="1" dirty="0" smtClean="0"/>
              <a:t>irrationality</a:t>
            </a:r>
            <a:r>
              <a:rPr lang="sk-SK" sz="1800" i="1" dirty="0" smtClean="0"/>
              <a:t>: T</a:t>
            </a:r>
            <a:r>
              <a:rPr lang="en-US" sz="1800" i="1" dirty="0" smtClean="0"/>
              <a:t>he </a:t>
            </a:r>
            <a:r>
              <a:rPr lang="en-US" sz="1800" i="1" dirty="0" smtClean="0"/>
              <a:t>unexpected benefits of defying logic at work and at home</a:t>
            </a:r>
            <a:r>
              <a:rPr lang="en-US" sz="1800" dirty="0" smtClean="0"/>
              <a:t>. London: Harper </a:t>
            </a:r>
            <a:r>
              <a:rPr lang="en-US" sz="1800" dirty="0" smtClean="0"/>
              <a:t>Collins</a:t>
            </a:r>
            <a:r>
              <a:rPr lang="sk-SK" sz="1800" dirty="0" smtClean="0"/>
              <a:t>. 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Česky: 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ARIELY, D.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 (2009).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Jak 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drahá je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intuice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Proč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proč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 nás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selský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 rozum často vede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ke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1800" i="1" dirty="0" err="1" smtClean="0">
                <a:solidFill>
                  <a:schemeClr val="accent6">
                    <a:lumMod val="50000"/>
                  </a:schemeClr>
                </a:solidFill>
              </a:rPr>
              <a:t>ztrátovým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1800" i="1" dirty="0" smtClean="0">
                <a:solidFill>
                  <a:schemeClr val="accent6">
                    <a:lumMod val="50000"/>
                  </a:schemeClr>
                </a:solidFill>
              </a:rPr>
              <a:t>rozhodnutím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Praha: </a:t>
            </a:r>
            <a:r>
              <a:rPr lang="sk-SK" sz="1800" dirty="0" err="1" smtClean="0">
                <a:solidFill>
                  <a:schemeClr val="accent6">
                    <a:lumMod val="50000"/>
                  </a:schemeClr>
                </a:solidFill>
              </a:rPr>
              <a:t>Práh</a:t>
            </a:r>
            <a:r>
              <a:rPr lang="sk-SK" sz="18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sk-SK" sz="1800" dirty="0" smtClean="0"/>
          </a:p>
          <a:p>
            <a:pPr>
              <a:buNone/>
            </a:pPr>
            <a:r>
              <a:rPr lang="cs-CZ" sz="1800" b="1" dirty="0" smtClean="0"/>
              <a:t>KRITICKÉ MYSLENIE:</a:t>
            </a:r>
          </a:p>
          <a:p>
            <a:pPr>
              <a:buNone/>
            </a:pPr>
            <a:r>
              <a:rPr lang="en-US" sz="1800" dirty="0" err="1" smtClean="0"/>
              <a:t>Sinnott</a:t>
            </a:r>
            <a:r>
              <a:rPr lang="en-US" sz="1800" dirty="0" smtClean="0"/>
              <a:t>-Armstrong, W., &amp; </a:t>
            </a:r>
            <a:r>
              <a:rPr lang="en-US" sz="1800" dirty="0" err="1" smtClean="0"/>
              <a:t>Fogelin</a:t>
            </a:r>
            <a:r>
              <a:rPr lang="en-US" sz="1800" dirty="0" smtClean="0"/>
              <a:t>, R. J. (2014). </a:t>
            </a:r>
            <a:r>
              <a:rPr lang="en-US" sz="1800" i="1" dirty="0" smtClean="0"/>
              <a:t>Understanding Arguments: An Introduction to Informal Logic, 9th ed.</a:t>
            </a:r>
            <a:r>
              <a:rPr lang="en-US" sz="1800" dirty="0" smtClean="0"/>
              <a:t> </a:t>
            </a:r>
            <a:r>
              <a:rPr lang="en-US" sz="1800" dirty="0" err="1" smtClean="0"/>
              <a:t>Cengage</a:t>
            </a:r>
            <a:r>
              <a:rPr lang="en-US" sz="1800" dirty="0" smtClean="0"/>
              <a:t> Learning. </a:t>
            </a:r>
            <a:endParaRPr lang="sk-SK" sz="1800" dirty="0" smtClean="0"/>
          </a:p>
          <a:p>
            <a:pPr>
              <a:buNone/>
            </a:pPr>
            <a:r>
              <a:rPr lang="en-US" sz="1800" dirty="0" smtClean="0"/>
              <a:t>MORROW</a:t>
            </a:r>
            <a:r>
              <a:rPr lang="en-US" sz="1800" dirty="0" smtClean="0"/>
              <a:t>, D. R., &amp; WESTON, A. (2011) </a:t>
            </a:r>
            <a:r>
              <a:rPr lang="en-US" sz="1800" i="1" dirty="0" smtClean="0"/>
              <a:t>A workbook for arguments: A complete course in critical thinking.</a:t>
            </a:r>
            <a:r>
              <a:rPr lang="en-US" sz="1800" dirty="0" smtClean="0"/>
              <a:t> Hackett Publishing Company. </a:t>
            </a:r>
            <a:endParaRPr lang="sk-SK" sz="1800" dirty="0" smtClean="0"/>
          </a:p>
          <a:p>
            <a:pPr>
              <a:buNone/>
            </a:pPr>
            <a:r>
              <a:rPr lang="en-US" sz="1800" dirty="0" smtClean="0"/>
              <a:t>WESTON</a:t>
            </a:r>
            <a:r>
              <a:rPr lang="en-US" sz="1800" dirty="0" smtClean="0"/>
              <a:t>, A. (2000). </a:t>
            </a:r>
            <a:r>
              <a:rPr lang="en-US" sz="1800" i="1" dirty="0" smtClean="0"/>
              <a:t>A rulebook for arguments. 3rd ed.</a:t>
            </a:r>
            <a:r>
              <a:rPr lang="en-US" sz="1800" dirty="0" smtClean="0"/>
              <a:t> Hackett Publishing Company.</a:t>
            </a:r>
            <a:endParaRPr lang="cs-CZ" sz="1800" b="1" dirty="0" smtClean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/>
              <a:t>Užitečné odkazy</a:t>
            </a:r>
            <a:endParaRPr lang="cs-CZ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1800" b="1" dirty="0" smtClean="0"/>
              <a:t>COURSERA – portál </a:t>
            </a:r>
            <a:r>
              <a:rPr lang="sk-SK" sz="1800" b="1" dirty="0" err="1" smtClean="0"/>
              <a:t>online</a:t>
            </a:r>
            <a:r>
              <a:rPr lang="sk-SK" sz="1800" b="1" dirty="0" smtClean="0"/>
              <a:t> kurzov ponúkaných prestížnymi univerzitami (</a:t>
            </a:r>
            <a:r>
              <a:rPr lang="sk-SK" sz="1800" b="1" dirty="0" smtClean="0"/>
              <a:t>z</a:t>
            </a:r>
            <a:r>
              <a:rPr lang="sk-SK" sz="1800" b="1" dirty="0" smtClean="0"/>
              <a:t>darma):</a:t>
            </a:r>
          </a:p>
          <a:p>
            <a:pPr>
              <a:buNone/>
            </a:pPr>
            <a:r>
              <a:rPr lang="sk-SK" sz="1800" b="1" dirty="0" smtClean="0">
                <a:hlinkClick r:id="rId2"/>
              </a:rPr>
              <a:t>https://</a:t>
            </a:r>
            <a:r>
              <a:rPr lang="sk-SK" sz="1800" b="1" dirty="0" smtClean="0">
                <a:hlinkClick r:id="rId2"/>
              </a:rPr>
              <a:t>www.coursera.org/browse</a:t>
            </a:r>
            <a:endParaRPr lang="sk-SK" sz="1800" b="1" dirty="0" smtClean="0"/>
          </a:p>
          <a:p>
            <a:pPr>
              <a:buNone/>
            </a:pPr>
            <a:endParaRPr lang="sk-SK" sz="1800" b="1" dirty="0" smtClean="0"/>
          </a:p>
          <a:p>
            <a:pPr>
              <a:buNone/>
            </a:pPr>
            <a:r>
              <a:rPr lang="cs-CZ" sz="1800" b="1" dirty="0" smtClean="0"/>
              <a:t>Výborné série </a:t>
            </a:r>
            <a:r>
              <a:rPr lang="cs-CZ" sz="1800" b="1" dirty="0" err="1" smtClean="0"/>
              <a:t>audioprednášok</a:t>
            </a:r>
            <a:r>
              <a:rPr lang="cs-CZ" sz="1800" b="1" dirty="0" smtClean="0"/>
              <a:t> Great </a:t>
            </a:r>
            <a:r>
              <a:rPr lang="cs-CZ" sz="1800" b="1" dirty="0" err="1" smtClean="0"/>
              <a:t>Courses</a:t>
            </a:r>
            <a:r>
              <a:rPr lang="cs-CZ" sz="1800" b="1" dirty="0" smtClean="0"/>
              <a:t> (</a:t>
            </a:r>
            <a:r>
              <a:rPr lang="cs-CZ" sz="1800" b="1" dirty="0" err="1" smtClean="0"/>
              <a:t>bohužiaľ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nie</a:t>
            </a:r>
            <a:r>
              <a:rPr lang="cs-CZ" sz="1800" b="1" dirty="0" smtClean="0"/>
              <a:t> zdarma…):</a:t>
            </a:r>
          </a:p>
          <a:p>
            <a:pPr>
              <a:buNone/>
            </a:pPr>
            <a:r>
              <a:rPr lang="sk-SK" sz="1800" dirty="0" err="1" smtClean="0"/>
              <a:t>Steven</a:t>
            </a:r>
            <a:r>
              <a:rPr lang="sk-SK" sz="1800" dirty="0" smtClean="0"/>
              <a:t> </a:t>
            </a:r>
            <a:r>
              <a:rPr lang="sk-SK" sz="1800" dirty="0" err="1" smtClean="0"/>
              <a:t>Novella</a:t>
            </a:r>
            <a:r>
              <a:rPr lang="sk-SK" sz="1800" dirty="0" smtClean="0"/>
              <a:t>: </a:t>
            </a:r>
            <a:r>
              <a:rPr lang="en-US" sz="1800" b="1" dirty="0" smtClean="0"/>
              <a:t>Your Deceptive Mind: A Scientific Guide to Critical Thinking Skills</a:t>
            </a:r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www.audible.com/pd/Science-Technology/Your-Deceptive-Mind-A-Scientific-Guide-to-Critical-Thinking-Skills-Audiobook/B00D9473WC</a:t>
            </a:r>
            <a:endParaRPr lang="sk-SK" sz="1800" dirty="0" smtClean="0"/>
          </a:p>
          <a:p>
            <a:pPr>
              <a:buNone/>
            </a:pPr>
            <a:r>
              <a:rPr lang="sk-SK" sz="1800" dirty="0" smtClean="0"/>
              <a:t>Daniel N. </a:t>
            </a:r>
            <a:r>
              <a:rPr lang="sk-SK" sz="1800" dirty="0" err="1" smtClean="0"/>
              <a:t>Robinson</a:t>
            </a:r>
            <a:r>
              <a:rPr lang="sk-SK" sz="1800" dirty="0" smtClean="0"/>
              <a:t>: </a:t>
            </a:r>
            <a:r>
              <a:rPr lang="en-US" sz="1800" b="1" dirty="0" smtClean="0"/>
              <a:t>The Great Ideas of Psychology</a:t>
            </a:r>
          </a:p>
          <a:p>
            <a:pPr>
              <a:buNone/>
            </a:pPr>
            <a:r>
              <a:rPr lang="sk-SK" sz="1800" dirty="0" smtClean="0">
                <a:hlinkClick r:id="rId4"/>
              </a:rPr>
              <a:t>http://</a:t>
            </a:r>
            <a:r>
              <a:rPr lang="sk-SK" sz="1800" dirty="0" smtClean="0">
                <a:hlinkClick r:id="rId4"/>
              </a:rPr>
              <a:t>www.audible.com/pd/Science-Technology/The-Great-Ideas-of-Psychology-Audiobook/B00DL15FZA</a:t>
            </a:r>
            <a:endParaRPr lang="sk-SK" sz="1800" dirty="0" smtClean="0"/>
          </a:p>
          <a:p>
            <a:pPr>
              <a:buNone/>
            </a:pPr>
            <a:r>
              <a:rPr lang="sk-SK" sz="1800" dirty="0" err="1" smtClean="0"/>
              <a:t>Mark</a:t>
            </a:r>
            <a:r>
              <a:rPr lang="sk-SK" sz="1800" dirty="0" smtClean="0"/>
              <a:t> </a:t>
            </a:r>
            <a:r>
              <a:rPr lang="sk-SK" sz="1800" dirty="0" err="1" smtClean="0"/>
              <a:t>Leary</a:t>
            </a:r>
            <a:r>
              <a:rPr lang="sk-SK" sz="1800" dirty="0" smtClean="0"/>
              <a:t>: </a:t>
            </a:r>
            <a:r>
              <a:rPr lang="en-US" sz="1800" b="1" dirty="0" smtClean="0"/>
              <a:t>Understanding the Mysteries of Human </a:t>
            </a:r>
            <a:r>
              <a:rPr lang="en-US" sz="1800" b="1" dirty="0" smtClean="0"/>
              <a:t>Behavior</a:t>
            </a:r>
            <a:endParaRPr lang="sk-SK" sz="1800" dirty="0" smtClean="0"/>
          </a:p>
          <a:p>
            <a:pPr>
              <a:buNone/>
            </a:pPr>
            <a:r>
              <a:rPr lang="sk-SK" sz="1800" dirty="0" smtClean="0">
                <a:hlinkClick r:id="rId5"/>
              </a:rPr>
              <a:t>http</a:t>
            </a:r>
            <a:r>
              <a:rPr lang="sk-SK" sz="1800" dirty="0" smtClean="0">
                <a:hlinkClick r:id="rId5"/>
              </a:rPr>
              <a:t>://</a:t>
            </a:r>
            <a:r>
              <a:rPr lang="sk-SK" sz="1800" dirty="0" smtClean="0">
                <a:hlinkClick r:id="rId5"/>
              </a:rPr>
              <a:t>www.audible.com/pd/Science-Technology/Understanding-the-Mysteries-of-Human-Behavior-Audiobook/B00DDTGKBI</a:t>
            </a:r>
            <a:endParaRPr lang="sk-SK" sz="1800" dirty="0" smtClean="0"/>
          </a:p>
          <a:p>
            <a:pPr>
              <a:buNone/>
            </a:pPr>
            <a:endParaRPr lang="sk-SK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Když</a:t>
            </a:r>
            <a:r>
              <a:rPr lang="sk-SK" b="1" dirty="0" smtClean="0"/>
              <a:t> si </a:t>
            </a:r>
            <a:r>
              <a:rPr lang="sk-SK" b="1" dirty="0" err="1" smtClean="0"/>
              <a:t>lidé</a:t>
            </a:r>
            <a:r>
              <a:rPr lang="sk-SK" b="1" dirty="0" smtClean="0"/>
              <a:t> myslí, že </a:t>
            </a:r>
            <a:r>
              <a:rPr lang="sk-SK" b="1" dirty="0" err="1" smtClean="0"/>
              <a:t>přemýšlí</a:t>
            </a:r>
            <a:r>
              <a:rPr lang="sk-SK" b="1" dirty="0" smtClean="0"/>
              <a:t> kriticky, ale...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“Všichni, co jsou na té správné straně, již podali mnoho důkazů, že XY je pravda. Rozhodně tedy budu i já </a:t>
            </a:r>
            <a:r>
              <a:rPr lang="en-US" i="1" dirty="0" smtClean="0"/>
              <a:t>‘</a:t>
            </a:r>
            <a:r>
              <a:rPr lang="cs-CZ" i="1" dirty="0" smtClean="0"/>
              <a:t>argumentovat</a:t>
            </a:r>
            <a:r>
              <a:rPr lang="en-US" i="1" dirty="0" smtClean="0"/>
              <a:t>’</a:t>
            </a:r>
            <a:r>
              <a:rPr lang="cs-CZ" i="1" dirty="0" smtClean="0"/>
              <a:t> pro XY.”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2299</Words>
  <Application>Microsoft Office PowerPoint</Application>
  <PresentationFormat>Předvádění na obrazovce (4:3)</PresentationFormat>
  <Paragraphs>262</Paragraphs>
  <Slides>83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83</vt:i4>
      </vt:variant>
    </vt:vector>
  </HeadingPairs>
  <TitlesOfParts>
    <vt:vector size="84" baseType="lpstr">
      <vt:lpstr>Motív Office</vt:lpstr>
      <vt:lpstr>Kritické myšlení v psychologii</vt:lpstr>
      <vt:lpstr>Co je kritické myšlení?</vt:lpstr>
      <vt:lpstr>Co je kritické myšlení?</vt:lpstr>
      <vt:lpstr>Co je kritické myšlení?</vt:lpstr>
      <vt:lpstr>Co je kritické myšlení?</vt:lpstr>
      <vt:lpstr>Co je kritické myšlení?</vt:lpstr>
      <vt:lpstr>Když si lidé myslí, že přemýšlí kriticky, ale...</vt:lpstr>
      <vt:lpstr>Když si lidé myslí, že přemýšlí kriticky, ale...</vt:lpstr>
      <vt:lpstr>Když si lidé myslí, že přemýšlí kriticky, ale...</vt:lpstr>
      <vt:lpstr>Když si lidé myslí, že přemýšlí kriticky, ale...</vt:lpstr>
      <vt:lpstr>Když si lidé myslí, že přemýšlí kriticky, ale...</vt:lpstr>
      <vt:lpstr>Když si lidé myslí, že přemýšlí kriticky, ale...</vt:lpstr>
      <vt:lpstr>Když si lidé myslí, že přemýšlí kriticky, ale...</vt:lpstr>
      <vt:lpstr>Když si lidé myslí, že přemýšlí kriticky, ale...</vt:lpstr>
      <vt:lpstr>Když si lidé myslí, že přemýšlí kriticky, ale...</vt:lpstr>
      <vt:lpstr>Největší nebezpečí pro kritické myšlení...?</vt:lpstr>
      <vt:lpstr>Největší nebezpečí pro kritické myšlení...</vt:lpstr>
      <vt:lpstr>Největší nebezpečí pro kritické myšlení...</vt:lpstr>
      <vt:lpstr>Kdy myslíte, že se toto děje studentům / učitelům / vědcům?</vt:lpstr>
      <vt:lpstr>Argument ve vědě</vt:lpstr>
      <vt:lpstr>Argument ve vědě</vt:lpstr>
      <vt:lpstr>Argument ve vědě</vt:lpstr>
      <vt:lpstr>Argument ve vědě</vt:lpstr>
      <vt:lpstr>Co není dobrý argument</vt:lpstr>
      <vt:lpstr>Co není dobrý argument</vt:lpstr>
      <vt:lpstr>Co není dobrý argument</vt:lpstr>
      <vt:lpstr>Co není dobrý argument</vt:lpstr>
      <vt:lpstr>Co není dobrý argument</vt:lpstr>
      <vt:lpstr>Co není dobrý argument</vt:lpstr>
      <vt:lpstr>Argument ve vědě</vt:lpstr>
      <vt:lpstr>Argument ve vědě</vt:lpstr>
      <vt:lpstr>Argument ve vědě</vt:lpstr>
      <vt:lpstr>Deduktivní usuzování</vt:lpstr>
      <vt:lpstr>Deduktivní usuzování</vt:lpstr>
      <vt:lpstr>Deduktivní usuzování</vt:lpstr>
      <vt:lpstr>Deduktivní usuzování</vt:lpstr>
      <vt:lpstr>Induktivní usuzování</vt:lpstr>
      <vt:lpstr>Induktivní usuzování</vt:lpstr>
      <vt:lpstr>Induktivní usuzování</vt:lpstr>
      <vt:lpstr>Induktivní usuzování</vt:lpstr>
      <vt:lpstr>Induktivní usuzování</vt:lpstr>
      <vt:lpstr>Induktivní usuzování - typy</vt:lpstr>
      <vt:lpstr>Induktivní usuzování - typy</vt:lpstr>
      <vt:lpstr>Induktivní usuzování - typy</vt:lpstr>
      <vt:lpstr>Induktivní usuzování - typy</vt:lpstr>
      <vt:lpstr>Induktivní usuzování - typy</vt:lpstr>
      <vt:lpstr>Induktivní usuzování - typy</vt:lpstr>
      <vt:lpstr>Deduktivní v. induktivní usudzování ve vědě</vt:lpstr>
      <vt:lpstr>Deduktivní v. induktivní usudzování ve vědě</vt:lpstr>
      <vt:lpstr>Odborná argumentace v praxi</vt:lpstr>
      <vt:lpstr>Snímek 51</vt:lpstr>
      <vt:lpstr>Snímek 52</vt:lpstr>
      <vt:lpstr>Snímek 53</vt:lpstr>
      <vt:lpstr>Snímek 54</vt:lpstr>
      <vt:lpstr>Snímek 55</vt:lpstr>
      <vt:lpstr>Primární informáce – primární zdroj</vt:lpstr>
      <vt:lpstr>Primární zdroje</vt:lpstr>
      <vt:lpstr>Primární zdroje</vt:lpstr>
      <vt:lpstr>Čím NELZE podpořit odborný argument...?</vt:lpstr>
      <vt:lpstr>Čím NELZE podpořit odborný argument...?</vt:lpstr>
      <vt:lpstr>Čím NELZE podpořit odborný argument...?</vt:lpstr>
      <vt:lpstr>Čím NELZE podpořit odborný argument...?</vt:lpstr>
      <vt:lpstr>Čím NELZE podpořit odborný argument...?</vt:lpstr>
      <vt:lpstr>Čím NELZE podpořit odborný argument...?</vt:lpstr>
      <vt:lpstr>Čím NELZE podpořit odborný argument...?</vt:lpstr>
      <vt:lpstr>Čím NELZE podpořit odborný argument...?</vt:lpstr>
      <vt:lpstr>Už víte, proč je nutno správně citovat...?</vt:lpstr>
      <vt:lpstr>Už víte, proč je nutno správně citovat...?</vt:lpstr>
      <vt:lpstr>Funkce citací v argumentu</vt:lpstr>
      <vt:lpstr>Funkce citací v argumentu</vt:lpstr>
      <vt:lpstr>Funkce citací v argumentu</vt:lpstr>
      <vt:lpstr>Funkce citací v argumentu</vt:lpstr>
      <vt:lpstr>Funkce citací v argumentu</vt:lpstr>
      <vt:lpstr>Funkce citací v argumentu</vt:lpstr>
      <vt:lpstr>Funkce citací v argumentu</vt:lpstr>
      <vt:lpstr>Funkce citací v argumentu</vt:lpstr>
      <vt:lpstr>Funkce citací v argumentu</vt:lpstr>
      <vt:lpstr>FAKT</vt:lpstr>
      <vt:lpstr>FAKT</vt:lpstr>
      <vt:lpstr>Shrnují učebnice pouze fakta, nebo podávají argument?  (K zamyšlení)</vt:lpstr>
      <vt:lpstr>Děkuji za pozornost!</vt:lpstr>
      <vt:lpstr>Doporučená literatura</vt:lpstr>
      <vt:lpstr>Užitečné odkazy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 v psychológii ako vedeckom odbore</dc:title>
  <dc:creator>Taaanique</dc:creator>
  <cp:lastModifiedBy>Taaanique</cp:lastModifiedBy>
  <cp:revision>116</cp:revision>
  <dcterms:created xsi:type="dcterms:W3CDTF">2014-10-15T23:38:19Z</dcterms:created>
  <dcterms:modified xsi:type="dcterms:W3CDTF">2015-11-08T18:12:34Z</dcterms:modified>
</cp:coreProperties>
</file>