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8" r:id="rId4"/>
    <p:sldId id="276" r:id="rId5"/>
    <p:sldId id="277" r:id="rId6"/>
    <p:sldId id="278" r:id="rId7"/>
    <p:sldId id="258" r:id="rId8"/>
    <p:sldId id="286" r:id="rId9"/>
    <p:sldId id="289" r:id="rId10"/>
    <p:sldId id="259" r:id="rId11"/>
    <p:sldId id="287" r:id="rId12"/>
    <p:sldId id="293" r:id="rId13"/>
    <p:sldId id="274" r:id="rId14"/>
    <p:sldId id="294" r:id="rId15"/>
    <p:sldId id="290" r:id="rId16"/>
    <p:sldId id="295" r:id="rId17"/>
    <p:sldId id="291" r:id="rId18"/>
    <p:sldId id="296" r:id="rId19"/>
    <p:sldId id="292" r:id="rId20"/>
    <p:sldId id="297" r:id="rId21"/>
    <p:sldId id="285" r:id="rId22"/>
    <p:sldId id="275" r:id="rId23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C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61CD6-A4D5-459D-8B43-C856FE22C894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B86EF-2148-46A2-9833-4B353386C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179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5B37F-24D8-4567-B99D-80148E04BEAA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F6B27-9A40-4526-AA32-5B6D60724B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12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F6B27-9A40-4526-AA32-5B6D60724B0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24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F6B27-9A40-4526-AA32-5B6D60724B0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9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F6B27-9A40-4526-AA32-5B6D60724B0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63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F6B27-9A40-4526-AA32-5B6D60724B0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87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F6B27-9A40-4526-AA32-5B6D60724B0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882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F6B27-9A40-4526-AA32-5B6D60724B0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121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F6B27-9A40-4526-AA32-5B6D60724B0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3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1F8-9277-42B4-9A1B-4576FB735C2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E78A-D996-48F4-BDD8-1B26CCFF8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90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1F8-9277-42B4-9A1B-4576FB735C2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E78A-D996-48F4-BDD8-1B26CCFF8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44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1F8-9277-42B4-9A1B-4576FB735C2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E78A-D996-48F4-BDD8-1B26CCFF8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991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1F8-9277-42B4-9A1B-4576FB735C2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E78A-D996-48F4-BDD8-1B26CCFF8A92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7647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1F8-9277-42B4-9A1B-4576FB735C2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E78A-D996-48F4-BDD8-1B26CCFF8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502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1F8-9277-42B4-9A1B-4576FB735C2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E78A-D996-48F4-BDD8-1B26CCFF8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24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1F8-9277-42B4-9A1B-4576FB735C2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E78A-D996-48F4-BDD8-1B26CCFF8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119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1F8-9277-42B4-9A1B-4576FB735C2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E78A-D996-48F4-BDD8-1B26CCFF8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73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1F8-9277-42B4-9A1B-4576FB735C2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E78A-D996-48F4-BDD8-1B26CCFF8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54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1F8-9277-42B4-9A1B-4576FB735C2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E78A-D996-48F4-BDD8-1B26CCFF8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20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1F8-9277-42B4-9A1B-4576FB735C2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E78A-D996-48F4-BDD8-1B26CCFF8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30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1F8-9277-42B4-9A1B-4576FB735C2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E78A-D996-48F4-BDD8-1B26CCFF8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68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1F8-9277-42B4-9A1B-4576FB735C2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E78A-D996-48F4-BDD8-1B26CCFF8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04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1F8-9277-42B4-9A1B-4576FB735C2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E78A-D996-48F4-BDD8-1B26CCFF8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26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1F8-9277-42B4-9A1B-4576FB735C2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E78A-D996-48F4-BDD8-1B26CCFF8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95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1F8-9277-42B4-9A1B-4576FB735C2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E78A-D996-48F4-BDD8-1B26CCFF8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75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1F8-9277-42B4-9A1B-4576FB735C2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E78A-D996-48F4-BDD8-1B26CCFF8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54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8F8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31CE1F8-9277-42B4-9A1B-4576FB735C2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02E78A-D996-48F4-BDD8-1B26CCFF8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59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13150" y="1457312"/>
            <a:ext cx="9828143" cy="2941981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Baskerville Old Face" panose="02020602080505020303" pitchFamily="18" charset="0"/>
              </a:rPr>
              <a:t>PSB_998: </a:t>
            </a:r>
            <a:br>
              <a:rPr lang="cs-CZ" dirty="0" smtClean="0">
                <a:latin typeface="Baskerville Old Face" panose="02020602080505020303" pitchFamily="18" charset="0"/>
              </a:rPr>
            </a:br>
            <a:r>
              <a:rPr lang="cs-CZ" sz="2400" dirty="0" smtClean="0">
                <a:latin typeface="Baskerville Old Face" panose="02020602080505020303" pitchFamily="18" charset="0"/>
              </a:rPr>
              <a:t/>
            </a:r>
            <a:br>
              <a:rPr lang="cs-CZ" sz="2400" dirty="0" smtClean="0">
                <a:latin typeface="Baskerville Old Face" panose="02020602080505020303" pitchFamily="18" charset="0"/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Sexuologický kazuistický seminář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20141" y="4693674"/>
            <a:ext cx="47949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800" dirty="0" smtClean="0">
                <a:latin typeface="Baskerville Old Face" panose="02020602080505020303" pitchFamily="18" charset="0"/>
              </a:rPr>
              <a:t>Mgr. Bc. Lenka ŠTURMOVÁ</a:t>
            </a:r>
          </a:p>
          <a:p>
            <a:pPr algn="r"/>
            <a:r>
              <a:rPr lang="cs-CZ" sz="2400" dirty="0" smtClean="0">
                <a:latin typeface="Baskerville Old Face" panose="02020602080505020303" pitchFamily="18" charset="0"/>
              </a:rPr>
              <a:t>330186</a:t>
            </a:r>
            <a:r>
              <a:rPr lang="cs-CZ" sz="2800" dirty="0" smtClean="0">
                <a:latin typeface="Baskerville Old Face" panose="02020602080505020303" pitchFamily="18" charset="0"/>
              </a:rPr>
              <a:t/>
            </a:r>
            <a:br>
              <a:rPr lang="cs-CZ" sz="2800" dirty="0" smtClean="0">
                <a:latin typeface="Baskerville Old Face" panose="02020602080505020303" pitchFamily="18" charset="0"/>
              </a:rPr>
            </a:br>
            <a:r>
              <a:rPr lang="cs-CZ" sz="2800" dirty="0" smtClean="0">
                <a:latin typeface="Baskerville Old Face" panose="02020602080505020303" pitchFamily="18" charset="0"/>
              </a:rPr>
              <a:t>Psychologický ústav FF MU</a:t>
            </a:r>
          </a:p>
          <a:p>
            <a:pPr algn="r"/>
            <a:r>
              <a:rPr lang="cs-CZ" sz="2800" dirty="0" smtClean="0">
                <a:latin typeface="Baskerville Old Face" panose="02020602080505020303" pitchFamily="18" charset="0"/>
              </a:rPr>
              <a:t>Sexuologické oddělení FN Brno</a:t>
            </a:r>
            <a:endParaRPr lang="cs-CZ" sz="2800" dirty="0">
              <a:latin typeface="Baskerville Old Face" panose="02020602080505020303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44" y="0"/>
            <a:ext cx="2713703" cy="95482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047" y="-1"/>
            <a:ext cx="2046953" cy="20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1949" y="521537"/>
            <a:ext cx="10906290" cy="1034941"/>
          </a:xfrm>
        </p:spPr>
        <p:txBody>
          <a:bodyPr/>
          <a:lstStyle/>
          <a:p>
            <a:r>
              <a:rPr lang="cs-CZ" b="1" dirty="0" smtClean="0"/>
              <a:t>PRÁCE PSYCHOLOGA NA AMBULANTNÍM SO (1)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80661" y="1934816"/>
            <a:ext cx="11211339" cy="4790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Psychodiagnostika</a:t>
            </a:r>
            <a:r>
              <a:rPr lang="cs-CZ" sz="2400" dirty="0" smtClean="0"/>
              <a:t> </a:t>
            </a:r>
            <a:r>
              <a:rPr lang="cs-CZ" sz="2400" cap="none" dirty="0"/>
              <a:t>	</a:t>
            </a:r>
            <a:endParaRPr lang="cs-CZ" sz="2400" cap="none" dirty="0" smtClean="0"/>
          </a:p>
          <a:p>
            <a:pPr lvl="1"/>
            <a:r>
              <a:rPr lang="cs-CZ" sz="2400" cap="none" dirty="0"/>
              <a:t>osobnostní dotazníky, projektivní metody, intelekt... </a:t>
            </a:r>
            <a:endParaRPr lang="cs-CZ" sz="2400" cap="none" dirty="0" smtClean="0"/>
          </a:p>
          <a:p>
            <a:pPr lvl="1"/>
            <a:r>
              <a:rPr lang="cs-CZ" sz="2400" cap="none" dirty="0" smtClean="0"/>
              <a:t>specializované: </a:t>
            </a:r>
          </a:p>
          <a:p>
            <a:pPr lvl="2"/>
            <a:r>
              <a:rPr lang="cs-CZ" sz="2200" cap="none" dirty="0" smtClean="0"/>
              <a:t>u sexuálních deviací - cílené </a:t>
            </a:r>
            <a:r>
              <a:rPr lang="cs-CZ" sz="2200" cap="none" dirty="0"/>
              <a:t>na agresivitu, </a:t>
            </a:r>
            <a:r>
              <a:rPr lang="cs-CZ" sz="2200" cap="none" dirty="0" smtClean="0"/>
              <a:t>impulzivitu, schopnost seberegulace, náhledu aj.</a:t>
            </a:r>
          </a:p>
          <a:p>
            <a:pPr lvl="2"/>
            <a:r>
              <a:rPr lang="cs-CZ" sz="2200" cap="none" dirty="0" smtClean="0"/>
              <a:t>u poruch pohlavní identity – diferenciální diagnostika, emoční stabilita, schopnost projít operativní změnou pohlaví aj.</a:t>
            </a:r>
          </a:p>
          <a:p>
            <a:pPr lvl="1"/>
            <a:r>
              <a:rPr lang="cs-CZ" sz="2400" cap="none" dirty="0" smtClean="0"/>
              <a:t>specifikum: nutnost podrobné </a:t>
            </a:r>
            <a:r>
              <a:rPr lang="cs-CZ" sz="2400" b="1" cap="none" dirty="0" smtClean="0"/>
              <a:t>sexuální anamnézy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643" y="1446972"/>
            <a:ext cx="2935357" cy="18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842052"/>
            <a:ext cx="10363826" cy="39491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psychoterapie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sz="2400" cap="none" dirty="0"/>
              <a:t>individuální, párová, skupinová</a:t>
            </a:r>
          </a:p>
          <a:p>
            <a:pPr lvl="2"/>
            <a:r>
              <a:rPr lang="cs-CZ" sz="2200" cap="none" dirty="0"/>
              <a:t>získání náhledu</a:t>
            </a:r>
          </a:p>
          <a:p>
            <a:pPr lvl="2"/>
            <a:r>
              <a:rPr lang="cs-CZ" sz="2200" cap="none" dirty="0"/>
              <a:t>podpůrná psychoterapie</a:t>
            </a:r>
          </a:p>
          <a:p>
            <a:pPr lvl="2"/>
            <a:r>
              <a:rPr lang="cs-CZ" sz="2200" cap="none" dirty="0"/>
              <a:t>zvládání zátěžových situací</a:t>
            </a:r>
          </a:p>
          <a:p>
            <a:pPr lvl="2"/>
            <a:r>
              <a:rPr lang="cs-CZ" sz="2200" cap="none" dirty="0"/>
              <a:t>zvládání změn způsobených hormonální farmakoterapií (zvyšování/snižování testosteronu aj.)</a:t>
            </a:r>
          </a:p>
          <a:p>
            <a:pPr lvl="2"/>
            <a:r>
              <a:rPr lang="cs-CZ" sz="2200" cap="none" dirty="0"/>
              <a:t>podpora v partnerské/sexuální adaptaci </a:t>
            </a:r>
          </a:p>
          <a:p>
            <a:pPr lvl="2"/>
            <a:r>
              <a:rPr lang="cs-CZ" sz="2200" cap="none" dirty="0"/>
              <a:t>relaxační techniky aj.</a:t>
            </a:r>
          </a:p>
          <a:p>
            <a:pPr marL="0" indent="0">
              <a:buNone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Krizová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intervence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05483"/>
          </a:xfrm>
        </p:spPr>
        <p:txBody>
          <a:bodyPr/>
          <a:lstStyle/>
          <a:p>
            <a:r>
              <a:rPr lang="cs-CZ" b="1" dirty="0" smtClean="0"/>
              <a:t>PRÁCE PSYCHOLOGA NA AMBULANTNÍM SO (2)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341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73432" y="2026402"/>
            <a:ext cx="10364451" cy="1596177"/>
          </a:xfrm>
        </p:spPr>
        <p:txBody>
          <a:bodyPr/>
          <a:lstStyle/>
          <a:p>
            <a:r>
              <a:rPr lang="cs-CZ" b="1" dirty="0" smtClean="0"/>
              <a:t>cíle léčby </a:t>
            </a:r>
            <a:br>
              <a:rPr lang="cs-CZ" b="1" dirty="0" smtClean="0"/>
            </a:br>
            <a:r>
              <a:rPr lang="cs-CZ" b="1" dirty="0" smtClean="0"/>
              <a:t>sexuálních deviací</a:t>
            </a:r>
            <a:br>
              <a:rPr lang="cs-CZ" b="1" dirty="0" smtClean="0"/>
            </a:br>
            <a:r>
              <a:rPr lang="cs-CZ" b="1" dirty="0" smtClean="0"/>
              <a:t>???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411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cs-CZ" b="1" dirty="0" smtClean="0"/>
              <a:t>cíle léčby </a:t>
            </a:r>
            <a:br>
              <a:rPr lang="cs-CZ" b="1" dirty="0" smtClean="0"/>
            </a:br>
            <a:r>
              <a:rPr lang="cs-CZ" b="1" dirty="0" smtClean="0"/>
              <a:t>sexuálních deviací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48674" y="1346201"/>
            <a:ext cx="10363826" cy="5079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cs-CZ" sz="3200" dirty="0" smtClean="0"/>
              <a:t> 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edukace - získání náhledu - úprava chování – posílení vědomé kontroly – změna postojů – SEXUÁLNÍ ADAPTACE - resocializace </a:t>
            </a:r>
            <a:r>
              <a:rPr lang="cs-CZ" sz="1600" cap="none" dirty="0" smtClean="0"/>
              <a:t>(partnerská adaptace, zaměstnání aj.) </a:t>
            </a:r>
          </a:p>
          <a:p>
            <a:pPr marL="0" indent="0">
              <a:buNone/>
            </a:pPr>
            <a:endParaRPr lang="cs-CZ" sz="400" dirty="0" smtClean="0"/>
          </a:p>
          <a:p>
            <a:pPr marL="0" indent="0">
              <a:buNone/>
            </a:pPr>
            <a:r>
              <a:rPr lang="cs-CZ" sz="2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LÉČBY </a:t>
            </a:r>
            <a:r>
              <a:rPr lang="cs-CZ" sz="2200" cap="none" dirty="0" smtClean="0"/>
              <a:t>- ochranná sexuologická léčba </a:t>
            </a:r>
            <a:r>
              <a:rPr lang="cs-CZ" sz="2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ústavní/ambulantní</a:t>
            </a:r>
            <a:r>
              <a:rPr lang="cs-CZ" sz="2200" cap="none" dirty="0" smtClean="0"/>
              <a:t>, příp. </a:t>
            </a:r>
            <a:r>
              <a:rPr lang="cs-CZ" sz="2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dispenzární</a:t>
            </a:r>
            <a:r>
              <a:rPr lang="cs-CZ" sz="2200" cap="none" dirty="0" smtClean="0"/>
              <a:t> péče</a:t>
            </a:r>
            <a:endParaRPr lang="cs-CZ" sz="2400" cap="none" dirty="0" smtClean="0"/>
          </a:p>
          <a:p>
            <a:pPr marL="0" indent="0">
              <a:buNone/>
            </a:pPr>
            <a:r>
              <a:rPr lang="cs-CZ" sz="2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</a:t>
            </a:r>
          </a:p>
          <a:p>
            <a:pPr lvl="1"/>
            <a:r>
              <a:rPr lang="cs-CZ" sz="2000" cap="none" dirty="0" smtClean="0"/>
              <a:t>PSYCHODIAGNOSTIKA </a:t>
            </a:r>
            <a:r>
              <a:rPr lang="cs-CZ" cap="none" dirty="0" smtClean="0"/>
              <a:t>(osobnostní dotazníky, projektivní metody, specializované cílené na agresivitu, impulzivitu aj.)</a:t>
            </a:r>
            <a:endParaRPr lang="cs-CZ" cap="none" dirty="0"/>
          </a:p>
          <a:p>
            <a:pPr lvl="1"/>
            <a:r>
              <a:rPr lang="cs-CZ" sz="2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PPG</a:t>
            </a:r>
            <a:r>
              <a:rPr lang="cs-CZ" sz="2000" cap="none" dirty="0" smtClean="0"/>
              <a:t>/VPG</a:t>
            </a:r>
            <a:endParaRPr lang="cs-CZ" sz="2000" cap="none" dirty="0"/>
          </a:p>
          <a:p>
            <a:pPr lvl="1"/>
            <a:r>
              <a:rPr lang="cs-CZ" sz="2000" cap="none" dirty="0"/>
              <a:t>ZÍSKANÁ </a:t>
            </a:r>
            <a:r>
              <a:rPr lang="cs-CZ" sz="2000" cap="none" dirty="0" smtClean="0"/>
              <a:t>ANAMNÉZA </a:t>
            </a:r>
            <a:endParaRPr lang="cs-CZ" cap="none" dirty="0" smtClean="0"/>
          </a:p>
          <a:p>
            <a:pPr marL="457200" lvl="1" indent="0">
              <a:buNone/>
            </a:pPr>
            <a:endParaRPr lang="cs-CZ" sz="600" cap="none" dirty="0" smtClean="0"/>
          </a:p>
          <a:p>
            <a:pPr marL="0" indent="0">
              <a:buNone/>
            </a:pPr>
            <a:r>
              <a:rPr lang="cs-CZ" sz="2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TERAPIE</a:t>
            </a:r>
          </a:p>
          <a:p>
            <a:pPr lvl="1"/>
            <a:r>
              <a:rPr lang="cs-CZ" sz="2000" cap="none" dirty="0" smtClean="0"/>
              <a:t>BIOLOGICKÁ LÉČBA </a:t>
            </a:r>
            <a:r>
              <a:rPr lang="cs-CZ" cap="none" dirty="0" smtClean="0"/>
              <a:t>(hormonální, psychofarmakologická, kastrace, stereotaktická operace)</a:t>
            </a:r>
          </a:p>
          <a:p>
            <a:pPr lvl="1"/>
            <a:r>
              <a:rPr lang="cs-CZ" sz="2000" cap="none" dirty="0" smtClean="0"/>
              <a:t>PSYCHOTERAPIE </a:t>
            </a:r>
            <a:r>
              <a:rPr lang="cs-CZ" cap="none" dirty="0" smtClean="0"/>
              <a:t>(individuální, skupinová, párová, rodinná)</a:t>
            </a:r>
          </a:p>
          <a:p>
            <a:pPr marL="0" indent="0">
              <a:buNone/>
            </a:pPr>
            <a:endParaRPr lang="cs-CZ" sz="1600" cap="none" dirty="0" smtClean="0"/>
          </a:p>
          <a:p>
            <a:pPr marL="457200" lvl="1" indent="0">
              <a:buNone/>
            </a:pPr>
            <a:endParaRPr lang="cs-CZ" sz="1400" cap="none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83" y="3771900"/>
            <a:ext cx="748942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41203" y="2069945"/>
            <a:ext cx="10364451" cy="1596177"/>
          </a:xfrm>
        </p:spPr>
        <p:txBody>
          <a:bodyPr/>
          <a:lstStyle/>
          <a:p>
            <a:r>
              <a:rPr lang="cs-CZ" b="1" dirty="0" smtClean="0"/>
              <a:t>cíle léčby </a:t>
            </a:r>
            <a:br>
              <a:rPr lang="cs-CZ" b="1" dirty="0" smtClean="0"/>
            </a:br>
            <a:r>
              <a:rPr lang="cs-CZ" b="1" dirty="0" smtClean="0"/>
              <a:t>PORUCH POHLAVNÍ IDENTITY</a:t>
            </a:r>
            <a:br>
              <a:rPr lang="cs-CZ" b="1" dirty="0" smtClean="0"/>
            </a:br>
            <a:r>
              <a:rPr lang="cs-CZ" b="1" dirty="0" smtClean="0"/>
              <a:t>???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807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886340" cy="412079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cap="none" dirty="0" smtClean="0"/>
              <a:t>  </a:t>
            </a:r>
            <a:r>
              <a:rPr lang="cs-CZ" cap="none" dirty="0" err="1" smtClean="0"/>
              <a:t>dif</a:t>
            </a:r>
            <a:r>
              <a:rPr lang="cs-CZ" cap="none" dirty="0" smtClean="0"/>
              <a:t>. dg. (</a:t>
            </a:r>
            <a:r>
              <a:rPr lang="cs-CZ" cap="none" dirty="0"/>
              <a:t>intersexualita, homosexualita, porucha pohlavní identity v dětství, transvestitismus fetišistický, transvestitismus dvojí role, psychotická porucha, </a:t>
            </a:r>
            <a:r>
              <a:rPr lang="cs-CZ" cap="none" dirty="0" err="1"/>
              <a:t>organicita</a:t>
            </a:r>
            <a:r>
              <a:rPr lang="cs-CZ" cap="none" dirty="0"/>
              <a:t>, poruchy </a:t>
            </a:r>
            <a:r>
              <a:rPr lang="cs-CZ" cap="none" dirty="0" smtClean="0"/>
              <a:t>osobnosti)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cap="none" dirty="0" smtClean="0"/>
              <a:t>  komplexní dg.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cap="none" dirty="0" smtClean="0"/>
              <a:t>  adaptace na psychické pohlaví / adaptace na biologické pohlaví / změna pohlaví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cap="none" dirty="0" smtClean="0"/>
              <a:t>  příprava změny pohlaví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cap="none" dirty="0" smtClean="0"/>
              <a:t>  změna pohlaví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cap="none" dirty="0" smtClean="0"/>
              <a:t>  adaptace na nové pohlaví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cap="none" dirty="0" smtClean="0"/>
              <a:t>  podpůrná role během celého procesu (který nekončí změnou pohlaví!)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cap="none" dirty="0" smtClean="0"/>
              <a:t>  skupiny TSS</a:t>
            </a:r>
            <a:endParaRPr lang="cs-CZ" cap="none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cíle léčby </a:t>
            </a:r>
            <a:br>
              <a:rPr lang="cs-CZ" b="1" dirty="0" smtClean="0"/>
            </a:br>
            <a:r>
              <a:rPr lang="cs-CZ" b="1" dirty="0" smtClean="0"/>
              <a:t>PORUCH POHLAVNÍ IDENTITY (</a:t>
            </a:r>
            <a:r>
              <a:rPr lang="cs-CZ" b="1" dirty="0" err="1" smtClean="0"/>
              <a:t>tss</a:t>
            </a:r>
            <a:r>
              <a:rPr lang="cs-CZ" b="1" dirty="0" smtClean="0"/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713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70232" y="2069946"/>
            <a:ext cx="10364451" cy="1596177"/>
          </a:xfrm>
        </p:spPr>
        <p:txBody>
          <a:bodyPr/>
          <a:lstStyle/>
          <a:p>
            <a:r>
              <a:rPr lang="cs-CZ" b="1" dirty="0" smtClean="0"/>
              <a:t>cíle léčby </a:t>
            </a:r>
            <a:br>
              <a:rPr lang="cs-CZ" b="1" dirty="0" smtClean="0"/>
            </a:br>
            <a:r>
              <a:rPr lang="cs-CZ" b="1" dirty="0" smtClean="0"/>
              <a:t>SEXUÁLNÍCH DYSFUNKCÍ</a:t>
            </a:r>
            <a:br>
              <a:rPr lang="cs-CZ" b="1" dirty="0" smtClean="0"/>
            </a:br>
            <a:r>
              <a:rPr lang="cs-CZ" b="1" dirty="0" smtClean="0"/>
              <a:t>???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753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cs-CZ" sz="2800" cap="none" dirty="0" err="1" smtClean="0"/>
              <a:t>dif</a:t>
            </a:r>
            <a:r>
              <a:rPr lang="cs-CZ" sz="2800" cap="none" dirty="0" smtClean="0"/>
              <a:t>. dg. – psychogenní/biologické</a:t>
            </a:r>
          </a:p>
          <a:p>
            <a:r>
              <a:rPr lang="cs-CZ" sz="2800" cap="none" dirty="0" smtClean="0"/>
              <a:t>PST</a:t>
            </a:r>
          </a:p>
          <a:p>
            <a:pPr lvl="1"/>
            <a:r>
              <a:rPr lang="cs-CZ" sz="2400" cap="none" dirty="0"/>
              <a:t>specifické dle PST </a:t>
            </a:r>
            <a:r>
              <a:rPr lang="cs-CZ" sz="2400" cap="none" dirty="0" smtClean="0"/>
              <a:t>zaměření</a:t>
            </a:r>
          </a:p>
          <a:p>
            <a:pPr lvl="1"/>
            <a:r>
              <a:rPr lang="cs-CZ" sz="2400" cap="none" dirty="0" smtClean="0"/>
              <a:t>mapování problematiky</a:t>
            </a:r>
          </a:p>
          <a:p>
            <a:pPr lvl="1"/>
            <a:r>
              <a:rPr lang="cs-CZ" sz="2400" cap="none" dirty="0" smtClean="0"/>
              <a:t>mapování vztahu</a:t>
            </a:r>
          </a:p>
          <a:p>
            <a:pPr lvl="1"/>
            <a:r>
              <a:rPr lang="cs-CZ" sz="2400" cap="none" dirty="0" smtClean="0"/>
              <a:t>hledání spouštěčů, </a:t>
            </a:r>
            <a:r>
              <a:rPr lang="cs-CZ" sz="2400" cap="none" dirty="0" err="1" smtClean="0"/>
              <a:t>spolupodílejícíh</a:t>
            </a:r>
            <a:r>
              <a:rPr lang="cs-CZ" sz="2400" cap="none" dirty="0" smtClean="0"/>
              <a:t> se mechanismů atd. </a:t>
            </a:r>
          </a:p>
          <a:p>
            <a:pPr lvl="1"/>
            <a:r>
              <a:rPr lang="cs-CZ" sz="2400" cap="none" dirty="0" smtClean="0"/>
              <a:t>edukace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cíle léčby </a:t>
            </a:r>
            <a:br>
              <a:rPr lang="cs-CZ" b="1" dirty="0" smtClean="0"/>
            </a:br>
            <a:r>
              <a:rPr lang="cs-CZ" b="1" dirty="0" smtClean="0"/>
              <a:t>SEXUÁLNÍCH DYSFUNKCÍ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632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29890" y="1910289"/>
            <a:ext cx="10364451" cy="1596177"/>
          </a:xfrm>
        </p:spPr>
        <p:txBody>
          <a:bodyPr/>
          <a:lstStyle/>
          <a:p>
            <a:r>
              <a:rPr lang="cs-CZ" b="1" dirty="0" smtClean="0"/>
              <a:t>cíle léčby </a:t>
            </a:r>
            <a:br>
              <a:rPr lang="cs-CZ" b="1" dirty="0" smtClean="0"/>
            </a:br>
            <a:r>
              <a:rPr lang="cs-CZ" b="1" dirty="0" smtClean="0"/>
              <a:t>U OBĚTÍ SEXUÁLNÍCH TČ</a:t>
            </a:r>
            <a:br>
              <a:rPr lang="cs-CZ" b="1" dirty="0" smtClean="0"/>
            </a:br>
            <a:r>
              <a:rPr lang="cs-CZ" b="1" dirty="0" smtClean="0"/>
              <a:t>???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134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800" cap="none" dirty="0" smtClean="0"/>
              <a:t>specifické dle PST přístupu</a:t>
            </a:r>
          </a:p>
          <a:p>
            <a:r>
              <a:rPr lang="cs-CZ" sz="2800" cap="none" dirty="0" smtClean="0"/>
              <a:t>obecně stabilizace psychického stavu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cíle léčby </a:t>
            </a:r>
            <a:br>
              <a:rPr lang="cs-CZ" b="1" dirty="0" smtClean="0"/>
            </a:br>
            <a:r>
              <a:rPr lang="cs-CZ" b="1" dirty="0" smtClean="0"/>
              <a:t>U OBĚTÍ SEXUÁLNÍCH TČ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310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osnova úvodního setkání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488575" y="2214694"/>
            <a:ext cx="10363826" cy="3424107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představení předmětu, osnova předmětu</a:t>
            </a:r>
          </a:p>
          <a:p>
            <a:r>
              <a:rPr lang="cs-CZ" sz="2400" dirty="0" smtClean="0"/>
              <a:t>požadavky na ukončení předmětu</a:t>
            </a:r>
          </a:p>
          <a:p>
            <a:pPr marL="0" indent="0">
              <a:buNone/>
            </a:pPr>
            <a:endParaRPr lang="cs-CZ" sz="1400" dirty="0" smtClean="0"/>
          </a:p>
          <a:p>
            <a:r>
              <a:rPr lang="cs-CZ" sz="2400" dirty="0" smtClean="0"/>
              <a:t>SEXUOLOGICKÉ ODDĚLENÍ FN BRNO</a:t>
            </a:r>
          </a:p>
          <a:p>
            <a:r>
              <a:rPr lang="cs-CZ" sz="2400" dirty="0" smtClean="0"/>
              <a:t>PRÁCE PSYCHOLOGA NA AMBULANTNÍM so</a:t>
            </a:r>
          </a:p>
          <a:p>
            <a:r>
              <a:rPr lang="cs-CZ" sz="2400" dirty="0" smtClean="0"/>
              <a:t>cíle léčby</a:t>
            </a:r>
          </a:p>
          <a:p>
            <a:r>
              <a:rPr lang="cs-CZ" sz="2400" dirty="0" smtClean="0"/>
              <a:t>PROSTOR PRO DOTAZY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6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175" y="2447317"/>
            <a:ext cx="10364451" cy="1596177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97915" y="790501"/>
            <a:ext cx="5532756" cy="615059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DOPORUČENÁ LITERATURA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51" y="0"/>
            <a:ext cx="1701949" cy="21960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731" y="1451964"/>
            <a:ext cx="1278875" cy="18633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86" y="1590138"/>
            <a:ext cx="989815" cy="146738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04778" y="2196063"/>
            <a:ext cx="115201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Weiss, P. (2008). </a:t>
            </a:r>
            <a:r>
              <a:rPr lang="cs-CZ" b="1" dirty="0" smtClean="0"/>
              <a:t>Sexuální deviace</a:t>
            </a:r>
            <a:r>
              <a:rPr lang="cs-CZ" dirty="0" smtClean="0"/>
              <a:t>. Praha: Portál.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Weiss, P. (2010). </a:t>
            </a:r>
            <a:r>
              <a:rPr lang="cs-CZ" b="1" dirty="0" smtClean="0"/>
              <a:t>Sexuologie</a:t>
            </a:r>
            <a:r>
              <a:rPr lang="cs-CZ" dirty="0" smtClean="0"/>
              <a:t>. Praha: </a:t>
            </a:r>
            <a:r>
              <a:rPr lang="cs-CZ" dirty="0" err="1" smtClean="0"/>
              <a:t>Grada</a:t>
            </a:r>
            <a:r>
              <a:rPr lang="cs-CZ" dirty="0" smtClean="0"/>
              <a:t> </a:t>
            </a:r>
            <a:r>
              <a:rPr lang="cs-CZ" dirty="0" err="1" smtClean="0"/>
              <a:t>Publishing</a:t>
            </a:r>
            <a:r>
              <a:rPr lang="cs-CZ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Zvěřina, J. (1995) </a:t>
            </a:r>
            <a:r>
              <a:rPr lang="cs-CZ" b="1" dirty="0" smtClean="0"/>
              <a:t>Lékařská sexuologie</a:t>
            </a:r>
            <a:r>
              <a:rPr lang="cs-CZ" i="1" dirty="0" smtClean="0"/>
              <a:t>.</a:t>
            </a:r>
            <a:r>
              <a:rPr lang="cs-CZ" dirty="0" smtClean="0"/>
              <a:t> </a:t>
            </a:r>
            <a:r>
              <a:rPr lang="cs-CZ" dirty="0"/>
              <a:t>Praha: </a:t>
            </a:r>
            <a:r>
              <a:rPr lang="cs-CZ" dirty="0" err="1" smtClean="0"/>
              <a:t>Schering</a:t>
            </a:r>
            <a:r>
              <a:rPr lang="cs-CZ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err="1" smtClean="0"/>
              <a:t>Janula</a:t>
            </a:r>
            <a:r>
              <a:rPr lang="cs-CZ" dirty="0" smtClean="0"/>
              <a:t>. J. (2010). </a:t>
            </a:r>
            <a:r>
              <a:rPr lang="cs-CZ" b="1" dirty="0" smtClean="0"/>
              <a:t>Otroci sexu: sexuální zvrácenosti a nebezpečné deviace</a:t>
            </a:r>
            <a:r>
              <a:rPr lang="cs-CZ" dirty="0" smtClean="0"/>
              <a:t>. Praha: Brána.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Kolářský, A. (2008). </a:t>
            </a:r>
            <a:r>
              <a:rPr lang="cs-CZ" b="1" dirty="0" smtClean="0"/>
              <a:t>Jak porozumět sexuálním deviacím. </a:t>
            </a:r>
            <a:r>
              <a:rPr lang="cs-CZ" dirty="0" smtClean="0"/>
              <a:t>Teoretická východiska </a:t>
            </a:r>
            <a:r>
              <a:rPr lang="cs-CZ" dirty="0" err="1" smtClean="0"/>
              <a:t>sexodiagnostiky</a:t>
            </a:r>
            <a:r>
              <a:rPr lang="cs-CZ" dirty="0" smtClean="0"/>
              <a:t> –                          cesta k tvorbě náhledu a k realizaci sexuality v mezích zákona. Praha: </a:t>
            </a:r>
            <a:r>
              <a:rPr lang="cs-CZ" dirty="0" err="1" smtClean="0"/>
              <a:t>Galén</a:t>
            </a:r>
            <a:r>
              <a:rPr lang="cs-CZ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Hajnová, R. , Novák, T., </a:t>
            </a:r>
            <a:r>
              <a:rPr lang="cs-CZ" dirty="0" err="1" smtClean="0"/>
              <a:t>Capponi</a:t>
            </a:r>
            <a:r>
              <a:rPr lang="cs-CZ" dirty="0" smtClean="0"/>
              <a:t>, V. (1994). </a:t>
            </a:r>
            <a:r>
              <a:rPr lang="cs-CZ" b="1" dirty="0"/>
              <a:t>Sexuologický slovník</a:t>
            </a:r>
            <a:r>
              <a:rPr lang="cs-CZ" dirty="0"/>
              <a:t>. </a:t>
            </a:r>
            <a:r>
              <a:rPr lang="cs-CZ" dirty="0" smtClean="0"/>
              <a:t>Praha</a:t>
            </a:r>
            <a:r>
              <a:rPr lang="cs-CZ" dirty="0"/>
              <a:t>: </a:t>
            </a:r>
            <a:r>
              <a:rPr lang="cs-CZ" dirty="0" err="1" smtClean="0"/>
              <a:t>Grada</a:t>
            </a:r>
            <a:r>
              <a:rPr lang="cs-CZ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Weiss, P. (2000). </a:t>
            </a:r>
            <a:r>
              <a:rPr lang="cs-CZ" b="1" dirty="0" smtClean="0"/>
              <a:t>Sexuální zneužívání: pachatelé a oběti</a:t>
            </a:r>
            <a:r>
              <a:rPr lang="cs-CZ" dirty="0" smtClean="0"/>
              <a:t>. Praha: </a:t>
            </a:r>
            <a:r>
              <a:rPr lang="cs-CZ" dirty="0" err="1" smtClean="0"/>
              <a:t>Grada</a:t>
            </a:r>
            <a:r>
              <a:rPr lang="cs-CZ" dirty="0" smtClean="0"/>
              <a:t>. 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Kratochvíl, S. (2008). </a:t>
            </a:r>
            <a:r>
              <a:rPr lang="cs-CZ" b="1" dirty="0" smtClean="0"/>
              <a:t>Sexuální dysfunkce</a:t>
            </a:r>
            <a:r>
              <a:rPr lang="cs-CZ" dirty="0" smtClean="0"/>
              <a:t>. Praha: 2.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Kratochvíl, S. (2005). </a:t>
            </a:r>
            <a:r>
              <a:rPr lang="cs-CZ" b="1" dirty="0" smtClean="0"/>
              <a:t>Sex jako obohacení života: sexuální trénink v sedmi lekcích</a:t>
            </a:r>
            <a:r>
              <a:rPr lang="cs-CZ" dirty="0" smtClean="0"/>
              <a:t>. Praha: </a:t>
            </a:r>
            <a:r>
              <a:rPr lang="cs-CZ" dirty="0" err="1" smtClean="0"/>
              <a:t>Grada</a:t>
            </a:r>
            <a:r>
              <a:rPr lang="cs-CZ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Fifková, H. (2008). </a:t>
            </a:r>
            <a:r>
              <a:rPr lang="cs-CZ" b="1" dirty="0" smtClean="0"/>
              <a:t>Transsexualita a jiné poruchy pohlavní identity</a:t>
            </a:r>
            <a:r>
              <a:rPr lang="cs-CZ" dirty="0" smtClean="0"/>
              <a:t>. Praha: </a:t>
            </a:r>
            <a:r>
              <a:rPr lang="cs-CZ" dirty="0" err="1" smtClean="0"/>
              <a:t>Grada</a:t>
            </a:r>
            <a:r>
              <a:rPr lang="cs-CZ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Reguli, H., </a:t>
            </a:r>
            <a:r>
              <a:rPr lang="cs-CZ" dirty="0" err="1"/>
              <a:t>Sejbalová</a:t>
            </a:r>
            <a:r>
              <a:rPr lang="cs-CZ" dirty="0"/>
              <a:t>, P., </a:t>
            </a:r>
            <a:r>
              <a:rPr lang="cs-CZ" dirty="0" err="1"/>
              <a:t>Žourková</a:t>
            </a:r>
            <a:r>
              <a:rPr lang="cs-CZ" dirty="0"/>
              <a:t>, A.  </a:t>
            </a:r>
            <a:r>
              <a:rPr lang="cs-CZ" dirty="0" smtClean="0"/>
              <a:t>(2012). </a:t>
            </a:r>
            <a:r>
              <a:rPr lang="cs-CZ" b="1" dirty="0" smtClean="0"/>
              <a:t>První </a:t>
            </a:r>
            <a:r>
              <a:rPr lang="cs-CZ" b="1" dirty="0"/>
              <a:t>sexuální delikt mužů ve vyšším středním věku</a:t>
            </a:r>
            <a:r>
              <a:rPr lang="cs-CZ" dirty="0"/>
              <a:t>. Česká a slovenská psychiatrie, 2012, roč. 108, č. 2, s. 80-83. </a:t>
            </a:r>
            <a:r>
              <a:rPr lang="cs-CZ" dirty="0" smtClean="0"/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err="1" smtClean="0"/>
              <a:t>Sejbalová</a:t>
            </a:r>
            <a:r>
              <a:rPr lang="cs-CZ" dirty="0"/>
              <a:t>, P., Reguli, H. </a:t>
            </a:r>
            <a:r>
              <a:rPr lang="cs-CZ" dirty="0" smtClean="0"/>
              <a:t>(2011). </a:t>
            </a:r>
            <a:r>
              <a:rPr lang="cs-CZ" b="1" dirty="0" smtClean="0"/>
              <a:t>Specifičnost </a:t>
            </a:r>
            <a:r>
              <a:rPr lang="cs-CZ" b="1" dirty="0"/>
              <a:t>viktimizace obětí znásilnění</a:t>
            </a:r>
            <a:r>
              <a:rPr lang="cs-CZ" dirty="0"/>
              <a:t>. Psychiatrie pro </a:t>
            </a:r>
            <a:r>
              <a:rPr lang="cs-CZ" dirty="0" err="1" smtClean="0"/>
              <a:t>prax</a:t>
            </a:r>
            <a:r>
              <a:rPr lang="cs-CZ" dirty="0" smtClean="0"/>
              <a:t>, </a:t>
            </a:r>
            <a:r>
              <a:rPr lang="cs-CZ" dirty="0"/>
              <a:t>roč. 12, č. 1, s. 19-21.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" y="87129"/>
            <a:ext cx="1081536" cy="1526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23" y="650314"/>
            <a:ext cx="1064675" cy="15457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99" y="96049"/>
            <a:ext cx="1273819" cy="183524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51" y="3096438"/>
            <a:ext cx="1610237" cy="22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8355" y="1866994"/>
            <a:ext cx="5473645" cy="1799232"/>
          </a:xfrm>
        </p:spPr>
        <p:txBody>
          <a:bodyPr>
            <a:normAutofit/>
          </a:bodyPr>
          <a:lstStyle/>
          <a:p>
            <a: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DOTAZY ???</a:t>
            </a:r>
            <a:endParaRPr lang="cs-CZ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754483" y="4615131"/>
            <a:ext cx="5628295" cy="1354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600" dirty="0" smtClean="0"/>
              <a:t>DĚKUJI ZA POZORNOST…</a:t>
            </a:r>
            <a:r>
              <a:rPr lang="cs-CZ" sz="3600" dirty="0" smtClean="0">
                <a:sym typeface="Wingdings" panose="05000000000000000000" pitchFamily="2" charset="2"/>
              </a:rPr>
              <a:t> </a:t>
            </a:r>
            <a:endParaRPr lang="cs-CZ" sz="36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63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F8F8F8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452621" y="1264162"/>
            <a:ext cx="3208918" cy="2739413"/>
          </a:xfrm>
        </p:spPr>
        <p:txBody>
          <a:bodyPr>
            <a:normAutofit/>
          </a:bodyPr>
          <a:lstStyle/>
          <a:p>
            <a:endParaRPr lang="cs-CZ" sz="2600" cap="none" dirty="0" smtClean="0"/>
          </a:p>
          <a:p>
            <a:r>
              <a:rPr lang="cs-CZ" sz="2600" cap="none" dirty="0" err="1" smtClean="0"/>
              <a:t>PsÚ</a:t>
            </a:r>
            <a:r>
              <a:rPr lang="cs-CZ" sz="2600" cap="none" dirty="0" smtClean="0"/>
              <a:t> FF MU</a:t>
            </a:r>
          </a:p>
          <a:p>
            <a:r>
              <a:rPr lang="cs-CZ" sz="2600" cap="none" dirty="0" smtClean="0"/>
              <a:t>SO FN </a:t>
            </a:r>
            <a:r>
              <a:rPr lang="cs-CZ" sz="2600" cap="none" dirty="0"/>
              <a:t>B</a:t>
            </a:r>
            <a:r>
              <a:rPr lang="cs-CZ" sz="2600" cap="none" dirty="0" smtClean="0"/>
              <a:t>rno</a:t>
            </a:r>
          </a:p>
          <a:p>
            <a:r>
              <a:rPr lang="cs-CZ" sz="2600" cap="none" dirty="0" smtClean="0"/>
              <a:t>OKLP FN Brno </a:t>
            </a:r>
          </a:p>
          <a:p>
            <a:pPr marL="0" indent="0">
              <a:buNone/>
            </a:pPr>
            <a:endParaRPr lang="cs-CZ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162912" y="3783101"/>
            <a:ext cx="4530036" cy="3515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cs-CZ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600" cap="none" dirty="0" smtClean="0"/>
              <a:t>vaše představy o předmětu?</a:t>
            </a:r>
          </a:p>
          <a:p>
            <a:r>
              <a:rPr lang="cs-CZ" sz="2600" cap="none" dirty="0" smtClean="0"/>
              <a:t>vaše </a:t>
            </a:r>
            <a:r>
              <a:rPr lang="cs-CZ" sz="2600" cap="none" dirty="0" err="1" smtClean="0"/>
              <a:t>psycho-zaměření</a:t>
            </a:r>
            <a:r>
              <a:rPr lang="cs-CZ" sz="2600" cap="none" dirty="0" smtClean="0"/>
              <a:t>? </a:t>
            </a:r>
          </a:p>
          <a:p>
            <a:r>
              <a:rPr lang="cs-CZ" sz="2600" cap="none" dirty="0" smtClean="0"/>
              <a:t>co chcete/nechcete?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764" y="0"/>
            <a:ext cx="2633870" cy="263387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 flipH="1">
            <a:off x="6317839" y="3172578"/>
            <a:ext cx="4525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latin typeface="Harlow Solid Italic" panose="04030604020F02020D02" pitchFamily="82" charset="0"/>
              </a:rPr>
              <a:t>A</a:t>
            </a:r>
            <a:r>
              <a:rPr lang="cs-CZ" sz="4800" dirty="0" smtClean="0">
                <a:latin typeface="Harlow Solid Italic" panose="04030604020F02020D02" pitchFamily="82" charset="0"/>
              </a:rPr>
              <a:t>bout You</a:t>
            </a:r>
            <a:endParaRPr lang="cs-CZ" sz="4800" dirty="0">
              <a:latin typeface="Harlow Solid Italic" panose="04030604020F02020D02" pitchFamily="82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flipH="1">
            <a:off x="1951248" y="1043607"/>
            <a:ext cx="4525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latin typeface="Harlow Solid Italic" panose="04030604020F02020D02" pitchFamily="82" charset="0"/>
              </a:rPr>
              <a:t>A</a:t>
            </a:r>
            <a:r>
              <a:rPr lang="cs-CZ" sz="4800" dirty="0" smtClean="0">
                <a:latin typeface="Harlow Solid Italic" panose="04030604020F02020D02" pitchFamily="82" charset="0"/>
              </a:rPr>
              <a:t>bout </a:t>
            </a:r>
            <a:r>
              <a:rPr lang="cs-CZ" sz="4800" dirty="0" err="1">
                <a:latin typeface="Harlow Solid Italic" panose="04030604020F02020D02" pitchFamily="82" charset="0"/>
              </a:rPr>
              <a:t>M</a:t>
            </a:r>
            <a:r>
              <a:rPr lang="cs-CZ" sz="4800" dirty="0" err="1" smtClean="0">
                <a:latin typeface="Harlow Solid Italic" panose="04030604020F02020D02" pitchFamily="82" charset="0"/>
              </a:rPr>
              <a:t>e</a:t>
            </a:r>
            <a:endParaRPr lang="cs-CZ" sz="480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4" y="264556"/>
            <a:ext cx="10364451" cy="959560"/>
          </a:xfrm>
        </p:spPr>
        <p:txBody>
          <a:bodyPr/>
          <a:lstStyle/>
          <a:p>
            <a:r>
              <a:rPr lang="cs-CZ" b="1" dirty="0" smtClean="0"/>
              <a:t>osnova předmětu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4399" y="1224117"/>
            <a:ext cx="10363826" cy="150433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Baskerville Old Face" panose="02020602080505020303" pitchFamily="18" charset="0"/>
              </a:rPr>
              <a:t>Kazuisticky Orientovaný </a:t>
            </a:r>
          </a:p>
          <a:p>
            <a:pPr marL="457200" lvl="1" indent="0">
              <a:buNone/>
            </a:pPr>
            <a:r>
              <a:rPr lang="cs-CZ" dirty="0" smtClean="0">
                <a:latin typeface="Cambria" panose="02040503050406030204" pitchFamily="18" charset="0"/>
              </a:rPr>
              <a:t>→  </a:t>
            </a:r>
            <a:r>
              <a:rPr lang="cs-CZ" cap="none" dirty="0" smtClean="0">
                <a:latin typeface="Cambria" panose="02040503050406030204" pitchFamily="18" charset="0"/>
              </a:rPr>
              <a:t>základy teorie + příklady z praxe + konkrétní celé kazuistiky</a:t>
            </a:r>
          </a:p>
          <a:p>
            <a:pPr marL="457200" lvl="1" indent="0">
              <a:buNone/>
            </a:pPr>
            <a:r>
              <a:rPr lang="cs-CZ" cap="none" dirty="0" smtClean="0">
                <a:latin typeface="Cambria" panose="02040503050406030204" pitchFamily="18" charset="0"/>
              </a:rPr>
              <a:t>→ způsoby práce s jednotlivými dg.</a:t>
            </a:r>
          </a:p>
          <a:p>
            <a:r>
              <a:rPr lang="cs-CZ" dirty="0" smtClean="0">
                <a:latin typeface="Baskerville Old Face" panose="02020602080505020303" pitchFamily="18" charset="0"/>
              </a:rPr>
              <a:t>aktivní účast – </a:t>
            </a:r>
            <a:r>
              <a:rPr lang="cs-CZ" cap="none" dirty="0" smtClean="0">
                <a:latin typeface="Baskerville Old Face" panose="02020602080505020303" pitchFamily="18" charset="0"/>
              </a:rPr>
              <a:t>probírání formou </a:t>
            </a:r>
            <a:r>
              <a:rPr lang="cs-CZ" b="1" cap="none" dirty="0" smtClean="0">
                <a:latin typeface="Baskerville Old Face" panose="02020602080505020303" pitchFamily="18" charset="0"/>
              </a:rPr>
              <a:t>diskuse</a:t>
            </a:r>
            <a:r>
              <a:rPr lang="cs-CZ" cap="none" dirty="0" smtClean="0">
                <a:latin typeface="Baskerville Old Face" panose="02020602080505020303" pitchFamily="18" charset="0"/>
              </a:rPr>
              <a:t>!</a:t>
            </a:r>
          </a:p>
          <a:p>
            <a:endParaRPr lang="cs-CZ" cap="none" dirty="0">
              <a:latin typeface="Baskerville Old Face" panose="02020602080505020303" pitchFamily="18" charset="0"/>
            </a:endParaRPr>
          </a:p>
          <a:p>
            <a:endParaRPr lang="cs-CZ" cap="none" dirty="0" smtClean="0">
              <a:latin typeface="Baskerville Old Face" panose="02020602080505020303" pitchFamily="18" charset="0"/>
            </a:endParaRPr>
          </a:p>
          <a:p>
            <a:endParaRPr lang="cs-CZ" cap="none" dirty="0" smtClean="0">
              <a:latin typeface="Baskerville Old Face" panose="02020602080505020303" pitchFamily="18" charset="0"/>
            </a:endParaRPr>
          </a:p>
          <a:p>
            <a:pPr lvl="1"/>
            <a:endParaRPr lang="cs-CZ" dirty="0" smtClean="0">
              <a:latin typeface="Baskerville Old Face" panose="02020602080505020303" pitchFamily="18" charset="0"/>
            </a:endParaRPr>
          </a:p>
          <a:p>
            <a:endParaRPr lang="cs-CZ" dirty="0">
              <a:latin typeface="Baskerville Old Face" panose="02020602080505020303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13774" y="2875937"/>
            <a:ext cx="9159373" cy="38050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cap="none" dirty="0" smtClean="0">
                <a:latin typeface="Baskerville Old Face" panose="02020602080505020303" pitchFamily="18" charset="0"/>
              </a:rPr>
              <a:t>		</a:t>
            </a:r>
            <a:r>
              <a:rPr lang="cs-CZ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OSNOVA: </a:t>
            </a:r>
            <a:r>
              <a:rPr lang="cs-CZ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(</a:t>
            </a:r>
            <a:r>
              <a:rPr lang="cs-CZ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29.9., 13.10., </a:t>
            </a:r>
            <a:r>
              <a:rPr lang="cs-CZ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27.10</a:t>
            </a:r>
            <a:r>
              <a:rPr lang="cs-CZ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*</a:t>
            </a:r>
            <a:r>
              <a:rPr lang="cs-CZ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., </a:t>
            </a:r>
            <a:r>
              <a:rPr lang="cs-CZ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10.11.,24.11.,</a:t>
            </a:r>
            <a:r>
              <a:rPr lang="cs-CZ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8.12</a:t>
            </a:r>
            <a:r>
              <a:rPr lang="cs-CZ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*</a:t>
            </a:r>
            <a:r>
              <a:rPr lang="cs-CZ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.</a:t>
            </a:r>
            <a:r>
              <a:rPr lang="cs-CZ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)</a:t>
            </a:r>
            <a:endParaRPr lang="cs-CZ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2286000" lvl="4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úvod 				(29. </a:t>
            </a:r>
            <a:r>
              <a:rPr lang="cs-CZ" sz="1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9</a:t>
            </a:r>
            <a:r>
              <a:rPr lang="cs-CZ" sz="1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.)</a:t>
            </a:r>
          </a:p>
          <a:p>
            <a:pPr marL="2286000" lvl="4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poruchy pohlavní identity</a:t>
            </a:r>
            <a:r>
              <a:rPr lang="cs-CZ" sz="1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		(13.10.)	</a:t>
            </a:r>
          </a:p>
          <a:p>
            <a:pPr marL="2286000" lvl="4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sexuální deviace </a:t>
            </a:r>
            <a:r>
              <a:rPr lang="cs-CZ" sz="1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		</a:t>
            </a:r>
            <a:r>
              <a:rPr lang="cs-CZ" sz="1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	(</a:t>
            </a:r>
            <a:r>
              <a:rPr lang="cs-CZ" sz="1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10.11.)</a:t>
            </a:r>
          </a:p>
          <a:p>
            <a:pPr marL="2286000" lvl="4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sexuální dysfunkce			(24.11.)</a:t>
            </a:r>
          </a:p>
          <a:p>
            <a:pPr marL="2286000" lvl="4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oběti sexuálních trestných činů 		(?)</a:t>
            </a:r>
            <a:endParaRPr lang="cs-CZ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cs-CZ" sz="200" cap="none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cs-CZ" cap="none" dirty="0" smtClean="0">
                <a:latin typeface="Baskerville Old Face" panose="02020602080505020303" pitchFamily="18" charset="0"/>
              </a:rPr>
              <a:t>V jednání přednáška: (specifikováno v průběhu semestru)</a:t>
            </a:r>
          </a:p>
          <a:p>
            <a:pPr lvl="1"/>
            <a:r>
              <a:rPr lang="cs-CZ" cap="none" dirty="0" err="1" smtClean="0">
                <a:latin typeface="Baskerville Old Face" panose="02020602080505020303" pitchFamily="18" charset="0"/>
              </a:rPr>
              <a:t>traumaterapie</a:t>
            </a:r>
            <a:r>
              <a:rPr lang="cs-CZ" cap="none" dirty="0" smtClean="0">
                <a:latin typeface="Baskerville Old Face" panose="02020602080505020303" pitchFamily="18" charset="0"/>
              </a:rPr>
              <a:t> u obětí sexuálních deliktů (Mgr. </a:t>
            </a:r>
            <a:r>
              <a:rPr lang="cs-CZ" cap="none" dirty="0" err="1" smtClean="0">
                <a:latin typeface="Baskerville Old Face" panose="02020602080505020303" pitchFamily="18" charset="0"/>
              </a:rPr>
              <a:t>Řačáková</a:t>
            </a:r>
            <a:r>
              <a:rPr lang="cs-CZ" cap="none" dirty="0" smtClean="0">
                <a:latin typeface="Baskerville Old Face" panose="02020602080505020303" pitchFamily="18" charset="0"/>
              </a:rPr>
              <a:t>)</a:t>
            </a:r>
          </a:p>
          <a:p>
            <a:pPr lvl="1"/>
            <a:r>
              <a:rPr lang="cs-CZ" cap="none" dirty="0" smtClean="0">
                <a:latin typeface="Baskerville Old Face" panose="02020602080505020303" pitchFamily="18" charset="0"/>
              </a:rPr>
              <a:t>PPG přístroj na sexuologickém oddělení FN Brno</a:t>
            </a:r>
          </a:p>
          <a:p>
            <a:pPr marL="0" indent="0">
              <a:buNone/>
            </a:pPr>
            <a:r>
              <a:rPr lang="cs-CZ" cap="none" dirty="0" smtClean="0">
                <a:solidFill>
                  <a:srgbClr val="FF0000"/>
                </a:solidFill>
                <a:latin typeface="Cambria" panose="02040503050406030204" pitchFamily="18" charset="0"/>
              </a:rPr>
              <a:t>* nekoná se, jeden náhradní termín dle domluvy na hodině… </a:t>
            </a:r>
            <a:endParaRPr lang="cs-CZ" cap="none" dirty="0" smtClean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endParaRPr lang="cs-CZ" cap="none" dirty="0" smtClean="0">
              <a:latin typeface="Baskerville Old Face" panose="02020602080505020303" pitchFamily="18" charset="0"/>
            </a:endParaRPr>
          </a:p>
          <a:p>
            <a:endParaRPr lang="cs-CZ" cap="none" dirty="0" smtClean="0">
              <a:latin typeface="Baskerville Old Face" panose="02020602080505020303" pitchFamily="18" charset="0"/>
            </a:endParaRPr>
          </a:p>
          <a:p>
            <a:pPr lvl="1"/>
            <a:endParaRPr lang="cs-CZ" dirty="0" smtClean="0">
              <a:latin typeface="Baskerville Old Face" panose="02020602080505020303" pitchFamily="18" charset="0"/>
            </a:endParaRPr>
          </a:p>
          <a:p>
            <a:endParaRPr lang="cs-CZ" dirty="0">
              <a:latin typeface="Baskerville Old Face" panose="020206020805050203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49" y="0"/>
            <a:ext cx="3501551" cy="24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4" y="383458"/>
            <a:ext cx="10364451" cy="1297858"/>
          </a:xfrm>
        </p:spPr>
        <p:txBody>
          <a:bodyPr/>
          <a:lstStyle/>
          <a:p>
            <a:r>
              <a:rPr lang="cs-CZ" b="1" dirty="0" smtClean="0"/>
              <a:t>požadavky na ukončení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681316"/>
            <a:ext cx="10363826" cy="5176684"/>
          </a:xfrm>
        </p:spPr>
        <p:txBody>
          <a:bodyPr>
            <a:normAutofit/>
          </a:bodyPr>
          <a:lstStyle/>
          <a:p>
            <a:r>
              <a:rPr lang="cs-CZ" b="1" dirty="0" smtClean="0"/>
              <a:t>docházka</a:t>
            </a:r>
          </a:p>
          <a:p>
            <a:pPr lvl="1"/>
            <a:r>
              <a:rPr lang="cs-CZ" cap="none" dirty="0"/>
              <a:t>P</a:t>
            </a:r>
            <a:r>
              <a:rPr lang="cs-CZ" cap="none" dirty="0" smtClean="0"/>
              <a:t>řítomnost na min. 3 hodinách</a:t>
            </a:r>
            <a:endParaRPr lang="cs-CZ" cap="none" dirty="0"/>
          </a:p>
          <a:p>
            <a:r>
              <a:rPr lang="cs-CZ" b="1" cap="none" dirty="0" smtClean="0"/>
              <a:t>SEMINÁRNÍ PRÁCE </a:t>
            </a:r>
            <a:r>
              <a:rPr lang="cs-CZ" cap="none" dirty="0" smtClean="0"/>
              <a:t>(rozsah max. 2 normostrany)</a:t>
            </a:r>
          </a:p>
          <a:p>
            <a:pPr lvl="1"/>
            <a:r>
              <a:rPr lang="cs-CZ" cap="none" dirty="0"/>
              <a:t>v</a:t>
            </a:r>
            <a:r>
              <a:rPr lang="cs-CZ" cap="none" dirty="0" smtClean="0"/>
              <a:t>ybrat si jeden z okruhu probíraných témat (sexuální deviace, poruchy pohlavní identity, sexuální dysfunkce a oběti sexuálních TČ) </a:t>
            </a:r>
          </a:p>
          <a:p>
            <a:pPr lvl="1"/>
            <a:r>
              <a:rPr lang="cs-CZ" cap="none" dirty="0" smtClean="0"/>
              <a:t>téma: 	</a:t>
            </a:r>
            <a:r>
              <a:rPr lang="cs-CZ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jak (psychoterapeuticky) pracovat s vybranou skupinou klientů?</a:t>
            </a:r>
          </a:p>
          <a:p>
            <a:pPr marL="457200" lvl="1" indent="0">
              <a:buNone/>
            </a:pPr>
            <a:r>
              <a:rPr lang="cs-CZ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b) jak (psychoterapeuticky) pracovat s konkrétním případem klienta (z přednášek, z knihy, 			mediálně známý aj.)</a:t>
            </a:r>
          </a:p>
          <a:p>
            <a:pPr lvl="1"/>
            <a:r>
              <a:rPr lang="cs-CZ" cap="none" dirty="0" smtClean="0"/>
              <a:t>forma zpracování – úvaha!</a:t>
            </a:r>
          </a:p>
          <a:p>
            <a:pPr lvl="1"/>
            <a:r>
              <a:rPr lang="cs-CZ" cap="none" dirty="0" smtClean="0"/>
              <a:t>není požadováno teoretické zpracování! </a:t>
            </a:r>
            <a:br>
              <a:rPr lang="cs-CZ" cap="none" dirty="0" smtClean="0"/>
            </a:br>
            <a:r>
              <a:rPr lang="cs-CZ" cap="none" dirty="0" smtClean="0"/>
              <a:t>ale spíše vaše vlastní nápady na možnosti práce – na co se zaměřit, </a:t>
            </a:r>
            <a:br>
              <a:rPr lang="cs-CZ" cap="none" dirty="0" smtClean="0"/>
            </a:br>
            <a:r>
              <a:rPr lang="cs-CZ" cap="none" dirty="0" smtClean="0"/>
              <a:t>jaká forma práce je vhodná, jaká nikoli, </a:t>
            </a:r>
            <a:br>
              <a:rPr lang="cs-CZ" cap="none" dirty="0" smtClean="0"/>
            </a:br>
            <a:r>
              <a:rPr lang="cs-CZ" cap="none" dirty="0" smtClean="0"/>
              <a:t>příp. váš přístup k této klientele, uvědomění vlastních limitů atd.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722" y="5014291"/>
            <a:ext cx="2458278" cy="1843709"/>
          </a:xfrm>
          <a:prstGeom prst="rect">
            <a:avLst/>
          </a:prstGeom>
        </p:spPr>
      </p:pic>
      <p:sp>
        <p:nvSpPr>
          <p:cNvPr id="5" name="Násobení 4"/>
          <p:cNvSpPr/>
          <p:nvPr/>
        </p:nvSpPr>
        <p:spPr>
          <a:xfrm>
            <a:off x="10363200" y="5406887"/>
            <a:ext cx="45719" cy="4571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ásobení 5"/>
          <p:cNvSpPr/>
          <p:nvPr/>
        </p:nvSpPr>
        <p:spPr>
          <a:xfrm>
            <a:off x="10830340" y="5014291"/>
            <a:ext cx="1573695" cy="109496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1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4" y="356908"/>
            <a:ext cx="10364451" cy="856322"/>
          </a:xfrm>
        </p:spPr>
        <p:txBody>
          <a:bodyPr/>
          <a:lstStyle/>
          <a:p>
            <a:r>
              <a:rPr lang="cs-CZ" b="1" dirty="0" smtClean="0"/>
              <a:t>sexuologická pracoviště: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474840"/>
            <a:ext cx="10363826" cy="4940708"/>
          </a:xfrm>
        </p:spPr>
        <p:txBody>
          <a:bodyPr>
            <a:normAutofit/>
          </a:bodyPr>
          <a:lstStyle/>
          <a:p>
            <a:r>
              <a:rPr lang="cs-CZ" cap="none" dirty="0" smtClean="0"/>
              <a:t>sexuologický ústav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VFN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1.LF UK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Praha</a:t>
            </a:r>
          </a:p>
          <a:p>
            <a:r>
              <a:rPr lang="cs-CZ" cap="none" dirty="0" smtClean="0"/>
              <a:t>sexuologické oddělení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Brno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Bohunice</a:t>
            </a:r>
          </a:p>
          <a:p>
            <a:r>
              <a:rPr lang="cs-CZ" cap="none" dirty="0" smtClean="0"/>
              <a:t>sexuologické oddělení </a:t>
            </a:r>
            <a:r>
              <a:rPr lang="cs-CZ" dirty="0" smtClean="0"/>
              <a:t>Masarykovy </a:t>
            </a:r>
            <a:r>
              <a:rPr lang="cs-CZ" dirty="0"/>
              <a:t>nemocnice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Ústí nad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Labem</a:t>
            </a:r>
          </a:p>
          <a:p>
            <a:r>
              <a:rPr lang="cs-CZ" cap="none" dirty="0" smtClean="0"/>
              <a:t>sexuologické oddělení </a:t>
            </a:r>
            <a:r>
              <a:rPr lang="cs-CZ" dirty="0" smtClean="0"/>
              <a:t>Nemocnice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Liberec</a:t>
            </a:r>
          </a:p>
          <a:p>
            <a:r>
              <a:rPr lang="cs-CZ" cap="none" dirty="0" smtClean="0"/>
              <a:t>sexuologické oddělení </a:t>
            </a:r>
            <a:r>
              <a:rPr lang="cs-CZ" dirty="0" smtClean="0"/>
              <a:t>Nemocnice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České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Budějovice</a:t>
            </a:r>
          </a:p>
          <a:p>
            <a:pPr marL="0" indent="0">
              <a:buNone/>
            </a:pPr>
            <a:endParaRPr lang="cs-CZ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cap="none" dirty="0" smtClean="0"/>
              <a:t>sexuologická oddělení </a:t>
            </a:r>
            <a:r>
              <a:rPr lang="cs-CZ" u="sng" cap="none" dirty="0" smtClean="0"/>
              <a:t>při psychiatrických léčebnách </a:t>
            </a:r>
            <a:r>
              <a:rPr lang="cs-CZ" cap="none" dirty="0" smtClean="0"/>
              <a:t>(Praha 8, Horní Beřkovice, Kosmonosy, Dobřany, Opava, Brno Černovice, Jihlava)</a:t>
            </a:r>
            <a:endParaRPr lang="cs-CZ" dirty="0" smtClean="0"/>
          </a:p>
          <a:p>
            <a:r>
              <a:rPr lang="cs-CZ" cap="none" dirty="0" smtClean="0"/>
              <a:t>sexuologická pracoviště </a:t>
            </a:r>
            <a:r>
              <a:rPr lang="cs-CZ" u="sng" cap="none" dirty="0" smtClean="0"/>
              <a:t>při psychiatrických klinikách </a:t>
            </a:r>
            <a:r>
              <a:rPr lang="cs-CZ" dirty="0" smtClean="0"/>
              <a:t>(</a:t>
            </a:r>
            <a:r>
              <a:rPr lang="cs-CZ" cap="none" dirty="0" smtClean="0"/>
              <a:t>Praha, Brno</a:t>
            </a:r>
            <a:r>
              <a:rPr lang="cs-CZ" dirty="0" smtClean="0"/>
              <a:t>)</a:t>
            </a:r>
          </a:p>
          <a:p>
            <a:r>
              <a:rPr lang="cs-CZ" cap="none" dirty="0" smtClean="0"/>
              <a:t>řada sexuologických </a:t>
            </a:r>
            <a:r>
              <a:rPr lang="cs-CZ" u="sng" cap="none" dirty="0" smtClean="0"/>
              <a:t>ambulancí privátních</a:t>
            </a:r>
            <a:endParaRPr lang="cs-CZ" u="sng" cap="none" dirty="0"/>
          </a:p>
        </p:txBody>
      </p:sp>
      <p:sp>
        <p:nvSpPr>
          <p:cNvPr id="4" name="TextovéPole 3"/>
          <p:cNvSpPr txBox="1"/>
          <p:nvPr/>
        </p:nvSpPr>
        <p:spPr>
          <a:xfrm>
            <a:off x="7332978" y="6415548"/>
            <a:ext cx="4859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Dostupné na: http</a:t>
            </a:r>
            <a:r>
              <a:rPr lang="cs-CZ" sz="1100" dirty="0"/>
              <a:t>://www.sexuologickaspolecnost.cz/sexuologicka-pracoviste-home</a:t>
            </a:r>
          </a:p>
        </p:txBody>
      </p:sp>
    </p:spTree>
    <p:extLst>
      <p:ext uri="{BB962C8B-B14F-4D97-AF65-F5344CB8AC3E}">
        <p14:creationId xmlns:p14="http://schemas.microsoft.com/office/powerpoint/2010/main" val="31154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9027" y="0"/>
            <a:ext cx="10364451" cy="1596177"/>
          </a:xfrm>
        </p:spPr>
        <p:txBody>
          <a:bodyPr/>
          <a:lstStyle/>
          <a:p>
            <a:r>
              <a:rPr lang="cs-CZ" b="1" dirty="0" smtClean="0"/>
              <a:t>SEXUOLOGICKÉ ODDĚLENÍ FN BRNO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35429" y="1320800"/>
            <a:ext cx="11127305" cy="5268686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AMBULANTNÍ ODDĚLENÍ</a:t>
            </a:r>
          </a:p>
          <a:p>
            <a:r>
              <a:rPr lang="cs-CZ" sz="2400" dirty="0" smtClean="0"/>
              <a:t>DRUHY KLIENTŮ</a:t>
            </a:r>
          </a:p>
          <a:p>
            <a:pPr lvl="1"/>
            <a:r>
              <a:rPr lang="cs-CZ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sexuální deviace </a:t>
            </a:r>
            <a:r>
              <a:rPr lang="cs-CZ" sz="2800" cap="none" dirty="0" smtClean="0"/>
              <a:t>(OLA = ochranné léčby sexuologické ambulantní, dobrovolné)</a:t>
            </a:r>
          </a:p>
          <a:p>
            <a:pPr lvl="1"/>
            <a:r>
              <a:rPr lang="cs-CZ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poruchy pohlavní identity</a:t>
            </a:r>
          </a:p>
          <a:p>
            <a:pPr lvl="1"/>
            <a:r>
              <a:rPr lang="cs-CZ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sexuální dysfunkce</a:t>
            </a:r>
          </a:p>
          <a:p>
            <a:pPr lvl="1"/>
            <a:r>
              <a:rPr lang="cs-CZ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oběti sexuálních TČ</a:t>
            </a:r>
          </a:p>
          <a:p>
            <a:r>
              <a:rPr lang="cs-CZ" sz="2400" dirty="0" smtClean="0"/>
              <a:t>PORADNA ONKOLOGICKÉ SEXUOLOGIE </a:t>
            </a:r>
            <a:r>
              <a:rPr lang="cs-CZ" sz="1400" cap="none" dirty="0" smtClean="0"/>
              <a:t>(MUDr. T. Šrámková, CSc.)</a:t>
            </a:r>
          </a:p>
          <a:p>
            <a:pPr marL="0" indent="0">
              <a:buNone/>
            </a:pPr>
            <a:r>
              <a:rPr lang="cs-CZ" sz="1400" cap="none" dirty="0" smtClean="0"/>
              <a:t>	</a:t>
            </a:r>
          </a:p>
          <a:p>
            <a:pPr marL="0" indent="0">
              <a:buNone/>
            </a:pPr>
            <a:r>
              <a:rPr lang="cs-CZ" sz="1400" cap="none" dirty="0"/>
              <a:t>	</a:t>
            </a:r>
            <a:r>
              <a:rPr lang="cs-CZ" sz="1600" cap="none" dirty="0" smtClean="0"/>
              <a:t>+ MŮJ BĚŽNÝ DEN…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326" y="3744686"/>
            <a:ext cx="4681673" cy="31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621539" y="1030514"/>
            <a:ext cx="5043949" cy="55601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F65 – poruchy sexuální preference</a:t>
            </a:r>
          </a:p>
          <a:p>
            <a:pPr defTabSz="1254125"/>
            <a:r>
              <a:rPr lang="cs-CZ" dirty="0" smtClean="0"/>
              <a:t>F65.0	</a:t>
            </a:r>
            <a:r>
              <a:rPr lang="cs-CZ" cap="none" dirty="0" smtClean="0"/>
              <a:t>fetišismus</a:t>
            </a:r>
          </a:p>
          <a:p>
            <a:pPr>
              <a:tabLst>
                <a:tab pos="1254125" algn="l"/>
              </a:tabLst>
            </a:pPr>
            <a:r>
              <a:rPr lang="cs-CZ" cap="none" dirty="0" smtClean="0"/>
              <a:t>F65.1	fetišistický transvestitismus</a:t>
            </a:r>
          </a:p>
          <a:p>
            <a:pPr defTabSz="1254125"/>
            <a:r>
              <a:rPr lang="cs-CZ" cap="none" dirty="0" smtClean="0"/>
              <a:t>F65.2	exhibicionismus</a:t>
            </a:r>
          </a:p>
          <a:p>
            <a:pPr defTabSz="1254125"/>
            <a:r>
              <a:rPr lang="cs-CZ" cap="none" dirty="0"/>
              <a:t>F</a:t>
            </a:r>
            <a:r>
              <a:rPr lang="cs-CZ" cap="none" dirty="0" smtClean="0"/>
              <a:t>65.3	voyerismus</a:t>
            </a:r>
          </a:p>
          <a:p>
            <a:pPr defTabSz="1254125"/>
            <a:r>
              <a:rPr lang="cs-CZ" cap="none" dirty="0"/>
              <a:t>F</a:t>
            </a:r>
            <a:r>
              <a:rPr lang="cs-CZ" cap="none" dirty="0" smtClean="0"/>
              <a:t>65.4	pedofilie</a:t>
            </a:r>
          </a:p>
          <a:p>
            <a:pPr defTabSz="1254125"/>
            <a:r>
              <a:rPr lang="cs-CZ" cap="none" dirty="0"/>
              <a:t>F</a:t>
            </a:r>
            <a:r>
              <a:rPr lang="cs-CZ" cap="none" dirty="0" smtClean="0"/>
              <a:t>65.5	sadomasochismus</a:t>
            </a:r>
          </a:p>
          <a:p>
            <a:pPr defTabSz="1254125"/>
            <a:r>
              <a:rPr lang="cs-CZ" cap="none" dirty="0" smtClean="0"/>
              <a:t>F65.6	mnohočetné poruchy sexuální 	preference</a:t>
            </a:r>
          </a:p>
          <a:p>
            <a:pPr defTabSz="1254125"/>
            <a:r>
              <a:rPr lang="cs-CZ" cap="none" dirty="0" smtClean="0"/>
              <a:t>F64.8	jiné poruchy sexuální preference</a:t>
            </a:r>
          </a:p>
          <a:p>
            <a:pPr defTabSz="1254125"/>
            <a:r>
              <a:rPr lang="cs-CZ" cap="none" dirty="0" smtClean="0"/>
              <a:t>F64.9	porucha sexuální preference NS</a:t>
            </a:r>
            <a:endParaRPr lang="cs-CZ" cap="none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079695" y="3054660"/>
            <a:ext cx="5944495" cy="37295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F66 – poruchy PSYCHICKÉ A CHOVÁNÍ SOUVISEJÍCÍ SE SEXUÁLNÍM VÝVOJEM A ORIENTACÍ</a:t>
            </a:r>
          </a:p>
          <a:p>
            <a:pPr defTabSz="1254125"/>
            <a:r>
              <a:rPr lang="cs-CZ" dirty="0" smtClean="0"/>
              <a:t>F66.0	</a:t>
            </a:r>
            <a:r>
              <a:rPr lang="cs-CZ" cap="none" dirty="0" smtClean="0"/>
              <a:t>porucha sexuálního vyzrávání</a:t>
            </a:r>
          </a:p>
          <a:p>
            <a:pPr>
              <a:tabLst>
                <a:tab pos="1254125" algn="l"/>
              </a:tabLst>
            </a:pPr>
            <a:r>
              <a:rPr lang="cs-CZ" cap="none" dirty="0" smtClean="0"/>
              <a:t>F66.1	</a:t>
            </a:r>
            <a:r>
              <a:rPr lang="cs-CZ" cap="none" dirty="0" err="1" smtClean="0"/>
              <a:t>egodystonická</a:t>
            </a:r>
            <a:r>
              <a:rPr lang="cs-CZ" cap="none" dirty="0" smtClean="0"/>
              <a:t> sexuální orientace</a:t>
            </a:r>
          </a:p>
          <a:p>
            <a:pPr defTabSz="1254125"/>
            <a:r>
              <a:rPr lang="cs-CZ" cap="none" dirty="0" smtClean="0"/>
              <a:t>F66.2	porucha sexuálních vztahů</a:t>
            </a:r>
          </a:p>
          <a:p>
            <a:pPr defTabSz="1254125"/>
            <a:r>
              <a:rPr lang="cs-CZ" cap="none" dirty="0" smtClean="0"/>
              <a:t>F66.8	jiné poruchy psychosexuálního vývoje</a:t>
            </a:r>
          </a:p>
          <a:p>
            <a:pPr defTabSz="1254125"/>
            <a:r>
              <a:rPr lang="cs-CZ" cap="none" dirty="0" smtClean="0"/>
              <a:t>F66.9	porucha psychosexuálního vývoje NS</a:t>
            </a:r>
            <a:endParaRPr lang="cs-CZ" cap="none" dirty="0"/>
          </a:p>
        </p:txBody>
      </p:sp>
      <p:sp>
        <p:nvSpPr>
          <p:cNvPr id="7" name="Zaoblený obdélník 6"/>
          <p:cNvSpPr/>
          <p:nvPr/>
        </p:nvSpPr>
        <p:spPr>
          <a:xfrm>
            <a:off x="478972" y="958619"/>
            <a:ext cx="5329084" cy="5825613"/>
          </a:xfrm>
          <a:prstGeom prst="round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6029556" y="2960913"/>
            <a:ext cx="5994634" cy="3823319"/>
          </a:xfrm>
          <a:prstGeom prst="round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691271" y="184531"/>
            <a:ext cx="5211254" cy="1006793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DG. DLE MKN-10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86" y="1030514"/>
            <a:ext cx="3930512" cy="181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18393" y="111312"/>
            <a:ext cx="5139814" cy="1596177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DG. DLE MKN-10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29974" y="392231"/>
            <a:ext cx="5593455" cy="6465769"/>
          </a:xfrm>
          <a:prstGeom prst="round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13668" y="392231"/>
            <a:ext cx="5628735" cy="598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400" b="1" dirty="0" smtClean="0"/>
              <a:t>F 52 – SEXUÁLNÍ DYSFUNKCE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000" dirty="0" smtClean="0"/>
              <a:t>F 52.0	Nedostatek/ztráta sexuální touhy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000" dirty="0" smtClean="0"/>
              <a:t>F52.10	Odpor k sexualitě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000" dirty="0" smtClean="0"/>
              <a:t>F52.11 	Nedostatečné prožívání sexuální slasti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000" dirty="0" smtClean="0"/>
              <a:t>F52.2	Selhání genitální odpovědi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000" dirty="0" smtClean="0"/>
              <a:t>F52.3	Dysfunkční orgasmus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000" dirty="0" smtClean="0"/>
              <a:t>F52.5	Vaginismus (neorganický, funkční)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000" dirty="0" smtClean="0"/>
              <a:t>F52.6	Dyspareunie (</a:t>
            </a:r>
            <a:r>
              <a:rPr lang="cs-CZ" sz="2000" dirty="0" err="1" smtClean="0"/>
              <a:t>neorganická,funkční</a:t>
            </a:r>
            <a:r>
              <a:rPr lang="cs-CZ" sz="2000" dirty="0" smtClean="0"/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000" dirty="0" smtClean="0"/>
              <a:t>F52.7	Nadměrné sexuální nutkání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000" dirty="0" smtClean="0"/>
              <a:t>F52.8	Jiné sexuální poruchy (neorganické)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000" dirty="0" smtClean="0"/>
              <a:t>F52.9	Neurčitá sexuální porucha (neorganická) </a:t>
            </a:r>
            <a:endParaRPr lang="cs-CZ" sz="2000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518393" y="3383659"/>
            <a:ext cx="5294671" cy="3023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 smtClean="0"/>
              <a:t>F64 – poruchy pohlavní identity</a:t>
            </a:r>
          </a:p>
          <a:p>
            <a:pPr defTabSz="1254125"/>
            <a:r>
              <a:rPr lang="cs-CZ" dirty="0" smtClean="0"/>
              <a:t>F64.0	</a:t>
            </a:r>
            <a:r>
              <a:rPr lang="cs-CZ" cap="none" dirty="0" smtClean="0"/>
              <a:t>transsexualismus</a:t>
            </a:r>
          </a:p>
          <a:p>
            <a:pPr>
              <a:tabLst>
                <a:tab pos="1254125" algn="l"/>
              </a:tabLst>
            </a:pPr>
            <a:r>
              <a:rPr lang="cs-CZ" cap="none" dirty="0" smtClean="0"/>
              <a:t>F64.1	transvestitismus dvojí role</a:t>
            </a:r>
          </a:p>
          <a:p>
            <a:pPr defTabSz="1254125"/>
            <a:r>
              <a:rPr lang="cs-CZ" cap="none" dirty="0" smtClean="0"/>
              <a:t>F64.2	porucha pohlavní identity v dětství</a:t>
            </a:r>
          </a:p>
          <a:p>
            <a:pPr defTabSz="1254125"/>
            <a:r>
              <a:rPr lang="cs-CZ" cap="none" dirty="0" smtClean="0"/>
              <a:t>F64.8	jiné poruchy pohlavní identity</a:t>
            </a:r>
          </a:p>
          <a:p>
            <a:pPr defTabSz="1254125"/>
            <a:r>
              <a:rPr lang="cs-CZ" cap="none" dirty="0" smtClean="0"/>
              <a:t>F64.9	porucha pohlavní identity NS</a:t>
            </a:r>
            <a:endParaRPr lang="cs-CZ" cap="none" dirty="0"/>
          </a:p>
        </p:txBody>
      </p:sp>
      <p:sp>
        <p:nvSpPr>
          <p:cNvPr id="11" name="Zaoblený obdélník 10"/>
          <p:cNvSpPr/>
          <p:nvPr/>
        </p:nvSpPr>
        <p:spPr>
          <a:xfrm>
            <a:off x="6430397" y="3354172"/>
            <a:ext cx="5470661" cy="3082391"/>
          </a:xfrm>
          <a:prstGeom prst="round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62" y="1205120"/>
            <a:ext cx="4036529" cy="18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2491</TotalTime>
  <Words>762</Words>
  <Application>Microsoft Office PowerPoint</Application>
  <PresentationFormat>Širokoúhlá obrazovka</PresentationFormat>
  <Paragraphs>185</Paragraphs>
  <Slides>22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Arial</vt:lpstr>
      <vt:lpstr>Baskerville Old Face</vt:lpstr>
      <vt:lpstr>Calibri</vt:lpstr>
      <vt:lpstr>Cambria</vt:lpstr>
      <vt:lpstr>Harlow Solid Italic</vt:lpstr>
      <vt:lpstr>Tw Cen MT</vt:lpstr>
      <vt:lpstr>Wingdings</vt:lpstr>
      <vt:lpstr>Kapka</vt:lpstr>
      <vt:lpstr>PSB_998:   Sexuologický kazuistický seminář</vt:lpstr>
      <vt:lpstr>osnova úvodního setkání</vt:lpstr>
      <vt:lpstr>Prezentace aplikace PowerPoint</vt:lpstr>
      <vt:lpstr>osnova předmětu</vt:lpstr>
      <vt:lpstr>požadavky na ukončení</vt:lpstr>
      <vt:lpstr>sexuologická pracoviště:</vt:lpstr>
      <vt:lpstr>SEXUOLOGICKÉ ODDĚLENÍ FN BRNO</vt:lpstr>
      <vt:lpstr>DG. DLE MKN-10</vt:lpstr>
      <vt:lpstr>DG. DLE MKN-10</vt:lpstr>
      <vt:lpstr>PRÁCE PSYCHOLOGA NA AMBULANTNÍM SO (1)</vt:lpstr>
      <vt:lpstr>PRÁCE PSYCHOLOGA NA AMBULANTNÍM SO (2)</vt:lpstr>
      <vt:lpstr>cíle léčby  sexuálních deviací ???</vt:lpstr>
      <vt:lpstr>cíle léčby  sexuálních deviací</vt:lpstr>
      <vt:lpstr>cíle léčby  PORUCH POHLAVNÍ IDENTITY ???</vt:lpstr>
      <vt:lpstr>cíle léčby  PORUCH POHLAVNÍ IDENTITY (tss)</vt:lpstr>
      <vt:lpstr>cíle léčby  SEXUÁLNÍCH DYSFUNKCÍ ???</vt:lpstr>
      <vt:lpstr>cíle léčby  SEXUÁLNÍCH DYSFUNKCÍ</vt:lpstr>
      <vt:lpstr>cíle léčby  U OBĚTÍ SEXUÁLNÍCH TČ ???</vt:lpstr>
      <vt:lpstr>cíle léčby  U OBĚTÍ SEXUÁLNÍCH TČ</vt:lpstr>
      <vt:lpstr>Prezentace aplikace PowerPoint</vt:lpstr>
      <vt:lpstr>DOPORUČENÁ LITERATURA</vt:lpstr>
      <vt:lpstr>DOTAZY 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Sexuální deviace</dc:title>
  <dc:creator>Mgr. Lenka Šturmová (stud FF MU)</dc:creator>
  <cp:lastModifiedBy>Mgr. Lenka Šturmová</cp:lastModifiedBy>
  <cp:revision>126</cp:revision>
  <cp:lastPrinted>2014-12-02T16:08:37Z</cp:lastPrinted>
  <dcterms:created xsi:type="dcterms:W3CDTF">2014-11-24T19:52:26Z</dcterms:created>
  <dcterms:modified xsi:type="dcterms:W3CDTF">2015-09-30T17:32:44Z</dcterms:modified>
</cp:coreProperties>
</file>