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54CEE-F4A5-4D92-AA6F-35A4468AD0AF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9C84C-A80E-493F-BE25-C0F438627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47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3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74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0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73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91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90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0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7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00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19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0CBC-B08B-41FE-9C2D-0610482F85FC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9709-37CA-4AEB-97FF-201F279C4D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395586"/>
          </a:xfrm>
        </p:spPr>
        <p:txBody>
          <a:bodyPr/>
          <a:lstStyle/>
          <a:p>
            <a:r>
              <a:rPr lang="cs-CZ" dirty="0" smtClean="0"/>
              <a:t>Spisová služba – základní pojmy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87624" y="1916832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Dokument</a:t>
            </a:r>
          </a:p>
          <a:p>
            <a:r>
              <a:rPr lang="cs-CZ" dirty="0" smtClean="0"/>
              <a:t>Spis</a:t>
            </a:r>
          </a:p>
          <a:p>
            <a:r>
              <a:rPr lang="cs-CZ" dirty="0" smtClean="0"/>
              <a:t>Spisová služba</a:t>
            </a:r>
          </a:p>
          <a:p>
            <a:r>
              <a:rPr lang="cs-CZ" dirty="0" smtClean="0"/>
              <a:t>Spisovna (registratura)</a:t>
            </a:r>
          </a:p>
          <a:p>
            <a:r>
              <a:rPr lang="cs-CZ" dirty="0" smtClean="0"/>
              <a:t>Spisový a skartační řád</a:t>
            </a:r>
          </a:p>
          <a:p>
            <a:r>
              <a:rPr lang="cs-CZ" dirty="0" smtClean="0"/>
              <a:t>Spisový plán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8587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 ESSS – Základní pojmy II.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2132856"/>
            <a:ext cx="891571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Dokument</a:t>
            </a:r>
          </a:p>
          <a:p>
            <a:r>
              <a:rPr lang="cs-CZ" dirty="0"/>
              <a:t>Dokumentem je každá písemná, obrazová, zvuková nebo jiná zaznamenaná informace, ať již</a:t>
            </a:r>
          </a:p>
          <a:p>
            <a:r>
              <a:rPr lang="cs-CZ" dirty="0"/>
              <a:t>v podobě analogové nebo digitální, která byla vytvořena původcem nebo byla původci</a:t>
            </a:r>
          </a:p>
          <a:p>
            <a:r>
              <a:rPr lang="cs-CZ" dirty="0"/>
              <a:t>doručena [§ 2 písm. e) zákona č. 499/2004 Sb., o archivnictví a spisové službě a o změně</a:t>
            </a:r>
          </a:p>
          <a:p>
            <a:r>
              <a:rPr lang="cs-CZ" dirty="0"/>
              <a:t>některých zákonů, ve znění pozdějších předpisů (dále jen „zákon“)].</a:t>
            </a:r>
          </a:p>
          <a:p>
            <a:endParaRPr lang="cs-CZ" dirty="0" smtClean="0"/>
          </a:p>
          <a:p>
            <a:r>
              <a:rPr lang="cs-CZ" dirty="0" smtClean="0"/>
              <a:t>Dokument </a:t>
            </a:r>
            <a:r>
              <a:rPr lang="cs-CZ" dirty="0"/>
              <a:t>tvoří jednu nebo více komponent (například průvodní dopis má připojeny přílohy).</a:t>
            </a:r>
          </a:p>
          <a:p>
            <a:r>
              <a:rPr lang="cs-CZ" dirty="0"/>
              <a:t>Dokument lze zaznamenat na jakémkoliv médiu a v jakémkoli datovém formátu.</a:t>
            </a:r>
          </a:p>
          <a:p>
            <a:r>
              <a:rPr lang="cs-CZ" dirty="0"/>
              <a:t>Kromě obsahu jsou součástí dokumentu zpravidla kontextuální informace. Pokud to</a:t>
            </a:r>
          </a:p>
          <a:p>
            <a:r>
              <a:rPr lang="cs-CZ" dirty="0"/>
              <a:t>umožňuje jeho zpracování, obsahuje také strukturální informace (tj. informace, které popisují</a:t>
            </a:r>
          </a:p>
          <a:p>
            <a:r>
              <a:rPr lang="cs-CZ" dirty="0"/>
              <a:t>komponenty dokumentu). Klíčovou vlastností dokumentu je jeho neměnnost a trvalost jeho</a:t>
            </a:r>
          </a:p>
          <a:p>
            <a:r>
              <a:rPr lang="cs-CZ" dirty="0"/>
              <a:t>informačního obsahu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02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 ESSS – Základní pojmy III.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1772816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Autenticita </a:t>
            </a:r>
            <a:r>
              <a:rPr lang="cs-CZ" dirty="0"/>
              <a:t>je v kontextu spisové služby vlastnost dokumentů charakterizující jejich originální</a:t>
            </a:r>
          </a:p>
          <a:p>
            <a:r>
              <a:rPr lang="cs-CZ" dirty="0"/>
              <a:t>původnost a hodnověrnost. Autentický dokument je pokládán za pravý, aniž by byla</a:t>
            </a:r>
          </a:p>
          <a:p>
            <a:r>
              <a:rPr lang="cs-CZ" dirty="0"/>
              <a:t>zkoumána jeho důvěryhodnost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Bezpečnost dokumentu je soubor opatření, který zajišťuje zachování dokumentu, jeho</a:t>
            </a:r>
          </a:p>
          <a:p>
            <a:r>
              <a:rPr lang="cs-CZ" dirty="0"/>
              <a:t>autenticity a integrity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Jednoznačný identifikátor</a:t>
            </a:r>
          </a:p>
          <a:p>
            <a:r>
              <a:rPr lang="cs-CZ" dirty="0"/>
              <a:t>Jednoznačný identifikátor je znak pevně spojený s entitou zajišťující jeho </a:t>
            </a:r>
            <a:r>
              <a:rPr lang="cs-CZ" dirty="0" smtClean="0"/>
              <a:t>nezaměnitelnost a </a:t>
            </a:r>
            <a:r>
              <a:rPr lang="cs-CZ" dirty="0"/>
              <a:t>jedinečnost. Každá entita v ERMS je označena jednoznačným identifikátorem, </a:t>
            </a:r>
            <a:r>
              <a:rPr lang="cs-CZ" dirty="0" smtClean="0"/>
              <a:t>kterým je </a:t>
            </a:r>
            <a:r>
              <a:rPr lang="cs-CZ" dirty="0"/>
              <a:t>údaj v </a:t>
            </a:r>
            <a:r>
              <a:rPr lang="cs-CZ" dirty="0" err="1"/>
              <a:t>metadatech</a:t>
            </a:r>
            <a:r>
              <a:rPr lang="cs-CZ" dirty="0"/>
              <a:t>. V případě dokumentu tento identifikátor plní funkci </a:t>
            </a:r>
            <a:r>
              <a:rPr lang="cs-CZ" dirty="0" smtClean="0"/>
              <a:t>jednoznačného identifikátoru </a:t>
            </a:r>
            <a:r>
              <a:rPr lang="cs-CZ" dirty="0"/>
              <a:t>ve smyslu § 64 odst. 2, resp. odst. 3 zákona. Jednoznačný identifikátor </a:t>
            </a:r>
            <a:r>
              <a:rPr lang="cs-CZ" dirty="0" smtClean="0"/>
              <a:t>obsahuje zejména </a:t>
            </a:r>
            <a:r>
              <a:rPr lang="cs-CZ" dirty="0"/>
              <a:t>označení původce, popřípadě zkratku označení původce, a to ve </a:t>
            </a:r>
            <a:r>
              <a:rPr lang="cs-CZ" dirty="0" smtClean="0"/>
              <a:t>formě alfanumerického </a:t>
            </a:r>
            <a:r>
              <a:rPr lang="cs-CZ" dirty="0"/>
              <a:t>kódu.</a:t>
            </a:r>
          </a:p>
        </p:txBody>
      </p:sp>
    </p:spTree>
    <p:extLst>
      <p:ext uri="{BB962C8B-B14F-4D97-AF65-F5344CB8AC3E}">
        <p14:creationId xmlns:p14="http://schemas.microsoft.com/office/powerpoint/2010/main" val="110107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Spisová služba - legislativa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350100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Zákon č. 499/2004 Sb. v platném znění</a:t>
            </a:r>
          </a:p>
          <a:p>
            <a:r>
              <a:rPr lang="cs-CZ" dirty="0"/>
              <a:t>	</a:t>
            </a:r>
            <a:r>
              <a:rPr lang="cs-CZ" dirty="0" smtClean="0"/>
              <a:t>Novely z roku 2009, 2012</a:t>
            </a:r>
          </a:p>
          <a:p>
            <a:r>
              <a:rPr lang="cs-CZ" dirty="0" smtClean="0"/>
              <a:t>Vyhláška č. 259/2012 v platném znění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23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spisové služby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1" y="1556792"/>
            <a:ext cx="75608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Povinnost vést spisovou službu – tzv. určení původci (stanovuje § 63, odst. 1)</a:t>
            </a:r>
          </a:p>
          <a:p>
            <a:endParaRPr lang="cs-CZ" dirty="0" smtClean="0"/>
          </a:p>
          <a:p>
            <a:r>
              <a:rPr lang="cs-CZ" dirty="0" smtClean="0"/>
              <a:t>a</a:t>
            </a:r>
            <a:r>
              <a:rPr lang="cs-CZ" dirty="0"/>
              <a:t>) veřejnoprávní původci uvedení v § 3 odst. 1 písm. a) až e), i) a k) až m), </a:t>
            </a:r>
          </a:p>
          <a:p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kraje, </a:t>
            </a:r>
          </a:p>
          <a:p>
            <a:endParaRPr lang="cs-CZ" dirty="0" smtClean="0"/>
          </a:p>
          <a:p>
            <a:r>
              <a:rPr lang="cs-CZ" dirty="0" smtClean="0"/>
              <a:t>c</a:t>
            </a:r>
            <a:r>
              <a:rPr lang="cs-CZ" dirty="0"/>
              <a:t>) hlavní město Praha, </a:t>
            </a:r>
          </a:p>
          <a:p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/>
              <a:t>) obce s pověřeným obecním úřadem a obce se stavebním nebo matričním úřadem, </a:t>
            </a:r>
          </a:p>
          <a:p>
            <a:endParaRPr lang="cs-CZ" dirty="0" smtClean="0"/>
          </a:p>
          <a:p>
            <a:r>
              <a:rPr lang="cs-CZ" dirty="0" smtClean="0"/>
              <a:t>e</a:t>
            </a:r>
            <a:r>
              <a:rPr lang="cs-CZ" dirty="0"/>
              <a:t>) městská část nebo městský obvod územně členěného statutárního města a městská část hlavního města Prahy, na něž byla statutem přenesena alespoň část působnosti obce s pověřeným obecním úřadem nebo působnosti obce se stavebním nebo matričním úřadem, </a:t>
            </a:r>
          </a:p>
        </p:txBody>
      </p:sp>
    </p:spTree>
    <p:extLst>
      <p:ext uri="{BB962C8B-B14F-4D97-AF65-F5344CB8AC3E}">
        <p14:creationId xmlns:p14="http://schemas.microsoft.com/office/powerpoint/2010/main" val="29144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Veřejnoprávní původci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41277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Stanovuje § 3, odst. 1 Zákona</a:t>
            </a:r>
          </a:p>
          <a:p>
            <a:endParaRPr lang="cs-CZ" dirty="0"/>
          </a:p>
          <a:p>
            <a:r>
              <a:rPr lang="cs-CZ" dirty="0" smtClean="0"/>
              <a:t>(1) Povinnost uchovávat dokumenty a umožnit výběr archiválií mají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a) organizační složky státu,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b) ozbrojené síly,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c) bezpečnostní sbory,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d) státní příspěvkové organizace,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e) státní podniky,</a:t>
            </a:r>
          </a:p>
          <a:p>
            <a:r>
              <a:rPr lang="cs-CZ" dirty="0" smtClean="0"/>
              <a:t>f) územní samosprávné celky,</a:t>
            </a:r>
          </a:p>
          <a:p>
            <a:r>
              <a:rPr lang="cs-CZ" dirty="0" smtClean="0"/>
              <a:t>g) organizační složky územních samosprávných celků, vytvářejí-li dokumenty uvedené v přílohách č. 1 nebo 2 k tomuto zákonu,</a:t>
            </a:r>
          </a:p>
          <a:p>
            <a:r>
              <a:rPr lang="cs-CZ" dirty="0" smtClean="0"/>
              <a:t>h) právnické osoby zřízené nebo založené územními samosprávnými celky, vytvářejí-li dokumenty uvedené v přílohách č. 1 nebo 2 k tomuto zákonu,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i) vysoké školy,</a:t>
            </a:r>
          </a:p>
          <a:p>
            <a:r>
              <a:rPr lang="cs-CZ" dirty="0" smtClean="0"/>
              <a:t>j) školy a školská zařízení s výjimkou mateřských škol, výchovných a ubytovacích zařízení a zařízení školního stravování (dále jen „školy“),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k) zdravotní pojišťovny,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l) veřejné výzkumné instituce,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m) právnické osoby zřízené zákonem,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16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spisové služby II.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7415" y="1556792"/>
            <a:ext cx="8064897" cy="31393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dirty="0" smtClean="0"/>
              <a:t>Ostatní původci („neurčení“) vedou spisovou službu jen v omezeném rozsahu - §64, §§65-67, §68 odst. 1-3, § 68a a §69a</a:t>
            </a:r>
          </a:p>
          <a:p>
            <a:endParaRPr lang="cs-CZ" dirty="0"/>
          </a:p>
          <a:p>
            <a:r>
              <a:rPr lang="cs-CZ" dirty="0" smtClean="0"/>
              <a:t>Jsou to:</a:t>
            </a:r>
          </a:p>
          <a:p>
            <a:endParaRPr lang="cs-CZ" dirty="0"/>
          </a:p>
          <a:p>
            <a:r>
              <a:rPr lang="cs-CZ" dirty="0" smtClean="0"/>
              <a:t>Obce neuvedené v odstavci 1, </a:t>
            </a:r>
          </a:p>
          <a:p>
            <a:r>
              <a:rPr lang="cs-CZ" dirty="0" smtClean="0"/>
              <a:t>Školy, </a:t>
            </a:r>
          </a:p>
          <a:p>
            <a:r>
              <a:rPr lang="cs-CZ" dirty="0" smtClean="0"/>
              <a:t>Veřejnoprávní původci uvedení v § 3 odst. 1 písm. g) a h)</a:t>
            </a:r>
          </a:p>
          <a:p>
            <a:endParaRPr lang="cs-CZ" dirty="0"/>
          </a:p>
          <a:p>
            <a:r>
              <a:rPr lang="cs-CZ" dirty="0" smtClean="0"/>
              <a:t>Z vedení spisové služby u těchto původců tedy odpadá §64a, §68 odst. 4 a §69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79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Elektronická spisová služba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1488266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Povinnost vést </a:t>
            </a:r>
            <a:r>
              <a:rPr lang="cs-CZ" dirty="0" err="1" smtClean="0"/>
              <a:t>SSl</a:t>
            </a:r>
            <a:r>
              <a:rPr lang="cs-CZ" dirty="0" smtClean="0"/>
              <a:t> v elektronické podobě v elektronických systémech spisové služby (výjimka: zvláštní působnost úřadu):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veřejnoprávní původci uvedení v § 3 odst. 1 písm. a) až d), i), k) a m), </a:t>
            </a:r>
          </a:p>
          <a:p>
            <a:pPr marL="342900" indent="-342900">
              <a:buAutoNum type="alphaLcParenR"/>
            </a:pPr>
            <a:r>
              <a:rPr lang="cs-CZ" dirty="0" smtClean="0"/>
              <a:t>kraje , </a:t>
            </a:r>
          </a:p>
          <a:p>
            <a:pPr marL="342900" indent="-342900">
              <a:buAutoNum type="alphaLcParenR"/>
            </a:pPr>
            <a:r>
              <a:rPr lang="cs-CZ" dirty="0" smtClean="0"/>
              <a:t>hlavní město Praha 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Možnost vést </a:t>
            </a:r>
            <a:r>
              <a:rPr lang="cs-CZ" dirty="0" err="1" smtClean="0"/>
              <a:t>SSl</a:t>
            </a:r>
            <a:r>
              <a:rPr lang="cs-CZ" dirty="0" smtClean="0"/>
              <a:t> </a:t>
            </a:r>
            <a:r>
              <a:rPr lang="cs-CZ" dirty="0" smtClean="0"/>
              <a:t>v elektronické podobě v elektronických systémech spisové služby nebo v listinné podobě: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veřejnoprávní původci uvedení v § 3 odst. 1 písm. e), g), h), j) a l) </a:t>
            </a:r>
          </a:p>
          <a:p>
            <a:pPr marL="342900" indent="-342900">
              <a:buAutoNum type="alphaLcParenR"/>
            </a:pPr>
            <a:r>
              <a:rPr lang="cs-CZ" dirty="0" smtClean="0"/>
              <a:t>obce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27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Elektronická spisová služba II.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916832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Hybridní spis</a:t>
            </a:r>
          </a:p>
          <a:p>
            <a:endParaRPr lang="cs-CZ" dirty="0"/>
          </a:p>
          <a:p>
            <a:r>
              <a:rPr lang="cs-CZ" dirty="0" smtClean="0"/>
              <a:t>Základní zásada: </a:t>
            </a:r>
          </a:p>
          <a:p>
            <a:r>
              <a:rPr lang="cs-CZ" dirty="0"/>
              <a:t>V </a:t>
            </a:r>
            <a:r>
              <a:rPr lang="cs-CZ" dirty="0" smtClean="0"/>
              <a:t>případě (povinného) vedení spisové služby v elektronické podobě vždy platí, že elektronická spisová služba vede v elektronické podobě evidenci i listinných (analogových) dokumentů.</a:t>
            </a:r>
          </a:p>
          <a:p>
            <a:endParaRPr lang="cs-CZ" dirty="0"/>
          </a:p>
          <a:p>
            <a:r>
              <a:rPr lang="cs-CZ" dirty="0" smtClean="0"/>
              <a:t>Typový spis</a:t>
            </a:r>
          </a:p>
          <a:p>
            <a:endParaRPr lang="cs-CZ" dirty="0"/>
          </a:p>
          <a:p>
            <a:r>
              <a:rPr lang="cs-CZ" dirty="0" smtClean="0"/>
              <a:t>Číslo jednací</a:t>
            </a:r>
          </a:p>
          <a:p>
            <a:r>
              <a:rPr lang="cs-CZ" dirty="0" smtClean="0"/>
              <a:t>Spisová značka</a:t>
            </a:r>
          </a:p>
          <a:p>
            <a:r>
              <a:rPr lang="cs-CZ" dirty="0" smtClean="0"/>
              <a:t>Jednoznačný identifikátor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39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Národní standart pro elektronické systémy spisové služby (ERMS)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220486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Vyhlášen ve věstníku Ministerstva vnitra, částka 64/2012 s platností od 1. července 2012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Definuje požadavky na jednotlivé systémy ERMS, navazuje na evropskou normu </a:t>
            </a:r>
            <a:r>
              <a:rPr lang="cs-CZ" dirty="0" err="1" smtClean="0"/>
              <a:t>MoReq</a:t>
            </a:r>
            <a:r>
              <a:rPr lang="cs-CZ" dirty="0" smtClean="0"/>
              <a:t> 2 resp. 2010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Stanovuje i metadatový model popisu jednotlivých entit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Definuje 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84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 ESSS – základní pojmy I.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988840"/>
            <a:ext cx="885543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Entita – věcná skupina, spis, typový spis, dokument, záznam, komponenta</a:t>
            </a:r>
          </a:p>
          <a:p>
            <a:endParaRPr lang="cs-CZ" dirty="0"/>
          </a:p>
          <a:p>
            <a:r>
              <a:rPr lang="cs-CZ" dirty="0" smtClean="0"/>
              <a:t>Komponenta </a:t>
            </a:r>
          </a:p>
          <a:p>
            <a:r>
              <a:rPr lang="cs-CZ" dirty="0" smtClean="0"/>
              <a:t>Komponentou </a:t>
            </a:r>
            <a:r>
              <a:rPr lang="cs-CZ" dirty="0"/>
              <a:t>se rozumí jednoznačně vymezený proud bitů tvořící počítačový soubor.</a:t>
            </a:r>
          </a:p>
          <a:p>
            <a:r>
              <a:rPr lang="nn-NO" dirty="0"/>
              <a:t>Komponenta, popřípadě skupina komponent, vytváří záznam nebo dokument</a:t>
            </a:r>
            <a:r>
              <a:rPr lang="nn-NO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Záznam</a:t>
            </a:r>
          </a:p>
          <a:p>
            <a:r>
              <a:rPr lang="cs-CZ" dirty="0"/>
              <a:t>Záznamem se rozumí informace, se kterou lze nakládat jako s jednotkou. Tato informace</a:t>
            </a:r>
          </a:p>
          <a:p>
            <a:r>
              <a:rPr lang="cs-CZ" dirty="0"/>
              <a:t>může být v listinné podobě, v </a:t>
            </a:r>
            <a:r>
              <a:rPr lang="cs-CZ" dirty="0" err="1"/>
              <a:t>mikroformě</a:t>
            </a:r>
            <a:r>
              <a:rPr lang="cs-CZ" dirty="0"/>
              <a:t>, na magnetickém nebo jiném hmotném nosiči dat.</a:t>
            </a:r>
          </a:p>
          <a:p>
            <a:r>
              <a:rPr lang="cs-CZ" dirty="0"/>
              <a:t>Jeden záznam může být tvořen z jedné nebo několika komponent. Záznamy se svými znaky</a:t>
            </a:r>
          </a:p>
          <a:p>
            <a:r>
              <a:rPr lang="cs-CZ" dirty="0"/>
              <a:t>liší od dokumentů, především nejsou deklarovány jako dokumenty v ERMS. Při výkonu</a:t>
            </a:r>
          </a:p>
          <a:p>
            <a:r>
              <a:rPr lang="cs-CZ" dirty="0"/>
              <a:t>spisové služby [§ 2 písm. l) zákona] se záznamy stávají dokumenty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9542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947</Words>
  <Application>Microsoft Office PowerPoint</Application>
  <PresentationFormat>Předvádění na obrazovce (4:3)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Spisová služba – základní pojmy</vt:lpstr>
      <vt:lpstr>Spisová služba - legislativa</vt:lpstr>
      <vt:lpstr>Vedení spisové služby</vt:lpstr>
      <vt:lpstr>Veřejnoprávní původci</vt:lpstr>
      <vt:lpstr>Vedení spisové služby II.</vt:lpstr>
      <vt:lpstr>Elektronická spisová služba</vt:lpstr>
      <vt:lpstr>Elektronická spisová služba II.</vt:lpstr>
      <vt:lpstr>Národní standart pro elektronické systémy spisové služby (ERMS)</vt:lpstr>
      <vt:lpstr>NS ESSS – základní pojmy I.</vt:lpstr>
      <vt:lpstr>NS ESSS – Základní pojmy II.</vt:lpstr>
      <vt:lpstr>NS ESSS – Základní pojmy III.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Spisová služba – základní pojmy</dc:title>
  <dc:creator>Sejk Michal</dc:creator>
  <cp:lastModifiedBy>Sejk Michal</cp:lastModifiedBy>
  <cp:revision>10</cp:revision>
  <dcterms:created xsi:type="dcterms:W3CDTF">2015-10-21T13:30:00Z</dcterms:created>
  <dcterms:modified xsi:type="dcterms:W3CDTF">2015-10-21T21:25:40Z</dcterms:modified>
</cp:coreProperties>
</file>