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6" r:id="rId3"/>
    <p:sldId id="257" r:id="rId4"/>
    <p:sldId id="265" r:id="rId5"/>
    <p:sldId id="264" r:id="rId6"/>
    <p:sldId id="263" r:id="rId7"/>
    <p:sldId id="262" r:id="rId8"/>
    <p:sldId id="260" r:id="rId9"/>
    <p:sldId id="261" r:id="rId10"/>
    <p:sldId id="259" r:id="rId11"/>
    <p:sldId id="258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81AF-B190-4EF2-99A2-59C56BB96122}" type="datetimeFigureOut">
              <a:rPr lang="cs-CZ" smtClean="0"/>
              <a:pPr/>
              <a:t>3. 12. 2015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BFF8-8E66-497E-9EF0-F2C869F48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81AF-B190-4EF2-99A2-59C56BB96122}" type="datetimeFigureOut">
              <a:rPr lang="cs-CZ" smtClean="0"/>
              <a:pPr/>
              <a:t>3. 12. 2015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BFF8-8E66-497E-9EF0-F2C869F48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81AF-B190-4EF2-99A2-59C56BB96122}" type="datetimeFigureOut">
              <a:rPr lang="cs-CZ" smtClean="0"/>
              <a:pPr/>
              <a:t>3. 12. 2015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BFF8-8E66-497E-9EF0-F2C869F48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81AF-B190-4EF2-99A2-59C56BB96122}" type="datetimeFigureOut">
              <a:rPr lang="cs-CZ" smtClean="0"/>
              <a:pPr/>
              <a:t>3. 12. 2015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BFF8-8E66-497E-9EF0-F2C869F48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81AF-B190-4EF2-99A2-59C56BB96122}" type="datetimeFigureOut">
              <a:rPr lang="cs-CZ" smtClean="0"/>
              <a:pPr/>
              <a:t>3. 12. 2015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BFF8-8E66-497E-9EF0-F2C869F48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81AF-B190-4EF2-99A2-59C56BB96122}" type="datetimeFigureOut">
              <a:rPr lang="cs-CZ" smtClean="0"/>
              <a:pPr/>
              <a:t>3. 12. 2015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BFF8-8E66-497E-9EF0-F2C869F48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81AF-B190-4EF2-99A2-59C56BB96122}" type="datetimeFigureOut">
              <a:rPr lang="cs-CZ" smtClean="0"/>
              <a:pPr/>
              <a:t>3. 12. 2015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BFF8-8E66-497E-9EF0-F2C869F48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81AF-B190-4EF2-99A2-59C56BB96122}" type="datetimeFigureOut">
              <a:rPr lang="cs-CZ" smtClean="0"/>
              <a:pPr/>
              <a:t>3. 12. 2015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BFF8-8E66-497E-9EF0-F2C869F48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81AF-B190-4EF2-99A2-59C56BB96122}" type="datetimeFigureOut">
              <a:rPr lang="cs-CZ" smtClean="0"/>
              <a:pPr/>
              <a:t>3. 12. 2015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BFF8-8E66-497E-9EF0-F2C869F48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81AF-B190-4EF2-99A2-59C56BB96122}" type="datetimeFigureOut">
              <a:rPr lang="cs-CZ" smtClean="0"/>
              <a:pPr/>
              <a:t>3. 12. 2015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BFF8-8E66-497E-9EF0-F2C869F48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81AF-B190-4EF2-99A2-59C56BB96122}" type="datetimeFigureOut">
              <a:rPr lang="cs-CZ" smtClean="0"/>
              <a:pPr/>
              <a:t>3. 12. 2015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BFF8-8E66-497E-9EF0-F2C869F48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381AF-B190-4EF2-99A2-59C56BB96122}" type="datetimeFigureOut">
              <a:rPr lang="cs-CZ" smtClean="0"/>
              <a:pPr/>
              <a:t>3. 12. 2015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2BFF8-8E66-497E-9EF0-F2C869F48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" TargetMode="External"/><Relationship Id="rId2" Type="http://schemas.openxmlformats.org/officeDocument/2006/relationships/hyperlink" Target="http://factopedia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147002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4800" b="1" cap="all" dirty="0" smtClean="0">
                <a:latin typeface="Cambria" pitchFamily="18" charset="0"/>
              </a:rPr>
              <a:t>10 интересных фактов о России</a:t>
            </a:r>
            <a:endParaRPr lang="cs-CZ" sz="4800" b="1" cap="all" dirty="0">
              <a:latin typeface="Cambria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86182" y="5462614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dirty="0" smtClean="0">
                <a:solidFill>
                  <a:schemeClr val="tx1"/>
                </a:solidFill>
                <a:latin typeface="Cambria" pitchFamily="18" charset="0"/>
              </a:rPr>
              <a:t>Lucie Červenková</a:t>
            </a:r>
          </a:p>
          <a:p>
            <a:pPr>
              <a:spcBef>
                <a:spcPts val="0"/>
              </a:spcBef>
            </a:pPr>
            <a:r>
              <a:rPr lang="cs-CZ" sz="2800" dirty="0" smtClean="0">
                <a:solidFill>
                  <a:schemeClr val="tx1"/>
                </a:solidFill>
                <a:latin typeface="Cambria" pitchFamily="18" charset="0"/>
              </a:rPr>
              <a:t>UČO 425 660</a:t>
            </a:r>
            <a:endParaRPr lang="cs-CZ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7" name="Obrázek 6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268" y="2500306"/>
            <a:ext cx="3979464" cy="2314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ambria" pitchFamily="18" charset="0"/>
              </a:rPr>
              <a:t>9</a:t>
            </a:r>
            <a:endParaRPr lang="cs-CZ" b="1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cs-CZ" sz="2400" dirty="0">
                <a:latin typeface="Cambria" pitchFamily="18" charset="0"/>
              </a:rPr>
              <a:t>В 2009 </a:t>
            </a:r>
            <a:r>
              <a:rPr lang="cs-CZ" sz="2400" dirty="0" err="1">
                <a:latin typeface="Cambria" pitchFamily="18" charset="0"/>
              </a:rPr>
              <a:t>году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на</a:t>
            </a:r>
            <a:r>
              <a:rPr lang="cs-CZ" sz="2400" dirty="0">
                <a:latin typeface="Cambria" pitchFamily="18" charset="0"/>
              </a:rPr>
              <a:t> 1000 </a:t>
            </a:r>
            <a:r>
              <a:rPr lang="cs-CZ" sz="2400" dirty="0" err="1">
                <a:latin typeface="Cambria" pitchFamily="18" charset="0"/>
              </a:rPr>
              <a:t>человек</a:t>
            </a:r>
            <a:r>
              <a:rPr lang="cs-CZ" sz="2400" dirty="0">
                <a:latin typeface="Cambria" pitchFamily="18" charset="0"/>
              </a:rPr>
              <a:t> в </a:t>
            </a:r>
            <a:r>
              <a:rPr lang="cs-CZ" sz="2400" dirty="0" err="1">
                <a:latin typeface="Cambria" pitchFamily="18" charset="0"/>
              </a:rPr>
              <a:t>России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приходится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около</a:t>
            </a:r>
            <a:r>
              <a:rPr lang="cs-CZ" sz="2400" dirty="0">
                <a:latin typeface="Cambria" pitchFamily="18" charset="0"/>
              </a:rPr>
              <a:t> 10 </a:t>
            </a:r>
            <a:r>
              <a:rPr lang="cs-CZ" sz="2400" dirty="0" err="1">
                <a:latin typeface="Cambria" pitchFamily="18" charset="0"/>
              </a:rPr>
              <a:t>милиционеров</a:t>
            </a:r>
            <a:r>
              <a:rPr lang="cs-CZ" sz="2400" dirty="0">
                <a:latin typeface="Cambria" pitchFamily="18" charset="0"/>
              </a:rPr>
              <a:t>. </a:t>
            </a:r>
            <a:r>
              <a:rPr lang="cs-CZ" sz="2400" dirty="0" err="1">
                <a:latin typeface="Cambria" pitchFamily="18" charset="0"/>
              </a:rPr>
              <a:t>Это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примерно</a:t>
            </a:r>
            <a:r>
              <a:rPr lang="cs-CZ" sz="2400" dirty="0">
                <a:latin typeface="Cambria" pitchFamily="18" charset="0"/>
              </a:rPr>
              <a:t> в </a:t>
            </a:r>
            <a:r>
              <a:rPr lang="cs-CZ" sz="2400" dirty="0" err="1">
                <a:latin typeface="Cambria" pitchFamily="18" charset="0"/>
              </a:rPr>
              <a:t>пять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раз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больше</a:t>
            </a:r>
            <a:r>
              <a:rPr lang="cs-CZ" sz="2400" dirty="0">
                <a:latin typeface="Cambria" pitchFamily="18" charset="0"/>
              </a:rPr>
              <a:t>, </a:t>
            </a:r>
            <a:r>
              <a:rPr lang="cs-CZ" sz="2400" dirty="0" err="1">
                <a:latin typeface="Cambria" pitchFamily="18" charset="0"/>
              </a:rPr>
              <a:t>чем</a:t>
            </a:r>
            <a:r>
              <a:rPr lang="cs-CZ" sz="2400" dirty="0">
                <a:latin typeface="Cambria" pitchFamily="18" charset="0"/>
              </a:rPr>
              <a:t> в США (2.7) и </a:t>
            </a:r>
            <a:r>
              <a:rPr lang="cs-CZ" sz="2400" dirty="0" err="1">
                <a:latin typeface="Cambria" pitchFamily="18" charset="0"/>
              </a:rPr>
              <a:t>Франции</a:t>
            </a:r>
            <a:r>
              <a:rPr lang="cs-CZ" sz="2400" dirty="0">
                <a:latin typeface="Cambria" pitchFamily="18" charset="0"/>
              </a:rPr>
              <a:t>(2.0</a:t>
            </a:r>
            <a:r>
              <a:rPr lang="cs-CZ" sz="2400" dirty="0" smtClean="0">
                <a:latin typeface="Cambria" pitchFamily="18" charset="0"/>
              </a:rPr>
              <a:t>).</a:t>
            </a:r>
            <a:endParaRPr lang="cs-CZ" sz="2400" dirty="0">
              <a:latin typeface="Cambria" pitchFamily="18" charset="0"/>
            </a:endParaRPr>
          </a:p>
          <a:p>
            <a:pPr>
              <a:buNone/>
            </a:pPr>
            <a:endParaRPr lang="cs-CZ" dirty="0"/>
          </a:p>
        </p:txBody>
      </p:sp>
      <p:pic>
        <p:nvPicPr>
          <p:cNvPr id="5" name="Obrázek 4" descr="b653334242_1786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2749572"/>
            <a:ext cx="5969000" cy="382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ambria" pitchFamily="18" charset="0"/>
              </a:rPr>
              <a:t>10</a:t>
            </a:r>
            <a:endParaRPr lang="cs-CZ" b="1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Cambria" pitchFamily="18" charset="0"/>
              </a:rPr>
              <a:t>Московский аэропорт</a:t>
            </a:r>
            <a:r>
              <a:rPr lang="cs-CZ" sz="2400" dirty="0" smtClean="0">
                <a:latin typeface="Cambria" pitchFamily="18" charset="0"/>
              </a:rPr>
              <a:t> </a:t>
            </a:r>
            <a:r>
              <a:rPr lang="ru-RU" sz="2400" dirty="0" smtClean="0">
                <a:latin typeface="Cambria" pitchFamily="18" charset="0"/>
              </a:rPr>
              <a:t>Домодедово стал первым аэропортом в России, который смог принимать на свои взлетно-посадочные полосы самолет Airbus A380.</a:t>
            </a:r>
            <a:endParaRPr lang="cs-CZ" sz="2400" dirty="0">
              <a:latin typeface="Cambria" pitchFamily="18" charset="0"/>
            </a:endParaRPr>
          </a:p>
        </p:txBody>
      </p:sp>
      <p:pic>
        <p:nvPicPr>
          <p:cNvPr id="4" name="Obrázek 3" descr="term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960" y="2730833"/>
            <a:ext cx="6090081" cy="3912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atin typeface="Cambria" pitchFamily="18" charset="0"/>
              </a:rPr>
              <a:t>источники</a:t>
            </a:r>
            <a:endParaRPr lang="cs-CZ" b="1" cap="all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u="sng" dirty="0">
                <a:hlinkClick r:id="rId2"/>
              </a:rPr>
              <a:t>http://factopedia.ru</a:t>
            </a:r>
            <a:endParaRPr lang="cs-CZ" sz="2400" dirty="0"/>
          </a:p>
          <a:p>
            <a:r>
              <a:rPr lang="cs-CZ" sz="2400" u="sng" dirty="0" smtClean="0">
                <a:hlinkClick r:id="rId3"/>
              </a:rPr>
              <a:t>https://ru.wikipedia.org</a:t>
            </a:r>
            <a:endParaRPr lang="cs-CZ" sz="2400" u="sng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ambria" pitchFamily="18" charset="0"/>
              </a:rPr>
              <a:t>1</a:t>
            </a:r>
            <a:endParaRPr lang="cs-CZ" b="1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Cambria" pitchFamily="18" charset="0"/>
              </a:rPr>
              <a:t>Леса в России расстилаются на 60 % всей территории.</a:t>
            </a:r>
            <a:endParaRPr lang="cs-CZ" sz="2400" dirty="0">
              <a:latin typeface="Cambria" pitchFamily="18" charset="0"/>
            </a:endParaRPr>
          </a:p>
        </p:txBody>
      </p:sp>
      <p:pic>
        <p:nvPicPr>
          <p:cNvPr id="4" name="Obrázek 3" descr="n_9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8" y="2357457"/>
            <a:ext cx="682942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ambria" pitchFamily="18" charset="0"/>
              </a:rPr>
              <a:t>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cs-CZ" sz="2400" dirty="0">
                <a:latin typeface="Cambria" pitchFamily="18" charset="0"/>
              </a:rPr>
              <a:t>В </a:t>
            </a:r>
            <a:r>
              <a:rPr lang="cs-CZ" sz="2400" dirty="0" err="1">
                <a:latin typeface="Cambria" pitchFamily="18" charset="0"/>
              </a:rPr>
              <a:t>Санкт</a:t>
            </a:r>
            <a:r>
              <a:rPr lang="cs-CZ" sz="2400" dirty="0">
                <a:latin typeface="Cambria" pitchFamily="18" charset="0"/>
              </a:rPr>
              <a:t>-</a:t>
            </a:r>
            <a:r>
              <a:rPr lang="cs-CZ" sz="2400" dirty="0" err="1">
                <a:latin typeface="Cambria" pitchFamily="18" charset="0"/>
              </a:rPr>
              <a:t>Петербурге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находится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самый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высокий</a:t>
            </a:r>
            <a:r>
              <a:rPr lang="cs-CZ" sz="2400" dirty="0">
                <a:latin typeface="Cambria" pitchFamily="18" charset="0"/>
              </a:rPr>
              <a:t> в </a:t>
            </a:r>
            <a:r>
              <a:rPr lang="cs-CZ" sz="2400" dirty="0" err="1">
                <a:latin typeface="Cambria" pitchFamily="18" charset="0"/>
              </a:rPr>
              <a:t>России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собор</a:t>
            </a:r>
            <a:r>
              <a:rPr lang="cs-CZ" sz="2400" dirty="0">
                <a:latin typeface="Cambria" pitchFamily="18" charset="0"/>
              </a:rPr>
              <a:t> — </a:t>
            </a:r>
            <a:r>
              <a:rPr lang="cs-CZ" sz="2400" dirty="0" err="1" smtClean="0">
                <a:latin typeface="Cambria" pitchFamily="18" charset="0"/>
              </a:rPr>
              <a:t>Петропавловский</a:t>
            </a:r>
            <a:r>
              <a:rPr lang="cs-CZ" sz="2400" dirty="0" smtClean="0">
                <a:latin typeface="Cambria" pitchFamily="18" charset="0"/>
              </a:rPr>
              <a:t>. </a:t>
            </a:r>
            <a:r>
              <a:rPr lang="cs-CZ" sz="2400" dirty="0" err="1" smtClean="0">
                <a:latin typeface="Cambria" pitchFamily="18" charset="0"/>
              </a:rPr>
              <a:t>Высота</a:t>
            </a:r>
            <a:r>
              <a:rPr lang="cs-CZ" sz="2400" dirty="0" smtClean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его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колокольни</a:t>
            </a:r>
            <a:r>
              <a:rPr lang="cs-CZ" sz="2400" dirty="0">
                <a:latin typeface="Cambria" pitchFamily="18" charset="0"/>
              </a:rPr>
              <a:t> с </a:t>
            </a:r>
            <a:r>
              <a:rPr lang="cs-CZ" sz="2400" dirty="0" err="1">
                <a:latin typeface="Cambria" pitchFamily="18" charset="0"/>
              </a:rPr>
              <a:t>золоченым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шпилем</a:t>
            </a:r>
            <a:r>
              <a:rPr lang="cs-CZ" sz="2400" dirty="0">
                <a:latin typeface="Cambria" pitchFamily="18" charset="0"/>
              </a:rPr>
              <a:t>, </a:t>
            </a:r>
            <a:r>
              <a:rPr lang="cs-CZ" sz="2400" dirty="0" err="1">
                <a:latin typeface="Cambria" pitchFamily="18" charset="0"/>
              </a:rPr>
              <a:t>увенчанным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фигурой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летящего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ангела</a:t>
            </a:r>
            <a:r>
              <a:rPr lang="cs-CZ" sz="2400" dirty="0">
                <a:latin typeface="Cambria" pitchFamily="18" charset="0"/>
              </a:rPr>
              <a:t>, — 122,5 </a:t>
            </a:r>
            <a:r>
              <a:rPr lang="cs-CZ" sz="2400" dirty="0" err="1">
                <a:latin typeface="Cambria" pitchFamily="18" charset="0"/>
              </a:rPr>
              <a:t>метра</a:t>
            </a:r>
            <a:r>
              <a:rPr lang="cs-CZ" sz="2400" dirty="0">
                <a:latin typeface="Cambria" pitchFamily="18" charset="0"/>
              </a:rPr>
              <a:t>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19210ca41a09195ac34577d9c30206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949" y="3000391"/>
            <a:ext cx="3656103" cy="3714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ambria" pitchFamily="18" charset="0"/>
              </a:rPr>
              <a:t>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Cambria" pitchFamily="18" charset="0"/>
              </a:rPr>
              <a:t>Новозеландский город Данидин является</a:t>
            </a:r>
            <a:r>
              <a:rPr lang="cs-CZ" sz="2400" dirty="0" smtClean="0">
                <a:latin typeface="Cambria" pitchFamily="18" charset="0"/>
              </a:rPr>
              <a:t> </a:t>
            </a:r>
            <a:r>
              <a:rPr lang="ru-RU" sz="2400" dirty="0" smtClean="0">
                <a:latin typeface="Cambria" pitchFamily="18" charset="0"/>
              </a:rPr>
              <a:t>самым удаленным от Москвы</a:t>
            </a:r>
            <a:r>
              <a:rPr lang="cs-CZ" sz="2400" dirty="0" smtClean="0">
                <a:latin typeface="Cambria" pitchFamily="18" charset="0"/>
              </a:rPr>
              <a:t> </a:t>
            </a:r>
            <a:r>
              <a:rPr lang="ru-RU" sz="2400" dirty="0" smtClean="0">
                <a:latin typeface="Cambria" pitchFamily="18" charset="0"/>
              </a:rPr>
              <a:t>населенным пунктом на Земле.</a:t>
            </a:r>
            <a:r>
              <a:rPr lang="cs-CZ" sz="2400" dirty="0" smtClean="0">
                <a:latin typeface="Cambria" pitchFamily="18" charset="0"/>
              </a:rPr>
              <a:t> </a:t>
            </a:r>
            <a:r>
              <a:rPr lang="ru-RU" sz="2400" dirty="0" smtClean="0">
                <a:latin typeface="Cambria" pitchFamily="18" charset="0"/>
              </a:rPr>
              <a:t>Расстояние между Москвой и Данидином составляет 16585.6 километров. </a:t>
            </a:r>
          </a:p>
          <a:p>
            <a:pPr algn="ctr">
              <a:buNone/>
            </a:pPr>
            <a:endParaRPr lang="cs-CZ" sz="2800" dirty="0">
              <a:latin typeface="Cambria" pitchFamily="18" charset="0"/>
            </a:endParaRPr>
          </a:p>
        </p:txBody>
      </p:sp>
      <p:pic>
        <p:nvPicPr>
          <p:cNvPr id="4" name="Obrázek 3" descr="fsdgsd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141" y="3071810"/>
            <a:ext cx="4357718" cy="3527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ambria" pitchFamily="18" charset="0"/>
              </a:rPr>
              <a:t>4</a:t>
            </a:r>
            <a:endParaRPr lang="cs-CZ" b="1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cs-CZ" sz="2400" dirty="0">
                <a:latin typeface="Cambria" pitchFamily="18" charset="0"/>
              </a:rPr>
              <a:t>В </a:t>
            </a:r>
            <a:r>
              <a:rPr lang="cs-CZ" sz="2400" dirty="0" err="1">
                <a:latin typeface="Cambria" pitchFamily="18" charset="0"/>
              </a:rPr>
              <a:t>Екатеринбурге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самая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низкая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смертность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среди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городов</a:t>
            </a:r>
            <a:r>
              <a:rPr lang="cs-CZ" sz="2400" dirty="0">
                <a:latin typeface="Cambria" pitchFamily="18" charset="0"/>
              </a:rPr>
              <a:t>-</a:t>
            </a:r>
            <a:r>
              <a:rPr lang="cs-CZ" sz="2400" dirty="0" err="1">
                <a:latin typeface="Cambria" pitchFamily="18" charset="0"/>
              </a:rPr>
              <a:t>миллионеров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России</a:t>
            </a:r>
            <a:r>
              <a:rPr lang="cs-CZ" sz="2400" dirty="0">
                <a:latin typeface="Cambria" pitchFamily="18" charset="0"/>
              </a:rPr>
              <a:t>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1010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6176" y="2357430"/>
            <a:ext cx="7311648" cy="4194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ambria" pitchFamily="18" charset="0"/>
              </a:rPr>
              <a:t>5</a:t>
            </a:r>
            <a:endParaRPr lang="cs-CZ" b="1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cs-CZ" sz="2400" dirty="0" err="1">
                <a:latin typeface="Cambria" pitchFamily="18" charset="0"/>
              </a:rPr>
              <a:t>Граница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между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Казахстаном</a:t>
            </a:r>
            <a:r>
              <a:rPr lang="cs-CZ" sz="2400" dirty="0">
                <a:latin typeface="Cambria" pitchFamily="18" charset="0"/>
              </a:rPr>
              <a:t> и </a:t>
            </a:r>
            <a:r>
              <a:rPr lang="cs-CZ" sz="2400" dirty="0" err="1">
                <a:latin typeface="Cambria" pitchFamily="18" charset="0"/>
              </a:rPr>
              <a:t>Россией</a:t>
            </a:r>
            <a:r>
              <a:rPr lang="cs-CZ" sz="2400" dirty="0">
                <a:latin typeface="Cambria" pitchFamily="18" charset="0"/>
              </a:rPr>
              <a:t> — </a:t>
            </a:r>
            <a:r>
              <a:rPr lang="cs-CZ" sz="2400" dirty="0" err="1">
                <a:latin typeface="Cambria" pitchFamily="18" charset="0"/>
              </a:rPr>
              <a:t>самая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длинная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непрерывная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сухопутная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граница</a:t>
            </a:r>
            <a:r>
              <a:rPr lang="cs-CZ" sz="2400" dirty="0">
                <a:latin typeface="Cambria" pitchFamily="18" charset="0"/>
              </a:rPr>
              <a:t> в </a:t>
            </a:r>
            <a:r>
              <a:rPr lang="cs-CZ" sz="2400" dirty="0" err="1">
                <a:latin typeface="Cambria" pitchFamily="18" charset="0"/>
              </a:rPr>
              <a:t>мире</a:t>
            </a:r>
            <a:r>
              <a:rPr lang="cs-CZ" sz="2400" dirty="0">
                <a:latin typeface="Cambria" pitchFamily="18" charset="0"/>
              </a:rPr>
              <a:t> </a:t>
            </a:r>
            <a:endParaRPr lang="cs-CZ" sz="2400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cs-CZ" sz="2400" dirty="0">
                <a:latin typeface="Cambria" pitchFamily="18" charset="0"/>
              </a:rPr>
              <a:t>(</a:t>
            </a:r>
            <a:r>
              <a:rPr lang="cs-CZ" sz="2400" dirty="0" err="1" smtClean="0">
                <a:latin typeface="Cambria" pitchFamily="18" charset="0"/>
              </a:rPr>
              <a:t>более</a:t>
            </a:r>
            <a:r>
              <a:rPr lang="cs-CZ" sz="2400" dirty="0" smtClean="0">
                <a:latin typeface="Cambria" pitchFamily="18" charset="0"/>
              </a:rPr>
              <a:t> </a:t>
            </a:r>
            <a:r>
              <a:rPr lang="cs-CZ" sz="2400" dirty="0">
                <a:latin typeface="Cambria" pitchFamily="18" charset="0"/>
              </a:rPr>
              <a:t>7000 </a:t>
            </a:r>
            <a:r>
              <a:rPr lang="cs-CZ" sz="2400" dirty="0" err="1">
                <a:latin typeface="Cambria" pitchFamily="18" charset="0"/>
              </a:rPr>
              <a:t>км</a:t>
            </a:r>
            <a:r>
              <a:rPr lang="cs-CZ" sz="2400" dirty="0">
                <a:latin typeface="Cambria" pitchFamily="18" charset="0"/>
              </a:rPr>
              <a:t>).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pogudxaHR0cDovL2QuY2RubmFpai5jb20vby9EUzR5Q09ObkQzeFNGTHhweERaTGJpSFQuanBn.prx.r800x600.64168c8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46" y="2976566"/>
            <a:ext cx="6619908" cy="3309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ambria" pitchFamily="18" charset="0"/>
              </a:rPr>
              <a:t>6</a:t>
            </a:r>
            <a:endParaRPr lang="cs-CZ" b="1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cs-CZ" sz="2400" dirty="0" err="1">
                <a:latin typeface="Cambria" pitchFamily="18" charset="0"/>
              </a:rPr>
              <a:t>На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станции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метро</a:t>
            </a:r>
            <a:r>
              <a:rPr lang="cs-CZ" sz="2400" dirty="0">
                <a:latin typeface="Cambria" pitchFamily="18" charset="0"/>
              </a:rPr>
              <a:t> «</a:t>
            </a:r>
            <a:r>
              <a:rPr lang="cs-CZ" sz="2400" dirty="0" err="1">
                <a:latin typeface="Cambria" pitchFamily="18" charset="0"/>
              </a:rPr>
              <a:t>Площадь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Революции</a:t>
            </a:r>
            <a:r>
              <a:rPr lang="cs-CZ" sz="2400" dirty="0">
                <a:latin typeface="Cambria" pitchFamily="18" charset="0"/>
              </a:rPr>
              <a:t>» в </a:t>
            </a:r>
            <a:r>
              <a:rPr lang="cs-CZ" sz="2400" dirty="0" err="1">
                <a:latin typeface="Cambria" pitchFamily="18" charset="0"/>
              </a:rPr>
              <a:t>Москве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 smtClean="0">
                <a:latin typeface="Cambria" pitchFamily="18" charset="0"/>
              </a:rPr>
              <a:t>стоят</a:t>
            </a:r>
            <a:endParaRPr lang="cs-CZ" sz="2400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cs-CZ" sz="2400" dirty="0" smtClean="0">
                <a:latin typeface="Cambria" pitchFamily="18" charset="0"/>
              </a:rPr>
              <a:t>76 </a:t>
            </a:r>
            <a:r>
              <a:rPr lang="cs-CZ" sz="2400" dirty="0" err="1">
                <a:latin typeface="Cambria" pitchFamily="18" charset="0"/>
              </a:rPr>
              <a:t>бронзовых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рабочих</a:t>
            </a:r>
            <a:r>
              <a:rPr lang="cs-CZ" sz="2400" dirty="0">
                <a:latin typeface="Cambria" pitchFamily="18" charset="0"/>
              </a:rPr>
              <a:t>, </a:t>
            </a:r>
            <a:r>
              <a:rPr lang="cs-CZ" sz="2400" dirty="0" err="1">
                <a:latin typeface="Cambria" pitchFamily="18" charset="0"/>
              </a:rPr>
              <a:t>крестьян</a:t>
            </a:r>
            <a:r>
              <a:rPr lang="cs-CZ" sz="2400" dirty="0">
                <a:latin typeface="Cambria" pitchFamily="18" charset="0"/>
              </a:rPr>
              <a:t>, </a:t>
            </a:r>
            <a:r>
              <a:rPr lang="cs-CZ" sz="2400" dirty="0" err="1">
                <a:latin typeface="Cambria" pitchFamily="18" charset="0"/>
              </a:rPr>
              <a:t>солдат</a:t>
            </a:r>
            <a:r>
              <a:rPr lang="cs-CZ" sz="2400" dirty="0">
                <a:latin typeface="Cambria" pitchFamily="18" charset="0"/>
              </a:rPr>
              <a:t>, </a:t>
            </a:r>
            <a:r>
              <a:rPr lang="cs-CZ" sz="2400" dirty="0" err="1">
                <a:latin typeface="Cambria" pitchFamily="18" charset="0"/>
              </a:rPr>
              <a:t>матросов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smtClean="0">
                <a:latin typeface="Cambria" pitchFamily="18" charset="0"/>
              </a:rPr>
              <a:t>и</a:t>
            </a:r>
          </a:p>
          <a:p>
            <a:pPr algn="ctr">
              <a:buNone/>
            </a:pPr>
            <a:r>
              <a:rPr lang="cs-CZ" sz="2400" dirty="0" err="1" smtClean="0">
                <a:latin typeface="Cambria" pitchFamily="18" charset="0"/>
              </a:rPr>
              <a:t>прочих</a:t>
            </a:r>
            <a:r>
              <a:rPr lang="cs-CZ" sz="2400" dirty="0" smtClean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пролетариев</a:t>
            </a:r>
            <a:r>
              <a:rPr lang="cs-CZ" sz="2400" dirty="0">
                <a:latin typeface="Cambria" pitchFamily="18" charset="0"/>
              </a:rPr>
              <a:t>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20101004_355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94" y="2866154"/>
            <a:ext cx="7572412" cy="3706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ambria" pitchFamily="18" charset="0"/>
              </a:rPr>
              <a:t>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cs-CZ" sz="2400" dirty="0" err="1">
                <a:latin typeface="Cambria" pitchFamily="18" charset="0"/>
              </a:rPr>
              <a:t>Самое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безопасное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метро</a:t>
            </a:r>
            <a:r>
              <a:rPr lang="cs-CZ" sz="2400" dirty="0">
                <a:latin typeface="Cambria" pitchFamily="18" charset="0"/>
              </a:rPr>
              <a:t> в </a:t>
            </a:r>
            <a:r>
              <a:rPr lang="cs-CZ" sz="2400" dirty="0" err="1">
                <a:latin typeface="Cambria" pitchFamily="18" charset="0"/>
              </a:rPr>
              <a:t>мире</a:t>
            </a:r>
            <a:r>
              <a:rPr lang="cs-CZ" sz="2400" dirty="0">
                <a:latin typeface="Cambria" pitchFamily="18" charset="0"/>
              </a:rPr>
              <a:t> — </a:t>
            </a:r>
            <a:r>
              <a:rPr lang="cs-CZ" sz="2400" dirty="0" err="1">
                <a:latin typeface="Cambria" pitchFamily="18" charset="0"/>
              </a:rPr>
              <a:t>это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метро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Новосибирска</a:t>
            </a:r>
            <a:r>
              <a:rPr lang="cs-CZ" sz="2400" dirty="0">
                <a:latin typeface="Cambria" pitchFamily="18" charset="0"/>
              </a:rPr>
              <a:t>, а </a:t>
            </a:r>
            <a:r>
              <a:rPr lang="cs-CZ" sz="2400" dirty="0" err="1">
                <a:latin typeface="Cambria" pitchFamily="18" charset="0"/>
              </a:rPr>
              <a:t>самое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опасное</a:t>
            </a:r>
            <a:r>
              <a:rPr lang="cs-CZ" sz="2400" dirty="0">
                <a:latin typeface="Cambria" pitchFamily="18" charset="0"/>
              </a:rPr>
              <a:t> — </a:t>
            </a:r>
            <a:r>
              <a:rPr lang="cs-CZ" sz="2400" dirty="0" err="1">
                <a:latin typeface="Cambria" pitchFamily="18" charset="0"/>
              </a:rPr>
              <a:t>Санкт</a:t>
            </a:r>
            <a:r>
              <a:rPr lang="cs-CZ" sz="2400" dirty="0">
                <a:latin typeface="Cambria" pitchFamily="18" charset="0"/>
              </a:rPr>
              <a:t>-</a:t>
            </a:r>
            <a:r>
              <a:rPr lang="cs-CZ" sz="2400" dirty="0" err="1">
                <a:latin typeface="Cambria" pitchFamily="18" charset="0"/>
              </a:rPr>
              <a:t>Петербурга</a:t>
            </a:r>
            <a:r>
              <a:rPr lang="cs-CZ" sz="2400" dirty="0">
                <a:latin typeface="Cambria" pitchFamily="18" charset="0"/>
              </a:rPr>
              <a:t>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" name="Obrázek 4" descr="novosib-metro-r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354" y="2285992"/>
            <a:ext cx="3019293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ambria" pitchFamily="18" charset="0"/>
              </a:rPr>
              <a:t>8</a:t>
            </a:r>
            <a:endParaRPr lang="cs-CZ" b="1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cs-CZ" sz="2400" dirty="0" err="1">
                <a:latin typeface="Cambria" pitchFamily="18" charset="0"/>
              </a:rPr>
              <a:t>Российские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железные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дороги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потребляют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до</a:t>
            </a:r>
            <a:r>
              <a:rPr lang="cs-CZ" sz="2400" dirty="0">
                <a:latin typeface="Cambria" pitchFamily="18" charset="0"/>
              </a:rPr>
              <a:t> 6% </a:t>
            </a:r>
            <a:r>
              <a:rPr lang="cs-CZ" sz="2400" dirty="0" err="1">
                <a:latin typeface="Cambria" pitchFamily="18" charset="0"/>
              </a:rPr>
              <a:t>всей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произведённой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электроэнергии</a:t>
            </a:r>
            <a:r>
              <a:rPr lang="cs-CZ" sz="2400" dirty="0">
                <a:latin typeface="Cambria" pitchFamily="18" charset="0"/>
              </a:rPr>
              <a:t> в </a:t>
            </a:r>
            <a:r>
              <a:rPr lang="cs-CZ" sz="2400" dirty="0" err="1">
                <a:latin typeface="Cambria" pitchFamily="18" charset="0"/>
              </a:rPr>
              <a:t>стране</a:t>
            </a:r>
            <a:r>
              <a:rPr lang="cs-CZ" sz="2400" dirty="0">
                <a:latin typeface="Cambria" pitchFamily="18" charset="0"/>
              </a:rPr>
              <a:t>, </a:t>
            </a:r>
            <a:r>
              <a:rPr lang="cs-CZ" sz="2400" dirty="0" err="1">
                <a:latin typeface="Cambria" pitchFamily="18" charset="0"/>
              </a:rPr>
              <a:t>или</a:t>
            </a:r>
            <a:r>
              <a:rPr lang="cs-CZ" sz="2400" dirty="0">
                <a:latin typeface="Cambria" pitchFamily="18" charset="0"/>
              </a:rPr>
              <a:t> 44 </a:t>
            </a:r>
            <a:r>
              <a:rPr lang="cs-CZ" sz="2400" dirty="0" err="1">
                <a:latin typeface="Cambria" pitchFamily="18" charset="0"/>
              </a:rPr>
              <a:t>млрд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 smtClean="0">
                <a:latin typeface="Cambria" pitchFamily="18" charset="0"/>
              </a:rPr>
              <a:t>кВт</a:t>
            </a:r>
            <a:r>
              <a:rPr lang="cs-CZ" sz="2400" dirty="0" smtClean="0">
                <a:latin typeface="Cambria" pitchFamily="18" charset="0"/>
              </a:rPr>
              <a:t>·ч в </a:t>
            </a:r>
            <a:r>
              <a:rPr lang="cs-CZ" sz="2400" dirty="0" err="1" smtClean="0">
                <a:latin typeface="Cambria" pitchFamily="18" charset="0"/>
              </a:rPr>
              <a:t>год</a:t>
            </a:r>
            <a:r>
              <a:rPr lang="cs-CZ" sz="2400" dirty="0" smtClean="0">
                <a:latin typeface="Cambria" pitchFamily="18" charset="0"/>
              </a:rPr>
              <a:t>, </a:t>
            </a:r>
            <a:r>
              <a:rPr lang="cs-CZ" sz="2400" dirty="0">
                <a:latin typeface="Cambria" pitchFamily="18" charset="0"/>
              </a:rPr>
              <a:t>и 10% </a:t>
            </a:r>
            <a:r>
              <a:rPr lang="cs-CZ" sz="2400" dirty="0" err="1">
                <a:latin typeface="Cambria" pitchFamily="18" charset="0"/>
              </a:rPr>
              <a:t>дизельного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топлива</a:t>
            </a:r>
            <a:r>
              <a:rPr lang="cs-CZ" sz="2400" dirty="0">
                <a:latin typeface="Cambria" pitchFamily="18" charset="0"/>
              </a:rPr>
              <a:t>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rz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28" y="2761724"/>
            <a:ext cx="6842144" cy="3810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227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</vt:lpstr>
      <vt:lpstr>Motiv sady Office</vt:lpstr>
      <vt:lpstr>10 интересных фактов о России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источники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интересных фактов о России</dc:title>
  <dc:creator>Lucie Červenková</dc:creator>
  <cp:lastModifiedBy>RePack by Diakov</cp:lastModifiedBy>
  <cp:revision>29</cp:revision>
  <dcterms:created xsi:type="dcterms:W3CDTF">2015-12-02T13:57:59Z</dcterms:created>
  <dcterms:modified xsi:type="dcterms:W3CDTF">2015-12-03T06:06:23Z</dcterms:modified>
</cp:coreProperties>
</file>