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1EFF70-FB91-4C72-BF41-DEA3B36569DA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1EFF70-FB91-4C72-BF41-DEA3B36569DA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1EFF70-FB91-4C72-BF41-DEA3B36569DA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Poradenská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agentura zadala vašemu týmu následující úkol – musíte vyřešit zakázku, kterou jste obdrželi od renomované společnosti:</a:t>
            </a:r>
          </a:p>
          <a:p>
            <a:pPr algn="just"/>
            <a:r>
              <a:rPr lang="cs-CZ" i="1" dirty="0">
                <a:latin typeface="Times New Roman" pitchFamily="18" charset="0"/>
                <a:cs typeface="Times New Roman" pitchFamily="18" charset="0"/>
              </a:rPr>
              <a:t>Společnost Student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Agency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s. r. o. si od vaší agentury objednala návrh řešení své personální situace. Ve  firmě vznikla potřeba přijmout a následně dále rozvíjet (vzdělávat) a odměňovat několik zaměstnanců pro nově zřizované pracoviště prodeje letenek v Brně.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i="1" dirty="0">
                <a:latin typeface="Times New Roman" pitchFamily="18" charset="0"/>
                <a:cs typeface="Times New Roman" pitchFamily="18" charset="0"/>
              </a:rPr>
              <a:t>Navrhněte alternativy náboru a výběru pracovníků (externí/interní výběr zaměstnanců, využití agentury/zajištění náboru vlastními zdroji apod.), jejich rozvoj a vzdělávání. Zadavatel má zájem i o zpracování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systému hodnocení s vazbou na odměňovací systém.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i="1" dirty="0">
                <a:latin typeface="Times New Roman" pitchFamily="18" charset="0"/>
                <a:cs typeface="Times New Roman" pitchFamily="18" charset="0"/>
              </a:rPr>
              <a:t>Výstup projektu bude předložen jednateli společnosti, který ji zhodnotí a nejlepší variantu následně použije v praxi.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i="1" dirty="0">
                <a:latin typeface="Times New Roman" pitchFamily="18" charset="0"/>
                <a:cs typeface="Times New Roman" pitchFamily="18" charset="0"/>
              </a:rPr>
              <a:t>Od zadavatele jste obdrželi stručný popis pracovních míst, na jejichž základě vypracujte váš návrh: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Zadání projektu</a:t>
            </a:r>
            <a:r>
              <a:rPr 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Nadřízený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junior </a:t>
            </a:r>
            <a:r>
              <a:rPr lang="cs-CZ" sz="3300" dirty="0" err="1">
                <a:latin typeface="Times New Roman" pitchFamily="18" charset="0"/>
                <a:cs typeface="Times New Roman" pitchFamily="18" charset="0"/>
              </a:rPr>
              <a:t>manager</a:t>
            </a:r>
            <a:endParaRPr lang="cs-CZ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Podřízený: 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nedefinován</a:t>
            </a:r>
          </a:p>
          <a:p>
            <a:pPr algn="just"/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Pozice v hierarchické struktuře zaměstnavatele: 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zaměstnanec</a:t>
            </a:r>
          </a:p>
          <a:p>
            <a:pPr algn="just"/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Prodejce letenek plní v rámci své působnosti zejména tyto úkoly:</a:t>
            </a:r>
            <a:endParaRPr lang="cs-CZ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● rezervace letenek, jejich produkce a související úkony - informování klientů, aktualizace a kontrola ceníků apod.) </a:t>
            </a:r>
          </a:p>
          <a:p>
            <a:pPr algn="just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● zpracování on-line rezervací, změny rezervací</a:t>
            </a:r>
          </a:p>
          <a:p>
            <a:pPr algn="just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● rezervace a prodej ubytování </a:t>
            </a:r>
          </a:p>
          <a:p>
            <a:pPr algn="just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● rezervace a prodej pronájmů automobilů </a:t>
            </a:r>
          </a:p>
          <a:p>
            <a:pPr algn="just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● prodej cestovního pojištění </a:t>
            </a:r>
          </a:p>
          <a:p>
            <a:pPr algn="just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● prodej dalších cestovních služeb </a:t>
            </a:r>
          </a:p>
          <a:p>
            <a:pPr algn="just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● poskytování informací o vízových povinnostech</a:t>
            </a:r>
          </a:p>
          <a:p>
            <a:pPr algn="just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● administrativa (práce s firemní databází, zasílání letenek klientům, evidence)</a:t>
            </a:r>
          </a:p>
          <a:p>
            <a:pPr algn="just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● dodržování pravidel firemní politiky a vnitřních pokynů, zdokonalování profesní způsobilosti</a:t>
            </a:r>
          </a:p>
          <a:p>
            <a:pPr algn="just"/>
            <a:endParaRPr lang="cs-CZ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Pracovní doba:</a:t>
            </a:r>
            <a:endParaRPr lang="cs-CZ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● 40 h týdně (</a:t>
            </a:r>
            <a:r>
              <a:rPr lang="cs-CZ" sz="3300" dirty="0" err="1">
                <a:latin typeface="Times New Roman" pitchFamily="18" charset="0"/>
                <a:cs typeface="Times New Roman" pitchFamily="18" charset="0"/>
              </a:rPr>
              <a:t>ev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. přesčasy ve vysoké sezóně – 4, 5, 6,9 )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Popis pracovní pozice: </a:t>
            </a: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prodejce letenek (4 místa)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Rozsah projektu je 10 normostran textu (tolerance 10%); návrh řešení zakázky by měl obsahovat jednotlivé kroky a činnosti, které by měl zadavatel vykonat pro zdárné vyřešení problematické personální situace.</a:t>
            </a:r>
          </a:p>
          <a:p>
            <a:pPr algn="just"/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cs-CZ" sz="2600" b="1" dirty="0">
                <a:latin typeface="Times New Roman" pitchFamily="18" charset="0"/>
                <a:cs typeface="Times New Roman" pitchFamily="18" charset="0"/>
              </a:rPr>
              <a:t>Hodnotící kritéria: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● obsahová stránka nabídky (alternativy řešení úkolu, pozitiva a negativa variant apod.)</a:t>
            </a:r>
          </a:p>
          <a:p>
            <a:pPr algn="just"/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● formální úprava dokumentu</a:t>
            </a:r>
          </a:p>
          <a:p>
            <a:pPr algn="just"/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● použité zdroje (odkazy na primární a sekundární zdroje, citace,…)</a:t>
            </a:r>
          </a:p>
          <a:p>
            <a:pPr algn="just"/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● termín odevzdání práce</a:t>
            </a:r>
          </a:p>
          <a:p>
            <a:pPr algn="just"/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cs-CZ" sz="2600" b="1" dirty="0">
                <a:latin typeface="Times New Roman" pitchFamily="18" charset="0"/>
                <a:cs typeface="Times New Roman" pitchFamily="18" charset="0"/>
              </a:rPr>
              <a:t>Formát zpracování</a:t>
            </a: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/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MS Word </a:t>
            </a:r>
            <a:r>
              <a:rPr lang="cs-CZ" sz="2600" dirty="0" err="1">
                <a:latin typeface="Times New Roman" pitchFamily="18" charset="0"/>
                <a:cs typeface="Times New Roman" pitchFamily="18" charset="0"/>
              </a:rPr>
              <a:t>doc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úvodní strana (fakulta, studijní obor/y, jména všech členů týmu, datum odevzdání, rok)</a:t>
            </a:r>
          </a:p>
          <a:p>
            <a:pPr lvl="0" algn="just"/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rozsah:10 normostran</a:t>
            </a:r>
          </a:p>
          <a:p>
            <a:pPr lvl="0" algn="just"/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dodržení citační normy ČSN ISO </a:t>
            </a:r>
          </a:p>
          <a:p>
            <a:pPr algn="just"/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cs-CZ" sz="2600" b="1" dirty="0">
                <a:latin typeface="Times New Roman" pitchFamily="18" charset="0"/>
                <a:cs typeface="Times New Roman" pitchFamily="18" charset="0"/>
              </a:rPr>
              <a:t>Hodnocení: </a:t>
            </a: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přijato/nepřijato. Včasné odevzdání práce je podmínkou účasti na 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závěrečném písemném testu.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Snažte </a:t>
            </a:r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se zjistit co nejvíce informací o zadavateli – předkládáte mu řešení „na míru“.</a:t>
            </a:r>
          </a:p>
          <a:p>
            <a:pPr lvl="0" algn="just"/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Zvažte finanční a zejména časovou stránku navržených řešení náboru a výběru nových zaměstnanců, jejich následný rozvoj a systém hodnocení.</a:t>
            </a:r>
          </a:p>
          <a:p>
            <a:pPr lvl="0" algn="just"/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Ujasněte si, na kterou cílovou skupinu obyvatelstva se zaměříte a uvažte, co jim nabídnete.</a:t>
            </a:r>
          </a:p>
          <a:p>
            <a:pPr lvl="0" algn="just"/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Určete si cíle rozvoje a vzdělávání pro pracovní pozici a zejména potřeby nových zaměstnanců.</a:t>
            </a:r>
          </a:p>
          <a:p>
            <a:pPr lvl="0" algn="just"/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Navrhněte metody rozvoje a vzdělávání a způsoby evaluace efektivity rozvoje vzdělávání vycházející ze vzdělávacích cílů.</a:t>
            </a:r>
          </a:p>
          <a:p>
            <a:pPr lvl="0" algn="just"/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Využijte doplňující informace o předchozím zaměstnání a vzdělání nově přijatých zaměstnanců (viz níže). </a:t>
            </a:r>
          </a:p>
          <a:p>
            <a:pPr lvl="0" algn="just"/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Snažte se dodržet maximální částku, kterou je vedení společnosti ochotno na rozvoj a vzdělávání nově přijatých zaměstnanců vynaložit (zaměřte se na efektivní vyžití!).</a:t>
            </a:r>
          </a:p>
          <a:p>
            <a:pPr lvl="0" algn="just"/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Zaměřte se na cíle hodnocení, navržená kritéria a metody hodnocení pro danou pozici.</a:t>
            </a:r>
          </a:p>
          <a:p>
            <a:pPr lvl="0" algn="just"/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Důležitý je i průběh hodnotícího procesu a využití závěrů hodnocení.</a:t>
            </a:r>
          </a:p>
          <a:p>
            <a:pPr lvl="0" algn="just"/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Pamatujte, že efektivní systém hodnocení souvisí s mnoha dalšími podnikovými procesy v oblasti ŘLZ (odměňování apod.).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 lehce zvládnout zadaný úkol?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Zadavatel </a:t>
            </a:r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na základě vašeho návrhu přijal 4 nové prodejce letenek (2 ženy a 2 muže). Pro všechny jde o první zaměstnání po absolvování střední školy (OA, gymnázium, střední průmyslová škola a střední škola zemědělská). Všichni absolventi mají mírně pokročilou znalost Aj.</a:t>
            </a:r>
          </a:p>
          <a:p>
            <a:pPr algn="just"/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Zadavatel se snaží dlouhodobě prosazovat politiku co nejvstřícnějšího přístupu k zákazníkům. Na vzdělávání těchto pracovníků je možné vynaložit maximálně 80.000,- Kč</a:t>
            </a:r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cs-CZ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POZNÁMKA</a:t>
            </a:r>
            <a:r>
              <a:rPr lang="cs-CZ" sz="2900" dirty="0">
                <a:latin typeface="Times New Roman" pitchFamily="18" charset="0"/>
                <a:cs typeface="Times New Roman" pitchFamily="18" charset="0"/>
              </a:rPr>
              <a:t>: Důvodem pro vypracování nového systému hodnocení zaměstnanců je poskytnout zaměstnancům přehledný nástroj, který jim umožní sledovat a vlastní aktivitou ovlivňovat výši své odměny, svůj kariérní růst a tím zaměstnance motivovat k vyšším pracovním výkonům. Pro podnik by měl být navržený hodnotící systém prostředkem poskytujícím informace o výkonech zaměstnanců, nástrojem k poskytování zpětné vazby zaměstnancům, k motivaci zaměstnanců a k vylepšení komunikace mezi podřízenými a nadřízenými. 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Prodejce letenek </a:t>
            </a:r>
            <a:br>
              <a:rPr lang="cs-CZ" sz="3600" b="1" dirty="0" smtClean="0">
                <a:solidFill>
                  <a:schemeClr val="tx1"/>
                </a:solidFill>
              </a:rPr>
            </a:br>
            <a:r>
              <a:rPr lang="cs-CZ" sz="2700" b="1" dirty="0" smtClean="0">
                <a:solidFill>
                  <a:schemeClr val="tx1"/>
                </a:solidFill>
              </a:rPr>
              <a:t>– doplňující informace o nově přijatých zaměstnancích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122</TotalTime>
  <Words>629</Words>
  <Application>Microsoft Office PowerPoint</Application>
  <PresentationFormat>Předvádění na obrazovce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Zadání projektu </vt:lpstr>
      <vt:lpstr>Popis pracovní pozice: prodejce letenek (4 místa)</vt:lpstr>
      <vt:lpstr>Prezentace aplikace PowerPoint</vt:lpstr>
      <vt:lpstr>Jak lehce zvládnout zadaný úkol? </vt:lpstr>
      <vt:lpstr>Prodejce letenek  – doplňující informace o nově přijatých zaměstnancích </vt:lpstr>
    </vt:vector>
  </TitlesOfParts>
  <Company>Papilio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Owner</dc:creator>
  <cp:lastModifiedBy>Markéta Kropáčková</cp:lastModifiedBy>
  <cp:revision>16</cp:revision>
  <dcterms:created xsi:type="dcterms:W3CDTF">2013-10-01T12:34:13Z</dcterms:created>
  <dcterms:modified xsi:type="dcterms:W3CDTF">2015-09-23T07:41:01Z</dcterms:modified>
</cp:coreProperties>
</file>