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0" r:id="rId18"/>
    <p:sldId id="271" r:id="rId1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60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0B06-A694-471E-9DF7-C384FB3CAC0F}" type="datetimeFigureOut">
              <a:rPr lang="sk-SK" smtClean="0"/>
              <a:t>15.12.2015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983EF-86E3-4B04-8FA7-046D8C087D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5410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0B06-A694-471E-9DF7-C384FB3CAC0F}" type="datetimeFigureOut">
              <a:rPr lang="sk-SK" smtClean="0"/>
              <a:t>15.12.2015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983EF-86E3-4B04-8FA7-046D8C087D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923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0B06-A694-471E-9DF7-C384FB3CAC0F}" type="datetimeFigureOut">
              <a:rPr lang="sk-SK" smtClean="0"/>
              <a:t>15.12.2015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983EF-86E3-4B04-8FA7-046D8C087D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53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0B06-A694-471E-9DF7-C384FB3CAC0F}" type="datetimeFigureOut">
              <a:rPr lang="sk-SK" smtClean="0"/>
              <a:t>15.12.2015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983EF-86E3-4B04-8FA7-046D8C087D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831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0B06-A694-471E-9DF7-C384FB3CAC0F}" type="datetimeFigureOut">
              <a:rPr lang="sk-SK" smtClean="0"/>
              <a:t>15.12.2015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983EF-86E3-4B04-8FA7-046D8C087D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8347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0B06-A694-471E-9DF7-C384FB3CAC0F}" type="datetimeFigureOut">
              <a:rPr lang="sk-SK" smtClean="0"/>
              <a:t>15.12.2015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983EF-86E3-4B04-8FA7-046D8C087D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6159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0B06-A694-471E-9DF7-C384FB3CAC0F}" type="datetimeFigureOut">
              <a:rPr lang="sk-SK" smtClean="0"/>
              <a:t>15.12.2015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983EF-86E3-4B04-8FA7-046D8C087D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43618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0B06-A694-471E-9DF7-C384FB3CAC0F}" type="datetimeFigureOut">
              <a:rPr lang="sk-SK" smtClean="0"/>
              <a:t>15.12.2015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983EF-86E3-4B04-8FA7-046D8C087D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537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0B06-A694-471E-9DF7-C384FB3CAC0F}" type="datetimeFigureOut">
              <a:rPr lang="sk-SK" smtClean="0"/>
              <a:t>15.12.2015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983EF-86E3-4B04-8FA7-046D8C087D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0380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0B06-A694-471E-9DF7-C384FB3CAC0F}" type="datetimeFigureOut">
              <a:rPr lang="sk-SK" smtClean="0"/>
              <a:t>15.12.2015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983EF-86E3-4B04-8FA7-046D8C087D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27762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0B06-A694-471E-9DF7-C384FB3CAC0F}" type="datetimeFigureOut">
              <a:rPr lang="sk-SK" smtClean="0"/>
              <a:t>15.12.2015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983EF-86E3-4B04-8FA7-046D8C087D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539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60B06-A694-471E-9DF7-C384FB3CAC0F}" type="datetimeFigureOut">
              <a:rPr lang="sk-SK" smtClean="0"/>
              <a:t>15.12.2015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983EF-86E3-4B04-8FA7-046D8C087D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3299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Egyptské amulety</a:t>
            </a:r>
            <a:endParaRPr lang="sk-SK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616" y="707058"/>
            <a:ext cx="491306" cy="933484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910" y="1343725"/>
            <a:ext cx="560655" cy="593634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778" y="4273947"/>
            <a:ext cx="1083952" cy="85575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4266" y="5394758"/>
            <a:ext cx="472875" cy="972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08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err="1" smtClean="0"/>
              <a:t>Tjet</a:t>
            </a:r>
            <a:r>
              <a:rPr lang="sk-SK" dirty="0" smtClean="0"/>
              <a:t>/ </a:t>
            </a:r>
            <a:r>
              <a:rPr lang="sk-SK" dirty="0" err="1" smtClean="0"/>
              <a:t>Tyet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„</a:t>
            </a:r>
            <a:r>
              <a:rPr lang="sk-SK" dirty="0" err="1" smtClean="0"/>
              <a:t>Isidin</a:t>
            </a:r>
            <a:r>
              <a:rPr lang="sk-SK" dirty="0" smtClean="0"/>
              <a:t> uzol“ – nevie sa presne, čo symbolizoval – uvádzajú sa ženské pohlavné orgány alebo uzol využívaný na magické účely, spomína sa aj jeho podobnosť so symbolom </a:t>
            </a:r>
            <a:r>
              <a:rPr lang="sk-SK" dirty="0" err="1" smtClean="0"/>
              <a:t>ankh</a:t>
            </a:r>
            <a:r>
              <a:rPr lang="sk-SK" dirty="0"/>
              <a:t> </a:t>
            </a:r>
            <a:r>
              <a:rPr lang="sk-SK" dirty="0" smtClean="0"/>
              <a:t>alebo tampón, ktorý </a:t>
            </a:r>
            <a:r>
              <a:rPr lang="sk-SK" dirty="0" err="1" smtClean="0"/>
              <a:t>Isis</a:t>
            </a:r>
            <a:r>
              <a:rPr lang="sk-SK" dirty="0" smtClean="0"/>
              <a:t> používala behom tehotenstva a mal chrániť ešte nenarodené dieťa pred </a:t>
            </a:r>
            <a:r>
              <a:rPr lang="sk-SK" dirty="0" err="1" smtClean="0"/>
              <a:t>Sutechom</a:t>
            </a:r>
            <a:r>
              <a:rPr lang="sk-SK" dirty="0" smtClean="0"/>
              <a:t> alebo aby nemohla potratiť</a:t>
            </a:r>
            <a:endParaRPr lang="sk-SK" dirty="0" smtClean="0"/>
          </a:p>
          <a:p>
            <a:r>
              <a:rPr lang="sk-SK" dirty="0" smtClean="0"/>
              <a:t>Mal preniesť silu </a:t>
            </a:r>
            <a:r>
              <a:rPr lang="sk-SK" dirty="0" err="1" smtClean="0"/>
              <a:t>Isidinej</a:t>
            </a:r>
            <a:r>
              <a:rPr lang="sk-SK" dirty="0" smtClean="0"/>
              <a:t> krvi na svojho nositeľa (Kniha mŕtvych, 156)</a:t>
            </a:r>
          </a:p>
          <a:p>
            <a:r>
              <a:rPr lang="sk-SK" dirty="0" smtClean="0"/>
              <a:t>Kniha mŕtvych uvádza, že by mal byť vyrobený z červeného </a:t>
            </a:r>
            <a:r>
              <a:rPr lang="sk-SK" dirty="0" smtClean="0"/>
              <a:t>jaspisu, </a:t>
            </a:r>
            <a:r>
              <a:rPr lang="sk-SK" dirty="0" smtClean="0"/>
              <a:t>no archeologicky sú doložené aj modré artefakty (napr. v </a:t>
            </a:r>
            <a:r>
              <a:rPr lang="sk-SK" dirty="0" err="1" smtClean="0"/>
              <a:t>Tutanchamonovej</a:t>
            </a:r>
            <a:r>
              <a:rPr lang="sk-SK" dirty="0" smtClean="0"/>
              <a:t> hrobke)</a:t>
            </a:r>
          </a:p>
          <a:p>
            <a:r>
              <a:rPr lang="sk-SK" dirty="0" smtClean="0"/>
              <a:t>Zdá sa, že vo všetkých prípadoch reprezentuje myšlienku zmŕtvychvstania a večného života</a:t>
            </a:r>
            <a:endParaRPr lang="sk-SK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551656"/>
            <a:ext cx="19050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265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206" y="378759"/>
            <a:ext cx="5715000" cy="2352675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82" y="2943039"/>
            <a:ext cx="1595717" cy="337427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8712" y="378759"/>
            <a:ext cx="3276600" cy="55626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909" y="3297891"/>
            <a:ext cx="5543550" cy="301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2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err="1" smtClean="0"/>
              <a:t>Djed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Reprezentuje chrbticu – špeciálne </a:t>
            </a:r>
            <a:r>
              <a:rPr lang="sk-SK" dirty="0" err="1" smtClean="0"/>
              <a:t>Osiridovu</a:t>
            </a:r>
            <a:r>
              <a:rPr lang="sk-SK" dirty="0" smtClean="0"/>
              <a:t>, znázorňuje stabilitu</a:t>
            </a:r>
          </a:p>
          <a:p>
            <a:r>
              <a:rPr lang="sk-SK" dirty="0" smtClean="0"/>
              <a:t>Umiestnený na krku zosnulého alebo v blízkosti chrbtice</a:t>
            </a:r>
          </a:p>
          <a:p>
            <a:r>
              <a:rPr lang="sk-SK" dirty="0" smtClean="0"/>
              <a:t>Mal telu dodať silu „vzpružiť sa“ na druhom svete, posadiť sa a používať chrbticu, ako uvádza </a:t>
            </a:r>
            <a:r>
              <a:rPr lang="sk-SK" dirty="0"/>
              <a:t>K</a:t>
            </a:r>
            <a:r>
              <a:rPr lang="sk-SK" dirty="0" smtClean="0"/>
              <a:t>niha mŕtvych</a:t>
            </a:r>
          </a:p>
          <a:p>
            <a:r>
              <a:rPr lang="sk-SK" dirty="0" smtClean="0"/>
              <a:t>Spojený s legendou o </a:t>
            </a:r>
            <a:r>
              <a:rPr lang="sk-SK" dirty="0" err="1" smtClean="0"/>
              <a:t>Osiridovi</a:t>
            </a:r>
            <a:r>
              <a:rPr lang="sk-SK" dirty="0" smtClean="0"/>
              <a:t> – keď ho </a:t>
            </a:r>
            <a:r>
              <a:rPr lang="sk-SK" dirty="0" err="1" smtClean="0"/>
              <a:t>Sutech</a:t>
            </a:r>
            <a:r>
              <a:rPr lang="sk-SK" dirty="0" smtClean="0"/>
              <a:t> oklamal a nalákal do rakvy vytvorenej presne na mieru, v nej už zosnulý </a:t>
            </a:r>
            <a:r>
              <a:rPr lang="sk-SK" dirty="0" err="1" smtClean="0"/>
              <a:t>priplávl</a:t>
            </a:r>
            <a:r>
              <a:rPr lang="sk-SK" dirty="0" smtClean="0"/>
              <a:t> až do Sýrie, kde z rakvu obrástol strom – kráľ dal z neho zhotoviť stĺp, nevediac, že je v ňom </a:t>
            </a:r>
            <a:r>
              <a:rPr lang="sk-SK" dirty="0" err="1" smtClean="0"/>
              <a:t>Osiridovo</a:t>
            </a:r>
            <a:r>
              <a:rPr lang="sk-SK" dirty="0" smtClean="0"/>
              <a:t> telo – </a:t>
            </a:r>
            <a:r>
              <a:rPr lang="sk-SK" dirty="0" err="1" smtClean="0"/>
              <a:t>Isis</a:t>
            </a:r>
            <a:r>
              <a:rPr lang="sk-SK" dirty="0" smtClean="0"/>
              <a:t> medzitým zistila </a:t>
            </a:r>
            <a:r>
              <a:rPr lang="sk-SK" dirty="0" err="1" smtClean="0"/>
              <a:t>Osiridovu</a:t>
            </a:r>
            <a:r>
              <a:rPr lang="sk-SK" dirty="0" smtClean="0"/>
              <a:t> polohu a získala si priazeň kráľa, ktorý jej na jej žiadosť stĺp daroval – keď z  neho vybrala rakvu, stĺp posvätila – tento stĺp bol potom známy ako </a:t>
            </a:r>
            <a:r>
              <a:rPr lang="sk-SK" dirty="0" err="1" smtClean="0"/>
              <a:t>djed</a:t>
            </a:r>
            <a:endParaRPr lang="sk-SK" dirty="0" smtClean="0"/>
          </a:p>
          <a:p>
            <a:endParaRPr lang="sk-SK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923" y="317453"/>
            <a:ext cx="2373406" cy="118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562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err="1" smtClean="0"/>
              <a:t>Djed</a:t>
            </a:r>
            <a:r>
              <a:rPr lang="sk-SK" dirty="0" smtClean="0"/>
              <a:t> a jeho ceremoniálne využitie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Rituál „zdvíhania </a:t>
            </a:r>
            <a:r>
              <a:rPr lang="sk-SK" dirty="0" err="1" smtClean="0"/>
              <a:t>djedu</a:t>
            </a:r>
            <a:r>
              <a:rPr lang="sk-SK" dirty="0" smtClean="0"/>
              <a:t>“ – súčasť osláv </a:t>
            </a:r>
            <a:r>
              <a:rPr lang="sk-SK" dirty="0" err="1" smtClean="0"/>
              <a:t>Heb</a:t>
            </a:r>
            <a:r>
              <a:rPr lang="sk-SK" dirty="0" smtClean="0"/>
              <a:t> Sed, faraónovho jubilea a reprezentuje </a:t>
            </a:r>
            <a:r>
              <a:rPr lang="sk-SK" dirty="0" err="1" smtClean="0"/>
              <a:t>Osiridov</a:t>
            </a:r>
            <a:r>
              <a:rPr lang="sk-SK" dirty="0" smtClean="0"/>
              <a:t> triumf nad </a:t>
            </a:r>
            <a:r>
              <a:rPr lang="sk-SK" dirty="0" err="1" smtClean="0"/>
              <a:t>Sutechom</a:t>
            </a:r>
            <a:endParaRPr lang="sk-SK" dirty="0" smtClean="0"/>
          </a:p>
          <a:p>
            <a:r>
              <a:rPr lang="sk-SK" dirty="0" smtClean="0"/>
              <a:t>Podobný rituál bol známy aj v </a:t>
            </a:r>
            <a:r>
              <a:rPr lang="sk-SK" dirty="0" err="1" smtClean="0"/>
              <a:t>Memfide</a:t>
            </a:r>
            <a:r>
              <a:rPr lang="sk-SK" dirty="0" smtClean="0"/>
              <a:t>, kde faraón s pomocou kňazov a lán dvíhal drevený </a:t>
            </a:r>
            <a:r>
              <a:rPr lang="sk-SK" dirty="0" err="1" smtClean="0"/>
              <a:t>djed</a:t>
            </a:r>
            <a:r>
              <a:rPr lang="sk-SK" dirty="0" smtClean="0"/>
              <a:t> stĺp a bol spätý s agrárnym cyklom</a:t>
            </a:r>
          </a:p>
          <a:p>
            <a:r>
              <a:rPr lang="sk-SK" dirty="0" smtClean="0"/>
              <a:t>Podobné scény sú často súčasťou ikonografie hrobiek</a:t>
            </a:r>
          </a:p>
          <a:p>
            <a:r>
              <a:rPr lang="sk-SK" dirty="0" smtClean="0"/>
              <a:t>Rituál prebiehal v mestách </a:t>
            </a:r>
            <a:r>
              <a:rPr lang="en-US" dirty="0" err="1" smtClean="0"/>
              <a:t>Denderah</a:t>
            </a:r>
            <a:r>
              <a:rPr lang="en-US" dirty="0" smtClean="0"/>
              <a:t>, </a:t>
            </a:r>
            <a:r>
              <a:rPr lang="en-US" dirty="0" err="1" smtClean="0"/>
              <a:t>Edfu</a:t>
            </a:r>
            <a:r>
              <a:rPr lang="en-US" dirty="0" smtClean="0"/>
              <a:t>, </a:t>
            </a:r>
            <a:r>
              <a:rPr lang="en-US" dirty="0" err="1" smtClean="0"/>
              <a:t>Busiris</a:t>
            </a:r>
            <a:r>
              <a:rPr lang="en-US" dirty="0" smtClean="0"/>
              <a:t>, Memphis</a:t>
            </a:r>
            <a:r>
              <a:rPr lang="sk-SK" dirty="0" smtClean="0"/>
              <a:t> a </a:t>
            </a:r>
            <a:r>
              <a:rPr lang="en-US" dirty="0" smtClean="0"/>
              <a:t>Philae</a:t>
            </a:r>
            <a:r>
              <a:rPr lang="sk-SK" dirty="0" smtClean="0"/>
              <a:t>, no najväčšie oslavy sa konali v meste </a:t>
            </a:r>
            <a:r>
              <a:rPr lang="sk-SK" dirty="0" err="1" smtClean="0"/>
              <a:t>Abydos</a:t>
            </a:r>
            <a:r>
              <a:rPr lang="sk-SK" dirty="0" smtClean="0"/>
              <a:t>, centre </a:t>
            </a:r>
            <a:r>
              <a:rPr lang="sk-SK" dirty="0" err="1" smtClean="0"/>
              <a:t>Osiridovho</a:t>
            </a:r>
            <a:r>
              <a:rPr lang="sk-SK" dirty="0" smtClean="0"/>
              <a:t> kultu, bežná bola dramatizácia udalostí </a:t>
            </a:r>
            <a:r>
              <a:rPr lang="sk-SK" dirty="0" err="1" smtClean="0"/>
              <a:t>Osiridovho</a:t>
            </a:r>
            <a:r>
              <a:rPr lang="sk-SK" dirty="0" smtClean="0"/>
              <a:t> života počas osláv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77817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76" y="107811"/>
            <a:ext cx="4318000" cy="5880100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376" y="0"/>
            <a:ext cx="6638925" cy="41148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088" y="4328021"/>
            <a:ext cx="1044738" cy="232827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311" y="4114800"/>
            <a:ext cx="4110570" cy="2603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927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err="1" smtClean="0"/>
              <a:t>Ankh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Známy tiež ako „Dych života“, „Nílsky kľúč“</a:t>
            </a:r>
          </a:p>
          <a:p>
            <a:r>
              <a:rPr lang="sk-SK" dirty="0" smtClean="0"/>
              <a:t>Tento symbol znamenal v hieroglyfoch „život“ a reprezentoval koncept života</a:t>
            </a:r>
          </a:p>
          <a:p>
            <a:r>
              <a:rPr lang="sk-SK" dirty="0" smtClean="0"/>
              <a:t>Egyptskí bohovia sa často zobrazujú ako ho v rukách držia za slučku a objavuje sa v rukách alebo ich blízkosti takmer každého boha egyptského panteónu – symbolika toho ako bohovia odovzdávajú život, hlavne v pohrebnej ikonografii</a:t>
            </a:r>
          </a:p>
          <a:p>
            <a:r>
              <a:rPr lang="sk-SK" dirty="0" smtClean="0"/>
              <a:t>Pôvod tohto symbolu je neznámy a žiadna hypotéza nebola prijatá, no polemizuje sa o tom, že by mohlo ísť o nejakú časť odevu – </a:t>
            </a:r>
            <a:r>
              <a:rPr lang="sk-SK" dirty="0" err="1" smtClean="0"/>
              <a:t>Isidin</a:t>
            </a:r>
            <a:r>
              <a:rPr lang="sk-SK" dirty="0" smtClean="0"/>
              <a:t> opasok alebo časť remienka sandálu, ktorého hieroglyfický zápis je tiež symbol </a:t>
            </a:r>
            <a:r>
              <a:rPr lang="sk-SK" dirty="0" err="1" smtClean="0"/>
              <a:t>ankh</a:t>
            </a:r>
            <a:endParaRPr lang="sk-SK" dirty="0" smtClean="0"/>
          </a:p>
          <a:p>
            <a:endParaRPr lang="sk-SK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056" y="130829"/>
            <a:ext cx="809475" cy="1559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401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41" y="656766"/>
            <a:ext cx="2815159" cy="5788671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1997" y="122101"/>
            <a:ext cx="4764762" cy="68580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8903" y="1204986"/>
            <a:ext cx="2760135" cy="4692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969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err="1" smtClean="0"/>
              <a:t>Horovo</a:t>
            </a:r>
            <a:r>
              <a:rPr lang="sk-SK" dirty="0" smtClean="0"/>
              <a:t> oko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Symbol ochrany, kráľovskej moci a </a:t>
            </a:r>
            <a:r>
              <a:rPr lang="sk-SK" dirty="0" smtClean="0"/>
              <a:t>zdravia</a:t>
            </a:r>
          </a:p>
          <a:p>
            <a:r>
              <a:rPr lang="sk-SK" dirty="0" smtClean="0"/>
              <a:t>Nazýva sa tiež </a:t>
            </a:r>
            <a:r>
              <a:rPr lang="sk-SK" dirty="0" err="1" smtClean="0"/>
              <a:t>udžat</a:t>
            </a:r>
            <a:r>
              <a:rPr lang="sk-SK" dirty="0" smtClean="0"/>
              <a:t> alebo </a:t>
            </a:r>
            <a:r>
              <a:rPr lang="sk-SK" dirty="0" err="1" smtClean="0"/>
              <a:t>vedžat</a:t>
            </a:r>
            <a:r>
              <a:rPr lang="sk-SK" dirty="0" smtClean="0"/>
              <a:t>, doslova „oko, ktoré je zdravé“</a:t>
            </a:r>
          </a:p>
          <a:p>
            <a:r>
              <a:rPr lang="sk-SK" dirty="0" smtClean="0"/>
              <a:t>Ukladalo sa na rez prevedený na ľavej strane brucha zosnulého kvôli vyňatiu vnútorných orgánov</a:t>
            </a:r>
          </a:p>
          <a:p>
            <a:r>
              <a:rPr lang="sk-SK" dirty="0" smtClean="0"/>
              <a:t>V jednej verzii mýtu o </a:t>
            </a:r>
            <a:r>
              <a:rPr lang="sk-SK" dirty="0" err="1" smtClean="0"/>
              <a:t>Osiridovi</a:t>
            </a:r>
            <a:r>
              <a:rPr lang="sk-SK" dirty="0" smtClean="0"/>
              <a:t> mu obetuje jeho syn </a:t>
            </a:r>
            <a:r>
              <a:rPr lang="sk-SK" dirty="0" err="1" smtClean="0"/>
              <a:t>Horus</a:t>
            </a:r>
            <a:r>
              <a:rPr lang="sk-SK" dirty="0" smtClean="0"/>
              <a:t> svoje uzdravené oko a oko bolo jedným z mocných amuletov, ktorý </a:t>
            </a:r>
            <a:r>
              <a:rPr lang="sk-SK" dirty="0" err="1" smtClean="0"/>
              <a:t>Osirida</a:t>
            </a:r>
            <a:r>
              <a:rPr lang="sk-SK" dirty="0" smtClean="0"/>
              <a:t> priviedol späť k životu</a:t>
            </a:r>
            <a:endParaRPr lang="sk-SK" dirty="0" smtClean="0"/>
          </a:p>
          <a:p>
            <a:r>
              <a:rPr lang="sk-SK" dirty="0" smtClean="0"/>
              <a:t>Jeho personifikáciou je bohyňa </a:t>
            </a:r>
            <a:r>
              <a:rPr lang="sk-SK" dirty="0" err="1" smtClean="0"/>
              <a:t>Wadjet</a:t>
            </a:r>
            <a:r>
              <a:rPr lang="sk-SK" dirty="0" smtClean="0"/>
              <a:t>- jedno z najstarších egyptských božstiev, ochranné božstvo Dolného Egypta</a:t>
            </a:r>
          </a:p>
          <a:p>
            <a:r>
              <a:rPr lang="sk-SK" dirty="0" smtClean="0"/>
              <a:t>Môže smerovať vľavo alebo vpravo – pravé oko symbolizovalo slnko a boha Re, ľavé </a:t>
            </a:r>
            <a:r>
              <a:rPr lang="sk-SK" dirty="0" err="1" smtClean="0"/>
              <a:t>Osirida</a:t>
            </a:r>
            <a:r>
              <a:rPr lang="sk-SK" dirty="0" smtClean="0"/>
              <a:t> a mesiac</a:t>
            </a:r>
          </a:p>
          <a:p>
            <a:endParaRPr lang="sk-SK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242" y="223838"/>
            <a:ext cx="190500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661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8" y="117222"/>
            <a:ext cx="5142100" cy="3871465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315" y="365125"/>
            <a:ext cx="4945155" cy="346160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356" y="4436852"/>
            <a:ext cx="6008314" cy="201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313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Pre šťastie alebo na </a:t>
            </a:r>
            <a:r>
              <a:rPr lang="sk-SK" dirty="0" smtClean="0"/>
              <a:t>ochranu – egyptské slová pre amulet – </a:t>
            </a:r>
            <a:r>
              <a:rPr lang="sk-SK" i="1" dirty="0" smtClean="0"/>
              <a:t>sa</a:t>
            </a:r>
            <a:r>
              <a:rPr lang="sk-SK" dirty="0" smtClean="0"/>
              <a:t>, </a:t>
            </a:r>
            <a:r>
              <a:rPr lang="sk-SK" i="1" dirty="0" err="1" smtClean="0"/>
              <a:t>meket</a:t>
            </a:r>
            <a:r>
              <a:rPr lang="sk-SK" dirty="0" smtClean="0"/>
              <a:t> a </a:t>
            </a:r>
            <a:r>
              <a:rPr lang="sk-SK" i="1" dirty="0" err="1" smtClean="0"/>
              <a:t>nehet</a:t>
            </a:r>
            <a:r>
              <a:rPr lang="sk-SK" dirty="0" smtClean="0"/>
              <a:t> sú odvodené od slovies znamenajúcich „strážiť“ alebo „chrániť“, štvrtý výraz </a:t>
            </a:r>
            <a:r>
              <a:rPr lang="sk-SK" i="1" dirty="0" err="1" smtClean="0"/>
              <a:t>vedža</a:t>
            </a:r>
            <a:r>
              <a:rPr lang="sk-SK" dirty="0" smtClean="0"/>
              <a:t> znie rovnako ako výraz s významom „blahobyt“</a:t>
            </a:r>
            <a:endParaRPr lang="sk-SK" dirty="0" smtClean="0"/>
          </a:p>
          <a:p>
            <a:r>
              <a:rPr lang="sk-SK" dirty="0" smtClean="0"/>
              <a:t>Amulety reprezentovali silu bohov, ktorú prenášali na nositeľa – preto ich nachádzame aj na bežných predmetoch</a:t>
            </a:r>
          </a:p>
          <a:p>
            <a:r>
              <a:rPr lang="sk-SK" dirty="0" smtClean="0"/>
              <a:t>Egypťania verili, že v amuletoch je obsiahnutá mágia, ktorú bolo možné pochopiť na základe ich tvarov – tvar, materiál a rôzne magické rekvizity umocňovali magickú silu </a:t>
            </a:r>
            <a:r>
              <a:rPr lang="sk-SK" dirty="0" smtClean="0"/>
              <a:t>amuletov</a:t>
            </a:r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09238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Chronológia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/>
              <a:t>Najstaršie amulety pochádzajú z rokov 5500-4000 B.C. a boli nájdené v hroboch, no predpokladá sa, že sa používali aj za života</a:t>
            </a:r>
          </a:p>
          <a:p>
            <a:r>
              <a:rPr lang="sk-SK" dirty="0" err="1" smtClean="0"/>
              <a:t>Preddynastické</a:t>
            </a:r>
            <a:r>
              <a:rPr lang="sk-SK" dirty="0" smtClean="0"/>
              <a:t> </a:t>
            </a:r>
            <a:r>
              <a:rPr lang="sk-SK" dirty="0" smtClean="0"/>
              <a:t>obdobie – amulety vo forme </a:t>
            </a:r>
            <a:r>
              <a:rPr lang="sk-SK" dirty="0" smtClean="0"/>
              <a:t>zvierat – nezachovali sa žiadne texty, takže nepoznáme význam týchto amuletov, možno sa verilo, že amulet v tvare gazelej hlavy môže svojho majiteľa premeniť na dobrého lovca alebo dať majiteľovi rýchlosť vlastnú týmto zvieratám</a:t>
            </a:r>
            <a:endParaRPr lang="sk-SK" dirty="0" smtClean="0"/>
          </a:p>
          <a:p>
            <a:r>
              <a:rPr lang="sk-SK" dirty="0" smtClean="0"/>
              <a:t>Stará ríša (2649-2150 B.C.) – zvieratá alebo symboly (napr. hieroglyfy)</a:t>
            </a:r>
          </a:p>
          <a:p>
            <a:r>
              <a:rPr lang="sk-SK" dirty="0" smtClean="0"/>
              <a:t>Stredná ríša (2030-1640 B.C.) – na amuletoch sa začínajú zobrazovať bohovia</a:t>
            </a:r>
          </a:p>
          <a:p>
            <a:r>
              <a:rPr lang="sk-SK" dirty="0" smtClean="0"/>
              <a:t>Nová ríša (1550-1070 B.C.) – množstvo rôznych druhov a podôb amuletov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27570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1365"/>
            <a:ext cx="10515600" cy="6015598"/>
          </a:xfrm>
        </p:spPr>
        <p:txBody>
          <a:bodyPr/>
          <a:lstStyle/>
          <a:p>
            <a:r>
              <a:rPr lang="sk-SK" dirty="0" smtClean="0"/>
              <a:t>Amulety spolu so zaklínadlami sa používali pri mumifikácii a vkladali sa medzi jednotlivé vrstvy látok múmie, aby bol zosnulý pod ochranou na ceste do podsvetia</a:t>
            </a:r>
          </a:p>
          <a:p>
            <a:endParaRPr lang="sk-SK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2414" y="988485"/>
            <a:ext cx="2362480" cy="5869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683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Verilo sa, že čím viac amuletov bolo použitých pri balzamovaní, tým väčšiu moc mali – často sa na jednom tele našlo aj niekoľko stoviek</a:t>
            </a:r>
          </a:p>
          <a:p>
            <a:r>
              <a:rPr lang="sk-SK" dirty="0" smtClean="0"/>
              <a:t>Niektoré amulety mali byť v kontakte s telom a niektoré obalené látkou</a:t>
            </a:r>
          </a:p>
          <a:p>
            <a:r>
              <a:rPr lang="sk-SK" dirty="0" smtClean="0"/>
              <a:t>Kniha mŕtvych aj Texty </a:t>
            </a:r>
            <a:r>
              <a:rPr lang="sk-SK" dirty="0" err="1" smtClean="0"/>
              <a:t>rakví</a:t>
            </a:r>
            <a:r>
              <a:rPr lang="sk-SK" dirty="0" smtClean="0"/>
              <a:t> popisujú kam a ako sa </a:t>
            </a:r>
            <a:r>
              <a:rPr lang="sk-SK" dirty="0" err="1" smtClean="0"/>
              <a:t>majá</a:t>
            </a:r>
            <a:r>
              <a:rPr lang="sk-SK" dirty="0" smtClean="0"/>
              <a:t> amulety na tele umiestniť a aké zaklínadlá pri tom prednášať</a:t>
            </a:r>
          </a:p>
          <a:p>
            <a:r>
              <a:rPr lang="sk-SK" dirty="0" smtClean="0"/>
              <a:t>Grécke magické papyrusy (PGM – </a:t>
            </a:r>
            <a:r>
              <a:rPr lang="sk-SK" dirty="0" err="1" smtClean="0"/>
              <a:t>Papyrae</a:t>
            </a:r>
            <a:r>
              <a:rPr lang="sk-SK" dirty="0" smtClean="0"/>
              <a:t> </a:t>
            </a:r>
            <a:r>
              <a:rPr lang="sk-SK" dirty="0" err="1" smtClean="0"/>
              <a:t>Gracea</a:t>
            </a:r>
            <a:r>
              <a:rPr lang="sk-SK" dirty="0" smtClean="0"/>
              <a:t> </a:t>
            </a:r>
            <a:r>
              <a:rPr lang="sk-SK" dirty="0" err="1" smtClean="0"/>
              <a:t>magicae</a:t>
            </a:r>
            <a:r>
              <a:rPr lang="sk-SK" dirty="0" smtClean="0"/>
              <a:t>) popisujú postupy ako takéto amulety správne vytvoriť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14224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Srdce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</a:t>
            </a:r>
            <a:r>
              <a:rPr lang="sk-SK" dirty="0" smtClean="0"/>
              <a:t>mulet v tvare srdca bol umiestnený ako náhrada skutočného srdca, ktoré bolo odstránené pri mumifikácii</a:t>
            </a:r>
          </a:p>
          <a:p>
            <a:r>
              <a:rPr lang="sk-SK" dirty="0" smtClean="0"/>
              <a:t>Prinášal ochranu </a:t>
            </a:r>
            <a:r>
              <a:rPr lang="sk-SK" dirty="0" err="1" smtClean="0"/>
              <a:t>Osirida</a:t>
            </a:r>
            <a:r>
              <a:rPr lang="sk-SK" dirty="0" smtClean="0"/>
              <a:t> a Re</a:t>
            </a:r>
          </a:p>
          <a:p>
            <a:r>
              <a:rPr lang="sk-SK" dirty="0" smtClean="0"/>
              <a:t>Tvar je v skutočnosti urna, v ktorej bolo skutočné srdce uložené</a:t>
            </a:r>
          </a:p>
          <a:p>
            <a:r>
              <a:rPr lang="sk-SK" dirty="0" smtClean="0"/>
              <a:t>6 kapitol knihy mŕtvych sa venuje práve tomuto symbolu, významovo upozorňuje hlavne na váženie srdca</a:t>
            </a:r>
          </a:p>
          <a:p>
            <a:endParaRPr lang="sk-SK" dirty="0" smtClean="0"/>
          </a:p>
          <a:p>
            <a:endParaRPr lang="sk-SK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401" y="453789"/>
            <a:ext cx="1651187" cy="123689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2240" y="4369734"/>
            <a:ext cx="3017259" cy="2232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317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err="1" smtClean="0"/>
              <a:t>Scarabeus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Umiestnený na mieste srdca zosnulého</a:t>
            </a:r>
          </a:p>
          <a:p>
            <a:r>
              <a:rPr lang="sk-SK" dirty="0" smtClean="0"/>
              <a:t>Niekedy je vyrobený v tvare srdca, čo posilňuje vzťah medzi ním a amuletom srdca</a:t>
            </a:r>
          </a:p>
          <a:p>
            <a:r>
              <a:rPr lang="sk-SK" dirty="0" smtClean="0"/>
              <a:t>Veľkosť väčšinou 6mm-4cm, s otvorom cez stred (určené hlavne pre živých), väčšie pri špeciálnych príležitostiach (pamätné </a:t>
            </a:r>
            <a:r>
              <a:rPr lang="sk-SK" dirty="0" err="1" smtClean="0"/>
              <a:t>scaraby</a:t>
            </a:r>
            <a:r>
              <a:rPr lang="sk-SK" dirty="0" smtClean="0"/>
              <a:t> </a:t>
            </a:r>
            <a:r>
              <a:rPr lang="sk-SK" dirty="0" err="1" smtClean="0"/>
              <a:t>Amenhotepa</a:t>
            </a:r>
            <a:r>
              <a:rPr lang="sk-SK" dirty="0" smtClean="0"/>
              <a:t> III.) – srdcový </a:t>
            </a:r>
            <a:r>
              <a:rPr lang="sk-SK" dirty="0" err="1" smtClean="0"/>
              <a:t>scarab</a:t>
            </a:r>
            <a:r>
              <a:rPr lang="sk-SK" dirty="0" smtClean="0"/>
              <a:t> bol o niečo väčší – 5-9cm a nikdy nebol dutý, využíval sa špeciálne na pohrebné účely</a:t>
            </a:r>
          </a:p>
          <a:p>
            <a:endParaRPr lang="sk-SK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542" y="551656"/>
            <a:ext cx="1733550" cy="9525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831" y="4961113"/>
            <a:ext cx="2442792" cy="1672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894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Náboženský význam </a:t>
            </a:r>
            <a:r>
              <a:rPr lang="sk-SK" dirty="0" err="1" smtClean="0"/>
              <a:t>scaraba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Symbol nebeského cyklu slnka – tak ako sa slnečný boh </a:t>
            </a:r>
            <a:r>
              <a:rPr lang="sk-SK" dirty="0" err="1" smtClean="0"/>
              <a:t>Ra</a:t>
            </a:r>
            <a:r>
              <a:rPr lang="sk-SK" dirty="0" smtClean="0"/>
              <a:t> každodenne gúľa po oblohe, tak chrobáky rodu </a:t>
            </a:r>
            <a:r>
              <a:rPr lang="sk-SK" dirty="0" err="1" smtClean="0"/>
              <a:t>Scarabaeidae</a:t>
            </a:r>
            <a:r>
              <a:rPr lang="sk-SK" dirty="0" smtClean="0"/>
              <a:t> gúľajú trus, ktorý slúži ako potrava a liaheň pre ich larvy – idea znovuzrodenia a regenerácie, ktorá sa Egypťanom páčila</a:t>
            </a:r>
          </a:p>
          <a:p>
            <a:r>
              <a:rPr lang="sk-SK" dirty="0" smtClean="0"/>
              <a:t>Boh </a:t>
            </a:r>
            <a:r>
              <a:rPr lang="sk-SK" dirty="0" err="1" smtClean="0"/>
              <a:t>Khepri</a:t>
            </a:r>
            <a:r>
              <a:rPr lang="sk-SK" dirty="0" smtClean="0"/>
              <a:t> (</a:t>
            </a:r>
            <a:r>
              <a:rPr lang="sk-SK" dirty="0" err="1" smtClean="0"/>
              <a:t>Ra</a:t>
            </a:r>
            <a:r>
              <a:rPr lang="sk-SK" dirty="0" smtClean="0"/>
              <a:t> </a:t>
            </a:r>
            <a:r>
              <a:rPr lang="sk-SK" dirty="0" err="1" smtClean="0"/>
              <a:t>vpodobe</a:t>
            </a:r>
            <a:r>
              <a:rPr lang="sk-SK" dirty="0" smtClean="0"/>
              <a:t> vychádzajúceho slnka) bol často zobrazovaný ako </a:t>
            </a:r>
            <a:r>
              <a:rPr lang="sk-SK" dirty="0" err="1" smtClean="0"/>
              <a:t>scarab</a:t>
            </a:r>
            <a:r>
              <a:rPr lang="sk-SK" dirty="0" smtClean="0"/>
              <a:t> alebo človek so </a:t>
            </a:r>
            <a:r>
              <a:rPr lang="sk-SK" dirty="0" err="1" smtClean="0"/>
              <a:t>scarabou</a:t>
            </a:r>
            <a:r>
              <a:rPr lang="sk-SK" dirty="0" smtClean="0"/>
              <a:t> hlavou</a:t>
            </a:r>
          </a:p>
          <a:p>
            <a:r>
              <a:rPr lang="sk-SK" dirty="0" smtClean="0"/>
              <a:t>Egypťania verili, že </a:t>
            </a:r>
            <a:r>
              <a:rPr lang="sk-SK" dirty="0" err="1" smtClean="0"/>
              <a:t>Khepri</a:t>
            </a:r>
            <a:r>
              <a:rPr lang="sk-SK" dirty="0" smtClean="0"/>
              <a:t> každodenne obnovuje slnko tým, že ho pregúľa cez horizont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20326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633" y="201097"/>
            <a:ext cx="4138473" cy="6656903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393" y="1302654"/>
            <a:ext cx="6923974" cy="3963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4222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1017</Words>
  <Application>Microsoft Office PowerPoint</Application>
  <PresentationFormat>Širokoúhlá obrazovka</PresentationFormat>
  <Paragraphs>55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Egyptské amulety</vt:lpstr>
      <vt:lpstr>Prezentace aplikace PowerPoint</vt:lpstr>
      <vt:lpstr>Chronológia</vt:lpstr>
      <vt:lpstr>Prezentace aplikace PowerPoint</vt:lpstr>
      <vt:lpstr>Prezentace aplikace PowerPoint</vt:lpstr>
      <vt:lpstr>Srdce</vt:lpstr>
      <vt:lpstr>Scarabeus</vt:lpstr>
      <vt:lpstr>Náboženský význam scaraba</vt:lpstr>
      <vt:lpstr>Prezentace aplikace PowerPoint</vt:lpstr>
      <vt:lpstr>Tjet/ Tyet</vt:lpstr>
      <vt:lpstr>Prezentace aplikace PowerPoint</vt:lpstr>
      <vt:lpstr>Djed</vt:lpstr>
      <vt:lpstr>Djed a jeho ceremoniálne využitie</vt:lpstr>
      <vt:lpstr>Prezentace aplikace PowerPoint</vt:lpstr>
      <vt:lpstr>Ankh</vt:lpstr>
      <vt:lpstr>Prezentace aplikace PowerPoint</vt:lpstr>
      <vt:lpstr>Horovo oko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Egyptské amulety</dc:title>
  <dc:creator>Andrea Salayová</dc:creator>
  <cp:lastModifiedBy>Andrea Salayová</cp:lastModifiedBy>
  <cp:revision>23</cp:revision>
  <dcterms:created xsi:type="dcterms:W3CDTF">2015-12-14T21:46:11Z</dcterms:created>
  <dcterms:modified xsi:type="dcterms:W3CDTF">2015-12-15T09:59:36Z</dcterms:modified>
</cp:coreProperties>
</file>