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Julia </a:t>
            </a:r>
            <a:r>
              <a:rPr lang="cs-CZ" dirty="0" err="1" smtClean="0"/>
              <a:t>Sanmartín</a:t>
            </a:r>
            <a:r>
              <a:rPr lang="cs-CZ" dirty="0" smtClean="0"/>
              <a:t> </a:t>
            </a:r>
            <a:r>
              <a:rPr lang="cs-CZ" dirty="0" err="1" smtClean="0"/>
              <a:t>Sáez</a:t>
            </a:r>
            <a:r>
              <a:rPr lang="es-ES" dirty="0" smtClean="0"/>
              <a:t> </a:t>
            </a:r>
            <a:r>
              <a:rPr lang="cs-CZ" i="1" dirty="0" err="1" smtClean="0"/>
              <a:t>Diccionario</a:t>
            </a:r>
            <a:r>
              <a:rPr lang="cs-CZ" i="1" dirty="0" smtClean="0"/>
              <a:t> de argot</a:t>
            </a:r>
            <a:r>
              <a:rPr lang="es-ES" i="1" dirty="0" smtClean="0"/>
              <a:t> </a:t>
            </a:r>
            <a:endParaRPr lang="cs-CZ" sz="31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Tipología</a:t>
            </a:r>
            <a:r>
              <a:rPr lang="cs-CZ" dirty="0" smtClean="0"/>
              <a:t>, </a:t>
            </a:r>
            <a:r>
              <a:rPr lang="cs-CZ" dirty="0" err="1" smtClean="0"/>
              <a:t>macroestructura</a:t>
            </a:r>
            <a:r>
              <a:rPr lang="cs-CZ" dirty="0" smtClean="0"/>
              <a:t> y </a:t>
            </a:r>
            <a:r>
              <a:rPr lang="cs-CZ" dirty="0" err="1" smtClean="0"/>
              <a:t>microestructura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55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Tipología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(2ª ed., Madrid, Espasa </a:t>
            </a:r>
            <a:r>
              <a:rPr lang="es-ES" dirty="0" smtClean="0"/>
              <a:t>Calpe, </a:t>
            </a:r>
            <a:r>
              <a:rPr lang="es-ES" dirty="0"/>
              <a:t>2006</a:t>
            </a:r>
            <a:r>
              <a:rPr lang="es-ES" dirty="0" smtClean="0"/>
              <a:t>)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cs-CZ" dirty="0" err="1" smtClean="0"/>
              <a:t>Monolingüe</a:t>
            </a:r>
            <a:endParaRPr lang="cs-CZ" dirty="0" smtClean="0"/>
          </a:p>
          <a:p>
            <a:r>
              <a:rPr lang="cs-CZ" dirty="0" err="1" smtClean="0"/>
              <a:t>Sincrónico</a:t>
            </a:r>
            <a:endParaRPr lang="cs-CZ" dirty="0" smtClean="0"/>
          </a:p>
          <a:p>
            <a:r>
              <a:rPr lang="cs-CZ" dirty="0" err="1" smtClean="0"/>
              <a:t>Representativo</a:t>
            </a:r>
            <a:r>
              <a:rPr lang="cs-CZ" dirty="0" smtClean="0"/>
              <a:t> / </a:t>
            </a:r>
            <a:r>
              <a:rPr lang="cs-CZ" dirty="0" err="1" smtClean="0"/>
              <a:t>diccionario</a:t>
            </a:r>
            <a:r>
              <a:rPr lang="cs-CZ" dirty="0" smtClean="0"/>
              <a:t> de </a:t>
            </a:r>
            <a:r>
              <a:rPr lang="cs-CZ" dirty="0" err="1" smtClean="0"/>
              <a:t>sociolecto</a:t>
            </a:r>
            <a:r>
              <a:rPr lang="cs-CZ" dirty="0" smtClean="0"/>
              <a:t>(s)</a:t>
            </a:r>
          </a:p>
          <a:p>
            <a:r>
              <a:rPr lang="cs-CZ" dirty="0" err="1" smtClean="0"/>
              <a:t>Semasiológico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64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Macroestructura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5000 </a:t>
            </a:r>
            <a:r>
              <a:rPr lang="cs-CZ" dirty="0" err="1" smtClean="0"/>
              <a:t>entradas</a:t>
            </a:r>
            <a:r>
              <a:rPr lang="cs-CZ" dirty="0" smtClean="0"/>
              <a:t>: </a:t>
            </a:r>
            <a:r>
              <a:rPr lang="cs-CZ" dirty="0" err="1" smtClean="0"/>
              <a:t>dato</a:t>
            </a:r>
            <a:r>
              <a:rPr lang="cs-CZ" dirty="0" smtClean="0"/>
              <a:t> de la </a:t>
            </a:r>
            <a:r>
              <a:rPr lang="cs-CZ" dirty="0" err="1" smtClean="0"/>
              <a:t>contraportada</a:t>
            </a:r>
            <a:r>
              <a:rPr lang="cs-CZ" dirty="0" smtClean="0"/>
              <a:t> (</a:t>
            </a:r>
            <a:r>
              <a:rPr lang="cs-CZ" dirty="0" err="1" smtClean="0"/>
              <a:t>comprobado</a:t>
            </a:r>
            <a:r>
              <a:rPr lang="cs-CZ" dirty="0" smtClean="0"/>
              <a:t> con </a:t>
            </a:r>
            <a:r>
              <a:rPr lang="cs-CZ" dirty="0" err="1" smtClean="0"/>
              <a:t>recuentos</a:t>
            </a:r>
            <a:r>
              <a:rPr lang="cs-CZ" dirty="0" smtClean="0"/>
              <a:t> a base de </a:t>
            </a:r>
            <a:r>
              <a:rPr lang="cs-CZ" dirty="0" err="1" smtClean="0"/>
              <a:t>calas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Prólogo</a:t>
            </a:r>
            <a:r>
              <a:rPr lang="cs-CZ" dirty="0" smtClean="0"/>
              <a:t> de la </a:t>
            </a:r>
            <a:r>
              <a:rPr lang="es-ES" dirty="0" smtClean="0"/>
              <a:t>2ª ed.</a:t>
            </a:r>
            <a:endParaRPr lang="cs-CZ" dirty="0" smtClean="0"/>
          </a:p>
          <a:p>
            <a:r>
              <a:rPr lang="cs-CZ" dirty="0" err="1" smtClean="0"/>
              <a:t>Introducción</a:t>
            </a:r>
            <a:r>
              <a:rPr lang="es-ES" dirty="0" smtClean="0"/>
              <a:t> </a:t>
            </a:r>
            <a:r>
              <a:rPr lang="cs-CZ" dirty="0" smtClean="0"/>
              <a:t>(base </a:t>
            </a:r>
            <a:r>
              <a:rPr lang="cs-CZ" dirty="0" err="1"/>
              <a:t>teórica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concepto</a:t>
            </a:r>
            <a:r>
              <a:rPr lang="cs-CZ" dirty="0"/>
              <a:t> de argot </a:t>
            </a:r>
            <a:r>
              <a:rPr lang="cs-CZ" dirty="0" err="1"/>
              <a:t>propuesto</a:t>
            </a:r>
            <a:r>
              <a:rPr lang="cs-CZ" dirty="0"/>
              <a:t> </a:t>
            </a:r>
            <a:r>
              <a:rPr lang="cs-CZ" dirty="0" err="1"/>
              <a:t>por</a:t>
            </a:r>
            <a:r>
              <a:rPr lang="cs-CZ" dirty="0"/>
              <a:t> la autora</a:t>
            </a:r>
            <a:r>
              <a:rPr lang="cs-CZ" dirty="0" smtClean="0"/>
              <a:t>)</a:t>
            </a:r>
            <a:r>
              <a:rPr lang="es-ES" dirty="0" smtClean="0"/>
              <a:t>; guía de usuario</a:t>
            </a:r>
          </a:p>
          <a:p>
            <a:r>
              <a:rPr lang="es-ES" dirty="0" smtClean="0"/>
              <a:t>Cuerpo del diccionario (nomenclatura o lemario)</a:t>
            </a:r>
          </a:p>
          <a:p>
            <a:r>
              <a:rPr lang="es-ES" dirty="0" smtClean="0"/>
              <a:t>Fuentes documentales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72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Macroestructura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Fuentes 1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Trabajo de campo; recogida directa de datos (grabaciones, cuestionarios, escritos de reclusos, revistas penitenciarias, vocabulario recogidos por policías, etc.)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i="1" dirty="0" smtClean="0"/>
              <a:t>ventajas</a:t>
            </a:r>
            <a:r>
              <a:rPr lang="es-ES" dirty="0" smtClean="0"/>
              <a:t>: fuentes directas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i="1" dirty="0" smtClean="0"/>
              <a:t>desventajas</a:t>
            </a:r>
            <a:r>
              <a:rPr lang="es-ES" dirty="0" smtClean="0"/>
              <a:t>: palabras sin contexto de 	uso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54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Macroestructura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Fuentes 2:</a:t>
            </a:r>
          </a:p>
          <a:p>
            <a:r>
              <a:rPr lang="es-ES" dirty="0" smtClean="0"/>
              <a:t>Fuentes escritas que imitan la inmediatez comunicativa o que utilizan recursos del lenguaje oral y de los registros coloquial y vulgar (novelas del ambiente marginal, artículos de opinión, blogs, etc.)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b="1" dirty="0" smtClean="0"/>
              <a:t>Fuentes 3:</a:t>
            </a:r>
          </a:p>
          <a:p>
            <a:r>
              <a:rPr lang="es-ES" dirty="0" smtClean="0"/>
              <a:t>Fuentes lexicográficas</a:t>
            </a:r>
          </a:p>
        </p:txBody>
      </p:sp>
    </p:spTree>
    <p:extLst>
      <p:ext uri="{BB962C8B-B14F-4D97-AF65-F5344CB8AC3E}">
        <p14:creationId xmlns:p14="http://schemas.microsoft.com/office/powerpoint/2010/main" val="3780090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Macroestructura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Tipo de entradas: palabras</a:t>
            </a:r>
          </a:p>
          <a:p>
            <a:r>
              <a:rPr lang="es-ES" dirty="0" smtClean="0"/>
              <a:t>UFS: como subentradas, lematizadas según criterios habituales en la lexicografía hispánica</a:t>
            </a:r>
          </a:p>
          <a:p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arrastre</a:t>
            </a:r>
          </a:p>
          <a:p>
            <a:pPr marL="0" indent="0">
              <a:buNone/>
            </a:pPr>
            <a:r>
              <a:rPr lang="es-ES" b="1" dirty="0" smtClean="0"/>
              <a:t>estar/quedar para el arrastre</a:t>
            </a:r>
          </a:p>
          <a:p>
            <a:pPr marL="0" indent="0">
              <a:buNone/>
            </a:pPr>
            <a:r>
              <a:rPr lang="es-ES" dirty="0" smtClean="0"/>
              <a:t>loc. Estar maltrecho, cansado o agotado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garbanzo </a:t>
            </a:r>
          </a:p>
          <a:p>
            <a:pPr marL="514350" indent="-514350">
              <a:buAutoNum type="arabicPeriod"/>
            </a:pPr>
            <a:r>
              <a:rPr lang="es-ES" dirty="0" smtClean="0"/>
              <a:t>[...]</a:t>
            </a:r>
          </a:p>
          <a:p>
            <a:pPr marL="514350" indent="-514350">
              <a:buAutoNum type="arabicPeriod"/>
            </a:pPr>
            <a:r>
              <a:rPr lang="es-ES" b="1" dirty="0" smtClean="0"/>
              <a:t>Cambiar el agua a los garbanzos</a:t>
            </a:r>
            <a:r>
              <a:rPr lang="es-ES" dirty="0" smtClean="0"/>
              <a:t>. Véase </a:t>
            </a:r>
            <a:r>
              <a:rPr lang="es-ES" b="1" dirty="0" smtClean="0"/>
              <a:t>agua</a:t>
            </a:r>
            <a:r>
              <a:rPr lang="es-ES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42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Macroestructura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Criterios de selección de lemas:</a:t>
            </a:r>
          </a:p>
          <a:p>
            <a:endParaRPr lang="es-ES" dirty="0"/>
          </a:p>
          <a:p>
            <a:r>
              <a:rPr lang="es-ES" dirty="0" smtClean="0"/>
              <a:t>Usuario meta: “público general”</a:t>
            </a:r>
          </a:p>
          <a:p>
            <a:r>
              <a:rPr lang="es-ES" dirty="0" smtClean="0"/>
              <a:t>Ideología: −</a:t>
            </a:r>
          </a:p>
          <a:p>
            <a:r>
              <a:rPr lang="es-ES" dirty="0" smtClean="0"/>
              <a:t>Frecuencia de uso: sin precisar, criterio inútil para este tipo de obras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6516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Muchas gracias por su atención.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903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</TotalTime>
  <Words>238</Words>
  <Application>Microsoft Office PowerPoint</Application>
  <PresentationFormat>Předvádění na obrazovce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Aspekt</vt:lpstr>
      <vt:lpstr>Julia Sanmartín Sáez Diccionario de argot </vt:lpstr>
      <vt:lpstr>Tipología </vt:lpstr>
      <vt:lpstr>Macroestructura </vt:lpstr>
      <vt:lpstr>Macroestructura</vt:lpstr>
      <vt:lpstr>Macroestructura</vt:lpstr>
      <vt:lpstr>Macroestructura</vt:lpstr>
      <vt:lpstr>Macroestructura</vt:lpstr>
      <vt:lpstr>Muchas gracias por su atención.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Julia Sanmartín Sáez. Diccionario de argot</dc:title>
  <dc:creator>User</dc:creator>
  <cp:lastModifiedBy>User</cp:lastModifiedBy>
  <cp:revision>5</cp:revision>
  <dcterms:created xsi:type="dcterms:W3CDTF">2014-11-10T14:16:47Z</dcterms:created>
  <dcterms:modified xsi:type="dcterms:W3CDTF">2014-11-10T15:05:24Z</dcterms:modified>
</cp:coreProperties>
</file>