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835F-AFB9-4489-B3EE-F3CD45E19F43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0A8A-9B17-4CCD-B975-B39DF2F7BA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835F-AFB9-4489-B3EE-F3CD45E19F43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0A8A-9B17-4CCD-B975-B39DF2F7BA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835F-AFB9-4489-B3EE-F3CD45E19F43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0A8A-9B17-4CCD-B975-B39DF2F7BA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835F-AFB9-4489-B3EE-F3CD45E19F43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0A8A-9B17-4CCD-B975-B39DF2F7BA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835F-AFB9-4489-B3EE-F3CD45E19F43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0A8A-9B17-4CCD-B975-B39DF2F7BA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835F-AFB9-4489-B3EE-F3CD45E19F43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0A8A-9B17-4CCD-B975-B39DF2F7BA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835F-AFB9-4489-B3EE-F3CD45E19F43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0A8A-9B17-4CCD-B975-B39DF2F7BA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835F-AFB9-4489-B3EE-F3CD45E19F43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0A8A-9B17-4CCD-B975-B39DF2F7BA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835F-AFB9-4489-B3EE-F3CD45E19F43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0A8A-9B17-4CCD-B975-B39DF2F7BA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835F-AFB9-4489-B3EE-F3CD45E19F43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0A8A-9B17-4CCD-B975-B39DF2F7BA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835F-AFB9-4489-B3EE-F3CD45E19F43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0A8A-9B17-4CCD-B975-B39DF2F7BA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2835F-AFB9-4489-B3EE-F3CD45E19F43}" type="datetimeFigureOut">
              <a:rPr lang="es-ES" smtClean="0"/>
              <a:pPr/>
              <a:t>23/11/2014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40A8A-9B17-4CCD-B975-B39DF2F7BA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tania.e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944215"/>
          </a:xfrm>
        </p:spPr>
        <p:txBody>
          <a:bodyPr/>
          <a:lstStyle/>
          <a:p>
            <a:r>
              <a:rPr lang="es-ES" smtClean="0"/>
              <a:t>Augustín</a:t>
            </a:r>
            <a:r>
              <a:rPr lang="es-ES" dirty="0" smtClean="0"/>
              <a:t> Redondo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4 Imagen" descr="Augustn-Redondo_thum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852936"/>
            <a:ext cx="3118342" cy="333717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915816" y="6165304"/>
            <a:ext cx="309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err="1" smtClean="0"/>
              <a:t>Augustín</a:t>
            </a:r>
            <a:r>
              <a:rPr lang="es-ES" sz="1000" dirty="0" smtClean="0"/>
              <a:t> Redondo  (2011), [fotografía]. Recuperado de </a:t>
            </a:r>
            <a:r>
              <a:rPr lang="es-ES" sz="1000" dirty="0" smtClean="0">
                <a:hlinkClick r:id="rId3"/>
              </a:rPr>
              <a:t>http://www.oretania.es</a:t>
            </a:r>
            <a:endParaRPr lang="es-ES" sz="1000" dirty="0" smtClean="0"/>
          </a:p>
          <a:p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Calibri"/>
              </a:rPr>
              <a:t>«</a:t>
            </a:r>
            <a:r>
              <a:rPr lang="es-ES" dirty="0" smtClean="0"/>
              <a:t>Tradición carnavalesca y creación literaria: del personaje de Sancho Panza al episodio de la Ínsula </a:t>
            </a:r>
            <a:r>
              <a:rPr lang="es-ES" dirty="0" err="1" smtClean="0"/>
              <a:t>Barataria</a:t>
            </a:r>
            <a:r>
              <a:rPr lang="es-ES" dirty="0" smtClean="0"/>
              <a:t> en el </a:t>
            </a:r>
            <a:r>
              <a:rPr lang="es-ES" i="1" dirty="0" smtClean="0"/>
              <a:t>Quijote</a:t>
            </a:r>
            <a:r>
              <a:rPr lang="es-ES" dirty="0" smtClean="0">
                <a:latin typeface="Calibri"/>
              </a:rPr>
              <a:t>»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>
              <a:buNone/>
            </a:pPr>
            <a:endParaRPr lang="es-ES" dirty="0" smtClean="0">
              <a:latin typeface="Calibri"/>
            </a:endParaRP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Teorías del origen del personaje de Sancho Panza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5" name="4 Abrir llave"/>
          <p:cNvSpPr/>
          <p:nvPr/>
        </p:nvSpPr>
        <p:spPr>
          <a:xfrm>
            <a:off x="5652120" y="2852936"/>
            <a:ext cx="360040" cy="3168352"/>
          </a:xfrm>
          <a:prstGeom prst="leftBrace">
            <a:avLst/>
          </a:prstGeom>
          <a:ln cap="rnd" cmpd="tri">
            <a:solidFill>
              <a:schemeClr val="tx1"/>
            </a:solidFill>
            <a:beve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940152" y="2852936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-Teatro </a:t>
            </a:r>
            <a:r>
              <a:rPr lang="es-ES" dirty="0" err="1" smtClean="0"/>
              <a:t>prelopista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-Campesino de la tradición oral del Siglo de Oro</a:t>
            </a:r>
          </a:p>
          <a:p>
            <a:endParaRPr lang="es-ES" dirty="0"/>
          </a:p>
          <a:p>
            <a:r>
              <a:rPr lang="es-ES" dirty="0" smtClean="0"/>
              <a:t>-Modelo folklórico del </a:t>
            </a:r>
            <a:r>
              <a:rPr lang="es-ES" i="1" dirty="0" smtClean="0"/>
              <a:t>tonto-listo</a:t>
            </a:r>
          </a:p>
          <a:p>
            <a:endParaRPr lang="es-ES" i="1" dirty="0"/>
          </a:p>
          <a:p>
            <a:r>
              <a:rPr lang="es-ES" b="1" i="1" dirty="0" smtClean="0"/>
              <a:t>-</a:t>
            </a:r>
            <a:r>
              <a:rPr lang="es-ES" b="1" dirty="0" smtClean="0"/>
              <a:t>Raíz carnavalesca del personaje</a:t>
            </a:r>
            <a:endParaRPr lang="es-E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Sancho-panza-ren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2096" y="2420441"/>
            <a:ext cx="3460103" cy="309679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dirty="0" smtClean="0"/>
              <a:t>Visión de la Iglesia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630932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Brueghel, </a:t>
            </a:r>
            <a:r>
              <a:rPr lang="es-ES" sz="1400" dirty="0" err="1" smtClean="0"/>
              <a:t>Pieter</a:t>
            </a:r>
            <a:r>
              <a:rPr lang="es-ES" sz="1400" dirty="0" smtClean="0"/>
              <a:t> (1559).  </a:t>
            </a:r>
            <a:r>
              <a:rPr lang="es-ES" sz="1400" i="1" dirty="0" smtClean="0"/>
              <a:t>El combate entre don carnaval y doña cuaresma </a:t>
            </a:r>
            <a:r>
              <a:rPr lang="es-ES" sz="1400" dirty="0" smtClean="0"/>
              <a:t>[Óleo sobre tabla]. Recuperado de http://es.wikipedia.org/</a:t>
            </a:r>
            <a:endParaRPr lang="es-ES" sz="1400" dirty="0"/>
          </a:p>
        </p:txBody>
      </p:sp>
      <p:pic>
        <p:nvPicPr>
          <p:cNvPr id="4" name="3 Marcador de contenido" descr="lucha carnaval y cuares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7733302" cy="552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locura de Sancho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Locura carnavalesca: no está enfermo, sino que es inocente o se hace el tonto, el bobo.</a:t>
            </a:r>
          </a:p>
          <a:p>
            <a:r>
              <a:rPr lang="es-ES" dirty="0" smtClean="0"/>
              <a:t>Su ignorancia y tontería contrastan con algunos atisbos de divina sabiduría.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libros don quij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212976"/>
            <a:ext cx="2247900" cy="309562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499992" y="6309320"/>
            <a:ext cx="4644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/>
              <a:t>Martín, A. (2011). </a:t>
            </a:r>
            <a:r>
              <a:rPr lang="es-ES" sz="1100" i="1" dirty="0" smtClean="0"/>
              <a:t>La locura de Don Quijote</a:t>
            </a:r>
            <a:r>
              <a:rPr lang="es-ES" sz="1100" dirty="0" smtClean="0"/>
              <a:t> [Placa de cerámica talaverana]. Recuperado de http://www.toumartin.com/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Episodio de la Ínsula </a:t>
            </a:r>
            <a:r>
              <a:rPr lang="es-ES" b="1" dirty="0" err="1" smtClean="0"/>
              <a:t>Barataria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s-ES" sz="2800" dirty="0" smtClean="0"/>
              <a:t>Características carnavalescas del episodio:</a:t>
            </a: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-Mundo al revés</a:t>
            </a:r>
          </a:p>
          <a:p>
            <a:pPr>
              <a:buNone/>
            </a:pPr>
            <a:r>
              <a:rPr lang="es-ES" sz="2000" dirty="0" smtClean="0"/>
              <a:t>-Tema del simbolismo carnavalesco: nacimiento-muerte-resurrección</a:t>
            </a:r>
          </a:p>
          <a:p>
            <a:pPr>
              <a:buNone/>
            </a:pPr>
            <a:r>
              <a:rPr lang="es-ES" sz="2000" dirty="0" smtClean="0"/>
              <a:t>-Disfraz de Sancho y de los que participan en la burla</a:t>
            </a:r>
          </a:p>
          <a:p>
            <a:pPr>
              <a:buNone/>
            </a:pPr>
            <a:r>
              <a:rPr lang="es-ES" sz="2000" dirty="0" smtClean="0"/>
              <a:t>-Combate simbólico entre Carnaval (=Sancho) y Cuaresma (=Pedro Recio)</a:t>
            </a:r>
          </a:p>
          <a:p>
            <a:pPr>
              <a:buNone/>
            </a:pPr>
            <a:r>
              <a:rPr lang="es-ES" sz="2000" dirty="0" smtClean="0"/>
              <a:t>-Sancho va cambiando física y moralmente: de carnavalesco a cuaresmal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insula barat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645024"/>
            <a:ext cx="4762500" cy="29718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267744" y="6596390"/>
            <a:ext cx="5472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Recuperado de: https://www.google.es/search?q=salida+de+sancho+para+la+insula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1608" cy="1143000"/>
          </a:xfrm>
        </p:spPr>
        <p:txBody>
          <a:bodyPr/>
          <a:lstStyle/>
          <a:p>
            <a:r>
              <a:rPr lang="es-ES" dirty="0" smtClean="0"/>
              <a:t>Conclusión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El tema de la justicia</a:t>
            </a:r>
          </a:p>
          <a:p>
            <a:endParaRPr lang="es-ES" dirty="0" smtClean="0"/>
          </a:p>
          <a:p>
            <a:r>
              <a:rPr lang="es-ES" dirty="0" smtClean="0"/>
              <a:t>Sancho como gobernador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195</Words>
  <Application>Microsoft Office PowerPoint</Application>
  <PresentationFormat>Presentación en pantalla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Augustín Redondo </vt:lpstr>
      <vt:lpstr>«Tradición carnavalesca y creación literaria: del personaje de Sancho Panza al episodio de la Ínsula Barataria en el Quijote»</vt:lpstr>
      <vt:lpstr>Visión de la Iglesia</vt:lpstr>
      <vt:lpstr>La locura de Sancho </vt:lpstr>
      <vt:lpstr>Episodio de la Ínsula Barataria</vt:lpstr>
      <vt:lpstr>Conclusión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Agustín Redondo</dc:title>
  <dc:creator>Rosalia</dc:creator>
  <cp:lastModifiedBy>Rosalia</cp:lastModifiedBy>
  <cp:revision>33</cp:revision>
  <dcterms:created xsi:type="dcterms:W3CDTF">2014-11-02T10:48:56Z</dcterms:created>
  <dcterms:modified xsi:type="dcterms:W3CDTF">2014-11-23T13:40:26Z</dcterms:modified>
</cp:coreProperties>
</file>