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57" r:id="rId3"/>
    <p:sldId id="258" r:id="rId4"/>
    <p:sldId id="263" r:id="rId5"/>
    <p:sldId id="264" r:id="rId6"/>
    <p:sldId id="265" r:id="rId7"/>
    <p:sldId id="266" r:id="rId8"/>
    <p:sldId id="267" r:id="rId9"/>
    <p:sldId id="259" r:id="rId10"/>
    <p:sldId id="275" r:id="rId11"/>
    <p:sldId id="276" r:id="rId12"/>
    <p:sldId id="277" r:id="rId13"/>
    <p:sldId id="278" r:id="rId14"/>
    <p:sldId id="280" r:id="rId15"/>
    <p:sldId id="279" r:id="rId16"/>
    <p:sldId id="273" r:id="rId17"/>
    <p:sldId id="274" r:id="rId18"/>
    <p:sldId id="281" r:id="rId19"/>
    <p:sldId id="283" r:id="rId20"/>
    <p:sldId id="284" r:id="rId21"/>
    <p:sldId id="285" r:id="rId22"/>
    <p:sldId id="286" r:id="rId23"/>
    <p:sldId id="282" r:id="rId24"/>
    <p:sldId id="290" r:id="rId25"/>
    <p:sldId id="287" r:id="rId26"/>
    <p:sldId id="288" r:id="rId27"/>
    <p:sldId id="289" r:id="rId28"/>
    <p:sldId id="294" r:id="rId29"/>
    <p:sldId id="295" r:id="rId30"/>
    <p:sldId id="291" r:id="rId31"/>
    <p:sldId id="292" r:id="rId32"/>
    <p:sldId id="296" r:id="rId33"/>
    <p:sldId id="297" r:id="rId34"/>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144" d="100"/>
          <a:sy n="144" d="100"/>
        </p:scale>
        <p:origin x="-1432"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a:p>
        </p:txBody>
      </p:sp>
      <p:sp>
        <p:nvSpPr>
          <p:cNvPr id="4" name="Marcador de fecha 3"/>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11"/>
          </p:nvPr>
        </p:nvSpPr>
        <p:spPr/>
        <p:txBody>
          <a:bodyPr/>
          <a:lstStyle/>
          <a:p>
            <a:endParaRPr lang="es-ES_tradnl"/>
          </a:p>
        </p:txBody>
      </p:sp>
      <p:sp>
        <p:nvSpPr>
          <p:cNvPr id="6" name="Marcador de número de diapositiva 5"/>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fecha 4"/>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7" name="Marcador de fecha 6"/>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8" name="Marcador de pie de página 7"/>
          <p:cNvSpPr>
            <a:spLocks noGrp="1"/>
          </p:cNvSpPr>
          <p:nvPr>
            <p:ph type="ftr" sz="quarter" idx="11"/>
          </p:nvPr>
        </p:nvSpPr>
        <p:spPr/>
        <p:txBody>
          <a:bodyPr/>
          <a:lstStyle/>
          <a:p>
            <a:endParaRPr lang="es-ES_tradnl"/>
          </a:p>
        </p:txBody>
      </p:sp>
      <p:sp>
        <p:nvSpPr>
          <p:cNvPr id="9" name="Marcador de número de diapositiva 8"/>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_tradnl"/>
          </a:p>
        </p:txBody>
      </p:sp>
      <p:sp>
        <p:nvSpPr>
          <p:cNvPr id="3" name="Marcador de fecha 2"/>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4" name="Marcador de pie de página 3"/>
          <p:cNvSpPr>
            <a:spLocks noGrp="1"/>
          </p:cNvSpPr>
          <p:nvPr>
            <p:ph type="ftr" sz="quarter" idx="11"/>
          </p:nvPr>
        </p:nvSpPr>
        <p:spPr/>
        <p:txBody>
          <a:bodyPr/>
          <a:lstStyle/>
          <a:p>
            <a:endParaRPr lang="es-ES_tradnl"/>
          </a:p>
        </p:txBody>
      </p:sp>
      <p:sp>
        <p:nvSpPr>
          <p:cNvPr id="5" name="Marcador de número de diapositiva 4"/>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3" name="Marcador de pie de página 2"/>
          <p:cNvSpPr>
            <a:spLocks noGrp="1"/>
          </p:cNvSpPr>
          <p:nvPr>
            <p:ph type="ftr" sz="quarter" idx="11"/>
          </p:nvPr>
        </p:nvSpPr>
        <p:spPr/>
        <p:txBody>
          <a:bodyPr/>
          <a:lstStyle/>
          <a:p>
            <a:endParaRPr lang="es-ES_tradnl"/>
          </a:p>
        </p:txBody>
      </p:sp>
      <p:sp>
        <p:nvSpPr>
          <p:cNvPr id="4" name="Marcador de número de diapositiva 3"/>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28C3C49E-983F-4648-B4A1-02922D825B7B}" type="datetimeFigureOut">
              <a:rPr lang="es-ES_tradnl" smtClean="0"/>
              <a:pPr/>
              <a:t>25/10/11</a:t>
            </a:fld>
            <a:endParaRPr lang="es-ES_tradnl"/>
          </a:p>
        </p:txBody>
      </p:sp>
      <p:sp>
        <p:nvSpPr>
          <p:cNvPr id="6" name="Marcador de pie de página 5"/>
          <p:cNvSpPr>
            <a:spLocks noGrp="1"/>
          </p:cNvSpPr>
          <p:nvPr>
            <p:ph type="ftr" sz="quarter" idx="11"/>
          </p:nvPr>
        </p:nvSpPr>
        <p:spPr/>
        <p:txBody>
          <a:bodyPr/>
          <a:lstStyle/>
          <a:p>
            <a:endParaRPr lang="es-ES_tradnl"/>
          </a:p>
        </p:txBody>
      </p:sp>
      <p:sp>
        <p:nvSpPr>
          <p:cNvPr id="7" name="Marcador de número de diapositiva 6"/>
          <p:cNvSpPr>
            <a:spLocks noGrp="1"/>
          </p:cNvSpPr>
          <p:nvPr>
            <p:ph type="sldNum" sz="quarter" idx="12"/>
          </p:nvPr>
        </p:nvSpPr>
        <p:spPr/>
        <p:txBody>
          <a:bodyPr/>
          <a:lstStyle/>
          <a:p>
            <a:fld id="{52FECBA9-129E-6343-87B8-560A80F673C9}" type="slidenum">
              <a:rPr lang="es-ES_tradnl" smtClean="0"/>
              <a:pPr/>
              <a:t>‹Nr.›</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_tradnl"/>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C3C49E-983F-4648-B4A1-02922D825B7B}" type="datetimeFigureOut">
              <a:rPr lang="es-ES_tradnl" smtClean="0"/>
              <a:pPr/>
              <a:t>25/10/11</a:t>
            </a:fld>
            <a:endParaRPr lang="es-ES_tradnl"/>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FECBA9-129E-6343-87B8-560A80F673C9}" type="slidenum">
              <a:rPr lang="es-ES_tradnl" smtClean="0"/>
              <a:pPr/>
              <a:t>‹Nr.›</a:t>
            </a:fld>
            <a:endParaRPr lang="es-ES_tradnl"/>
          </a:p>
        </p:txBody>
      </p:sp>
      <p:pic>
        <p:nvPicPr>
          <p:cNvPr id="7" name="Imagen 6"/>
          <p:cNvPicPr>
            <a:picLocks noChangeAspect="1"/>
          </p:cNvPicPr>
          <p:nvPr/>
        </p:nvPicPr>
        <p:blipFill>
          <a:blip r:embed="rId13">
            <a:lum bright="70000" contrast="-70000"/>
          </a:blip>
          <a:stretch>
            <a:fillRect/>
          </a:stretch>
        </p:blipFill>
        <p:spPr>
          <a:xfrm>
            <a:off x="4334796" y="762000"/>
            <a:ext cx="4809204" cy="4800600"/>
          </a:xfrm>
          <a:prstGeom prst="rect">
            <a:avLst/>
          </a:prstGeom>
        </p:spPr>
      </p:pic>
      <p:pic>
        <p:nvPicPr>
          <p:cNvPr id="8" name="Imagen 7"/>
          <p:cNvPicPr>
            <a:picLocks noChangeAspect="1"/>
          </p:cNvPicPr>
          <p:nvPr/>
        </p:nvPicPr>
        <p:blipFill>
          <a:blip r:embed="rId14">
            <a:lum bright="70000" contrast="-80000"/>
          </a:blip>
          <a:stretch>
            <a:fillRect/>
          </a:stretch>
        </p:blipFill>
        <p:spPr>
          <a:xfrm>
            <a:off x="0" y="274638"/>
            <a:ext cx="4419600" cy="577837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4800" y="1981201"/>
            <a:ext cx="8534400" cy="1619250"/>
          </a:xfrm>
        </p:spPr>
        <p:txBody>
          <a:bodyPr>
            <a:noAutofit/>
          </a:bodyPr>
          <a:lstStyle/>
          <a:p>
            <a:r>
              <a:rPr lang="es-ES_tradnl" sz="5400" b="1" dirty="0" smtClean="0"/>
              <a:t>LAS NORMAS ACADÉMICAS: ÚLTIMOS CAMBIOS</a:t>
            </a:r>
            <a:endParaRPr lang="es-ES_tradnl" sz="5400" b="1" dirty="0"/>
          </a:p>
        </p:txBody>
      </p:sp>
      <p:sp>
        <p:nvSpPr>
          <p:cNvPr id="3" name="Subtítulo 2"/>
          <p:cNvSpPr>
            <a:spLocks noGrp="1"/>
          </p:cNvSpPr>
          <p:nvPr>
            <p:ph type="subTitle" idx="1"/>
          </p:nvPr>
        </p:nvSpPr>
        <p:spPr/>
        <p:txBody>
          <a:bodyPr/>
          <a:lstStyle/>
          <a:p>
            <a:endParaRPr lang="es-ES_tradn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La tilde en la conjunción o entre cifras</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rmAutofit lnSpcReduction="10000"/>
          </a:bodyPr>
          <a:lstStyle/>
          <a:p>
            <a:pPr algn="just"/>
            <a:r>
              <a:rPr lang="es-ES_tradnl" sz="3613" b="1" dirty="0" smtClean="0">
                <a:solidFill>
                  <a:srgbClr val="FF0000"/>
                </a:solidFill>
              </a:rPr>
              <a:t>Sí llevaba tilde.</a:t>
            </a:r>
          </a:p>
          <a:p>
            <a:r>
              <a:rPr lang="es-ES_tradnl" dirty="0" smtClean="0"/>
              <a:t>La norma académica recomendaba la tilde en la conjunción átona o entre cifras: con el fin de que no se confundiera con el </a:t>
            </a:r>
            <a:r>
              <a:rPr lang="es-ES_tradnl" i="1" dirty="0" smtClean="0"/>
              <a:t>cero:</a:t>
            </a:r>
          </a:p>
          <a:p>
            <a:pPr lvl="1"/>
            <a:r>
              <a:rPr lang="es-ES_tradnl" b="1" dirty="0" smtClean="0"/>
              <a:t>60 ó 70.</a:t>
            </a:r>
            <a:endParaRPr lang="es-ES_tradnl" sz="2813" b="1" dirty="0" smtClean="0"/>
          </a:p>
        </p:txBody>
      </p:sp>
      <p:sp>
        <p:nvSpPr>
          <p:cNvPr id="6" name="Marcador de contenido 5"/>
          <p:cNvSpPr>
            <a:spLocks noGrp="1"/>
          </p:cNvSpPr>
          <p:nvPr>
            <p:ph sz="half" idx="2"/>
          </p:nvPr>
        </p:nvSpPr>
        <p:spPr>
          <a:xfrm>
            <a:off x="4648200" y="1447800"/>
            <a:ext cx="4038600" cy="4525963"/>
          </a:xfrm>
        </p:spPr>
        <p:txBody>
          <a:bodyPr>
            <a:normAutofit lnSpcReduction="10000"/>
          </a:bodyPr>
          <a:lstStyle/>
          <a:p>
            <a:r>
              <a:rPr lang="es-ES_tradnl" sz="4800" b="1" dirty="0" smtClean="0">
                <a:solidFill>
                  <a:srgbClr val="FF0000"/>
                </a:solidFill>
              </a:rPr>
              <a:t>Se escribe siempre sin tilde</a:t>
            </a:r>
            <a:r>
              <a:rPr lang="es-ES_tradnl" sz="4800" dirty="0" smtClean="0"/>
              <a:t>, aunque aparezca entre cifras: </a:t>
            </a:r>
          </a:p>
          <a:p>
            <a:pPr lvl="1"/>
            <a:r>
              <a:rPr lang="es-ES_tradnl" sz="4400" dirty="0" smtClean="0"/>
              <a:t>60 o </a:t>
            </a:r>
            <a:r>
              <a:rPr lang="es-ES_tradnl" sz="4400" i="1" dirty="0" smtClean="0"/>
              <a:t>70.</a:t>
            </a: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uso de mayúscula inicial en títulos y cargos</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Autofit/>
          </a:bodyPr>
          <a:lstStyle/>
          <a:p>
            <a:pPr algn="just"/>
            <a:r>
              <a:rPr lang="es-ES_tradnl" sz="3200" b="1" dirty="0" smtClean="0">
                <a:solidFill>
                  <a:srgbClr val="FF0000"/>
                </a:solidFill>
              </a:rPr>
              <a:t>Sí. </a:t>
            </a:r>
          </a:p>
          <a:p>
            <a:pPr lvl="1"/>
            <a:r>
              <a:rPr lang="es-ES_tradnl" sz="2800" dirty="0" smtClean="0"/>
              <a:t>El Rey se dirigió a todos los ciudadanos. </a:t>
            </a:r>
          </a:p>
          <a:p>
            <a:pPr lvl="1"/>
            <a:r>
              <a:rPr lang="es-ES_tradnl" sz="2800" dirty="0" smtClean="0"/>
              <a:t>El Papa visitará Brasil.</a:t>
            </a:r>
          </a:p>
          <a:p>
            <a:pPr lvl="1"/>
            <a:r>
              <a:rPr lang="es-ES_tradnl" sz="2800" dirty="0" smtClean="0"/>
              <a:t>El Presidente comparecerá en el Congreso.</a:t>
            </a:r>
          </a:p>
          <a:p>
            <a:pPr lvl="1"/>
            <a:r>
              <a:rPr lang="es-ES_tradnl" sz="2800" dirty="0" smtClean="0"/>
              <a:t>El Rector de la Ugr acudirá al acto inaugural.</a:t>
            </a:r>
          </a:p>
        </p:txBody>
      </p:sp>
      <p:sp>
        <p:nvSpPr>
          <p:cNvPr id="6" name="Marcador de contenido 5"/>
          <p:cNvSpPr>
            <a:spLocks noGrp="1"/>
          </p:cNvSpPr>
          <p:nvPr>
            <p:ph sz="half" idx="2"/>
          </p:nvPr>
        </p:nvSpPr>
        <p:spPr>
          <a:xfrm>
            <a:off x="4648200" y="1447800"/>
            <a:ext cx="4038600" cy="4525963"/>
          </a:xfrm>
        </p:spPr>
        <p:txBody>
          <a:bodyPr>
            <a:normAutofit fontScale="47500" lnSpcReduction="20000"/>
          </a:bodyPr>
          <a:lstStyle/>
          <a:p>
            <a:r>
              <a:rPr lang="es-ES_tradnl" sz="4800" b="1" dirty="0" smtClean="0">
                <a:solidFill>
                  <a:srgbClr val="FF0000"/>
                </a:solidFill>
              </a:rPr>
              <a:t>No. </a:t>
            </a:r>
          </a:p>
          <a:p>
            <a:r>
              <a:rPr lang="es-ES_tradnl" sz="4800" dirty="0" smtClean="0"/>
              <a:t>Se deben escribir siempre con minúscula inicial, independientemente de que acompañen o no al nombre propio al que hacen referencia. </a:t>
            </a:r>
          </a:p>
          <a:p>
            <a:pPr lvl="1"/>
            <a:r>
              <a:rPr lang="es-ES_tradnl" sz="4400" i="1" dirty="0" smtClean="0"/>
              <a:t>El rey Arturo es el personaje central de la obra.</a:t>
            </a:r>
          </a:p>
          <a:p>
            <a:pPr lvl="1"/>
            <a:r>
              <a:rPr lang="es-ES_tradnl" sz="4400" i="1" dirty="0" smtClean="0"/>
              <a:t>El rey se dirigió a todos los ciudadanos.</a:t>
            </a:r>
          </a:p>
          <a:p>
            <a:pPr lvl="1"/>
            <a:r>
              <a:rPr lang="es-ES_tradnl" sz="4400" dirty="0" smtClean="0"/>
              <a:t>El rector de la Ugr acudirá al acto.</a:t>
            </a:r>
            <a:endParaRPr lang="es-ES_tradnl" sz="4080" dirty="0"/>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uso de mayúscula inicial en algunos accidentes geográficos</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Autofit/>
          </a:bodyPr>
          <a:lstStyle/>
          <a:p>
            <a:r>
              <a:rPr lang="es-ES_tradnl" sz="2000" b="1" dirty="0" smtClean="0">
                <a:solidFill>
                  <a:srgbClr val="FF0000"/>
                </a:solidFill>
              </a:rPr>
              <a:t>Se escribían con mayúscula inicial</a:t>
            </a:r>
            <a:r>
              <a:rPr lang="es-ES_tradnl" sz="2000" dirty="0" smtClean="0"/>
              <a:t> los sustantivos que designan accidentes geográficos -aun siendo nombres genéricos- cuando se usaban, por antonomasia, en sustitución del nombre propio.</a:t>
            </a:r>
            <a:r>
              <a:rPr lang="es-ES_tradnl" sz="2000" b="1" dirty="0" smtClean="0"/>
              <a:t> </a:t>
            </a:r>
          </a:p>
          <a:p>
            <a:pPr lvl="1"/>
            <a:r>
              <a:rPr lang="es-ES_tradnl" sz="2000" i="1" dirty="0" smtClean="0"/>
              <a:t>el Golfo (para hacer referencia al Golfo de México)</a:t>
            </a:r>
          </a:p>
          <a:p>
            <a:pPr lvl="1"/>
            <a:r>
              <a:rPr lang="es-ES_tradnl" sz="2000" dirty="0" smtClean="0"/>
              <a:t>el </a:t>
            </a:r>
            <a:r>
              <a:rPr lang="es-ES_tradnl" sz="2000" i="1" dirty="0" smtClean="0"/>
              <a:t>Canal (en alusión al Canal de la Mancha)</a:t>
            </a:r>
          </a:p>
          <a:p>
            <a:pPr lvl="1"/>
            <a:r>
              <a:rPr lang="es-ES_tradnl" sz="2000" i="1" dirty="0" smtClean="0"/>
              <a:t>Península Ibérica (por el territorio peninsular español)</a:t>
            </a:r>
            <a:endParaRPr lang="es-ES_tradnl" sz="2000" dirty="0" smtClean="0"/>
          </a:p>
        </p:txBody>
      </p:sp>
      <p:sp>
        <p:nvSpPr>
          <p:cNvPr id="6" name="Marcador de contenido 5"/>
          <p:cNvSpPr>
            <a:spLocks noGrp="1"/>
          </p:cNvSpPr>
          <p:nvPr>
            <p:ph sz="half" idx="2"/>
          </p:nvPr>
        </p:nvSpPr>
        <p:spPr>
          <a:xfrm>
            <a:off x="4648200" y="1447800"/>
            <a:ext cx="4038600" cy="4525963"/>
          </a:xfrm>
        </p:spPr>
        <p:txBody>
          <a:bodyPr>
            <a:normAutofit fontScale="47500" lnSpcReduction="20000"/>
          </a:bodyPr>
          <a:lstStyle/>
          <a:p>
            <a:r>
              <a:rPr lang="es-ES_tradnl" sz="4400" dirty="0" smtClean="0"/>
              <a:t>Se mantiene la mayúscula inicial para los usos antonomásticos de los nombres genéricos:</a:t>
            </a:r>
          </a:p>
          <a:p>
            <a:pPr lvl="1"/>
            <a:r>
              <a:rPr lang="es-ES_tradnl" sz="4000" i="1" dirty="0" smtClean="0"/>
              <a:t>(el Golfo, la Península, etc.). </a:t>
            </a:r>
          </a:p>
          <a:p>
            <a:r>
              <a:rPr lang="es-ES_tradnl" sz="4400" i="1" dirty="0" smtClean="0"/>
              <a:t>Pero para aquellos sustantivos genéricos que aparecen seguidos de un adjetivo </a:t>
            </a:r>
            <a:r>
              <a:rPr lang="es-ES_tradnl" sz="4400" dirty="0" smtClean="0"/>
              <a:t>derivado del topónimo, se indica que tanto el sustantivo como el adjetivo se deben escribir en minúscula inicial.</a:t>
            </a:r>
          </a:p>
          <a:p>
            <a:pPr lvl="1"/>
            <a:r>
              <a:rPr lang="es-ES_tradnl" sz="4000" i="1" dirty="0" smtClean="0"/>
              <a:t>península ibérica</a:t>
            </a:r>
          </a:p>
          <a:p>
            <a:pPr lvl="1"/>
            <a:r>
              <a:rPr lang="es-ES_tradnl" sz="4000" i="1" dirty="0" smtClean="0"/>
              <a:t>c</a:t>
            </a:r>
            <a:r>
              <a:rPr lang="es-ES_tradnl" sz="4400" i="1" dirty="0" smtClean="0"/>
              <a:t>ordillera andina</a:t>
            </a:r>
          </a:p>
          <a:p>
            <a:pPr lvl="1"/>
            <a:r>
              <a:rPr lang="es-ES_tradnl" sz="4400" i="1" dirty="0" smtClean="0"/>
              <a:t>islas británicas</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prefijo </a:t>
            </a:r>
            <a:r>
              <a:rPr lang="es-ES_tradnl" b="1" i="1" dirty="0" smtClean="0">
                <a:solidFill>
                  <a:srgbClr val="3366FF"/>
                </a:solidFill>
              </a:rPr>
              <a:t>ex</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rmAutofit/>
          </a:bodyPr>
          <a:lstStyle/>
          <a:p>
            <a:pPr algn="just"/>
            <a:r>
              <a:rPr lang="es-ES_tradnl" dirty="0" smtClean="0"/>
              <a:t>No había un criterio </a:t>
            </a:r>
            <a:r>
              <a:rPr lang="es-ES_tradnl" dirty="0" smtClean="0"/>
              <a:t>claro </a:t>
            </a:r>
            <a:r>
              <a:rPr lang="es-ES_tradnl" dirty="0" smtClean="0"/>
              <a:t>sobre la forma de escribir el prefijo ex con el significado de 'que fue y ya no es' (ni para los demás prefijos).</a:t>
            </a: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33400"/>
            <a:ext cx="8229600" cy="1143000"/>
          </a:xfrm>
        </p:spPr>
        <p:txBody>
          <a:bodyPr>
            <a:noAutofit/>
          </a:bodyPr>
          <a:lstStyle/>
          <a:p>
            <a:r>
              <a:rPr lang="es-ES_tradnl" sz="3600" b="1" dirty="0" smtClean="0"/>
              <a:t>Cuatro reglas para una escritura correcta de los prefijos, según la nueva Ortografía de la lengua española (FUNDÉU):</a:t>
            </a:r>
            <a:br>
              <a:rPr lang="es-ES_tradnl" sz="3600" b="1" dirty="0" smtClean="0"/>
            </a:br>
            <a:endParaRPr lang="es-ES_tradnl" sz="3600" b="1" dirty="0"/>
          </a:p>
        </p:txBody>
      </p:sp>
      <p:sp>
        <p:nvSpPr>
          <p:cNvPr id="5" name="Rectángulo 4"/>
          <p:cNvSpPr/>
          <p:nvPr/>
        </p:nvSpPr>
        <p:spPr>
          <a:xfrm>
            <a:off x="457200" y="1600200"/>
            <a:ext cx="8458200" cy="5047537"/>
          </a:xfrm>
          <a:prstGeom prst="rect">
            <a:avLst/>
          </a:prstGeom>
        </p:spPr>
        <p:txBody>
          <a:bodyPr wrap="square">
            <a:spAutoFit/>
          </a:bodyPr>
          <a:lstStyle/>
          <a:p>
            <a:r>
              <a:rPr lang="es-ES_tradnl" b="1" dirty="0" smtClean="0"/>
              <a:t>1.- Unidos a la palabra que acompañan</a:t>
            </a:r>
          </a:p>
          <a:p>
            <a:pPr algn="just"/>
            <a:r>
              <a:rPr lang="es-ES_tradnl" dirty="0" smtClean="0"/>
              <a:t>	</a:t>
            </a:r>
            <a:r>
              <a:rPr lang="es-ES_tradnl" sz="1600" dirty="0" smtClean="0"/>
              <a:t>- antivirus, supermodelo, anteayer, exmarido, vicepresidente, sobrealimentar, 	contraoferta, prepago, etc.</a:t>
            </a:r>
          </a:p>
          <a:p>
            <a:endParaRPr lang="es-ES_tradnl" dirty="0" smtClean="0"/>
          </a:p>
          <a:p>
            <a:r>
              <a:rPr lang="es-ES_tradnl" b="1" dirty="0" smtClean="0"/>
              <a:t>2.- Con </a:t>
            </a:r>
            <a:r>
              <a:rPr lang="es-ES_tradnl" b="1" dirty="0" err="1" smtClean="0"/>
              <a:t>guion</a:t>
            </a:r>
            <a:r>
              <a:rPr lang="es-ES_tradnl" b="1" dirty="0" smtClean="0"/>
              <a:t> </a:t>
            </a:r>
          </a:p>
          <a:p>
            <a:r>
              <a:rPr lang="es-ES_tradnl" dirty="0" smtClean="0"/>
              <a:t>Cuando la siguiente palabra comience por mayúscula o sea un número:</a:t>
            </a:r>
          </a:p>
          <a:p>
            <a:r>
              <a:rPr lang="es-ES_tradnl" dirty="0" smtClean="0"/>
              <a:t>	- </a:t>
            </a:r>
            <a:r>
              <a:rPr lang="es-ES_tradnl" dirty="0" err="1" smtClean="0"/>
              <a:t>anti</a:t>
            </a:r>
            <a:r>
              <a:rPr lang="es-ES_tradnl" dirty="0" smtClean="0"/>
              <a:t>-ALCA, </a:t>
            </a:r>
            <a:r>
              <a:rPr lang="es-ES_tradnl" dirty="0" err="1" smtClean="0"/>
              <a:t>anti</a:t>
            </a:r>
            <a:r>
              <a:rPr lang="es-ES_tradnl" dirty="0" smtClean="0"/>
              <a:t>-Mussolini, </a:t>
            </a:r>
            <a:r>
              <a:rPr lang="es-ES_tradnl" dirty="0" err="1" smtClean="0"/>
              <a:t>pro</a:t>
            </a:r>
            <a:r>
              <a:rPr lang="es-ES_tradnl" dirty="0" smtClean="0"/>
              <a:t>-</a:t>
            </a:r>
            <a:r>
              <a:rPr lang="es-ES_tradnl" dirty="0" err="1" smtClean="0"/>
              <a:t>Obama</a:t>
            </a:r>
            <a:r>
              <a:rPr lang="es-ES_tradnl" dirty="0" smtClean="0"/>
              <a:t>,  </a:t>
            </a:r>
            <a:r>
              <a:rPr lang="es-ES_tradnl" dirty="0" err="1" smtClean="0"/>
              <a:t>sub</a:t>
            </a:r>
            <a:r>
              <a:rPr lang="es-ES_tradnl" dirty="0" smtClean="0"/>
              <a:t>-21, </a:t>
            </a:r>
            <a:r>
              <a:rPr lang="es-ES_tradnl" dirty="0" err="1" smtClean="0"/>
              <a:t>super</a:t>
            </a:r>
            <a:r>
              <a:rPr lang="es-ES_tradnl" dirty="0" smtClean="0"/>
              <a:t>-8. </a:t>
            </a:r>
          </a:p>
          <a:p>
            <a:endParaRPr lang="es-ES_tradnl" dirty="0" smtClean="0"/>
          </a:p>
          <a:p>
            <a:r>
              <a:rPr lang="es-ES_tradnl" b="1" dirty="0" smtClean="0"/>
              <a:t>3.- Con espacio separador</a:t>
            </a:r>
          </a:p>
          <a:p>
            <a:pPr algn="just"/>
            <a:r>
              <a:rPr lang="es-ES_tradnl" dirty="0" smtClean="0"/>
              <a:t>El prefijo irá separado solo si afecta a varias palabras que tienen un significado unitario: - 	- </a:t>
            </a:r>
            <a:r>
              <a:rPr lang="es-ES_tradnl" sz="1600" dirty="0" smtClean="0"/>
              <a:t>ex alto cargo, </a:t>
            </a:r>
            <a:r>
              <a:rPr lang="es-ES_tradnl" sz="1600" dirty="0" err="1" smtClean="0"/>
              <a:t>vice</a:t>
            </a:r>
            <a:r>
              <a:rPr lang="es-ES_tradnl" sz="1600" dirty="0" smtClean="0"/>
              <a:t> primer ministro, </a:t>
            </a:r>
            <a:r>
              <a:rPr lang="es-ES_tradnl" sz="1600" dirty="0" err="1" smtClean="0"/>
              <a:t>anti</a:t>
            </a:r>
            <a:r>
              <a:rPr lang="es-ES_tradnl" sz="1600" dirty="0" smtClean="0"/>
              <a:t> pena de muerte, ex chico de los recados, </a:t>
            </a:r>
            <a:r>
              <a:rPr lang="es-ES_tradnl" sz="1600" dirty="0" err="1" smtClean="0"/>
              <a:t>pro</a:t>
            </a:r>
            <a:r>
              <a:rPr lang="es-ES_tradnl" sz="1600" dirty="0" smtClean="0"/>
              <a:t> 	derechos humanos, </a:t>
            </a:r>
            <a:r>
              <a:rPr lang="es-ES_tradnl" sz="1600" dirty="0" err="1" smtClean="0"/>
              <a:t>anti</a:t>
            </a:r>
            <a:r>
              <a:rPr lang="es-ES_tradnl" sz="1600" dirty="0" smtClean="0"/>
              <a:t> copias pirata...) </a:t>
            </a:r>
          </a:p>
          <a:p>
            <a:pPr algn="just"/>
            <a:endParaRPr lang="es-ES_tradnl" dirty="0" smtClean="0"/>
          </a:p>
          <a:p>
            <a:pPr algn="just"/>
            <a:r>
              <a:rPr lang="es-ES_tradnl" dirty="0" smtClean="0"/>
              <a:t>O si afecta a nombres propios formados por más de una palabra </a:t>
            </a:r>
          </a:p>
          <a:p>
            <a:pPr algn="just"/>
            <a:r>
              <a:rPr lang="es-ES_tradnl" dirty="0" smtClean="0"/>
              <a:t>	</a:t>
            </a:r>
            <a:r>
              <a:rPr lang="es-ES_tradnl" sz="1600" dirty="0" smtClean="0"/>
              <a:t>- (</a:t>
            </a:r>
            <a:r>
              <a:rPr lang="es-ES_tradnl" sz="1600" dirty="0" err="1" smtClean="0"/>
              <a:t>anti</a:t>
            </a:r>
            <a:r>
              <a:rPr lang="es-ES_tradnl" sz="1600" dirty="0" smtClean="0"/>
              <a:t> Naciones -</a:t>
            </a:r>
            <a:r>
              <a:rPr lang="es-ES_tradnl" sz="1600" dirty="0" err="1" smtClean="0"/>
              <a:t>Unidas,pro</a:t>
            </a:r>
            <a:r>
              <a:rPr lang="es-ES_tradnl" sz="1600" dirty="0" smtClean="0"/>
              <a:t> </a:t>
            </a:r>
            <a:r>
              <a:rPr lang="es-ES_tradnl" sz="1600" dirty="0" err="1" smtClean="0"/>
              <a:t>Barack</a:t>
            </a:r>
            <a:r>
              <a:rPr lang="es-ES_tradnl" sz="1600" dirty="0" smtClean="0"/>
              <a:t> </a:t>
            </a:r>
            <a:r>
              <a:rPr lang="es-ES_tradnl" sz="1600" dirty="0" err="1" smtClean="0"/>
              <a:t>Obama</a:t>
            </a:r>
            <a:r>
              <a:rPr lang="es-ES_tradnl" sz="1600" dirty="0" smtClean="0"/>
              <a:t>, </a:t>
            </a:r>
            <a:r>
              <a:rPr lang="es-ES_tradnl" sz="1600" dirty="0" err="1" smtClean="0"/>
              <a:t>pro</a:t>
            </a:r>
            <a:r>
              <a:rPr lang="es-ES_tradnl" sz="1600" dirty="0" smtClean="0"/>
              <a:t> Asociación Nacional de Educadores). </a:t>
            </a:r>
          </a:p>
          <a:p>
            <a:endParaRPr lang="es-ES_tradnl" dirty="0" smtClean="0"/>
          </a:p>
          <a:p>
            <a:r>
              <a:rPr lang="es-ES_tradnl" b="1" dirty="0" smtClean="0"/>
              <a:t>4.- Combinación de prefijos </a:t>
            </a:r>
          </a:p>
          <a:p>
            <a:r>
              <a:rPr lang="es-ES_tradnl" sz="1600" dirty="0" smtClean="0"/>
              <a:t>	- </a:t>
            </a:r>
            <a:r>
              <a:rPr lang="es-ES_tradnl" sz="1600" dirty="0" err="1" smtClean="0"/>
              <a:t>antiposmodernista</a:t>
            </a:r>
            <a:r>
              <a:rPr lang="es-ES_tradnl" sz="1600" dirty="0" smtClean="0"/>
              <a:t>, </a:t>
            </a:r>
            <a:r>
              <a:rPr lang="es-ES_tradnl" sz="1600" dirty="0" err="1" smtClean="0"/>
              <a:t>preposfranquismo</a:t>
            </a:r>
            <a:r>
              <a:rPr lang="es-ES_tradnl" sz="1600" dirty="0" smtClean="0"/>
              <a:t>, </a:t>
            </a:r>
            <a:r>
              <a:rPr lang="es-ES_tradnl" sz="1600" dirty="0" err="1" smtClean="0"/>
              <a:t>antiantisemita</a:t>
            </a:r>
            <a:r>
              <a:rPr lang="es-ES_tradnl" sz="1600" dirty="0" smtClean="0"/>
              <a:t>, </a:t>
            </a:r>
            <a:r>
              <a:rPr lang="es-ES_tradnl" sz="1600" dirty="0" err="1" smtClean="0"/>
              <a:t>supersuperguapo</a:t>
            </a:r>
            <a:r>
              <a:rPr lang="es-ES_tradnl" sz="1600" dirty="0" smtClean="0"/>
              <a:t>.</a:t>
            </a:r>
            <a:endParaRPr lang="es-ES_tradnl" sz="1600" dirty="0"/>
          </a:p>
        </p:txBody>
      </p:sp>
      <p:sp>
        <p:nvSpPr>
          <p:cNvPr id="4" name="Rectángulo 3"/>
          <p:cNvSpPr/>
          <p:nvPr/>
        </p:nvSpPr>
        <p:spPr>
          <a:xfrm>
            <a:off x="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Los números cardinales superiores a </a:t>
            </a:r>
            <a:r>
              <a:rPr lang="es-ES_tradnl" b="1" i="1" dirty="0" smtClean="0">
                <a:solidFill>
                  <a:srgbClr val="3366FF"/>
                </a:solidFill>
              </a:rPr>
              <a:t>treinta</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Autofit/>
          </a:bodyPr>
          <a:lstStyle/>
          <a:p>
            <a:r>
              <a:rPr lang="es-ES_tradnl" dirty="0" smtClean="0"/>
              <a:t>Lo normativo era escribir en una palabra los cardinales compuestos hasta el </a:t>
            </a:r>
            <a:r>
              <a:rPr lang="es-ES_tradnl" i="1" dirty="0" smtClean="0"/>
              <a:t>veintinueve incluido (dieciséis, veintidós)  y el resto en </a:t>
            </a:r>
            <a:r>
              <a:rPr lang="es-ES_tradnl" dirty="0" smtClean="0"/>
              <a:t>tres palabras: </a:t>
            </a:r>
          </a:p>
          <a:p>
            <a:pPr lvl="1"/>
            <a:r>
              <a:rPr lang="es-ES_tradnl" sz="2800" i="1" dirty="0" smtClean="0"/>
              <a:t>treinta y nueve,  cuarenta y dos; etc.</a:t>
            </a:r>
            <a:endParaRPr lang="es-ES_tradnl" sz="2800" dirty="0" smtClean="0"/>
          </a:p>
        </p:txBody>
      </p:sp>
      <p:sp>
        <p:nvSpPr>
          <p:cNvPr id="6" name="Marcador de contenido 5"/>
          <p:cNvSpPr>
            <a:spLocks noGrp="1"/>
          </p:cNvSpPr>
          <p:nvPr>
            <p:ph sz="half" idx="2"/>
          </p:nvPr>
        </p:nvSpPr>
        <p:spPr>
          <a:xfrm>
            <a:off x="4648200" y="1600200"/>
            <a:ext cx="4038600" cy="4525963"/>
          </a:xfrm>
        </p:spPr>
        <p:txBody>
          <a:bodyPr>
            <a:normAutofit fontScale="47500" lnSpcReduction="20000"/>
          </a:bodyPr>
          <a:lstStyle/>
          <a:p>
            <a:pPr algn="just"/>
            <a:r>
              <a:rPr lang="es-ES_tradnl" sz="4800" dirty="0" smtClean="0"/>
              <a:t>Se admite la escritura, aunque aún es minoritaria, en una sola palabra de los cardinales superiores a </a:t>
            </a:r>
            <a:r>
              <a:rPr lang="es-ES_tradnl" sz="4800" i="1" dirty="0" smtClean="0"/>
              <a:t>treinta en las decenas, al pronunciarse átono el primer componente. </a:t>
            </a:r>
          </a:p>
          <a:p>
            <a:pPr lvl="1" algn="just"/>
            <a:r>
              <a:rPr lang="es-ES_tradnl" sz="4400" i="1" dirty="0" err="1" smtClean="0"/>
              <a:t>Treintaicuatro</a:t>
            </a:r>
            <a:r>
              <a:rPr lang="es-ES_tradnl" sz="4400" i="1" dirty="0" smtClean="0"/>
              <a:t>, </a:t>
            </a:r>
            <a:r>
              <a:rPr lang="es-ES_tradnl" sz="4400" i="1" dirty="0" err="1" smtClean="0"/>
              <a:t>cincuentaidós</a:t>
            </a:r>
            <a:r>
              <a:rPr lang="es-ES_tradnl" sz="4400" i="1" dirty="0" smtClean="0"/>
              <a:t>, </a:t>
            </a:r>
            <a:r>
              <a:rPr lang="es-ES_tradnl" sz="4400" i="1" dirty="0" err="1" smtClean="0"/>
              <a:t>setentaicinco</a:t>
            </a:r>
            <a:r>
              <a:rPr lang="es-ES_tradnl" sz="4400" i="1" dirty="0" smtClean="0"/>
              <a:t> o </a:t>
            </a:r>
            <a:r>
              <a:rPr lang="es-ES_tradnl" sz="4400" i="1" dirty="0" err="1" smtClean="0"/>
              <a:t>noventaiocho</a:t>
            </a:r>
            <a:r>
              <a:rPr lang="es-ES_tradnl" sz="4400" i="1" dirty="0" smtClean="0"/>
              <a:t>.</a:t>
            </a:r>
          </a:p>
          <a:p>
            <a:pPr algn="just"/>
            <a:r>
              <a:rPr lang="es-ES_tradnl" sz="4800" dirty="0" smtClean="0"/>
              <a:t>No se ha tenido en cuenta este criterio en los múltiplos de mil, que se siguen escribiendo en dos palabras: </a:t>
            </a:r>
          </a:p>
          <a:p>
            <a:pPr lvl="1" algn="just"/>
            <a:r>
              <a:rPr lang="es-ES_tradnl" sz="4000" i="1" dirty="0" smtClean="0"/>
              <a:t>Tres mil, ocho mil, etc.</a:t>
            </a:r>
            <a:endParaRPr lang="es-ES_tradnl" sz="36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Nombres propios compuestos</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Autofit/>
          </a:bodyPr>
          <a:lstStyle/>
          <a:p>
            <a:pPr algn="just"/>
            <a:r>
              <a:rPr lang="es-ES_tradnl" sz="2600" b="1" dirty="0" smtClean="0"/>
              <a:t>Se escribían siempre en palabras separadas y con tilde, si la exigían las reglas de acentuación, </a:t>
            </a:r>
            <a:r>
              <a:rPr lang="es-ES_tradnl" sz="2600" dirty="0" smtClean="0"/>
              <a:t>en el primer componente, aunque este se suele pronunciar átono: </a:t>
            </a:r>
          </a:p>
          <a:p>
            <a:pPr lvl="1" algn="just"/>
            <a:r>
              <a:rPr lang="es-ES_tradnl" sz="2600" i="1" dirty="0" smtClean="0"/>
              <a:t>José Luis, María Ángeles, Ángel María, Juan Pablo, José Ángel, José Emilio, etc.</a:t>
            </a:r>
            <a:endParaRPr lang="es-ES_tradnl" sz="2600" dirty="0" smtClean="0"/>
          </a:p>
        </p:txBody>
      </p:sp>
      <p:sp>
        <p:nvSpPr>
          <p:cNvPr id="6" name="Marcador de contenido 5"/>
          <p:cNvSpPr>
            <a:spLocks noGrp="1"/>
          </p:cNvSpPr>
          <p:nvPr>
            <p:ph sz="half" idx="2"/>
          </p:nvPr>
        </p:nvSpPr>
        <p:spPr>
          <a:xfrm>
            <a:off x="4648200" y="1600200"/>
            <a:ext cx="4038600" cy="4525963"/>
          </a:xfrm>
        </p:spPr>
        <p:txBody>
          <a:bodyPr>
            <a:noAutofit/>
          </a:bodyPr>
          <a:lstStyle/>
          <a:p>
            <a:pPr algn="just"/>
            <a:r>
              <a:rPr lang="es-ES_tradnl" sz="2000" dirty="0" smtClean="0"/>
              <a:t>Se admite, aunque aún es minoritaria, la escritura de los nombres propios compuestos en una sola palabra y con la desaparición de la tilde del primer componente, si esta le correspondía corno palabra autónoma. Se trata de seguir así la pauta de unir en una sola palabra aquellos compuestos cuyo primer componente es átono. </a:t>
            </a:r>
          </a:p>
          <a:p>
            <a:pPr lvl="1" algn="just"/>
            <a:r>
              <a:rPr lang="es-ES_tradnl" sz="2000" i="1" dirty="0" err="1" smtClean="0"/>
              <a:t>Joseluís</a:t>
            </a:r>
            <a:r>
              <a:rPr lang="es-ES_tradnl" sz="2000" i="1" dirty="0" smtClean="0"/>
              <a:t>, </a:t>
            </a:r>
            <a:r>
              <a:rPr lang="es-ES_tradnl" sz="2000" i="1" dirty="0" err="1" smtClean="0"/>
              <a:t>Mariángeles</a:t>
            </a:r>
            <a:r>
              <a:rPr lang="es-ES_tradnl" sz="2000" i="1" dirty="0" smtClean="0"/>
              <a:t>, </a:t>
            </a:r>
            <a:r>
              <a:rPr lang="es-ES_tradnl" sz="2000" i="1" dirty="0" err="1" smtClean="0"/>
              <a:t>Joseángel</a:t>
            </a:r>
            <a:r>
              <a:rPr lang="es-ES_tradnl" sz="2000" i="1" dirty="0" smtClean="0"/>
              <a:t>, </a:t>
            </a:r>
            <a:r>
              <a:rPr lang="es-ES_tradnl" sz="2000" i="1" dirty="0" err="1" smtClean="0"/>
              <a:t>Angelmaría</a:t>
            </a:r>
            <a:r>
              <a:rPr lang="es-ES_tradnl" sz="2000" i="1" dirty="0" smtClean="0"/>
              <a:t>, </a:t>
            </a:r>
            <a:r>
              <a:rPr lang="es-ES_tradnl" sz="2000" i="1" dirty="0" err="1" smtClean="0"/>
              <a:t>Juampablo</a:t>
            </a:r>
            <a:r>
              <a:rPr lang="es-ES_tradnl" sz="2000" i="1" dirty="0" smtClean="0"/>
              <a:t>, </a:t>
            </a:r>
            <a:r>
              <a:rPr lang="es-ES_tradnl" sz="2000" i="1" dirty="0" err="1" smtClean="0"/>
              <a:t>Josemilio</a:t>
            </a:r>
            <a:r>
              <a:rPr lang="es-ES_tradnl" sz="2000" i="1" dirty="0" smtClean="0"/>
              <a:t>.</a:t>
            </a:r>
            <a:endParaRPr lang="es-ES_tradnl" sz="200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ldLvl="2"/>
      <p:bldP spid="6"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533400" y="2438400"/>
            <a:ext cx="8229600" cy="1143000"/>
          </a:xfrm>
        </p:spPr>
        <p:txBody>
          <a:bodyPr/>
          <a:lstStyle/>
          <a:p>
            <a:r>
              <a:rPr lang="es-ES_tradnl" b="1" dirty="0" smtClean="0"/>
              <a:t>MORFOLOGÍA</a:t>
            </a:r>
            <a:endParaRPr lang="es-ES_tradnl"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femenino en títulos, cargos y profesiones: </a:t>
            </a:r>
            <a:r>
              <a:rPr lang="es-ES_tradnl" b="1" i="1" dirty="0" smtClean="0">
                <a:solidFill>
                  <a:srgbClr val="3366FF"/>
                </a:solidFill>
              </a:rPr>
              <a:t>¿la médico o la médica?</a:t>
            </a:r>
            <a:r>
              <a:rPr lang="es-ES_tradnl" b="1" i="1" dirty="0" smtClean="0"/>
              <a:t> </a:t>
            </a:r>
            <a:br>
              <a:rPr lang="es-ES_tradnl" b="1" i="1" dirty="0" smtClean="0"/>
            </a:br>
            <a:endParaRPr lang="es-ES_tradnl" dirty="0"/>
          </a:p>
        </p:txBody>
      </p:sp>
      <p:sp>
        <p:nvSpPr>
          <p:cNvPr id="5" name="Marcador de contenido 4"/>
          <p:cNvSpPr>
            <a:spLocks noGrp="1"/>
          </p:cNvSpPr>
          <p:nvPr>
            <p:ph sz="half" idx="1"/>
          </p:nvPr>
        </p:nvSpPr>
        <p:spPr>
          <a:xfrm>
            <a:off x="2971800" y="2332037"/>
            <a:ext cx="4038600" cy="4525963"/>
          </a:xfrm>
        </p:spPr>
        <p:txBody>
          <a:bodyPr>
            <a:normAutofit/>
          </a:bodyPr>
          <a:lstStyle/>
          <a:p>
            <a:pPr algn="just"/>
            <a:r>
              <a:rPr lang="es-ES_tradnl" b="1" dirty="0" smtClean="0"/>
              <a:t>No había un criterio bien fijado al respecto</a:t>
            </a:r>
            <a:endParaRPr lang="es-ES_tradnl" sz="3213" dirty="0" smtClean="0"/>
          </a:p>
        </p:txBody>
      </p:sp>
      <p:sp>
        <p:nvSpPr>
          <p:cNvPr id="7" name="Rectángulo 6"/>
          <p:cNvSpPr/>
          <p:nvPr/>
        </p:nvSpPr>
        <p:spPr>
          <a:xfrm>
            <a:off x="3810000" y="1600200"/>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normAutofit fontScale="90000"/>
          </a:bodyPr>
          <a:lstStyle/>
          <a:p>
            <a:r>
              <a:rPr lang="es-ES_tradnl" b="1" dirty="0" smtClean="0">
                <a:solidFill>
                  <a:srgbClr val="FF6600"/>
                </a:solidFill>
              </a:rPr>
              <a:t>AHORA</a:t>
            </a:r>
            <a:br>
              <a:rPr lang="es-ES_tradnl" b="1" dirty="0" smtClean="0">
                <a:solidFill>
                  <a:srgbClr val="FF6600"/>
                </a:solidFill>
              </a:rPr>
            </a:br>
            <a:endParaRPr lang="es-ES_tradnl" dirty="0"/>
          </a:p>
        </p:txBody>
      </p:sp>
      <p:sp>
        <p:nvSpPr>
          <p:cNvPr id="6" name="Marcador de contenido 5"/>
          <p:cNvSpPr>
            <a:spLocks noGrp="1"/>
          </p:cNvSpPr>
          <p:nvPr>
            <p:ph idx="1"/>
          </p:nvPr>
        </p:nvSpPr>
        <p:spPr>
          <a:xfrm>
            <a:off x="457200" y="914400"/>
            <a:ext cx="8229600" cy="5638800"/>
          </a:xfrm>
        </p:spPr>
        <p:txBody>
          <a:bodyPr>
            <a:normAutofit fontScale="62500" lnSpcReduction="20000"/>
          </a:bodyPr>
          <a:lstStyle/>
          <a:p>
            <a:pPr marL="514350" indent="-514350">
              <a:buAutoNum type="alphaLcParenR"/>
            </a:pPr>
            <a:r>
              <a:rPr lang="es-ES_tradnl" b="1" dirty="0" smtClean="0"/>
              <a:t>Todas las palabras cuyo masculino acaba en -o hacen el femenino en </a:t>
            </a:r>
            <a:r>
              <a:rPr lang="es-ES_tradnl" b="1" i="1" dirty="0" err="1" smtClean="0"/>
              <a:t>–a</a:t>
            </a:r>
            <a:r>
              <a:rPr lang="es-ES_tradnl" b="1" i="1" dirty="0" smtClean="0"/>
              <a:t>.</a:t>
            </a:r>
            <a:r>
              <a:rPr lang="es-ES_tradnl" i="1" dirty="0" smtClean="0"/>
              <a:t> </a:t>
            </a:r>
          </a:p>
          <a:p>
            <a:pPr lvl="1"/>
            <a:r>
              <a:rPr lang="es-ES_tradnl" i="1" dirty="0" smtClean="0"/>
              <a:t>Médica</a:t>
            </a:r>
          </a:p>
          <a:p>
            <a:pPr lvl="1"/>
            <a:r>
              <a:rPr lang="es-ES_tradnl" i="1" dirty="0" smtClean="0"/>
              <a:t>Arquitecta</a:t>
            </a:r>
          </a:p>
          <a:p>
            <a:pPr lvl="1"/>
            <a:r>
              <a:rPr lang="es-ES_tradnl" i="1" dirty="0" smtClean="0"/>
              <a:t>Ingeniera</a:t>
            </a:r>
          </a:p>
          <a:p>
            <a:pPr lvl="1"/>
            <a:r>
              <a:rPr lang="es-ES_tradnl" i="1" dirty="0" smtClean="0"/>
              <a:t>Ministra</a:t>
            </a:r>
          </a:p>
          <a:p>
            <a:pPr lvl="1"/>
            <a:r>
              <a:rPr lang="es-ES_tradnl" i="1" dirty="0" smtClean="0"/>
              <a:t>Catedrática</a:t>
            </a:r>
          </a:p>
          <a:p>
            <a:pPr lvl="1"/>
            <a:r>
              <a:rPr lang="es-ES_tradnl" i="1" dirty="0" smtClean="0"/>
              <a:t>Técnica</a:t>
            </a:r>
          </a:p>
          <a:p>
            <a:pPr lvl="1"/>
            <a:r>
              <a:rPr lang="es-ES_tradnl" i="1" dirty="0" smtClean="0"/>
              <a:t>Bióloga </a:t>
            </a:r>
          </a:p>
          <a:p>
            <a:pPr lvl="1"/>
            <a:r>
              <a:rPr lang="es-ES_tradnl" i="1" dirty="0" smtClean="0"/>
              <a:t>Mandataria.</a:t>
            </a:r>
          </a:p>
          <a:p>
            <a:r>
              <a:rPr lang="es-ES_tradnl" dirty="0" smtClean="0"/>
              <a:t>No se considera normativo emplear estas palabras como comunes en cuanto al género: </a:t>
            </a:r>
          </a:p>
          <a:p>
            <a:pPr lvl="1"/>
            <a:r>
              <a:rPr lang="es-ES_tradnl" i="1" dirty="0" smtClean="0"/>
              <a:t>*la médico, *una técnico. etc.</a:t>
            </a:r>
          </a:p>
          <a:p>
            <a:r>
              <a:rPr lang="es-ES_tradnl" dirty="0" smtClean="0"/>
              <a:t>Sin embargo, algunas palabras dentro de este grupo continúan considerándose comunes en cuanto al género:</a:t>
            </a:r>
          </a:p>
          <a:p>
            <a:pPr lvl="1"/>
            <a:r>
              <a:rPr lang="es-ES_tradnl" dirty="0" smtClean="0"/>
              <a:t>Las acabadas en -o pertenecientes al ámbito militar: la </a:t>
            </a:r>
            <a:r>
              <a:rPr lang="es-ES_tradnl" i="1" dirty="0" smtClean="0"/>
              <a:t>saldado, la cabo, la sargenta.</a:t>
            </a:r>
          </a:p>
          <a:p>
            <a:pPr lvl="1"/>
            <a:r>
              <a:rPr lang="es-ES_tradnl" dirty="0" smtClean="0"/>
              <a:t>Palabras próximas al ámbito militar: la </a:t>
            </a:r>
            <a:r>
              <a:rPr lang="es-ES_tradnl" i="1" dirty="0" smtClean="0"/>
              <a:t>piloto, la copiloto, la sobrecargo.</a:t>
            </a:r>
          </a:p>
          <a:p>
            <a:pPr lvl="1"/>
            <a:r>
              <a:rPr lang="es-ES_tradnl" dirty="0" err="1" smtClean="0"/>
              <a:t>c</a:t>
            </a:r>
            <a:r>
              <a:rPr lang="es-ES_tradnl" dirty="0" smtClean="0"/>
              <a:t> Las palabras acortadas: la </a:t>
            </a:r>
            <a:r>
              <a:rPr lang="es-ES_tradnl" i="1" dirty="0" err="1" smtClean="0"/>
              <a:t>fisio</a:t>
            </a:r>
            <a:r>
              <a:rPr lang="es-ES_tradnl" i="1" dirty="0" smtClean="0"/>
              <a:t> (de la fisioterapeuta), la </a:t>
            </a:r>
            <a:r>
              <a:rPr lang="es-ES_tradnl" i="1" dirty="0" err="1" smtClean="0"/>
              <a:t>otorrino</a:t>
            </a:r>
            <a:r>
              <a:rPr lang="es-ES_tradnl" i="1" dirty="0" smtClean="0"/>
              <a:t> (de la otorrinolaringóloga).</a:t>
            </a:r>
          </a:p>
          <a:p>
            <a:pPr lvl="1"/>
            <a:r>
              <a:rPr lang="es-ES_tradnl" dirty="0" smtClean="0"/>
              <a:t>Otras palabras: la </a:t>
            </a:r>
            <a:r>
              <a:rPr lang="es-ES_tradnl" i="1" dirty="0" smtClean="0"/>
              <a:t>contralto, la soprano, la contrabajo.</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533400" y="2438400"/>
            <a:ext cx="8229600" cy="1143000"/>
          </a:xfrm>
        </p:spPr>
        <p:txBody>
          <a:bodyPr/>
          <a:lstStyle/>
          <a:p>
            <a:r>
              <a:rPr lang="es-ES_tradnl" b="1" dirty="0" smtClean="0"/>
              <a:t>ORTOGRAFÍA</a:t>
            </a:r>
            <a:endParaRPr lang="es-ES_tradnl"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152400"/>
            <a:ext cx="8229600" cy="5973763"/>
          </a:xfrm>
        </p:spPr>
        <p:txBody>
          <a:bodyPr>
            <a:normAutofit fontScale="92500" lnSpcReduction="10000"/>
          </a:bodyPr>
          <a:lstStyle/>
          <a:p>
            <a:pPr algn="just">
              <a:buNone/>
            </a:pPr>
            <a:r>
              <a:rPr lang="es-ES_tradnl" b="1" dirty="0" err="1" smtClean="0"/>
              <a:t>b</a:t>
            </a:r>
            <a:r>
              <a:rPr lang="es-ES_tradnl" b="1" dirty="0" smtClean="0"/>
              <a:t>) Las palabras agudas (sustantivos y adjetivos) acabadas en masculino en </a:t>
            </a:r>
            <a:r>
              <a:rPr lang="es-ES_tradnl" b="1" i="1" dirty="0" smtClean="0"/>
              <a:t>-</a:t>
            </a:r>
            <a:r>
              <a:rPr lang="es-ES_tradnl" b="1" i="1" dirty="0" err="1" smtClean="0"/>
              <a:t>or</a:t>
            </a:r>
            <a:r>
              <a:rPr lang="es-ES_tradnl" b="1" i="1" dirty="0" smtClean="0"/>
              <a:t>, -</a:t>
            </a:r>
            <a:r>
              <a:rPr lang="es-ES_tradnl" b="1" i="1" dirty="0" err="1" smtClean="0"/>
              <a:t>ón</a:t>
            </a:r>
            <a:r>
              <a:rPr lang="es-ES_tradnl" b="1" i="1" dirty="0" smtClean="0"/>
              <a:t>, -</a:t>
            </a:r>
            <a:r>
              <a:rPr lang="es-ES_tradnl" b="1" i="1" dirty="0" err="1" smtClean="0"/>
              <a:t>án</a:t>
            </a:r>
            <a:r>
              <a:rPr lang="es-ES_tradnl" b="1" i="1" dirty="0" smtClean="0"/>
              <a:t>, -</a:t>
            </a:r>
            <a:r>
              <a:rPr lang="es-ES_tradnl" b="1" i="1" dirty="0" err="1" smtClean="0"/>
              <a:t>Ín</a:t>
            </a:r>
            <a:r>
              <a:rPr lang="es-ES_tradnl" b="1" i="1" dirty="0" smtClean="0"/>
              <a:t>, -</a:t>
            </a:r>
            <a:r>
              <a:rPr lang="es-ES_tradnl" b="1" i="1" dirty="0" err="1" smtClean="0"/>
              <a:t>és</a:t>
            </a:r>
            <a:r>
              <a:rPr lang="es-ES_tradnl" b="1" i="1" dirty="0" smtClean="0"/>
              <a:t> hacen el femenino </a:t>
            </a:r>
            <a:r>
              <a:rPr lang="es-ES_tradnl" b="1" dirty="0" smtClean="0"/>
              <a:t>en </a:t>
            </a:r>
            <a:r>
              <a:rPr lang="es-ES_tradnl" b="1" i="1" dirty="0" smtClean="0"/>
              <a:t>-a. </a:t>
            </a:r>
          </a:p>
          <a:p>
            <a:pPr lvl="1" algn="just"/>
            <a:r>
              <a:rPr lang="es-ES_tradnl" i="1" dirty="0" smtClean="0"/>
              <a:t>Doctora, campeona, sultana o  feligresa.</a:t>
            </a:r>
          </a:p>
          <a:p>
            <a:pPr algn="just"/>
            <a:r>
              <a:rPr lang="es-ES_tradnl" dirty="0" smtClean="0"/>
              <a:t>Siguen esta misma pauta las palabras agudas (sustantivos y adjetivos) referidas a personas que no designan necesariamente cargos, profesiones cualificadas, etc. </a:t>
            </a:r>
          </a:p>
          <a:p>
            <a:pPr lvl="1" algn="just"/>
            <a:r>
              <a:rPr lang="es-ES_tradnl" i="1" dirty="0" smtClean="0"/>
              <a:t>Peatona, andarina, tutora o truhana.</a:t>
            </a:r>
          </a:p>
          <a:p>
            <a:pPr algn="just"/>
            <a:r>
              <a:rPr lang="es-ES_tradnl" dirty="0" smtClean="0"/>
              <a:t>Hay algunas excepciones a esta regla:</a:t>
            </a:r>
          </a:p>
          <a:p>
            <a:pPr lvl="1" algn="just"/>
            <a:r>
              <a:rPr lang="es-ES_tradnl" dirty="0" smtClean="0"/>
              <a:t>El femenino de </a:t>
            </a:r>
            <a:r>
              <a:rPr lang="es-ES_tradnl" i="1" dirty="0" smtClean="0"/>
              <a:t>barón es baronesa.</a:t>
            </a:r>
          </a:p>
          <a:p>
            <a:pPr lvl="1" algn="just"/>
            <a:r>
              <a:rPr lang="es-ES_tradnl" dirty="0" smtClean="0"/>
              <a:t>La palabra </a:t>
            </a:r>
            <a:r>
              <a:rPr lang="es-ES_tradnl" i="1" dirty="0" smtClean="0"/>
              <a:t>fan es común en cuanto al género: el/la fan.</a:t>
            </a:r>
            <a:endParaRPr lang="es-ES_tradn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228600"/>
            <a:ext cx="8229600" cy="5897563"/>
          </a:xfrm>
        </p:spPr>
        <p:txBody>
          <a:bodyPr>
            <a:normAutofit fontScale="70000" lnSpcReduction="20000"/>
          </a:bodyPr>
          <a:lstStyle/>
          <a:p>
            <a:pPr algn="just">
              <a:buNone/>
            </a:pPr>
            <a:r>
              <a:rPr lang="es-ES_tradnl" b="1" dirty="0" err="1" smtClean="0"/>
              <a:t>c</a:t>
            </a:r>
            <a:r>
              <a:rPr lang="es-ES_tradnl" b="1" dirty="0" smtClean="0"/>
              <a:t>) Todas las palabras acabadas en el masculino con otra vocal que no sea -o son comunes en cuanto al género.</a:t>
            </a:r>
          </a:p>
          <a:p>
            <a:pPr lvl="1" algn="just"/>
            <a:r>
              <a:rPr lang="es-ES_tradnl" dirty="0" smtClean="0"/>
              <a:t>la </a:t>
            </a:r>
            <a:r>
              <a:rPr lang="es-ES_tradnl" i="1" dirty="0" smtClean="0"/>
              <a:t>agente,  la detective</a:t>
            </a:r>
            <a:r>
              <a:rPr lang="es-ES_tradnl" dirty="0" smtClean="0"/>
              <a:t>, la </a:t>
            </a:r>
            <a:r>
              <a:rPr lang="es-ES_tradnl" i="1" dirty="0" smtClean="0"/>
              <a:t>comandante, la monarca, </a:t>
            </a:r>
            <a:r>
              <a:rPr lang="es-ES_tradnl" dirty="0" smtClean="0"/>
              <a:t>la </a:t>
            </a:r>
            <a:r>
              <a:rPr lang="es-ES_tradnl" i="1" dirty="0" smtClean="0"/>
              <a:t>guardia, </a:t>
            </a:r>
            <a:r>
              <a:rPr lang="es-ES_tradnl" dirty="0" smtClean="0"/>
              <a:t>la </a:t>
            </a:r>
            <a:r>
              <a:rPr lang="es-ES_tradnl" i="1" dirty="0" smtClean="0"/>
              <a:t>policía, la periodista, la fisioterapeuta, la taxista.</a:t>
            </a:r>
          </a:p>
          <a:p>
            <a:pPr algn="just"/>
            <a:r>
              <a:rPr lang="es-ES_tradnl" dirty="0" smtClean="0"/>
              <a:t>Excepciones a esta regla:</a:t>
            </a:r>
          </a:p>
          <a:p>
            <a:pPr lvl="1" algn="just"/>
            <a:r>
              <a:rPr lang="es-ES_tradnl" dirty="0" smtClean="0"/>
              <a:t>Algunas palabras acabadas en </a:t>
            </a:r>
            <a:r>
              <a:rPr lang="es-ES_tradnl" i="1" dirty="0" smtClean="0"/>
              <a:t>-e, además de ser comunes en cuanto al género, adoptan también la </a:t>
            </a:r>
            <a:r>
              <a:rPr lang="es-ES_tradnl" dirty="0" smtClean="0"/>
              <a:t>terminación </a:t>
            </a:r>
            <a:r>
              <a:rPr lang="es-ES_tradnl" i="1" dirty="0" smtClean="0"/>
              <a:t>-a para el femenino. </a:t>
            </a:r>
          </a:p>
          <a:p>
            <a:pPr lvl="2" algn="just"/>
            <a:r>
              <a:rPr lang="es-ES_tradnl" i="1" dirty="0" smtClean="0"/>
              <a:t>La jefe/la jefa, la presidente/la presidenta, la cliente/la clienta, la dependiente/la dependienta.</a:t>
            </a:r>
          </a:p>
          <a:p>
            <a:pPr lvl="1" algn="just"/>
            <a:r>
              <a:rPr lang="es-ES_tradnl" dirty="0" smtClean="0"/>
              <a:t>El femenino de </a:t>
            </a:r>
            <a:r>
              <a:rPr lang="es-ES_tradnl" i="1" dirty="0" smtClean="0"/>
              <a:t>alcalde es alcaldesa, el de conde es condesa, el de duque es duquesa, y el de jeque es </a:t>
            </a:r>
            <a:r>
              <a:rPr lang="es-ES_tradnl" i="1" dirty="0" err="1" smtClean="0"/>
              <a:t>jequesa</a:t>
            </a:r>
            <a:r>
              <a:rPr lang="es-ES_tradnl" i="1" dirty="0" smtClean="0"/>
              <a:t>.</a:t>
            </a:r>
          </a:p>
          <a:p>
            <a:pPr lvl="1" algn="just"/>
            <a:r>
              <a:rPr lang="es-ES_tradnl" dirty="0" smtClean="0"/>
              <a:t>El femenino de </a:t>
            </a:r>
            <a:r>
              <a:rPr lang="es-ES_tradnl" i="1" dirty="0" smtClean="0"/>
              <a:t>sacerdote puede ser la sacerdote o la sacerdotisa, aunque en ciertas religiones se prefiere </a:t>
            </a:r>
            <a:r>
              <a:rPr lang="es-ES_tradnl" dirty="0" smtClean="0"/>
              <a:t>la primera forma.</a:t>
            </a:r>
          </a:p>
          <a:p>
            <a:pPr lvl="1" algn="just"/>
            <a:r>
              <a:rPr lang="es-ES_tradnl" dirty="0" smtClean="0"/>
              <a:t>El femenino de </a:t>
            </a:r>
            <a:r>
              <a:rPr lang="es-ES_tradnl" i="1" dirty="0" smtClean="0"/>
              <a:t>poeta puede ser la poetisa o la poeta.</a:t>
            </a:r>
          </a:p>
          <a:p>
            <a:pPr lvl="1" algn="just"/>
            <a:r>
              <a:rPr lang="es-ES_tradnl" dirty="0" smtClean="0"/>
              <a:t>Para la denominación de 'mujer que hace servicios domésticos en casa ajena cobrando por ellos', se registra solo la forma </a:t>
            </a:r>
            <a:r>
              <a:rPr lang="es-ES_tradnl" i="1" dirty="0" smtClean="0"/>
              <a:t>asistenta. El femenino la asistente se emplea con otros significados.</a:t>
            </a:r>
          </a:p>
          <a:p>
            <a:pPr lvl="1" algn="just"/>
            <a:r>
              <a:rPr lang="es-ES_tradnl" dirty="0" smtClean="0"/>
              <a:t>Existen los femeninos </a:t>
            </a:r>
            <a:r>
              <a:rPr lang="es-ES_tradnl" i="1" dirty="0" smtClean="0"/>
              <a:t>gobernanta y regenta, pero con significados diferentes de los de los masculinos </a:t>
            </a:r>
            <a:r>
              <a:rPr lang="es-ES_tradnl" dirty="0" smtClean="0"/>
              <a:t>correspondientes.</a:t>
            </a:r>
            <a:endParaRPr lang="es-ES_tradn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57200" y="304800"/>
            <a:ext cx="8229600" cy="5821363"/>
          </a:xfrm>
        </p:spPr>
        <p:txBody>
          <a:bodyPr>
            <a:normAutofit fontScale="77500" lnSpcReduction="20000"/>
          </a:bodyPr>
          <a:lstStyle/>
          <a:p>
            <a:pPr algn="just">
              <a:buNone/>
            </a:pPr>
            <a:r>
              <a:rPr lang="es-ES_tradnl" b="1" dirty="0" err="1" smtClean="0"/>
              <a:t>d</a:t>
            </a:r>
            <a:r>
              <a:rPr lang="es-ES_tradnl" b="1" dirty="0" smtClean="0"/>
              <a:t>) Todas las palabras que designan o </a:t>
            </a:r>
            <a:r>
              <a:rPr lang="es-ES_tradnl" b="1" i="1" dirty="0" smtClean="0"/>
              <a:t>se refieren a personas cuyo masculino acaba en cualquier consonante son </a:t>
            </a:r>
            <a:r>
              <a:rPr lang="es-ES_tradnl" b="1" dirty="0" smtClean="0"/>
              <a:t>comunes en cuanto al género. </a:t>
            </a:r>
          </a:p>
          <a:p>
            <a:pPr lvl="1" algn="just"/>
            <a:r>
              <a:rPr lang="es-ES_tradnl" i="1" dirty="0" smtClean="0"/>
              <a:t>la barman, la canciller, la mandamás,  la portavoz.</a:t>
            </a:r>
          </a:p>
          <a:p>
            <a:pPr algn="just"/>
            <a:r>
              <a:rPr lang="es-ES_tradnl" dirty="0" smtClean="0"/>
              <a:t>Excepciones a esta regla:</a:t>
            </a:r>
          </a:p>
          <a:p>
            <a:pPr lvl="1" algn="just"/>
            <a:r>
              <a:rPr lang="es-ES_tradnl" dirty="0" smtClean="0"/>
              <a:t>Las palabras terminadas en </a:t>
            </a:r>
            <a:r>
              <a:rPr lang="es-ES_tradnl" i="1" dirty="0" smtClean="0"/>
              <a:t>-</a:t>
            </a:r>
            <a:r>
              <a:rPr lang="es-ES_tradnl" i="1" dirty="0" err="1" smtClean="0"/>
              <a:t>or</a:t>
            </a:r>
            <a:r>
              <a:rPr lang="es-ES_tradnl" i="1" dirty="0" smtClean="0"/>
              <a:t>, -</a:t>
            </a:r>
            <a:r>
              <a:rPr lang="es-ES_tradnl" i="1" dirty="0" err="1" smtClean="0"/>
              <a:t>ón</a:t>
            </a:r>
            <a:r>
              <a:rPr lang="es-ES_tradnl" i="1" dirty="0" smtClean="0"/>
              <a:t>, -</a:t>
            </a:r>
            <a:r>
              <a:rPr lang="es-ES_tradnl" i="1" dirty="0" err="1" smtClean="0"/>
              <a:t>án</a:t>
            </a:r>
            <a:r>
              <a:rPr lang="es-ES_tradnl" i="1" dirty="0" smtClean="0"/>
              <a:t>, -in, </a:t>
            </a:r>
            <a:r>
              <a:rPr lang="es-ES_tradnl" i="1" dirty="0" err="1" smtClean="0"/>
              <a:t>és</a:t>
            </a:r>
            <a:r>
              <a:rPr lang="es-ES_tradnl" i="1" dirty="0" smtClean="0"/>
              <a:t> (véase el apartado </a:t>
            </a:r>
            <a:r>
              <a:rPr lang="es-ES_tradnl" i="1" dirty="0" err="1" smtClean="0"/>
              <a:t>b</a:t>
            </a:r>
            <a:r>
              <a:rPr lang="es-ES_tradnl" i="1" dirty="0" smtClean="0"/>
              <a:t>).</a:t>
            </a:r>
          </a:p>
          <a:p>
            <a:pPr lvl="1" algn="just"/>
            <a:r>
              <a:rPr lang="es-ES_tradnl" dirty="0" smtClean="0"/>
              <a:t>Los adjetivos </a:t>
            </a:r>
            <a:r>
              <a:rPr lang="es-ES_tradnl" i="1" dirty="0" smtClean="0"/>
              <a:t>cortés y montés son de una sola terminación: una persona cortés, una cabra montés.</a:t>
            </a:r>
          </a:p>
          <a:p>
            <a:pPr algn="just"/>
            <a:r>
              <a:rPr lang="es-ES_tradnl" dirty="0" smtClean="0"/>
              <a:t>Las formas femeninas </a:t>
            </a:r>
            <a:r>
              <a:rPr lang="es-ES_tradnl" i="1" dirty="0" smtClean="0"/>
              <a:t>la líder, la cónsul, la juglar y la chófer (o la chofer) presentan también los femeninos </a:t>
            </a:r>
            <a:r>
              <a:rPr lang="es-ES_tradnl" dirty="0" smtClean="0"/>
              <a:t>irregulares respectivos </a:t>
            </a:r>
            <a:r>
              <a:rPr lang="es-ES_tradnl" i="1" dirty="0" err="1" smtClean="0"/>
              <a:t>lideresa</a:t>
            </a:r>
            <a:r>
              <a:rPr lang="es-ES_tradnl" i="1" dirty="0" smtClean="0"/>
              <a:t>, consulesa, juglaresa, </a:t>
            </a:r>
            <a:r>
              <a:rPr lang="es-ES_tradnl" i="1" dirty="0" err="1" smtClean="0"/>
              <a:t>choferesa</a:t>
            </a:r>
            <a:r>
              <a:rPr lang="es-ES_tradnl" i="1" dirty="0" smtClean="0"/>
              <a:t>.</a:t>
            </a:r>
          </a:p>
          <a:p>
            <a:pPr lvl="1" algn="just"/>
            <a:r>
              <a:rPr lang="es-ES_tradnl" dirty="0" smtClean="0"/>
              <a:t>El femenino de </a:t>
            </a:r>
            <a:r>
              <a:rPr lang="es-ES_tradnl" i="1" dirty="0" smtClean="0"/>
              <a:t>abad es abadesa.</a:t>
            </a:r>
          </a:p>
          <a:p>
            <a:pPr lvl="1" algn="just"/>
            <a:r>
              <a:rPr lang="es-ES_tradnl" dirty="0" smtClean="0"/>
              <a:t>o Las palabras </a:t>
            </a:r>
            <a:r>
              <a:rPr lang="es-ES_tradnl" i="1" dirty="0" smtClean="0"/>
              <a:t>juez y aprendiz presentan, junto a las formas la juez y la aprendiz, las variantes respectivas </a:t>
            </a:r>
            <a:r>
              <a:rPr lang="es-ES_tradnl" dirty="0" smtClean="0"/>
              <a:t>jueza y </a:t>
            </a:r>
            <a:r>
              <a:rPr lang="es-ES_tradnl" i="1" dirty="0" smtClean="0"/>
              <a:t>aprendiza.</a:t>
            </a:r>
          </a:p>
          <a:p>
            <a:pPr lvl="1" algn="just"/>
            <a:r>
              <a:rPr lang="es-ES_tradnl" dirty="0" smtClean="0"/>
              <a:t>Las formas </a:t>
            </a:r>
            <a:r>
              <a:rPr lang="es-ES_tradnl" i="1" dirty="0" smtClean="0"/>
              <a:t>la edil, la concejal, la bedel y la fiscal presentan también los femeninos en -a: edila, concejala, bedela, </a:t>
            </a:r>
            <a:r>
              <a:rPr lang="es-ES_tradnl" i="1" dirty="0" err="1" smtClean="0"/>
              <a:t>fiscala</a:t>
            </a:r>
            <a:r>
              <a:rPr lang="es-ES_tradnl" i="1" dirty="0" smtClean="0"/>
              <a:t>.</a:t>
            </a:r>
            <a:endParaRPr lang="es-ES_tradn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plural en palabras terminadas en </a:t>
            </a:r>
            <a:r>
              <a:rPr lang="es-ES_tradnl" b="1" i="1" dirty="0" smtClean="0">
                <a:solidFill>
                  <a:srgbClr val="3366FF"/>
                </a:solidFill>
              </a:rPr>
              <a:t>-y: ¿ponis, </a:t>
            </a:r>
            <a:r>
              <a:rPr lang="es-ES_tradnl" b="1" i="1" dirty="0" err="1" smtClean="0">
                <a:solidFill>
                  <a:srgbClr val="3366FF"/>
                </a:solidFill>
              </a:rPr>
              <a:t>ponies</a:t>
            </a:r>
            <a:r>
              <a:rPr lang="es-ES_tradnl" b="1" i="1" dirty="0" smtClean="0">
                <a:solidFill>
                  <a:srgbClr val="3366FF"/>
                </a:solidFill>
              </a:rPr>
              <a:t> o </a:t>
            </a:r>
            <a:r>
              <a:rPr lang="es-ES_tradnl" b="1" i="1" dirty="0" err="1" smtClean="0">
                <a:solidFill>
                  <a:srgbClr val="3366FF"/>
                </a:solidFill>
              </a:rPr>
              <a:t>ponys</a:t>
            </a:r>
            <a:r>
              <a:rPr lang="es-ES_tradnl" b="1" i="1" dirty="0" smtClean="0">
                <a:solidFill>
                  <a:srgbClr val="3366FF"/>
                </a:solidFill>
              </a:rPr>
              <a:t>?</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457200" y="1600200"/>
            <a:ext cx="2971800" cy="4525963"/>
          </a:xfrm>
        </p:spPr>
        <p:txBody>
          <a:bodyPr>
            <a:normAutofit fontScale="55000" lnSpcReduction="20000"/>
          </a:bodyPr>
          <a:lstStyle/>
          <a:p>
            <a:pPr algn="just"/>
            <a:r>
              <a:rPr lang="es-ES_tradnl" b="1" dirty="0" smtClean="0"/>
              <a:t>No había un criterio fijado.</a:t>
            </a:r>
            <a:endParaRPr lang="es-ES_tradnl" sz="3213" dirty="0" smtClean="0"/>
          </a:p>
        </p:txBody>
      </p:sp>
      <p:sp>
        <p:nvSpPr>
          <p:cNvPr id="6" name="Marcador de contenido 5"/>
          <p:cNvSpPr>
            <a:spLocks noGrp="1"/>
          </p:cNvSpPr>
          <p:nvPr>
            <p:ph sz="half" idx="2"/>
          </p:nvPr>
        </p:nvSpPr>
        <p:spPr>
          <a:xfrm>
            <a:off x="3848100" y="1447800"/>
            <a:ext cx="4991100" cy="4876800"/>
          </a:xfrm>
        </p:spPr>
        <p:txBody>
          <a:bodyPr>
            <a:normAutofit fontScale="55000" lnSpcReduction="20000"/>
          </a:bodyPr>
          <a:lstStyle/>
          <a:p>
            <a:r>
              <a:rPr lang="es-ES_tradnl" sz="4800" dirty="0" smtClean="0"/>
              <a:t>La y se convierte en </a:t>
            </a:r>
            <a:r>
              <a:rPr lang="es-ES_tradnl" sz="4800" i="1" dirty="0" err="1" smtClean="0"/>
              <a:t>i</a:t>
            </a:r>
            <a:r>
              <a:rPr lang="es-ES_tradnl" sz="4800" i="1" dirty="0" smtClean="0"/>
              <a:t> latina en el singular </a:t>
            </a:r>
            <a:r>
              <a:rPr lang="es-ES_tradnl" sz="4800" dirty="0" smtClean="0"/>
              <a:t>y se le añade la </a:t>
            </a:r>
            <a:r>
              <a:rPr lang="es-ES_tradnl" sz="4800" i="1" dirty="0" smtClean="0"/>
              <a:t>-</a:t>
            </a:r>
            <a:r>
              <a:rPr lang="es-ES_tradnl" sz="4800" i="1" dirty="0" err="1" smtClean="0"/>
              <a:t>s</a:t>
            </a:r>
            <a:r>
              <a:rPr lang="es-ES_tradnl" sz="4800" i="1" dirty="0" smtClean="0"/>
              <a:t> del plural. </a:t>
            </a:r>
          </a:p>
          <a:p>
            <a:pPr lvl="1"/>
            <a:r>
              <a:rPr lang="es-ES_tradnl" sz="4400" i="1" dirty="0" smtClean="0"/>
              <a:t>Penalty&gt; penalti, penaltis .</a:t>
            </a:r>
          </a:p>
          <a:p>
            <a:pPr lvl="1"/>
            <a:r>
              <a:rPr lang="es-ES_tradnl" sz="4400" i="1" dirty="0" smtClean="0"/>
              <a:t>Panty &gt; </a:t>
            </a:r>
            <a:r>
              <a:rPr lang="es-ES_tradnl" sz="4400" i="1" dirty="0" err="1" smtClean="0"/>
              <a:t>panti</a:t>
            </a:r>
            <a:r>
              <a:rPr lang="es-ES_tradnl" sz="4400" i="1" dirty="0" smtClean="0"/>
              <a:t>, </a:t>
            </a:r>
            <a:r>
              <a:rPr lang="es-ES_tradnl" sz="4400" i="1" dirty="0" err="1" smtClean="0"/>
              <a:t>pantis</a:t>
            </a:r>
            <a:endParaRPr lang="es-ES_tradnl" sz="4400" i="1" dirty="0" smtClean="0"/>
          </a:p>
          <a:p>
            <a:pPr lvl="1"/>
            <a:r>
              <a:rPr lang="es-ES_tradnl" sz="4400" i="1" dirty="0" smtClean="0"/>
              <a:t>Hippy &gt; jipi, jipis</a:t>
            </a:r>
          </a:p>
          <a:p>
            <a:pPr lvl="1"/>
            <a:r>
              <a:rPr lang="es-ES_tradnl" sz="4400" i="1" dirty="0" smtClean="0"/>
              <a:t>Derby&gt; derbi, derbis</a:t>
            </a:r>
          </a:p>
          <a:p>
            <a:pPr lvl="1"/>
            <a:r>
              <a:rPr lang="es-ES_tradnl" sz="4400" i="1" dirty="0" err="1" smtClean="0"/>
              <a:t>Punky</a:t>
            </a:r>
            <a:r>
              <a:rPr lang="es-ES_tradnl" sz="4400" i="1" dirty="0" smtClean="0"/>
              <a:t> &gt; punki, punkis</a:t>
            </a:r>
          </a:p>
          <a:p>
            <a:pPr lvl="1"/>
            <a:r>
              <a:rPr lang="es-ES_tradnl" sz="4400" i="1" dirty="0" smtClean="0"/>
              <a:t>Pony &gt; </a:t>
            </a:r>
            <a:r>
              <a:rPr lang="es-ES_tradnl" sz="4400" i="1" dirty="0" err="1" smtClean="0"/>
              <a:t>poni</a:t>
            </a:r>
            <a:r>
              <a:rPr lang="es-ES_tradnl" sz="4400" i="1" dirty="0" smtClean="0"/>
              <a:t>, ponis</a:t>
            </a:r>
          </a:p>
          <a:p>
            <a:pPr lvl="1"/>
            <a:r>
              <a:rPr lang="es-ES_tradnl" sz="4400" dirty="0" smtClean="0"/>
              <a:t>W</a:t>
            </a:r>
            <a:r>
              <a:rPr lang="es-ES_tradnl" sz="4400" i="1" dirty="0" smtClean="0"/>
              <a:t>hisky&gt;  güisqui, </a:t>
            </a:r>
            <a:r>
              <a:rPr lang="es-ES_tradnl" sz="4400" i="1" dirty="0" err="1" smtClean="0"/>
              <a:t>güisquis</a:t>
            </a:r>
            <a:r>
              <a:rPr lang="es-ES_tradnl" sz="4400" i="1" dirty="0" smtClean="0"/>
              <a:t> (o </a:t>
            </a:r>
            <a:r>
              <a:rPr lang="es-ES_tradnl" sz="4400" i="1" dirty="0" err="1" smtClean="0"/>
              <a:t>wiski</a:t>
            </a:r>
            <a:r>
              <a:rPr lang="es-ES_tradnl" sz="4400" i="1" dirty="0" smtClean="0"/>
              <a:t>, </a:t>
            </a:r>
            <a:r>
              <a:rPr lang="es-ES_tradnl" sz="4400" i="1" dirty="0" err="1" smtClean="0"/>
              <a:t>wiskis</a:t>
            </a:r>
            <a:r>
              <a:rPr lang="es-ES_tradnl" sz="4400" i="1" dirty="0" smtClean="0"/>
              <a:t>)</a:t>
            </a:r>
          </a:p>
          <a:p>
            <a:pPr lvl="1"/>
            <a:r>
              <a:rPr lang="es-ES_tradnl" sz="4400" dirty="0" smtClean="0"/>
              <a:t>C</a:t>
            </a:r>
            <a:r>
              <a:rPr lang="es-ES_tradnl" sz="4400" i="1" dirty="0" smtClean="0"/>
              <a:t>urry&gt; </a:t>
            </a:r>
            <a:r>
              <a:rPr lang="es-ES_tradnl" sz="4400" i="1" dirty="0" err="1" smtClean="0"/>
              <a:t>curri</a:t>
            </a:r>
            <a:r>
              <a:rPr lang="es-ES_tradnl" sz="4400" i="1" dirty="0" smtClean="0"/>
              <a:t>, </a:t>
            </a:r>
            <a:r>
              <a:rPr lang="es-ES_tradnl" sz="4400" i="1" dirty="0" err="1" smtClean="0"/>
              <a:t>curris</a:t>
            </a:r>
            <a:endParaRPr lang="es-ES_tradnl" sz="4080" b="1" dirty="0">
              <a:solidFill>
                <a:srgbClr val="FF0000"/>
              </a:solidFill>
            </a:endParaRPr>
          </a:p>
        </p:txBody>
      </p:sp>
      <p:sp>
        <p:nvSpPr>
          <p:cNvPr id="7" name="Rectángulo 6"/>
          <p:cNvSpPr/>
          <p:nvPr/>
        </p:nvSpPr>
        <p:spPr>
          <a:xfrm>
            <a:off x="6858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plural de algunos italianismos: </a:t>
            </a:r>
            <a:r>
              <a:rPr lang="es-ES_tradnl" b="1" i="1" dirty="0" smtClean="0">
                <a:solidFill>
                  <a:srgbClr val="3366FF"/>
                </a:solidFill>
              </a:rPr>
              <a:t>¿los espaguetis o los espagueti?</a:t>
            </a:r>
            <a:br>
              <a:rPr lang="es-ES_tradnl" b="1" i="1" dirty="0" smtClean="0">
                <a:solidFill>
                  <a:srgbClr val="3366FF"/>
                </a:solidFill>
              </a:rPr>
            </a:br>
            <a:endParaRPr lang="es-ES_tradnl" dirty="0">
              <a:solidFill>
                <a:srgbClr val="3366FF"/>
              </a:solidFill>
            </a:endParaRPr>
          </a:p>
        </p:txBody>
      </p:sp>
      <p:sp>
        <p:nvSpPr>
          <p:cNvPr id="5" name="Marcador de contenido 4"/>
          <p:cNvSpPr>
            <a:spLocks noGrp="1"/>
          </p:cNvSpPr>
          <p:nvPr>
            <p:ph sz="half" idx="1"/>
          </p:nvPr>
        </p:nvSpPr>
        <p:spPr>
          <a:xfrm>
            <a:off x="457200" y="1600200"/>
            <a:ext cx="2971800" cy="4525963"/>
          </a:xfrm>
        </p:spPr>
        <p:txBody>
          <a:bodyPr>
            <a:normAutofit fontScale="92500" lnSpcReduction="20000"/>
          </a:bodyPr>
          <a:lstStyle/>
          <a:p>
            <a:pPr algn="just"/>
            <a:r>
              <a:rPr lang="es-ES_tradnl" b="1" dirty="0" smtClean="0"/>
              <a:t>No había un criterio fijado.</a:t>
            </a:r>
            <a:endParaRPr lang="es-ES_tradnl" sz="3213" dirty="0" smtClean="0"/>
          </a:p>
        </p:txBody>
      </p:sp>
      <p:sp>
        <p:nvSpPr>
          <p:cNvPr id="6" name="Marcador de contenido 5"/>
          <p:cNvSpPr>
            <a:spLocks noGrp="1"/>
          </p:cNvSpPr>
          <p:nvPr>
            <p:ph sz="half" idx="2"/>
          </p:nvPr>
        </p:nvSpPr>
        <p:spPr>
          <a:xfrm>
            <a:off x="3848100" y="1447800"/>
            <a:ext cx="4991100" cy="4876800"/>
          </a:xfrm>
        </p:spPr>
        <p:txBody>
          <a:bodyPr>
            <a:normAutofit fontScale="92500" lnSpcReduction="20000"/>
          </a:bodyPr>
          <a:lstStyle/>
          <a:p>
            <a:pPr algn="just"/>
            <a:r>
              <a:rPr lang="es-ES_tradnl" sz="3200" dirty="0" smtClean="0"/>
              <a:t>Los sustantivos plurales en italiano con la desinencia -</a:t>
            </a:r>
            <a:r>
              <a:rPr lang="es-ES_tradnl" sz="3200" dirty="0" err="1" smtClean="0"/>
              <a:t>i</a:t>
            </a:r>
            <a:r>
              <a:rPr lang="es-ES_tradnl" sz="3200" dirty="0" smtClean="0"/>
              <a:t> adaptados al castellano como singulares hacen el plural en </a:t>
            </a:r>
            <a:r>
              <a:rPr lang="es-ES_tradnl" sz="3200" i="1" dirty="0" smtClean="0"/>
              <a:t>-</a:t>
            </a:r>
            <a:r>
              <a:rPr lang="es-ES_tradnl" sz="3200" i="1" dirty="0" err="1" smtClean="0"/>
              <a:t>s</a:t>
            </a:r>
            <a:r>
              <a:rPr lang="es-ES_tradnl" sz="3200" i="1" dirty="0" smtClean="0"/>
              <a:t>. </a:t>
            </a:r>
          </a:p>
          <a:p>
            <a:pPr lvl="1" algn="just"/>
            <a:r>
              <a:rPr lang="es-ES_tradnl" i="1" dirty="0" smtClean="0"/>
              <a:t>espagueti, espaguetis.</a:t>
            </a:r>
          </a:p>
          <a:p>
            <a:pPr lvl="1" algn="just"/>
            <a:r>
              <a:rPr lang="es-ES_tradnl" i="1" dirty="0" smtClean="0"/>
              <a:t>confeti, confetis. </a:t>
            </a:r>
          </a:p>
          <a:p>
            <a:pPr lvl="1" algn="just"/>
            <a:r>
              <a:rPr lang="es-ES_tradnl" i="1" dirty="0" err="1" smtClean="0"/>
              <a:t>paparazi</a:t>
            </a:r>
            <a:r>
              <a:rPr lang="es-ES_tradnl" i="1" dirty="0" smtClean="0"/>
              <a:t>, </a:t>
            </a:r>
            <a:r>
              <a:rPr lang="es-ES_tradnl" i="1" dirty="0" err="1" smtClean="0"/>
              <a:t>paparazis</a:t>
            </a:r>
            <a:r>
              <a:rPr lang="es-ES_tradnl" i="1" dirty="0" smtClean="0"/>
              <a:t>. </a:t>
            </a:r>
          </a:p>
          <a:p>
            <a:pPr lvl="1" algn="just"/>
            <a:r>
              <a:rPr lang="es-ES_tradnl" i="1" dirty="0" err="1" smtClean="0"/>
              <a:t>grafiti</a:t>
            </a:r>
            <a:r>
              <a:rPr lang="es-ES_tradnl" i="1" dirty="0" smtClean="0"/>
              <a:t>, </a:t>
            </a:r>
            <a:r>
              <a:rPr lang="es-ES_tradnl" i="1" dirty="0" err="1" smtClean="0"/>
              <a:t>grafitis</a:t>
            </a:r>
            <a:r>
              <a:rPr lang="es-ES_tradnl" i="1" dirty="0" smtClean="0"/>
              <a:t>.</a:t>
            </a:r>
          </a:p>
          <a:p>
            <a:pPr algn="just"/>
            <a:r>
              <a:rPr lang="es-ES_tradnl" sz="3200" dirty="0" smtClean="0"/>
              <a:t>Son, pues. incorrectos los plurales del tipo: </a:t>
            </a:r>
          </a:p>
          <a:p>
            <a:pPr lvl="1" algn="just"/>
            <a:r>
              <a:rPr lang="es-ES_tradnl" dirty="0" smtClean="0"/>
              <a:t>* </a:t>
            </a:r>
            <a:r>
              <a:rPr lang="es-ES_tradnl" i="1" dirty="0" smtClean="0"/>
              <a:t>los espagueti. </a:t>
            </a:r>
          </a:p>
          <a:p>
            <a:pPr lvl="1" algn="just"/>
            <a:r>
              <a:rPr lang="es-ES_tradnl" i="1" dirty="0" smtClean="0"/>
              <a:t>*los confeti, etc.</a:t>
            </a:r>
            <a:endParaRPr lang="es-ES_tradnl" sz="3680" b="1" dirty="0">
              <a:solidFill>
                <a:srgbClr val="FF0000"/>
              </a:solidFill>
            </a:endParaRPr>
          </a:p>
        </p:txBody>
      </p:sp>
      <p:sp>
        <p:nvSpPr>
          <p:cNvPr id="7" name="Rectángulo 6"/>
          <p:cNvSpPr/>
          <p:nvPr/>
        </p:nvSpPr>
        <p:spPr>
          <a:xfrm>
            <a:off x="6858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Algunos superlativos en -</a:t>
            </a:r>
            <a:r>
              <a:rPr lang="es-ES_tradnl" b="1" dirty="0" err="1" smtClean="0">
                <a:solidFill>
                  <a:srgbClr val="3366FF"/>
                </a:solidFill>
              </a:rPr>
              <a:t>ísimo</a:t>
            </a:r>
            <a:r>
              <a:rPr lang="es-ES_tradnl" b="1" dirty="0" smtClean="0">
                <a:solidFill>
                  <a:srgbClr val="3366FF"/>
                </a:solidFill>
              </a:rPr>
              <a:t>, </a:t>
            </a:r>
            <a:r>
              <a:rPr lang="es-ES_tradnl" b="1" i="1" dirty="0" smtClean="0">
                <a:solidFill>
                  <a:srgbClr val="3366FF"/>
                </a:solidFill>
              </a:rPr>
              <a:t>-a: ¿</a:t>
            </a:r>
            <a:r>
              <a:rPr lang="es-ES_tradnl" b="1" i="1" dirty="0" err="1" smtClean="0">
                <a:solidFill>
                  <a:srgbClr val="3366FF"/>
                </a:solidFill>
              </a:rPr>
              <a:t>fortisimo</a:t>
            </a:r>
            <a:r>
              <a:rPr lang="es-ES_tradnl" b="1" i="1" dirty="0" smtClean="0">
                <a:solidFill>
                  <a:srgbClr val="3366FF"/>
                </a:solidFill>
              </a:rPr>
              <a:t> o </a:t>
            </a:r>
            <a:r>
              <a:rPr lang="es-ES_tradnl" b="1" i="1" dirty="0" err="1" smtClean="0">
                <a:solidFill>
                  <a:srgbClr val="3366FF"/>
                </a:solidFill>
              </a:rPr>
              <a:t>fuertisimo</a:t>
            </a:r>
            <a:r>
              <a:rPr lang="es-ES_tradnl" b="1" i="1" dirty="0" smtClean="0">
                <a:solidFill>
                  <a:srgbClr val="3366FF"/>
                </a:solidFill>
              </a:rPr>
              <a:t>?</a:t>
            </a:r>
            <a:br>
              <a:rPr lang="es-ES_tradnl" b="1" i="1" dirty="0" smtClean="0">
                <a:solidFill>
                  <a:srgbClr val="3366FF"/>
                </a:solidFill>
              </a:rPr>
            </a:br>
            <a:endParaRPr lang="es-ES_tradnl" dirty="0">
              <a:solidFill>
                <a:srgbClr val="3366FF"/>
              </a:solidFill>
            </a:endParaRPr>
          </a:p>
        </p:txBody>
      </p:sp>
      <p:sp>
        <p:nvSpPr>
          <p:cNvPr id="5" name="Marcador de contenido 4"/>
          <p:cNvSpPr>
            <a:spLocks noGrp="1"/>
          </p:cNvSpPr>
          <p:nvPr>
            <p:ph sz="half" idx="1"/>
          </p:nvPr>
        </p:nvSpPr>
        <p:spPr/>
        <p:txBody>
          <a:bodyPr>
            <a:noAutofit/>
          </a:bodyPr>
          <a:lstStyle/>
          <a:p>
            <a:pPr algn="just"/>
            <a:r>
              <a:rPr lang="es-ES_tradnl" dirty="0" smtClean="0"/>
              <a:t>Eran incorrectas formas como </a:t>
            </a:r>
          </a:p>
          <a:p>
            <a:pPr lvl="1" algn="just"/>
            <a:r>
              <a:rPr lang="es-ES_tradnl" sz="2800" i="1" dirty="0" smtClean="0"/>
              <a:t>*fuertísimo,</a:t>
            </a:r>
          </a:p>
          <a:p>
            <a:pPr lvl="1" algn="just"/>
            <a:r>
              <a:rPr lang="es-ES_tradnl" sz="2800" i="1" dirty="0" smtClean="0"/>
              <a:t>*nuevísimo.</a:t>
            </a:r>
          </a:p>
          <a:p>
            <a:pPr lvl="1" algn="just"/>
            <a:r>
              <a:rPr lang="es-ES_tradnl" sz="2800" i="1" dirty="0" smtClean="0"/>
              <a:t>*recientísimo,</a:t>
            </a:r>
          </a:p>
          <a:p>
            <a:pPr lvl="1" algn="just"/>
            <a:r>
              <a:rPr lang="es-ES_tradnl" sz="2800" i="1" dirty="0" smtClean="0"/>
              <a:t>*ciertísimo, etc.</a:t>
            </a:r>
          </a:p>
          <a:p>
            <a:pPr algn="just"/>
            <a:r>
              <a:rPr lang="es-ES_tradnl" dirty="0" smtClean="0"/>
              <a:t>Se exceptuaba </a:t>
            </a:r>
            <a:r>
              <a:rPr lang="es-ES_tradnl" i="1" dirty="0" smtClean="0"/>
              <a:t>buenísimo, que ya estaba consolidado en el nivel culto.</a:t>
            </a:r>
            <a:endParaRPr lang="es-ES_tradnl" dirty="0" smtClean="0"/>
          </a:p>
        </p:txBody>
      </p:sp>
      <p:sp>
        <p:nvSpPr>
          <p:cNvPr id="6" name="Marcador de contenido 5"/>
          <p:cNvSpPr>
            <a:spLocks noGrp="1"/>
          </p:cNvSpPr>
          <p:nvPr>
            <p:ph sz="half" idx="2"/>
          </p:nvPr>
        </p:nvSpPr>
        <p:spPr>
          <a:xfrm>
            <a:off x="4648200" y="1447800"/>
            <a:ext cx="4191000" cy="4525963"/>
          </a:xfrm>
        </p:spPr>
        <p:txBody>
          <a:bodyPr>
            <a:normAutofit fontScale="55000" lnSpcReduction="20000"/>
          </a:bodyPr>
          <a:lstStyle/>
          <a:p>
            <a:pPr algn="just"/>
            <a:r>
              <a:rPr lang="es-ES_tradnl" sz="4480" dirty="0" smtClean="0"/>
              <a:t>Ya se aceptan:</a:t>
            </a:r>
          </a:p>
          <a:p>
            <a:pPr lvl="1"/>
            <a:r>
              <a:rPr lang="es-ES_tradnl" sz="4400" i="1" dirty="0" smtClean="0"/>
              <a:t>fortísimo/fuertísimo. </a:t>
            </a:r>
          </a:p>
          <a:p>
            <a:pPr lvl="1"/>
            <a:r>
              <a:rPr lang="es-ES_tradnl" sz="4400" i="1" dirty="0" smtClean="0"/>
              <a:t>bonísimo/buenísimo . </a:t>
            </a:r>
          </a:p>
          <a:p>
            <a:pPr lvl="1"/>
            <a:r>
              <a:rPr lang="es-ES_tradnl" sz="4400" i="1" dirty="0" smtClean="0"/>
              <a:t>recentísimo/recientísimo.</a:t>
            </a:r>
          </a:p>
          <a:p>
            <a:pPr lvl="1"/>
            <a:r>
              <a:rPr lang="es-ES_tradnl" sz="4400" i="1" dirty="0" smtClean="0"/>
              <a:t>valentísimo/valientísimo</a:t>
            </a:r>
          </a:p>
          <a:p>
            <a:pPr lvl="1"/>
            <a:r>
              <a:rPr lang="es-ES_tradnl" sz="4800" i="1" dirty="0" smtClean="0"/>
              <a:t>novísimo/nuevísimo. </a:t>
            </a:r>
          </a:p>
          <a:p>
            <a:pPr lvl="1"/>
            <a:r>
              <a:rPr lang="es-ES_tradnl" sz="4800" i="1" dirty="0" smtClean="0"/>
              <a:t>grosísimo/gruesísimo . </a:t>
            </a:r>
          </a:p>
          <a:p>
            <a:pPr lvl="1"/>
            <a:r>
              <a:rPr lang="es-ES_tradnl" sz="4800" i="1" dirty="0" smtClean="0"/>
              <a:t>certísimo/ciertísimo . </a:t>
            </a:r>
          </a:p>
          <a:p>
            <a:pPr lvl="1"/>
            <a:r>
              <a:rPr lang="es-ES_tradnl" sz="4800" i="1" dirty="0" smtClean="0"/>
              <a:t>calentísimo/calientísimo</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Los verbos acabados en </a:t>
            </a:r>
            <a:r>
              <a:rPr lang="es-ES_tradnl" b="1" i="1" dirty="0" smtClean="0">
                <a:solidFill>
                  <a:srgbClr val="3366FF"/>
                </a:solidFill>
              </a:rPr>
              <a:t>;</a:t>
            </a:r>
            <a:r>
              <a:rPr lang="es-ES_tradnl" b="1" i="1" dirty="0" err="1" smtClean="0">
                <a:solidFill>
                  <a:srgbClr val="3366FF"/>
                </a:solidFill>
              </a:rPr>
              <a:t>cuar</a:t>
            </a:r>
            <a:r>
              <a:rPr lang="es-ES_tradnl" b="1" i="1" dirty="0" smtClean="0">
                <a:solidFill>
                  <a:srgbClr val="3366FF"/>
                </a:solidFill>
              </a:rPr>
              <a:t> y en -</a:t>
            </a:r>
            <a:r>
              <a:rPr lang="es-ES_tradnl" b="1" i="1" dirty="0" err="1" smtClean="0">
                <a:solidFill>
                  <a:srgbClr val="3366FF"/>
                </a:solidFill>
              </a:rPr>
              <a:t>guar</a:t>
            </a:r>
            <a:r>
              <a:rPr lang="es-ES_tradnl" b="1" i="1" dirty="0" smtClean="0">
                <a:solidFill>
                  <a:srgbClr val="3366FF"/>
                </a:solidFill>
              </a:rPr>
              <a:t>: ¿adecuas o </a:t>
            </a:r>
            <a:r>
              <a:rPr lang="es-ES_tradnl" b="1" i="1" dirty="0" err="1" smtClean="0">
                <a:solidFill>
                  <a:srgbClr val="3366FF"/>
                </a:solidFill>
              </a:rPr>
              <a:t>adecúas</a:t>
            </a:r>
            <a:r>
              <a:rPr lang="es-ES_tradnl" b="1" i="1" dirty="0" smtClean="0">
                <a:solidFill>
                  <a:srgbClr val="3366FF"/>
                </a:solidFill>
              </a:rPr>
              <a:t>?</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304800" y="1828800"/>
            <a:ext cx="4191000" cy="3810000"/>
          </a:xfrm>
        </p:spPr>
        <p:txBody>
          <a:bodyPr>
            <a:normAutofit fontScale="70000" lnSpcReduction="20000"/>
          </a:bodyPr>
          <a:lstStyle/>
          <a:p>
            <a:pPr algn="just"/>
            <a:r>
              <a:rPr lang="es-ES_tradnl" sz="4000" dirty="0" smtClean="0"/>
              <a:t>Los verbos acabados en </a:t>
            </a:r>
            <a:r>
              <a:rPr lang="es-ES_tradnl" sz="4000" i="1" dirty="0" smtClean="0"/>
              <a:t>-</a:t>
            </a:r>
            <a:r>
              <a:rPr lang="es-ES_tradnl" sz="4000" i="1" dirty="0" err="1" smtClean="0"/>
              <a:t>cuar</a:t>
            </a:r>
            <a:r>
              <a:rPr lang="es-ES_tradnl" sz="4000" i="1" dirty="0" smtClean="0"/>
              <a:t> en      -</a:t>
            </a:r>
            <a:r>
              <a:rPr lang="es-ES_tradnl" sz="4000" i="1" dirty="0" err="1" smtClean="0"/>
              <a:t>guar</a:t>
            </a:r>
            <a:r>
              <a:rPr lang="es-ES_tradnl" sz="4000" i="1" dirty="0" smtClean="0"/>
              <a:t> tenían todas sus formas con diptongo. </a:t>
            </a:r>
          </a:p>
          <a:p>
            <a:pPr lvl="1" algn="just"/>
            <a:r>
              <a:rPr lang="es-ES_tradnl" sz="3600" i="1" dirty="0" smtClean="0"/>
              <a:t>adecuo, adecuas...</a:t>
            </a:r>
          </a:p>
          <a:p>
            <a:pPr lvl="1" algn="just"/>
            <a:r>
              <a:rPr lang="es-ES_tradnl" sz="3600" i="1" dirty="0" smtClean="0"/>
              <a:t>licuo, licuas…</a:t>
            </a:r>
          </a:p>
          <a:p>
            <a:pPr lvl="1" algn="just"/>
            <a:r>
              <a:rPr lang="es-ES_tradnl" sz="3600" i="1" dirty="0" smtClean="0"/>
              <a:t>atestiguo, atestiguas…</a:t>
            </a:r>
          </a:p>
          <a:p>
            <a:pPr lvl="1" algn="just"/>
            <a:r>
              <a:rPr lang="es-ES_tradnl" sz="4000" i="1" dirty="0" smtClean="0"/>
              <a:t>evacuo, evacuas… </a:t>
            </a:r>
          </a:p>
          <a:p>
            <a:pPr lvl="1" algn="just"/>
            <a:r>
              <a:rPr lang="es-ES_tradnl" sz="4000" i="1" dirty="0" smtClean="0"/>
              <a:t>Averiguo, </a:t>
            </a:r>
            <a:r>
              <a:rPr lang="es-ES_tradnl" sz="4000" i="1" dirty="0" err="1" smtClean="0"/>
              <a:t>veriguas</a:t>
            </a:r>
            <a:r>
              <a:rPr lang="es-ES_tradnl" sz="4000" b="1" i="1" dirty="0" smtClean="0"/>
              <a:t>...</a:t>
            </a:r>
            <a:endParaRPr lang="es-ES_tradnl" sz="3613" b="1" dirty="0" smtClean="0">
              <a:solidFill>
                <a:srgbClr val="FF0000"/>
              </a:solidFill>
            </a:endParaRPr>
          </a:p>
        </p:txBody>
      </p:sp>
      <p:sp>
        <p:nvSpPr>
          <p:cNvPr id="6" name="Marcador de contenido 5"/>
          <p:cNvSpPr>
            <a:spLocks noGrp="1"/>
          </p:cNvSpPr>
          <p:nvPr>
            <p:ph sz="half" idx="2"/>
          </p:nvPr>
        </p:nvSpPr>
        <p:spPr>
          <a:xfrm>
            <a:off x="4648200" y="1828800"/>
            <a:ext cx="4038600" cy="4525963"/>
          </a:xfrm>
        </p:spPr>
        <p:txBody>
          <a:bodyPr>
            <a:noAutofit/>
          </a:bodyPr>
          <a:lstStyle/>
          <a:p>
            <a:pPr algn="just"/>
            <a:r>
              <a:rPr lang="es-ES_tradnl" sz="2500" dirty="0" smtClean="0"/>
              <a:t>Se consideran igualmente correctas tanto las formas con diptongo como las formas con hiato de los verbos en </a:t>
            </a:r>
            <a:r>
              <a:rPr lang="es-ES_tradnl" sz="2500" i="1" dirty="0" smtClean="0"/>
              <a:t>-</a:t>
            </a:r>
            <a:r>
              <a:rPr lang="es-ES_tradnl" sz="2500" i="1" dirty="0" err="1" smtClean="0"/>
              <a:t>cuar</a:t>
            </a:r>
            <a:r>
              <a:rPr lang="es-ES_tradnl" sz="2500" i="1" dirty="0" smtClean="0"/>
              <a:t>.</a:t>
            </a:r>
          </a:p>
          <a:p>
            <a:pPr lvl="1" algn="just"/>
            <a:r>
              <a:rPr lang="es-ES_tradnl" sz="2500" i="1" dirty="0" smtClean="0"/>
              <a:t>adecuo/</a:t>
            </a:r>
            <a:r>
              <a:rPr lang="es-ES_tradnl" sz="2500" i="1" dirty="0" err="1" smtClean="0"/>
              <a:t>adecúo</a:t>
            </a:r>
            <a:r>
              <a:rPr lang="es-ES_tradnl" sz="2500" i="1" dirty="0" smtClean="0"/>
              <a:t>…</a:t>
            </a:r>
            <a:endParaRPr lang="es-ES_tradnl" sz="2500" dirty="0" smtClean="0"/>
          </a:p>
          <a:p>
            <a:pPr lvl="1" algn="just"/>
            <a:r>
              <a:rPr lang="es-ES_tradnl" sz="2500" i="1" dirty="0" smtClean="0"/>
              <a:t>evacuo/</a:t>
            </a:r>
            <a:r>
              <a:rPr lang="es-ES_tradnl" sz="2500" i="1" dirty="0" err="1" smtClean="0"/>
              <a:t>evacúo</a:t>
            </a:r>
            <a:r>
              <a:rPr lang="es-ES_tradnl" sz="2500" i="1" dirty="0" smtClean="0"/>
              <a:t>…</a:t>
            </a:r>
          </a:p>
          <a:p>
            <a:pPr lvl="1" algn="just"/>
            <a:r>
              <a:rPr lang="es-ES_tradnl" sz="2500" i="1" dirty="0" err="1" smtClean="0"/>
              <a:t>licuo</a:t>
            </a:r>
            <a:r>
              <a:rPr lang="es-ES_tradnl" sz="2500" i="1" dirty="0" smtClean="0"/>
              <a:t>/</a:t>
            </a:r>
            <a:r>
              <a:rPr lang="es-ES_tradnl" sz="2500" i="1" dirty="0" err="1" smtClean="0"/>
              <a:t>licúo</a:t>
            </a:r>
            <a:r>
              <a:rPr lang="es-ES_tradnl" sz="2500" i="1" dirty="0" smtClean="0"/>
              <a:t>…</a:t>
            </a:r>
          </a:p>
          <a:p>
            <a:r>
              <a:rPr lang="es-ES_tradnl" sz="2500" dirty="0" smtClean="0"/>
              <a:t>Los verbos en </a:t>
            </a:r>
            <a:r>
              <a:rPr lang="es-ES_tradnl" sz="2500" i="1" dirty="0" smtClean="0"/>
              <a:t>-</a:t>
            </a:r>
            <a:r>
              <a:rPr lang="es-ES_tradnl" sz="2500" i="1" dirty="0" err="1" smtClean="0"/>
              <a:t>guar</a:t>
            </a:r>
            <a:r>
              <a:rPr lang="es-ES_tradnl" sz="2500" i="1" dirty="0" smtClean="0"/>
              <a:t> no han experimentado cambio alguno.</a:t>
            </a:r>
          </a:p>
        </p:txBody>
      </p:sp>
      <p:sp>
        <p:nvSpPr>
          <p:cNvPr id="7" name="Rectángulo 6"/>
          <p:cNvSpPr/>
          <p:nvPr/>
        </p:nvSpPr>
        <p:spPr>
          <a:xfrm>
            <a:off x="15240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El verbo agredir</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rmAutofit fontScale="55000" lnSpcReduction="20000"/>
          </a:bodyPr>
          <a:lstStyle/>
          <a:p>
            <a:r>
              <a:rPr lang="es-ES_tradnl" dirty="0" smtClean="0"/>
              <a:t>Los verbos </a:t>
            </a:r>
            <a:r>
              <a:rPr lang="es-ES_tradnl" i="1" dirty="0" smtClean="0"/>
              <a:t>agredir, transgredir, abolir, compungir y desabrir se consideraban defectivo:</a:t>
            </a:r>
          </a:p>
          <a:p>
            <a:pPr lvl="1"/>
            <a:r>
              <a:rPr lang="es-ES_tradnl" i="1" dirty="0" smtClean="0"/>
              <a:t> solo teman las formas en las que aparecía	</a:t>
            </a:r>
            <a:r>
              <a:rPr lang="es-ES_tradnl" dirty="0" smtClean="0"/>
              <a:t>la vocal temática </a:t>
            </a:r>
            <a:r>
              <a:rPr lang="es-ES_tradnl" dirty="0" err="1" smtClean="0"/>
              <a:t>i</a:t>
            </a:r>
            <a:r>
              <a:rPr lang="es-ES_tradnl" dirty="0" smtClean="0"/>
              <a:t> .</a:t>
            </a:r>
            <a:endParaRPr lang="es-ES_tradnl" sz="3213" dirty="0" smtClean="0"/>
          </a:p>
        </p:txBody>
      </p:sp>
      <p:sp>
        <p:nvSpPr>
          <p:cNvPr id="6" name="Marcador de contenido 5"/>
          <p:cNvSpPr>
            <a:spLocks noGrp="1"/>
          </p:cNvSpPr>
          <p:nvPr>
            <p:ph sz="half" idx="2"/>
          </p:nvPr>
        </p:nvSpPr>
        <p:spPr>
          <a:xfrm>
            <a:off x="4648200" y="1447800"/>
            <a:ext cx="4038600" cy="4525963"/>
          </a:xfrm>
        </p:spPr>
        <p:txBody>
          <a:bodyPr>
            <a:normAutofit fontScale="55000" lnSpcReduction="20000"/>
          </a:bodyPr>
          <a:lstStyle/>
          <a:p>
            <a:pPr algn="just"/>
            <a:r>
              <a:rPr lang="es-ES_tradnl" sz="4800" dirty="0" smtClean="0"/>
              <a:t>Estos verbos presentan hoy su conjugación completa; es decir, han dejado de ser defectivos, por lo que formas como las siguientes son correctas:</a:t>
            </a:r>
          </a:p>
          <a:p>
            <a:pPr lvl="1" algn="just"/>
            <a:r>
              <a:rPr lang="es-ES_tradnl" sz="4400" i="1" dirty="0" err="1" smtClean="0"/>
              <a:t>agredo</a:t>
            </a:r>
            <a:r>
              <a:rPr lang="es-ES_tradnl" sz="4400" i="1" dirty="0" smtClean="0"/>
              <a:t>, </a:t>
            </a:r>
            <a:r>
              <a:rPr lang="es-ES_tradnl" sz="4400" i="1" dirty="0" err="1" smtClean="0"/>
              <a:t>agredes</a:t>
            </a:r>
            <a:r>
              <a:rPr lang="es-ES_tradnl" sz="4400" i="1" dirty="0" smtClean="0"/>
              <a:t>, agrede, </a:t>
            </a:r>
            <a:r>
              <a:rPr lang="es-ES_tradnl" sz="4400" i="1" dirty="0" err="1" smtClean="0"/>
              <a:t>agreda</a:t>
            </a:r>
            <a:r>
              <a:rPr lang="es-ES_tradnl" sz="4400" i="1" dirty="0" smtClean="0"/>
              <a:t> ...</a:t>
            </a:r>
          </a:p>
          <a:p>
            <a:pPr lvl="1" algn="just"/>
            <a:r>
              <a:rPr lang="es-ES_tradnl" sz="4400" i="1" dirty="0" err="1" smtClean="0"/>
              <a:t>transgredo</a:t>
            </a:r>
            <a:r>
              <a:rPr lang="es-ES_tradnl" sz="4400" i="1" dirty="0" smtClean="0"/>
              <a:t>, </a:t>
            </a:r>
            <a:r>
              <a:rPr lang="es-ES_tradnl" sz="4400" i="1" dirty="0" err="1" smtClean="0"/>
              <a:t>transgredes</a:t>
            </a:r>
            <a:r>
              <a:rPr lang="es-ES_tradnl" sz="4400" i="1" dirty="0" smtClean="0"/>
              <a:t>, transgrede,…</a:t>
            </a:r>
          </a:p>
          <a:p>
            <a:pPr lvl="1" algn="just"/>
            <a:r>
              <a:rPr lang="es-ES_tradnl" sz="2800" i="1" dirty="0" err="1" smtClean="0"/>
              <a:t>abolo</a:t>
            </a:r>
            <a:r>
              <a:rPr lang="es-ES_tradnl" sz="2800" i="1" dirty="0" smtClean="0"/>
              <a:t>, </a:t>
            </a:r>
            <a:r>
              <a:rPr lang="es-ES_tradnl" sz="2800" i="1" dirty="0" err="1" smtClean="0"/>
              <a:t>aboles</a:t>
            </a:r>
            <a:r>
              <a:rPr lang="es-ES_tradnl" sz="2800" i="1" dirty="0" smtClean="0"/>
              <a:t>, </a:t>
            </a:r>
            <a:r>
              <a:rPr lang="es-ES_tradnl" sz="2800" i="1" dirty="0" err="1" smtClean="0"/>
              <a:t>abole</a:t>
            </a:r>
            <a:r>
              <a:rPr lang="es-ES_tradnl" sz="2800" i="1" dirty="0" smtClean="0"/>
              <a:t>, </a:t>
            </a:r>
            <a:r>
              <a:rPr lang="es-ES_tradnl" sz="2800" i="1" dirty="0" err="1" smtClean="0"/>
              <a:t>abola</a:t>
            </a:r>
            <a:r>
              <a:rPr lang="es-ES_tradnl" sz="2800" i="1" dirty="0" smtClean="0"/>
              <a:t> ...</a:t>
            </a:r>
            <a:endParaRPr lang="es-ES_tradnl" sz="40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68313" y="0"/>
            <a:ext cx="8229600" cy="1143000"/>
          </a:xfrm>
        </p:spPr>
        <p:txBody>
          <a:bodyPr/>
          <a:lstStyle/>
          <a:p>
            <a:pPr algn="l"/>
            <a:r>
              <a:rPr lang="es-ES_tradnl" b="1">
                <a:solidFill>
                  <a:schemeClr val="hlink"/>
                </a:solidFill>
              </a:rPr>
              <a:t>Verbos defectivos</a:t>
            </a:r>
            <a:endParaRPr lang="es-ES" b="1">
              <a:solidFill>
                <a:schemeClr val="hlink"/>
              </a:solidFill>
            </a:endParaRPr>
          </a:p>
        </p:txBody>
      </p:sp>
      <p:sp>
        <p:nvSpPr>
          <p:cNvPr id="73731" name="Rectangle 3"/>
          <p:cNvSpPr>
            <a:spLocks noGrp="1" noChangeArrowheads="1"/>
          </p:cNvSpPr>
          <p:nvPr>
            <p:ph type="body" idx="1"/>
          </p:nvPr>
        </p:nvSpPr>
        <p:spPr>
          <a:xfrm>
            <a:off x="457200" y="1268413"/>
            <a:ext cx="8229600" cy="5184775"/>
          </a:xfrm>
        </p:spPr>
        <p:txBody>
          <a:bodyPr/>
          <a:lstStyle/>
          <a:p>
            <a:pPr algn="just">
              <a:lnSpc>
                <a:spcPct val="90000"/>
              </a:lnSpc>
            </a:pPr>
            <a:r>
              <a:rPr lang="es-ES" sz="2400"/>
              <a:t>En las Cortes de la República Española se debatía, allá por los años treinta, sobre la pena de muerte, y que unos diputados comenzaron a gritar </a:t>
            </a:r>
          </a:p>
          <a:p>
            <a:pPr lvl="1" algn="just">
              <a:lnSpc>
                <a:spcPct val="90000"/>
              </a:lnSpc>
            </a:pPr>
            <a:r>
              <a:rPr lang="es-ES" sz="2000"/>
              <a:t>¡Qué se abola, que se abola! y que otros oponían: ¡Qué se abuela, que se abuela! </a:t>
            </a:r>
          </a:p>
          <a:p>
            <a:pPr lvl="1" algn="just">
              <a:lnSpc>
                <a:spcPct val="90000"/>
              </a:lnSpc>
            </a:pPr>
            <a:r>
              <a:rPr lang="es-ES" sz="2000"/>
              <a:t>En eso, tomó la palabra Manuel Azaña, respetado orador y buen conocedor del idioma, quien dijo con voz clara: que se abolezca.</a:t>
            </a:r>
          </a:p>
          <a:p>
            <a:pPr algn="ctr">
              <a:lnSpc>
                <a:spcPct val="90000"/>
              </a:lnSpc>
            </a:pPr>
            <a:r>
              <a:rPr lang="es-ES" sz="2400">
                <a:solidFill>
                  <a:schemeClr val="hlink"/>
                </a:solidFill>
              </a:rPr>
              <a:t>¿Quiénes de todos ellos usaron bien el verbo? </a:t>
            </a:r>
          </a:p>
          <a:p>
            <a:pPr algn="ctr">
              <a:lnSpc>
                <a:spcPct val="90000"/>
              </a:lnSpc>
            </a:pPr>
            <a:r>
              <a:rPr lang="es-ES" sz="2400"/>
              <a:t>Ninguno.</a:t>
            </a:r>
          </a:p>
          <a:p>
            <a:pPr algn="just">
              <a:lnSpc>
                <a:spcPct val="90000"/>
              </a:lnSpc>
            </a:pPr>
            <a:r>
              <a:rPr lang="es-ES" sz="2400"/>
              <a:t>El verbo abolir sólo se emplea con tino y cultura en aquellos tiempos que tienen una -i-en su desinencia. </a:t>
            </a:r>
          </a:p>
          <a:p>
            <a:pPr algn="ctr">
              <a:lnSpc>
                <a:spcPct val="90000"/>
              </a:lnSpc>
            </a:pPr>
            <a:r>
              <a:rPr lang="es-ES" sz="2400"/>
              <a:t>A los diputados de ese debate sólo les quedaba gritar: </a:t>
            </a:r>
            <a:r>
              <a:rPr lang="es-ES" sz="2400">
                <a:solidFill>
                  <a:schemeClr val="hlink"/>
                </a:solidFill>
              </a:rPr>
              <a:t>¡Que sea abolida, que sea abolida!</a:t>
            </a:r>
          </a:p>
        </p:txBody>
      </p:sp>
      <p:sp>
        <p:nvSpPr>
          <p:cNvPr id="73732" name="Rectangle 4"/>
          <p:cNvSpPr>
            <a:spLocks noChangeArrowheads="1"/>
          </p:cNvSpPr>
          <p:nvPr/>
        </p:nvSpPr>
        <p:spPr bwMode="auto">
          <a:xfrm>
            <a:off x="611188" y="1196975"/>
            <a:ext cx="8353425" cy="2447925"/>
          </a:xfrm>
          <a:prstGeom prst="rect">
            <a:avLst/>
          </a:prstGeom>
          <a:noFill/>
          <a:ln w="28575">
            <a:solidFill>
              <a:srgbClr val="FF00FF"/>
            </a:solidFill>
            <a:miter lim="800000"/>
            <a:headEnd/>
            <a:tailEnd/>
          </a:ln>
          <a:effectLst/>
        </p:spPr>
        <p:txBody>
          <a:bodyPr wrap="none" anchor="ctr">
            <a:prstTxWarp prst="textNoShape">
              <a:avLst/>
            </a:prstTxWarp>
          </a:bodyPr>
          <a:lstStyle/>
          <a:p>
            <a:endParaRPr lang="es-ES_trad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3732"/>
                                        </p:tgtEl>
                                        <p:attrNameLst>
                                          <p:attrName>style.visibility</p:attrName>
                                        </p:attrNameLst>
                                      </p:cBhvr>
                                      <p:to>
                                        <p:strVal val="visible"/>
                                      </p:to>
                                    </p:set>
                                    <p:animEffect transition="in" filter="checkerboard(across)">
                                      <p:cBhvr>
                                        <p:cTn id="7" dur="500"/>
                                        <p:tgtEl>
                                          <p:spTgt spid="7373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3731">
                                            <p:txEl>
                                              <p:pRg st="0" end="0"/>
                                            </p:txEl>
                                          </p:spTgt>
                                        </p:tgtEl>
                                        <p:attrNameLst>
                                          <p:attrName>style.visibility</p:attrName>
                                        </p:attrNameLst>
                                      </p:cBhvr>
                                      <p:to>
                                        <p:strVal val="visible"/>
                                      </p:to>
                                    </p:set>
                                    <p:anim calcmode="lin" valueType="num">
                                      <p:cBhvr additive="base">
                                        <p:cTn id="12" dur="5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3731">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73731">
                                            <p:txEl>
                                              <p:pRg st="1" end="1"/>
                                            </p:txEl>
                                          </p:spTgt>
                                        </p:tgtEl>
                                        <p:attrNameLst>
                                          <p:attrName>style.visibility</p:attrName>
                                        </p:attrNameLst>
                                      </p:cBhvr>
                                      <p:to>
                                        <p:strVal val="visible"/>
                                      </p:to>
                                    </p:set>
                                    <p:anim calcmode="lin" valueType="num">
                                      <p:cBhvr additive="base">
                                        <p:cTn id="16" dur="500" fill="hold"/>
                                        <p:tgtEl>
                                          <p:spTgt spid="73731">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3731">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73731">
                                            <p:txEl>
                                              <p:pRg st="2" end="2"/>
                                            </p:txEl>
                                          </p:spTgt>
                                        </p:tgtEl>
                                        <p:attrNameLst>
                                          <p:attrName>style.visibility</p:attrName>
                                        </p:attrNameLst>
                                      </p:cBhvr>
                                      <p:to>
                                        <p:strVal val="visible"/>
                                      </p:to>
                                    </p:set>
                                    <p:anim calcmode="lin" valueType="num">
                                      <p:cBhvr additive="base">
                                        <p:cTn id="20" dur="5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37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3731">
                                            <p:txEl>
                                              <p:pRg st="3" end="3"/>
                                            </p:txEl>
                                          </p:spTgt>
                                        </p:tgtEl>
                                        <p:attrNameLst>
                                          <p:attrName>style.visibility</p:attrName>
                                        </p:attrNameLst>
                                      </p:cBhvr>
                                      <p:to>
                                        <p:strVal val="visible"/>
                                      </p:to>
                                    </p:set>
                                    <p:anim calcmode="lin" valueType="num">
                                      <p:cBhvr additive="base">
                                        <p:cTn id="26" dur="500" fill="hold"/>
                                        <p:tgtEl>
                                          <p:spTgt spid="73731">
                                            <p:txEl>
                                              <p:pRg st="3" end="3"/>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737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3731">
                                            <p:txEl>
                                              <p:pRg st="4" end="4"/>
                                            </p:txEl>
                                          </p:spTgt>
                                        </p:tgtEl>
                                        <p:attrNameLst>
                                          <p:attrName>style.visibility</p:attrName>
                                        </p:attrNameLst>
                                      </p:cBhvr>
                                      <p:to>
                                        <p:strVal val="visible"/>
                                      </p:to>
                                    </p:set>
                                    <p:anim calcmode="lin" valueType="num">
                                      <p:cBhvr additive="base">
                                        <p:cTn id="32" dur="500" fill="hold"/>
                                        <p:tgtEl>
                                          <p:spTgt spid="73731">
                                            <p:txEl>
                                              <p:pRg st="4" end="4"/>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7373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73731">
                                            <p:txEl>
                                              <p:pRg st="5" end="5"/>
                                            </p:txEl>
                                          </p:spTgt>
                                        </p:tgtEl>
                                        <p:attrNameLst>
                                          <p:attrName>style.visibility</p:attrName>
                                        </p:attrNameLst>
                                      </p:cBhvr>
                                      <p:to>
                                        <p:strVal val="visible"/>
                                      </p:to>
                                    </p:set>
                                    <p:anim calcmode="lin" valueType="num">
                                      <p:cBhvr additive="base">
                                        <p:cTn id="38" dur="500" fill="hold"/>
                                        <p:tgtEl>
                                          <p:spTgt spid="73731">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7373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73731">
                                            <p:txEl>
                                              <p:pRg st="6" end="6"/>
                                            </p:txEl>
                                          </p:spTgt>
                                        </p:tgtEl>
                                        <p:attrNameLst>
                                          <p:attrName>style.visibility</p:attrName>
                                        </p:attrNameLst>
                                      </p:cBhvr>
                                      <p:to>
                                        <p:strVal val="visible"/>
                                      </p:to>
                                    </p:set>
                                    <p:anim calcmode="lin" valueType="num">
                                      <p:cBhvr additive="base">
                                        <p:cTn id="44" dur="500" fill="hold"/>
                                        <p:tgtEl>
                                          <p:spTgt spid="73731">
                                            <p:txEl>
                                              <p:pRg st="6" end="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7373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P spid="73732" grpId="0" animBg="1"/>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ítulo 1"/>
          <p:cNvSpPr>
            <a:spLocks noGrp="1"/>
          </p:cNvSpPr>
          <p:nvPr>
            <p:ph type="title"/>
          </p:nvPr>
        </p:nvSpPr>
        <p:spPr>
          <a:xfrm>
            <a:off x="533400" y="2438400"/>
            <a:ext cx="8229600" cy="1143000"/>
          </a:xfrm>
        </p:spPr>
        <p:txBody>
          <a:bodyPr/>
          <a:lstStyle/>
          <a:p>
            <a:r>
              <a:rPr lang="es-ES_tradnl" b="1" dirty="0" smtClean="0"/>
              <a:t>SINTAXIS</a:t>
            </a:r>
            <a:endParaRPr lang="es-ES_tradnl"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Nombre de la letra </a:t>
            </a:r>
            <a:r>
              <a:rPr lang="es-ES_tradnl" b="1" i="1" dirty="0" smtClean="0">
                <a:solidFill>
                  <a:srgbClr val="3366FF"/>
                </a:solidFill>
              </a:rPr>
              <a:t>y: ¿ye o </a:t>
            </a:r>
            <a:r>
              <a:rPr lang="es-ES_tradnl" b="1" i="1" dirty="0" err="1" smtClean="0">
                <a:solidFill>
                  <a:srgbClr val="3366FF"/>
                </a:solidFill>
              </a:rPr>
              <a:t>i</a:t>
            </a:r>
            <a:r>
              <a:rPr lang="es-ES_tradnl" b="1" i="1" dirty="0" smtClean="0">
                <a:solidFill>
                  <a:srgbClr val="3366FF"/>
                </a:solidFill>
              </a:rPr>
              <a:t> griega?</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rmAutofit fontScale="77500" lnSpcReduction="20000"/>
          </a:bodyPr>
          <a:lstStyle/>
          <a:p>
            <a:pPr algn="just"/>
            <a:r>
              <a:rPr lang="es-ES_tradnl" dirty="0" smtClean="0"/>
              <a:t>En el DRAE de 2001: </a:t>
            </a:r>
            <a:r>
              <a:rPr lang="es-ES_tradnl" b="1" dirty="0" smtClean="0">
                <a:solidFill>
                  <a:srgbClr val="FF0000"/>
                </a:solidFill>
              </a:rPr>
              <a:t>el nombre de la y es </a:t>
            </a:r>
            <a:r>
              <a:rPr lang="es-ES_tradnl" b="1" dirty="0" err="1" smtClean="0">
                <a:solidFill>
                  <a:srgbClr val="FF0000"/>
                </a:solidFill>
              </a:rPr>
              <a:t>i</a:t>
            </a:r>
            <a:r>
              <a:rPr lang="es-ES_tradnl" b="1" dirty="0" smtClean="0">
                <a:solidFill>
                  <a:srgbClr val="FF0000"/>
                </a:solidFill>
              </a:rPr>
              <a:t> griega o ye</a:t>
            </a:r>
            <a:r>
              <a:rPr lang="es-ES_tradnl" dirty="0" smtClean="0"/>
              <a:t>, pero en la entrada de ye se remite a </a:t>
            </a:r>
            <a:r>
              <a:rPr lang="es-ES_tradnl" dirty="0" err="1" smtClean="0"/>
              <a:t>i</a:t>
            </a:r>
            <a:r>
              <a:rPr lang="es-ES_tradnl" dirty="0" smtClean="0"/>
              <a:t> griega, por lo que cabe entender que da preferencia a la denominación </a:t>
            </a:r>
            <a:r>
              <a:rPr lang="es-ES_tradnl" dirty="0" err="1" smtClean="0"/>
              <a:t>i</a:t>
            </a:r>
            <a:r>
              <a:rPr lang="es-ES_tradnl" dirty="0" smtClean="0"/>
              <a:t> griega frente a la de ye. </a:t>
            </a:r>
          </a:p>
        </p:txBody>
      </p:sp>
      <p:sp>
        <p:nvSpPr>
          <p:cNvPr id="6" name="Marcador de contenido 5"/>
          <p:cNvSpPr>
            <a:spLocks noGrp="1"/>
          </p:cNvSpPr>
          <p:nvPr>
            <p:ph sz="half" idx="2"/>
          </p:nvPr>
        </p:nvSpPr>
        <p:spPr/>
        <p:txBody>
          <a:bodyPr>
            <a:normAutofit fontScale="77500" lnSpcReduction="20000"/>
          </a:bodyPr>
          <a:lstStyle/>
          <a:p>
            <a:pPr algn="just"/>
            <a:r>
              <a:rPr lang="es-ES_tradnl" b="1" dirty="0" smtClean="0">
                <a:solidFill>
                  <a:srgbClr val="FF0000"/>
                </a:solidFill>
              </a:rPr>
              <a:t>N</a:t>
            </a:r>
            <a:r>
              <a:rPr lang="es-ES_tradnl" b="1" i="1" dirty="0" smtClean="0">
                <a:solidFill>
                  <a:srgbClr val="FF0000"/>
                </a:solidFill>
              </a:rPr>
              <a:t>ombre exclusivo de ye.</a:t>
            </a:r>
          </a:p>
          <a:p>
            <a:pPr algn="just"/>
            <a:r>
              <a:rPr lang="es-ES_tradnl" dirty="0" smtClean="0"/>
              <a:t>No obstante, se advierte que los nombres de las letras son recomendaciones que no implican "interferencia en la libertad que tiene cada hablante o cada país de seguir aplicando a las letras los términos que venían usando'·'.</a:t>
            </a:r>
          </a:p>
          <a:p>
            <a:pPr algn="just"/>
            <a:r>
              <a:rPr lang="es-ES_tradnl" b="1" dirty="0" smtClean="0"/>
              <a:t>Por tanto, los hablantes pueden optar por nombrar a esta letra como </a:t>
            </a:r>
            <a:r>
              <a:rPr lang="es-ES_tradnl" b="1" i="1" dirty="0" smtClean="0"/>
              <a:t>ye o </a:t>
            </a:r>
            <a:r>
              <a:rPr lang="es-ES_tradnl" b="1" i="1" dirty="0" err="1" smtClean="0"/>
              <a:t>i</a:t>
            </a:r>
            <a:r>
              <a:rPr lang="es-ES_tradnl" b="1" i="1" dirty="0" smtClean="0"/>
              <a:t> griega.</a:t>
            </a:r>
            <a:endParaRPr lang="es-ES_tradnl" b="1" dirty="0" smtClean="0"/>
          </a:p>
          <a:p>
            <a:pPr algn="just"/>
            <a:endParaRPr lang="es-ES_tradnl" dirty="0"/>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La agrupación </a:t>
            </a:r>
            <a:r>
              <a:rPr lang="es-ES_tradnl" b="1" i="1" dirty="0" smtClean="0">
                <a:solidFill>
                  <a:srgbClr val="3366FF"/>
                </a:solidFill>
              </a:rPr>
              <a:t>a por: ¿ir a por el periódico o ir por el periódico?</a:t>
            </a:r>
            <a:br>
              <a:rPr lang="es-ES_tradnl" b="1" i="1" dirty="0" smtClean="0">
                <a:solidFill>
                  <a:srgbClr val="3366FF"/>
                </a:solidFill>
              </a:rPr>
            </a:br>
            <a:endParaRPr lang="es-ES_tradnl" dirty="0">
              <a:solidFill>
                <a:srgbClr val="3366FF"/>
              </a:solidFill>
            </a:endParaRPr>
          </a:p>
        </p:txBody>
      </p:sp>
      <p:sp>
        <p:nvSpPr>
          <p:cNvPr id="5" name="Marcador de contenido 4"/>
          <p:cNvSpPr>
            <a:spLocks noGrp="1"/>
          </p:cNvSpPr>
          <p:nvPr>
            <p:ph sz="half" idx="1"/>
          </p:nvPr>
        </p:nvSpPr>
        <p:spPr/>
        <p:txBody>
          <a:bodyPr>
            <a:normAutofit fontScale="85000" lnSpcReduction="20000"/>
          </a:bodyPr>
          <a:lstStyle/>
          <a:p>
            <a:pPr algn="just"/>
            <a:r>
              <a:rPr lang="es-ES_tradnl" sz="3600" i="1" dirty="0" smtClean="0"/>
              <a:t>*Voy a por el periódico. (Correcto, Voy por el periódico.)</a:t>
            </a:r>
            <a:endParaRPr lang="es-ES_tradnl" sz="3213" dirty="0" smtClean="0"/>
          </a:p>
        </p:txBody>
      </p:sp>
      <p:sp>
        <p:nvSpPr>
          <p:cNvPr id="6" name="Marcador de contenido 5"/>
          <p:cNvSpPr>
            <a:spLocks noGrp="1"/>
          </p:cNvSpPr>
          <p:nvPr>
            <p:ph sz="half" idx="2"/>
          </p:nvPr>
        </p:nvSpPr>
        <p:spPr>
          <a:xfrm>
            <a:off x="4648200" y="1447800"/>
            <a:ext cx="4038600" cy="4525963"/>
          </a:xfrm>
        </p:spPr>
        <p:txBody>
          <a:bodyPr>
            <a:normAutofit fontScale="85000" lnSpcReduction="20000"/>
          </a:bodyPr>
          <a:lstStyle/>
          <a:p>
            <a:pPr algn="just"/>
            <a:r>
              <a:rPr lang="es-ES_tradnl" sz="4800" dirty="0" smtClean="0"/>
              <a:t>Ya se considera correcta esta agrupación.</a:t>
            </a:r>
          </a:p>
          <a:p>
            <a:pPr algn="just"/>
            <a:r>
              <a:rPr lang="es-ES_tradnl" sz="4800" dirty="0" smtClean="0"/>
              <a:t>Aunque solo se usa en el español de España (excepto en Canarias).</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i="1" dirty="0" smtClean="0">
                <a:solidFill>
                  <a:srgbClr val="3366FF"/>
                </a:solidFill>
              </a:rPr>
              <a:t>Deber + infinitivo y deber de + infinitivo</a:t>
            </a:r>
            <a:br>
              <a:rPr lang="es-ES_tradnl" b="1" i="1" dirty="0" smtClean="0">
                <a:solidFill>
                  <a:srgbClr val="3366FF"/>
                </a:solidFill>
              </a:rPr>
            </a:br>
            <a:endParaRPr lang="es-ES_tradnl" dirty="0">
              <a:solidFill>
                <a:srgbClr val="3366FF"/>
              </a:solidFill>
            </a:endParaRPr>
          </a:p>
        </p:txBody>
      </p:sp>
      <p:sp>
        <p:nvSpPr>
          <p:cNvPr id="5" name="Marcador de contenido 4"/>
          <p:cNvSpPr>
            <a:spLocks noGrp="1"/>
          </p:cNvSpPr>
          <p:nvPr>
            <p:ph sz="half" idx="1"/>
          </p:nvPr>
        </p:nvSpPr>
        <p:spPr/>
        <p:txBody>
          <a:bodyPr>
            <a:noAutofit/>
          </a:bodyPr>
          <a:lstStyle/>
          <a:p>
            <a:r>
              <a:rPr lang="es-ES_tradnl" sz="2400" i="1" dirty="0" smtClean="0"/>
              <a:t>Deber + infinitivo = 'obligación’</a:t>
            </a:r>
          </a:p>
          <a:p>
            <a:r>
              <a:rPr lang="es-ES_tradnl" sz="2400" i="1" dirty="0" smtClean="0"/>
              <a:t>Deber de + infinitivo = </a:t>
            </a:r>
            <a:r>
              <a:rPr lang="es-ES_tradnl" sz="2400" dirty="0" smtClean="0"/>
              <a:t>'probabilidad o conjetura'. </a:t>
            </a:r>
          </a:p>
          <a:p>
            <a:pPr lvl="1"/>
            <a:r>
              <a:rPr lang="es-ES_tradnl" i="1" dirty="0" smtClean="0"/>
              <a:t>La luz debe estar apagada. ('Hay obligación de que la luz esté apagada).</a:t>
            </a:r>
          </a:p>
          <a:p>
            <a:pPr lvl="1"/>
            <a:r>
              <a:rPr lang="es-ES_tradnl" i="1" dirty="0" smtClean="0"/>
              <a:t>La luz debe de estar apagada. ('Probablemente esté apagada la luz).</a:t>
            </a:r>
            <a:endParaRPr lang="es-ES_tradnl" dirty="0" smtClean="0"/>
          </a:p>
        </p:txBody>
      </p:sp>
      <p:sp>
        <p:nvSpPr>
          <p:cNvPr id="6" name="Marcador de contenido 5"/>
          <p:cNvSpPr>
            <a:spLocks noGrp="1"/>
          </p:cNvSpPr>
          <p:nvPr>
            <p:ph sz="half" idx="2"/>
          </p:nvPr>
        </p:nvSpPr>
        <p:spPr>
          <a:xfrm>
            <a:off x="4648200" y="1447800"/>
            <a:ext cx="4038600" cy="4525963"/>
          </a:xfrm>
        </p:spPr>
        <p:txBody>
          <a:bodyPr>
            <a:normAutofit fontScale="55000" lnSpcReduction="20000"/>
          </a:bodyPr>
          <a:lstStyle/>
          <a:p>
            <a:pPr algn="just"/>
            <a:r>
              <a:rPr lang="es-ES_tradnl" sz="4480" dirty="0" smtClean="0"/>
              <a:t>Todo igual, excepto:</a:t>
            </a:r>
          </a:p>
          <a:p>
            <a:r>
              <a:rPr lang="es-ES_tradnl" sz="4800" dirty="0" smtClean="0"/>
              <a:t>Para significar probabilidad o conjetura </a:t>
            </a:r>
            <a:r>
              <a:rPr lang="es-ES_tradnl" sz="4800" i="1" dirty="0" smtClean="0"/>
              <a:t> también se admite en este caso la variante sin la preposición de. </a:t>
            </a:r>
          </a:p>
          <a:p>
            <a:pPr lvl="1"/>
            <a:r>
              <a:rPr lang="es-ES_tradnl" sz="4400" i="1" dirty="0" smtClean="0"/>
              <a:t>Deben de ser las tres/Deben ser las tres.</a:t>
            </a:r>
          </a:p>
          <a:p>
            <a:pPr lvl="1"/>
            <a:r>
              <a:rPr lang="es-ES_tradnl" sz="4400" i="1" dirty="0" smtClean="0"/>
              <a:t>Debe de haber llovido/Debe haber llovido.</a:t>
            </a:r>
            <a:endParaRPr lang="es-ES_tradnl" sz="40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Adverbios con posesivos: </a:t>
            </a:r>
            <a:r>
              <a:rPr lang="es-ES_tradnl" b="1" i="1" dirty="0" smtClean="0">
                <a:solidFill>
                  <a:srgbClr val="3366FF"/>
                </a:solidFill>
              </a:rPr>
              <a:t>¿delante de mí o delante mío?</a:t>
            </a:r>
            <a:br>
              <a:rPr lang="es-ES_tradnl" b="1" i="1" dirty="0" smtClean="0">
                <a:solidFill>
                  <a:srgbClr val="3366FF"/>
                </a:solidFill>
              </a:rPr>
            </a:br>
            <a:endParaRPr lang="es-ES_tradnl" dirty="0">
              <a:solidFill>
                <a:srgbClr val="3366FF"/>
              </a:solidFill>
            </a:endParaRPr>
          </a:p>
        </p:txBody>
      </p:sp>
      <p:sp>
        <p:nvSpPr>
          <p:cNvPr id="5" name="Marcador de contenido 4"/>
          <p:cNvSpPr>
            <a:spLocks noGrp="1"/>
          </p:cNvSpPr>
          <p:nvPr>
            <p:ph sz="half" idx="1"/>
          </p:nvPr>
        </p:nvSpPr>
        <p:spPr>
          <a:xfrm>
            <a:off x="457200" y="1600200"/>
            <a:ext cx="2971800" cy="4525963"/>
          </a:xfrm>
        </p:spPr>
        <p:txBody>
          <a:bodyPr>
            <a:normAutofit fontScale="62500" lnSpcReduction="20000"/>
          </a:bodyPr>
          <a:lstStyle/>
          <a:p>
            <a:pPr algn="just"/>
            <a:r>
              <a:rPr lang="es-ES_tradnl" b="1" dirty="0" smtClean="0"/>
              <a:t>No había una norma académica</a:t>
            </a:r>
            <a:endParaRPr lang="es-ES_tradnl" sz="3213" dirty="0" smtClean="0"/>
          </a:p>
        </p:txBody>
      </p:sp>
      <p:sp>
        <p:nvSpPr>
          <p:cNvPr id="6" name="Marcador de contenido 5"/>
          <p:cNvSpPr>
            <a:spLocks noGrp="1"/>
          </p:cNvSpPr>
          <p:nvPr>
            <p:ph sz="half" idx="2"/>
          </p:nvPr>
        </p:nvSpPr>
        <p:spPr>
          <a:xfrm>
            <a:off x="3733800" y="1447800"/>
            <a:ext cx="4953000" cy="4525963"/>
          </a:xfrm>
        </p:spPr>
        <p:txBody>
          <a:bodyPr>
            <a:normAutofit fontScale="62500" lnSpcReduction="20000"/>
          </a:bodyPr>
          <a:lstStyle/>
          <a:p>
            <a:pPr algn="just"/>
            <a:r>
              <a:rPr lang="es-ES_tradnl" sz="4800" dirty="0" smtClean="0"/>
              <a:t>Son "propias del lenguaje coloquial y percibidas todavía hoy como construcciones no recomendables por la mayoría de los hablantes cultos de muchos países". </a:t>
            </a:r>
          </a:p>
          <a:p>
            <a:pPr algn="just"/>
            <a:r>
              <a:rPr lang="es-ES_tradnl" sz="4800" dirty="0" smtClean="0"/>
              <a:t>Se deduce, por tanto, que, aunque muy extendidas en el uso, hoy no pertenecen al español culto</a:t>
            </a:r>
            <a:endParaRPr lang="es-ES_tradnl" sz="4480" b="1" dirty="0">
              <a:solidFill>
                <a:srgbClr val="FF0000"/>
              </a:solidFill>
            </a:endParaRPr>
          </a:p>
        </p:txBody>
      </p:sp>
      <p:sp>
        <p:nvSpPr>
          <p:cNvPr id="7" name="Rectángulo 6"/>
          <p:cNvSpPr/>
          <p:nvPr/>
        </p:nvSpPr>
        <p:spPr>
          <a:xfrm>
            <a:off x="457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downLeft)">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2"/>
      <p:bldP spid="6" grpId="0"/>
    </p:bld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Usos intransitivos y transitivos de los verbos</a:t>
            </a:r>
            <a:r>
              <a:rPr lang="es-ES_tradnl" b="1" i="1" dirty="0" smtClean="0"/>
              <a:t/>
            </a:r>
            <a:br>
              <a:rPr lang="es-ES_tradnl" b="1" i="1" dirty="0" smtClean="0"/>
            </a:br>
            <a:endParaRPr lang="es-ES_tradnl" dirty="0"/>
          </a:p>
        </p:txBody>
      </p:sp>
      <p:sp>
        <p:nvSpPr>
          <p:cNvPr id="11" name="Marcador de contenido 10"/>
          <p:cNvSpPr>
            <a:spLocks noGrp="1"/>
          </p:cNvSpPr>
          <p:nvPr>
            <p:ph idx="1"/>
          </p:nvPr>
        </p:nvSpPr>
        <p:spPr/>
        <p:txBody>
          <a:bodyPr>
            <a:normAutofit fontScale="92500" lnSpcReduction="10000"/>
          </a:bodyPr>
          <a:lstStyle/>
          <a:p>
            <a:r>
              <a:rPr lang="es-ES_tradnl" dirty="0" smtClean="0"/>
              <a:t>INCAUTARSE</a:t>
            </a:r>
          </a:p>
          <a:p>
            <a:pPr lvl="1"/>
            <a:r>
              <a:rPr lang="es-ES_tradnl" dirty="0" smtClean="0"/>
              <a:t>La policía se incautó de varios kilos de hachís &gt; La policía incautó varios kilos de hachís &gt; </a:t>
            </a:r>
          </a:p>
          <a:p>
            <a:r>
              <a:rPr lang="es-ES_tradnl" dirty="0" smtClean="0"/>
              <a:t>JUGAR</a:t>
            </a:r>
          </a:p>
          <a:p>
            <a:pPr lvl="1"/>
            <a:r>
              <a:rPr lang="es-ES_tradnl" dirty="0" smtClean="0"/>
              <a:t>Jugar al tenis &gt; jugar tenis.</a:t>
            </a:r>
          </a:p>
          <a:p>
            <a:r>
              <a:rPr lang="es-ES_tradnl" dirty="0" smtClean="0"/>
              <a:t>CONTACTAR</a:t>
            </a:r>
          </a:p>
          <a:p>
            <a:pPr lvl="1"/>
            <a:r>
              <a:rPr lang="es-ES_tradnl" dirty="0" smtClean="0"/>
              <a:t>Contactar a el Vicerrectorado &gt; Contactar con el Vicerrectorado.</a:t>
            </a:r>
          </a:p>
          <a:p>
            <a:r>
              <a:rPr lang="es-ES_tradnl" dirty="0" smtClean="0"/>
              <a:t>QUEDARSE</a:t>
            </a:r>
          </a:p>
          <a:p>
            <a:pPr lvl="1"/>
            <a:r>
              <a:rPr lang="es-ES_tradnl" dirty="0" smtClean="0"/>
              <a:t>Quedarse con los apuntes &gt; quedarse los apuntes.</a:t>
            </a:r>
          </a:p>
          <a:p>
            <a:pPr lvl="1"/>
            <a:endParaRPr lang="es-ES_trad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Nombres de las letras </a:t>
            </a:r>
            <a:r>
              <a:rPr lang="es-ES_tradnl" b="1" i="1" dirty="0" err="1" smtClean="0">
                <a:solidFill>
                  <a:srgbClr val="3366FF"/>
                </a:solidFill>
              </a:rPr>
              <a:t>b</a:t>
            </a:r>
            <a:r>
              <a:rPr lang="es-ES_tradnl" b="1" i="1" dirty="0" smtClean="0">
                <a:solidFill>
                  <a:srgbClr val="3366FF"/>
                </a:solidFill>
              </a:rPr>
              <a:t>, </a:t>
            </a:r>
            <a:r>
              <a:rPr lang="es-ES_tradnl" b="1" i="1" dirty="0" err="1" smtClean="0">
                <a:solidFill>
                  <a:srgbClr val="3366FF"/>
                </a:solidFill>
              </a:rPr>
              <a:t>v</a:t>
            </a:r>
            <a:r>
              <a:rPr lang="es-ES_tradnl" b="1" i="1" dirty="0" smtClean="0">
                <a:solidFill>
                  <a:srgbClr val="3366FF"/>
                </a:solidFill>
              </a:rPr>
              <a:t> y W</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457200" y="1417638"/>
            <a:ext cx="4038600" cy="5105400"/>
          </a:xfrm>
        </p:spPr>
        <p:txBody>
          <a:bodyPr>
            <a:noAutofit/>
          </a:bodyPr>
          <a:lstStyle/>
          <a:p>
            <a:pPr lvl="1"/>
            <a:r>
              <a:rPr lang="es-ES_tradnl" sz="1800" i="1" dirty="0" smtClean="0"/>
              <a:t>Letra </a:t>
            </a:r>
            <a:r>
              <a:rPr lang="es-ES_tradnl" sz="1800" i="1" dirty="0" err="1" smtClean="0"/>
              <a:t>b</a:t>
            </a:r>
            <a:r>
              <a:rPr lang="es-ES_tradnl" sz="1800" i="1" dirty="0" err="1" smtClean="0">
                <a:sym typeface="Wingdings"/>
              </a:rPr>
              <a:t></a:t>
            </a:r>
            <a:r>
              <a:rPr lang="es-ES_tradnl" sz="1800" i="1" dirty="0" smtClean="0"/>
              <a:t>  </a:t>
            </a:r>
          </a:p>
          <a:p>
            <a:pPr lvl="2"/>
            <a:r>
              <a:rPr lang="es-ES_tradnl" sz="1800" i="1" dirty="0" smtClean="0"/>
              <a:t>Be (en España)</a:t>
            </a:r>
          </a:p>
          <a:p>
            <a:pPr lvl="2"/>
            <a:r>
              <a:rPr lang="es-ES_tradnl" sz="1800" i="1" dirty="0" smtClean="0"/>
              <a:t>Be alta y be larga (en zonas de América).</a:t>
            </a:r>
          </a:p>
          <a:p>
            <a:pPr lvl="1"/>
            <a:r>
              <a:rPr lang="es-ES_tradnl" sz="1800" dirty="0" smtClean="0"/>
              <a:t>Letra </a:t>
            </a:r>
            <a:r>
              <a:rPr lang="es-ES_tradnl" sz="1800" i="1" dirty="0" err="1" smtClean="0"/>
              <a:t>v</a:t>
            </a:r>
            <a:r>
              <a:rPr lang="es-ES_tradnl" sz="1800" i="1" dirty="0" err="1" smtClean="0">
                <a:sym typeface="Wingdings"/>
              </a:rPr>
              <a:t></a:t>
            </a:r>
            <a:endParaRPr lang="es-ES_tradnl" sz="1800" i="1" dirty="0" smtClean="0"/>
          </a:p>
          <a:p>
            <a:pPr lvl="2"/>
            <a:r>
              <a:rPr lang="es-ES_tradnl" sz="1800" i="1" dirty="0" smtClean="0"/>
              <a:t>uve (en España).</a:t>
            </a:r>
          </a:p>
          <a:p>
            <a:pPr lvl="2"/>
            <a:r>
              <a:rPr lang="es-ES_tradnl" sz="1800" i="1" dirty="0" smtClean="0"/>
              <a:t>ve, ve baja, ve corta (en zonas de América). </a:t>
            </a:r>
          </a:p>
          <a:p>
            <a:pPr lvl="2"/>
            <a:r>
              <a:rPr lang="es-ES_tradnl" sz="1800" i="1" dirty="0" smtClean="0"/>
              <a:t>+ ve chica en zonas de </a:t>
            </a:r>
            <a:r>
              <a:rPr lang="es-ES_tradnl" sz="1800" i="1" dirty="0" err="1" smtClean="0"/>
              <a:t>América(DPD</a:t>
            </a:r>
            <a:r>
              <a:rPr lang="es-ES_tradnl" sz="1800" i="1" dirty="0" smtClean="0"/>
              <a:t>)</a:t>
            </a:r>
          </a:p>
          <a:p>
            <a:pPr lvl="1"/>
            <a:r>
              <a:rPr lang="es-ES_tradnl" sz="1800" i="1" dirty="0" smtClean="0"/>
              <a:t>Letra </a:t>
            </a:r>
            <a:r>
              <a:rPr lang="es-ES_tradnl" sz="1800" dirty="0" err="1" smtClean="0"/>
              <a:t>w</a:t>
            </a:r>
            <a:r>
              <a:rPr lang="es-ES_tradnl" sz="1800" dirty="0" err="1" smtClean="0">
                <a:sym typeface="Wingdings"/>
              </a:rPr>
              <a:t></a:t>
            </a:r>
            <a:r>
              <a:rPr lang="es-ES_tradnl" sz="1800" dirty="0" smtClean="0"/>
              <a:t> </a:t>
            </a:r>
          </a:p>
          <a:p>
            <a:pPr lvl="2"/>
            <a:r>
              <a:rPr lang="es-ES_tradnl" sz="1800" i="1" dirty="0" smtClean="0"/>
              <a:t>uve doble (en España)</a:t>
            </a:r>
          </a:p>
          <a:p>
            <a:pPr lvl="2"/>
            <a:r>
              <a:rPr lang="es-ES_tradnl" sz="1800" i="1" dirty="0" smtClean="0"/>
              <a:t>ve doble o doble ve (en zonas de América).</a:t>
            </a:r>
          </a:p>
          <a:p>
            <a:pPr lvl="2"/>
            <a:r>
              <a:rPr lang="es-ES_tradnl" sz="1800" i="1" dirty="0" smtClean="0"/>
              <a:t>+ doble u (especialmente en México y algunos países de Centroamérica).</a:t>
            </a:r>
            <a:endParaRPr lang="es-ES_tradnl" sz="1800" b="1" dirty="0" smtClean="0"/>
          </a:p>
        </p:txBody>
      </p:sp>
      <p:sp>
        <p:nvSpPr>
          <p:cNvPr id="6" name="Marcador de contenido 5"/>
          <p:cNvSpPr>
            <a:spLocks noGrp="1"/>
          </p:cNvSpPr>
          <p:nvPr>
            <p:ph sz="half" idx="2"/>
          </p:nvPr>
        </p:nvSpPr>
        <p:spPr/>
        <p:txBody>
          <a:bodyPr>
            <a:normAutofit/>
          </a:bodyPr>
          <a:lstStyle/>
          <a:p>
            <a:r>
              <a:rPr lang="es-ES_tradnl" sz="3459" dirty="0" smtClean="0"/>
              <a:t>En la </a:t>
            </a:r>
            <a:r>
              <a:rPr lang="es-ES_tradnl" sz="3459" i="1" dirty="0" smtClean="0"/>
              <a:t>Ortografía de 2010: </a:t>
            </a:r>
          </a:p>
          <a:p>
            <a:pPr lvl="1"/>
            <a:r>
              <a:rPr lang="es-ES_tradnl" sz="3459" i="1" dirty="0" smtClean="0"/>
              <a:t>Letras </a:t>
            </a:r>
            <a:r>
              <a:rPr lang="es-ES_tradnl" sz="3459" i="1" dirty="0" err="1" smtClean="0"/>
              <a:t>b</a:t>
            </a:r>
            <a:r>
              <a:rPr lang="es-ES_tradnl" sz="3459" i="1" dirty="0" smtClean="0"/>
              <a:t> </a:t>
            </a:r>
            <a:r>
              <a:rPr lang="es-ES_tradnl" sz="3459" i="1" dirty="0" err="1" smtClean="0">
                <a:sym typeface="Wingdings"/>
              </a:rPr>
              <a:t></a:t>
            </a:r>
            <a:r>
              <a:rPr lang="es-ES_tradnl" sz="3459" i="1" dirty="0" smtClean="0"/>
              <a:t> be.</a:t>
            </a:r>
          </a:p>
          <a:p>
            <a:pPr lvl="1"/>
            <a:r>
              <a:rPr lang="es-ES_tradnl" sz="3459" i="1" dirty="0" smtClean="0"/>
              <a:t>Letra </a:t>
            </a:r>
            <a:r>
              <a:rPr lang="es-ES_tradnl" sz="3459" i="1" dirty="0" err="1" smtClean="0"/>
              <a:t>v</a:t>
            </a:r>
            <a:r>
              <a:rPr lang="es-ES_tradnl" sz="3459" i="1" dirty="0" err="1" smtClean="0">
                <a:sym typeface="Wingdings"/>
              </a:rPr>
              <a:t></a:t>
            </a:r>
            <a:r>
              <a:rPr lang="es-ES_tradnl" sz="3459" i="1" dirty="0" smtClean="0">
                <a:sym typeface="Wingdings"/>
              </a:rPr>
              <a:t> </a:t>
            </a:r>
            <a:r>
              <a:rPr lang="es-ES_tradnl" sz="3459" i="1" dirty="0" smtClean="0"/>
              <a:t>uve </a:t>
            </a:r>
          </a:p>
          <a:p>
            <a:pPr lvl="1"/>
            <a:r>
              <a:rPr lang="es-ES_tradnl" sz="3459" i="1" dirty="0" smtClean="0"/>
              <a:t>Letra </a:t>
            </a:r>
            <a:r>
              <a:rPr lang="es-ES_tradnl" sz="3459" i="1" dirty="0" err="1" smtClean="0"/>
              <a:t>w</a:t>
            </a:r>
            <a:r>
              <a:rPr lang="es-ES_tradnl" sz="3459" i="1" dirty="0" err="1" smtClean="0">
                <a:sym typeface="Wingdings"/>
              </a:rPr>
              <a:t></a:t>
            </a:r>
            <a:r>
              <a:rPr lang="es-ES_tradnl" sz="3459" i="1" dirty="0" smtClean="0">
                <a:sym typeface="Wingdings"/>
              </a:rPr>
              <a:t> uve</a:t>
            </a:r>
            <a:r>
              <a:rPr lang="es-ES_tradnl" sz="3459" i="1" dirty="0" smtClean="0"/>
              <a:t> doble.</a:t>
            </a: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accel="50000" decel="5000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accel="50000" decel="5000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accel="50000" decel="5000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accel="50000" decel="50000" fill="hold" grpId="0"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accel="50000" decel="5000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accel="50000" decel="5000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accel="50000" decel="50000" fill="hold" grpId="0"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accel="50000" decel="50000" fill="hold" grpId="0" nodeType="with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 calcmode="lin" valueType="num">
                                      <p:cBhvr additive="base">
                                        <p:cTn id="35"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accel="50000" decel="50000" fill="hold" grpId="0" nodeType="with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 calcmode="lin" valueType="num">
                                      <p:cBhvr additive="base">
                                        <p:cTn id="3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accel="50000" decel="50000" fill="hold" grpId="0"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 calcmode="lin" valueType="num">
                                      <p:cBhvr additive="base">
                                        <p:cTn id="43"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accel="50000" decel="50000" fill="hold" grpId="0" nodeType="with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anim calcmode="lin" valueType="num">
                                      <p:cBhvr additive="base">
                                        <p:cTn id="4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accel="50000" decel="50000" fill="hold" grpId="0" nodeType="clickEffect">
                                  <p:stCondLst>
                                    <p:cond delay="0"/>
                                  </p:stCondLst>
                                  <p:childTnLst>
                                    <p:set>
                                      <p:cBhvr>
                                        <p:cTn id="52" dur="1" fill="hold">
                                          <p:stCondLst>
                                            <p:cond delay="0"/>
                                          </p:stCondLst>
                                        </p:cTn>
                                        <p:tgtEl>
                                          <p:spTgt spid="6">
                                            <p:txEl>
                                              <p:pRg st="0" end="0"/>
                                            </p:txEl>
                                          </p:spTgt>
                                        </p:tgtEl>
                                        <p:attrNameLst>
                                          <p:attrName>style.visibility</p:attrName>
                                        </p:attrNameLst>
                                      </p:cBhvr>
                                      <p:to>
                                        <p:strVal val="visible"/>
                                      </p:to>
                                    </p:set>
                                    <p:anim calcmode="lin" valueType="num">
                                      <p:cBhvr additive="base">
                                        <p:cTn id="5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0" end="0"/>
                                            </p:txEl>
                                          </p:spTgt>
                                        </p:tgtEl>
                                        <p:attrNameLst>
                                          <p:attrName>ppt_y</p:attrName>
                                        </p:attrNameLst>
                                      </p:cBhvr>
                                      <p:tavLst>
                                        <p:tav tm="0">
                                          <p:val>
                                            <p:strVal val="1+#ppt_h/2"/>
                                          </p:val>
                                        </p:tav>
                                        <p:tav tm="100000">
                                          <p:val>
                                            <p:strVal val="#ppt_y"/>
                                          </p:val>
                                        </p:tav>
                                      </p:tavLst>
                                    </p:anim>
                                  </p:childTnLst>
                                </p:cTn>
                              </p:par>
                              <p:par>
                                <p:cTn id="55" presetID="2" presetClass="entr" presetSubtype="4" accel="50000" decel="50000" fill="hold" grpId="0" nodeType="withEffect">
                                  <p:stCondLst>
                                    <p:cond delay="0"/>
                                  </p:stCondLst>
                                  <p:childTnLst>
                                    <p:set>
                                      <p:cBhvr>
                                        <p:cTn id="56" dur="1" fill="hold">
                                          <p:stCondLst>
                                            <p:cond delay="0"/>
                                          </p:stCondLst>
                                        </p:cTn>
                                        <p:tgtEl>
                                          <p:spTgt spid="6">
                                            <p:txEl>
                                              <p:pRg st="1" end="1"/>
                                            </p:txEl>
                                          </p:spTgt>
                                        </p:tgtEl>
                                        <p:attrNameLst>
                                          <p:attrName>style.visibility</p:attrName>
                                        </p:attrNameLst>
                                      </p:cBhvr>
                                      <p:to>
                                        <p:strVal val="visible"/>
                                      </p:to>
                                    </p:set>
                                    <p:anim calcmode="lin" valueType="num">
                                      <p:cBhvr additive="base">
                                        <p:cTn id="5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1" end="1"/>
                                            </p:txEl>
                                          </p:spTgt>
                                        </p:tgtEl>
                                        <p:attrNameLst>
                                          <p:attrName>ppt_y</p:attrName>
                                        </p:attrNameLst>
                                      </p:cBhvr>
                                      <p:tavLst>
                                        <p:tav tm="0">
                                          <p:val>
                                            <p:strVal val="1+#ppt_h/2"/>
                                          </p:val>
                                        </p:tav>
                                        <p:tav tm="100000">
                                          <p:val>
                                            <p:strVal val="#ppt_y"/>
                                          </p:val>
                                        </p:tav>
                                      </p:tavLst>
                                    </p:anim>
                                  </p:childTnLst>
                                </p:cTn>
                              </p:par>
                              <p:par>
                                <p:cTn id="59" presetID="2" presetClass="entr" presetSubtype="4" accel="50000" decel="50000" fill="hold" grpId="0" nodeType="withEffect">
                                  <p:stCondLst>
                                    <p:cond delay="0"/>
                                  </p:stCondLst>
                                  <p:childTnLst>
                                    <p:set>
                                      <p:cBhvr>
                                        <p:cTn id="60" dur="1" fill="hold">
                                          <p:stCondLst>
                                            <p:cond delay="0"/>
                                          </p:stCondLst>
                                        </p:cTn>
                                        <p:tgtEl>
                                          <p:spTgt spid="6">
                                            <p:txEl>
                                              <p:pRg st="2" end="2"/>
                                            </p:txEl>
                                          </p:spTgt>
                                        </p:tgtEl>
                                        <p:attrNameLst>
                                          <p:attrName>style.visibility</p:attrName>
                                        </p:attrNameLst>
                                      </p:cBhvr>
                                      <p:to>
                                        <p:strVal val="visible"/>
                                      </p:to>
                                    </p:set>
                                    <p:anim calcmode="lin" valueType="num">
                                      <p:cBhvr additive="base">
                                        <p:cTn id="6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2" end="2"/>
                                            </p:txEl>
                                          </p:spTgt>
                                        </p:tgtEl>
                                        <p:attrNameLst>
                                          <p:attrName>ppt_y</p:attrName>
                                        </p:attrNameLst>
                                      </p:cBhvr>
                                      <p:tavLst>
                                        <p:tav tm="0">
                                          <p:val>
                                            <p:strVal val="1+#ppt_h/2"/>
                                          </p:val>
                                        </p:tav>
                                        <p:tav tm="100000">
                                          <p:val>
                                            <p:strVal val="#ppt_y"/>
                                          </p:val>
                                        </p:tav>
                                      </p:tavLst>
                                    </p:anim>
                                  </p:childTnLst>
                                </p:cTn>
                              </p:par>
                              <p:par>
                                <p:cTn id="63" presetID="2" presetClass="entr" presetSubtype="4" accel="50000" decel="50000" fill="hold" grpId="0" nodeType="withEffect">
                                  <p:stCondLst>
                                    <p:cond delay="0"/>
                                  </p:stCondLst>
                                  <p:childTnLst>
                                    <p:set>
                                      <p:cBhvr>
                                        <p:cTn id="64" dur="1" fill="hold">
                                          <p:stCondLst>
                                            <p:cond delay="0"/>
                                          </p:stCondLst>
                                        </p:cTn>
                                        <p:tgtEl>
                                          <p:spTgt spid="6">
                                            <p:txEl>
                                              <p:pRg st="3" end="3"/>
                                            </p:txEl>
                                          </p:spTgt>
                                        </p:tgtEl>
                                        <p:attrNameLst>
                                          <p:attrName>style.visibility</p:attrName>
                                        </p:attrNameLst>
                                      </p:cBhvr>
                                      <p:to>
                                        <p:strVal val="visible"/>
                                      </p:to>
                                    </p:set>
                                    <p:anim calcmode="lin" valueType="num">
                                      <p:cBhvr additive="base">
                                        <p:cTn id="6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La </a:t>
            </a:r>
            <a:r>
              <a:rPr lang="es-ES_tradnl" b="1" i="1" dirty="0" err="1" smtClean="0">
                <a:solidFill>
                  <a:srgbClr val="3366FF"/>
                </a:solidFill>
              </a:rPr>
              <a:t>ch</a:t>
            </a:r>
            <a:r>
              <a:rPr lang="es-ES_tradnl" b="1" i="1" dirty="0" smtClean="0">
                <a:solidFill>
                  <a:srgbClr val="3366FF"/>
                </a:solidFill>
              </a:rPr>
              <a:t> y la ll, ¿son letras del abecedario?</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457200" y="1981200"/>
            <a:ext cx="4038600" cy="4525963"/>
          </a:xfrm>
        </p:spPr>
        <p:txBody>
          <a:bodyPr>
            <a:normAutofit fontScale="92500"/>
          </a:bodyPr>
          <a:lstStyle/>
          <a:p>
            <a:pPr algn="just"/>
            <a:r>
              <a:rPr lang="es-ES_tradnl" sz="3613" b="1" dirty="0" smtClean="0">
                <a:solidFill>
                  <a:srgbClr val="FF0000"/>
                </a:solidFill>
              </a:rPr>
              <a:t>Sí</a:t>
            </a:r>
            <a:r>
              <a:rPr lang="es-ES_tradnl" sz="3613" dirty="0" smtClean="0"/>
              <a:t>, aunque en el </a:t>
            </a:r>
            <a:r>
              <a:rPr lang="es-ES_tradnl" sz="3613" i="1" dirty="0" smtClean="0"/>
              <a:t>DRAE de 2001 las palabras que llevan tales dígrafos </a:t>
            </a:r>
            <a:r>
              <a:rPr lang="es-ES_tradnl" sz="3613" dirty="0" smtClean="0"/>
              <a:t>aparecen par orden alfabético dentro de las letras </a:t>
            </a:r>
            <a:r>
              <a:rPr lang="es-ES_tradnl" sz="3613" dirty="0" err="1" smtClean="0"/>
              <a:t>c</a:t>
            </a:r>
            <a:r>
              <a:rPr lang="es-ES_tradnl" sz="3613" dirty="0" smtClean="0"/>
              <a:t> y </a:t>
            </a:r>
            <a:r>
              <a:rPr lang="es-ES_tradnl" sz="3613" i="1" dirty="0" err="1" smtClean="0"/>
              <a:t>l</a:t>
            </a:r>
            <a:r>
              <a:rPr lang="es-ES_tradnl" sz="3613" i="1" dirty="0" smtClean="0"/>
              <a:t>, respectivamente.</a:t>
            </a:r>
            <a:r>
              <a:rPr lang="es-ES_tradnl" sz="3613" dirty="0" smtClean="0"/>
              <a:t> </a:t>
            </a:r>
          </a:p>
        </p:txBody>
      </p:sp>
      <p:sp>
        <p:nvSpPr>
          <p:cNvPr id="6" name="Marcador de contenido 5"/>
          <p:cNvSpPr>
            <a:spLocks noGrp="1"/>
          </p:cNvSpPr>
          <p:nvPr>
            <p:ph sz="half" idx="2"/>
          </p:nvPr>
        </p:nvSpPr>
        <p:spPr>
          <a:xfrm>
            <a:off x="4648200" y="1981200"/>
            <a:ext cx="4038600" cy="4525963"/>
          </a:xfrm>
        </p:spPr>
        <p:txBody>
          <a:bodyPr>
            <a:normAutofit fontScale="92500"/>
          </a:bodyPr>
          <a:lstStyle/>
          <a:p>
            <a:pPr algn="just"/>
            <a:r>
              <a:rPr lang="es-ES_tradnl" b="1" dirty="0" smtClean="0">
                <a:solidFill>
                  <a:srgbClr val="FF0000"/>
                </a:solidFill>
              </a:rPr>
              <a:t>Desaparecen</a:t>
            </a:r>
            <a:r>
              <a:rPr lang="es-ES_tradnl" dirty="0" smtClean="0"/>
              <a:t> del abecedario los nombres de </a:t>
            </a:r>
            <a:r>
              <a:rPr lang="es-ES_tradnl" i="1" dirty="0" err="1" smtClean="0"/>
              <a:t>che</a:t>
            </a:r>
            <a:r>
              <a:rPr lang="es-ES_tradnl" i="1" dirty="0" smtClean="0"/>
              <a:t> y elle, por lo que el abecedario español </a:t>
            </a:r>
            <a:r>
              <a:rPr lang="es-ES_tradnl" dirty="0" smtClean="0"/>
              <a:t>pasa a tener veintisiete letras en lugar de las veintinueve tradicionales:</a:t>
            </a:r>
          </a:p>
          <a:p>
            <a:pPr lvl="1" algn="just"/>
            <a:r>
              <a:rPr lang="es-ES_tradnl" i="1" dirty="0" smtClean="0"/>
              <a:t>a, </a:t>
            </a:r>
            <a:r>
              <a:rPr lang="es-ES_tradnl" i="1" dirty="0" err="1" smtClean="0"/>
              <a:t>b</a:t>
            </a:r>
            <a:r>
              <a:rPr lang="es-ES_tradnl" i="1" dirty="0" smtClean="0"/>
              <a:t>, </a:t>
            </a:r>
            <a:r>
              <a:rPr lang="es-ES_tradnl" i="1" dirty="0" err="1" smtClean="0"/>
              <a:t>c</a:t>
            </a:r>
            <a:r>
              <a:rPr lang="es-ES_tradnl" i="1" dirty="0" smtClean="0"/>
              <a:t>, </a:t>
            </a:r>
            <a:r>
              <a:rPr lang="es-ES_tradnl" i="1" dirty="0" err="1" smtClean="0"/>
              <a:t>d</a:t>
            </a:r>
            <a:r>
              <a:rPr lang="es-ES_tradnl" i="1" dirty="0" smtClean="0"/>
              <a:t>, e, </a:t>
            </a:r>
            <a:r>
              <a:rPr lang="es-ES_tradnl" i="1" dirty="0" err="1" smtClean="0"/>
              <a:t>f</a:t>
            </a:r>
            <a:r>
              <a:rPr lang="es-ES_tradnl" i="1" dirty="0" smtClean="0"/>
              <a:t>, </a:t>
            </a:r>
            <a:r>
              <a:rPr lang="es-ES_tradnl" i="1" dirty="0" err="1" smtClean="0"/>
              <a:t>g</a:t>
            </a:r>
            <a:r>
              <a:rPr lang="es-ES_tradnl" i="1" dirty="0" smtClean="0"/>
              <a:t>, </a:t>
            </a:r>
            <a:r>
              <a:rPr lang="es-ES_tradnl" i="1" dirty="0" err="1" smtClean="0"/>
              <a:t>h</a:t>
            </a:r>
            <a:r>
              <a:rPr lang="es-ES_tradnl" i="1" dirty="0" smtClean="0"/>
              <a:t> </a:t>
            </a:r>
            <a:r>
              <a:rPr lang="es-ES_tradnl" i="1" dirty="0" err="1" smtClean="0"/>
              <a:t>i</a:t>
            </a:r>
            <a:r>
              <a:rPr lang="es-ES_tradnl" i="1" dirty="0" smtClean="0"/>
              <a:t>, </a:t>
            </a:r>
            <a:r>
              <a:rPr lang="es-ES_tradnl" i="1" dirty="0" err="1" smtClean="0"/>
              <a:t>j</a:t>
            </a:r>
            <a:r>
              <a:rPr lang="es-ES_tradnl" i="1" dirty="0" smtClean="0"/>
              <a:t>, </a:t>
            </a:r>
            <a:r>
              <a:rPr lang="es-ES_tradnl" i="1" dirty="0" err="1" smtClean="0"/>
              <a:t>k</a:t>
            </a:r>
            <a:r>
              <a:rPr lang="es-ES_tradnl" i="1" dirty="0" smtClean="0"/>
              <a:t>, </a:t>
            </a:r>
            <a:r>
              <a:rPr lang="es-ES_tradnl" i="1" dirty="0" err="1" smtClean="0"/>
              <a:t>l</a:t>
            </a:r>
            <a:r>
              <a:rPr lang="es-ES_tradnl" i="1" dirty="0" smtClean="0"/>
              <a:t>, </a:t>
            </a:r>
            <a:r>
              <a:rPr lang="es-ES_tradnl" i="1" dirty="0" err="1" smtClean="0"/>
              <a:t>m</a:t>
            </a:r>
            <a:r>
              <a:rPr lang="es-ES_tradnl" i="1" dirty="0" smtClean="0"/>
              <a:t>, </a:t>
            </a:r>
            <a:r>
              <a:rPr lang="es-ES_tradnl" i="1" dirty="0" err="1" smtClean="0"/>
              <a:t>n</a:t>
            </a:r>
            <a:r>
              <a:rPr lang="es-ES_tradnl" i="1" dirty="0" smtClean="0"/>
              <a:t>, </a:t>
            </a:r>
            <a:r>
              <a:rPr lang="es-ES_tradnl" i="1" dirty="0" err="1" smtClean="0"/>
              <a:t>ñ</a:t>
            </a:r>
            <a:r>
              <a:rPr lang="es-ES_tradnl" i="1" dirty="0" smtClean="0"/>
              <a:t>, o, </a:t>
            </a:r>
            <a:r>
              <a:rPr lang="es-ES_tradnl" i="1" dirty="0" err="1" smtClean="0"/>
              <a:t>p</a:t>
            </a:r>
            <a:r>
              <a:rPr lang="es-ES_tradnl" i="1" dirty="0" smtClean="0"/>
              <a:t>, </a:t>
            </a:r>
            <a:r>
              <a:rPr lang="es-ES_tradnl" i="1" dirty="0" err="1" smtClean="0"/>
              <a:t>q</a:t>
            </a:r>
            <a:r>
              <a:rPr lang="es-ES_tradnl" i="1" dirty="0" smtClean="0"/>
              <a:t>, </a:t>
            </a:r>
            <a:r>
              <a:rPr lang="es-ES_tradnl" i="1" dirty="0" err="1" smtClean="0"/>
              <a:t>r</a:t>
            </a:r>
            <a:r>
              <a:rPr lang="es-ES_tradnl" i="1" dirty="0" smtClean="0"/>
              <a:t>, </a:t>
            </a:r>
            <a:r>
              <a:rPr lang="es-ES_tradnl" i="1" dirty="0" err="1" smtClean="0"/>
              <a:t>s</a:t>
            </a:r>
            <a:r>
              <a:rPr lang="es-ES_tradnl" i="1" dirty="0" smtClean="0"/>
              <a:t>, </a:t>
            </a:r>
            <a:r>
              <a:rPr lang="es-ES_tradnl" i="1" dirty="0" err="1" smtClean="0"/>
              <a:t>t</a:t>
            </a:r>
            <a:r>
              <a:rPr lang="es-ES_tradnl" i="1" dirty="0" smtClean="0"/>
              <a:t>, u, </a:t>
            </a:r>
            <a:r>
              <a:rPr lang="es-ES_tradnl" i="1" dirty="0" err="1" smtClean="0"/>
              <a:t>v</a:t>
            </a:r>
            <a:r>
              <a:rPr lang="es-ES_tradnl" i="1" dirty="0" smtClean="0"/>
              <a:t>, </a:t>
            </a:r>
            <a:r>
              <a:rPr lang="es-ES_tradnl" i="1" dirty="0" err="1" smtClean="0"/>
              <a:t>w</a:t>
            </a:r>
            <a:r>
              <a:rPr lang="es-ES_tradnl" i="1" dirty="0" smtClean="0"/>
              <a:t>, </a:t>
            </a:r>
            <a:r>
              <a:rPr lang="es-ES_tradnl" i="1" dirty="0" err="1" smtClean="0"/>
              <a:t>x</a:t>
            </a:r>
            <a:r>
              <a:rPr lang="es-ES_tradnl" i="1" dirty="0" smtClean="0"/>
              <a:t>, y, </a:t>
            </a:r>
            <a:r>
              <a:rPr lang="es-ES_tradnl" i="1" dirty="0" err="1" smtClean="0"/>
              <a:t>z</a:t>
            </a:r>
            <a:endParaRPr lang="es-ES_tradnl" dirty="0"/>
          </a:p>
        </p:txBody>
      </p:sp>
      <p:sp>
        <p:nvSpPr>
          <p:cNvPr id="7" name="Rectángulo 6"/>
          <p:cNvSpPr/>
          <p:nvPr/>
        </p:nvSpPr>
        <p:spPr>
          <a:xfrm>
            <a:off x="1600200" y="1125250"/>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125250"/>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anim calcmode="lin" valueType="num">
                                      <p:cBhvr>
                                        <p:cTn id="1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Effect transition="in" filter="fade">
                                      <p:cBhvr>
                                        <p:cTn id="21" dur="1000"/>
                                        <p:tgtEl>
                                          <p:spTgt spid="6">
                                            <p:txEl>
                                              <p:pRg st="1" end="1"/>
                                            </p:txEl>
                                          </p:spTgt>
                                        </p:tgtEl>
                                      </p:cBhvr>
                                    </p:animEffect>
                                    <p:anim calcmode="lin" valueType="num">
                                      <p:cBhvr>
                                        <p:cTn id="22"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6">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La acentuación de </a:t>
            </a:r>
            <a:r>
              <a:rPr lang="es-ES_tradnl" b="1" i="1" dirty="0" smtClean="0">
                <a:solidFill>
                  <a:srgbClr val="3366FF"/>
                </a:solidFill>
              </a:rPr>
              <a:t>solo</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p:txBody>
          <a:bodyPr>
            <a:normAutofit fontScale="62500" lnSpcReduction="20000"/>
          </a:bodyPr>
          <a:lstStyle/>
          <a:p>
            <a:pPr algn="just"/>
            <a:r>
              <a:rPr lang="es-ES_tradnl" sz="3613" b="1" dirty="0" smtClean="0">
                <a:solidFill>
                  <a:srgbClr val="FF0000"/>
                </a:solidFill>
              </a:rPr>
              <a:t>Sí llevaba en su función adverbial.</a:t>
            </a:r>
          </a:p>
          <a:p>
            <a:pPr algn="just"/>
            <a:r>
              <a:rPr lang="es-ES_tradnl" sz="3613" dirty="0" smtClean="0"/>
              <a:t>Aunque en el </a:t>
            </a:r>
            <a:r>
              <a:rPr lang="es-ES_tradnl" sz="3613" i="1" dirty="0" smtClean="0"/>
              <a:t>DPD se dice que solo en caso de ambigüedad:</a:t>
            </a:r>
          </a:p>
          <a:p>
            <a:pPr lvl="1" algn="just"/>
            <a:r>
              <a:rPr lang="es-ES_tradnl" sz="3600" i="1" dirty="0" smtClean="0"/>
              <a:t>Resolví solo ('sin ayuda') dos problemas. /Resolví sólo ('solamente') dos problemas.</a:t>
            </a:r>
          </a:p>
          <a:p>
            <a:pPr lvl="1" algn="just"/>
            <a:r>
              <a:rPr lang="es-ES_tradnl" sz="3600" i="1" dirty="0" smtClean="0"/>
              <a:t>José lee solo ('sin compañía') por las noches./José lee sólo ('solamente') por las noches.</a:t>
            </a:r>
            <a:r>
              <a:rPr lang="es-ES_tradnl" sz="3213" dirty="0" smtClean="0"/>
              <a:t> </a:t>
            </a:r>
          </a:p>
        </p:txBody>
      </p:sp>
      <p:sp>
        <p:nvSpPr>
          <p:cNvPr id="6" name="Marcador de contenido 5"/>
          <p:cNvSpPr>
            <a:spLocks noGrp="1"/>
          </p:cNvSpPr>
          <p:nvPr>
            <p:ph sz="half" idx="2"/>
          </p:nvPr>
        </p:nvSpPr>
        <p:spPr/>
        <p:txBody>
          <a:bodyPr>
            <a:normAutofit fontScale="62500" lnSpcReduction="20000"/>
          </a:bodyPr>
          <a:lstStyle/>
          <a:p>
            <a:pPr algn="just"/>
            <a:r>
              <a:rPr lang="es-ES_tradnl" sz="4480" dirty="0" smtClean="0"/>
              <a:t>Incluso en los casos de doble interpretación</a:t>
            </a:r>
            <a:r>
              <a:rPr lang="es-ES_tradnl" sz="4480" b="1" dirty="0" smtClean="0">
                <a:solidFill>
                  <a:srgbClr val="FF0000"/>
                </a:solidFill>
              </a:rPr>
              <a:t>, </a:t>
            </a:r>
            <a:r>
              <a:rPr lang="es-ES_tradnl" sz="4480" b="1" i="1" dirty="0" smtClean="0">
                <a:solidFill>
                  <a:srgbClr val="FF0000"/>
                </a:solidFill>
              </a:rPr>
              <a:t>se puede prescindir de </a:t>
            </a:r>
            <a:r>
              <a:rPr lang="es-ES_tradnl" sz="4480" b="1" dirty="0" smtClean="0">
                <a:solidFill>
                  <a:srgbClr val="FF0000"/>
                </a:solidFill>
              </a:rPr>
              <a:t>la tilde.</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20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20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slide(fromBottom)">
                                      <p:cBhvr>
                                        <p:cTn id="23"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a:xfrm>
            <a:off x="457200" y="274638"/>
            <a:ext cx="8229600" cy="1143000"/>
          </a:xfrm>
        </p:spPr>
        <p:txBody>
          <a:bodyPr>
            <a:normAutofit fontScale="90000"/>
          </a:bodyPr>
          <a:lstStyle/>
          <a:p>
            <a:r>
              <a:rPr lang="es-ES_tradnl" b="1" dirty="0" smtClean="0">
                <a:solidFill>
                  <a:srgbClr val="3366FF"/>
                </a:solidFill>
              </a:rPr>
              <a:t>La acentuación de los pronombres demostrativos</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457200" y="1752600"/>
            <a:ext cx="4038600" cy="4525963"/>
          </a:xfrm>
        </p:spPr>
        <p:txBody>
          <a:bodyPr>
            <a:normAutofit fontScale="77500" lnSpcReduction="20000"/>
          </a:bodyPr>
          <a:lstStyle/>
          <a:p>
            <a:pPr algn="just"/>
            <a:r>
              <a:rPr lang="es-ES_tradnl" dirty="0" smtClean="0"/>
              <a:t>Los demostrativos </a:t>
            </a:r>
            <a:r>
              <a:rPr lang="es-ES_tradnl" i="1" dirty="0" smtClean="0"/>
              <a:t>(este, esta, estos, estas, ese, esa, esos, esas, aquel, aquella, aquellos, aquellas) pueden ser </a:t>
            </a:r>
            <a:r>
              <a:rPr lang="es-ES_tradnl" i="1" dirty="0" err="1" smtClean="0"/>
              <a:t>adjetivos</a:t>
            </a:r>
            <a:r>
              <a:rPr lang="es-ES_tradnl" dirty="0" err="1" smtClean="0"/>
              <a:t>(o</a:t>
            </a:r>
            <a:r>
              <a:rPr lang="es-ES_tradnl" dirty="0" smtClean="0"/>
              <a:t> determinantes) o pronombres (cuando no acompañan a sustantivo alguno). </a:t>
            </a:r>
          </a:p>
          <a:p>
            <a:pPr algn="just"/>
            <a:r>
              <a:rPr lang="es-ES_tradnl" dirty="0" smtClean="0"/>
              <a:t>Para distinguir unos de otros. </a:t>
            </a:r>
            <a:r>
              <a:rPr lang="es-ES_tradnl" b="1" dirty="0" smtClean="0">
                <a:solidFill>
                  <a:srgbClr val="FF0000"/>
                </a:solidFill>
              </a:rPr>
              <a:t>lo tradicional era poner tilde </a:t>
            </a:r>
            <a:r>
              <a:rPr lang="es-ES_tradnl" dirty="0" smtClean="0"/>
              <a:t>en los demostrativos cuando eran pronombres y no ponerla cuando eran adjetivos.</a:t>
            </a:r>
            <a:endParaRPr lang="es-ES_tradnl" sz="3213" dirty="0" smtClean="0"/>
          </a:p>
        </p:txBody>
      </p:sp>
      <p:sp>
        <p:nvSpPr>
          <p:cNvPr id="6" name="Marcador de contenido 5"/>
          <p:cNvSpPr>
            <a:spLocks noGrp="1"/>
          </p:cNvSpPr>
          <p:nvPr>
            <p:ph sz="half" idx="2"/>
          </p:nvPr>
        </p:nvSpPr>
        <p:spPr>
          <a:xfrm>
            <a:off x="4648200" y="1752600"/>
            <a:ext cx="4038600" cy="4525963"/>
          </a:xfrm>
        </p:spPr>
        <p:txBody>
          <a:bodyPr>
            <a:normAutofit fontScale="77500" lnSpcReduction="20000"/>
          </a:bodyPr>
          <a:lstStyle/>
          <a:p>
            <a:pPr algn="just"/>
            <a:r>
              <a:rPr lang="es-ES_tradnl" sz="4480" dirty="0" smtClean="0"/>
              <a:t>Incluso en los casos de doble interpretación</a:t>
            </a:r>
            <a:r>
              <a:rPr lang="es-ES_tradnl" sz="4480" b="1" dirty="0" smtClean="0">
                <a:solidFill>
                  <a:srgbClr val="FF0000"/>
                </a:solidFill>
              </a:rPr>
              <a:t>, </a:t>
            </a:r>
            <a:r>
              <a:rPr lang="es-ES_tradnl" sz="4480" b="1" i="1" dirty="0" smtClean="0">
                <a:solidFill>
                  <a:srgbClr val="FF0000"/>
                </a:solidFill>
              </a:rPr>
              <a:t>se puede prescindir de </a:t>
            </a:r>
            <a:r>
              <a:rPr lang="es-ES_tradnl" sz="4480" b="1" dirty="0" smtClean="0">
                <a:solidFill>
                  <a:srgbClr val="FF0000"/>
                </a:solidFill>
              </a:rPr>
              <a:t>la tilde.</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to="" calcmode="lin" valueType="num">
                                      <p:cBhvr>
                                        <p:cTn id="12" dur="1" fill="hold"/>
                                        <p:tgtEl>
                                          <p:spTgt spid="5">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strips(downLeft)">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r>
              <a:rPr lang="es-ES_tradnl" b="1" dirty="0" smtClean="0">
                <a:solidFill>
                  <a:srgbClr val="3366FF"/>
                </a:solidFill>
              </a:rPr>
              <a:t>La acentuación en palabras del tipo de </a:t>
            </a:r>
            <a:r>
              <a:rPr lang="es-ES_tradnl" b="1" i="1" dirty="0" err="1" smtClean="0">
                <a:solidFill>
                  <a:srgbClr val="3366FF"/>
                </a:solidFill>
              </a:rPr>
              <a:t>guion</a:t>
            </a:r>
            <a:r>
              <a:rPr lang="es-ES_tradnl" b="1" i="1" dirty="0" smtClean="0"/>
              <a:t/>
            </a:r>
            <a:br>
              <a:rPr lang="es-ES_tradnl" b="1" i="1" dirty="0" smtClean="0"/>
            </a:br>
            <a:endParaRPr lang="es-ES_tradnl" dirty="0"/>
          </a:p>
        </p:txBody>
      </p:sp>
      <p:sp>
        <p:nvSpPr>
          <p:cNvPr id="5" name="Marcador de contenido 4"/>
          <p:cNvSpPr>
            <a:spLocks noGrp="1"/>
          </p:cNvSpPr>
          <p:nvPr>
            <p:ph sz="half" idx="1"/>
          </p:nvPr>
        </p:nvSpPr>
        <p:spPr>
          <a:xfrm>
            <a:off x="457200" y="1752600"/>
            <a:ext cx="4038600" cy="2895600"/>
          </a:xfrm>
        </p:spPr>
        <p:txBody>
          <a:bodyPr>
            <a:normAutofit fontScale="70000" lnSpcReduction="20000"/>
          </a:bodyPr>
          <a:lstStyle/>
          <a:p>
            <a:pPr algn="just"/>
            <a:r>
              <a:rPr lang="es-ES_tradnl" b="1" dirty="0" smtClean="0">
                <a:solidFill>
                  <a:srgbClr val="FF0000"/>
                </a:solidFill>
              </a:rPr>
              <a:t>La palabra </a:t>
            </a:r>
            <a:r>
              <a:rPr lang="es-ES_tradnl" b="1" dirty="0" err="1" smtClean="0">
                <a:solidFill>
                  <a:srgbClr val="FF0000"/>
                </a:solidFill>
              </a:rPr>
              <a:t>guion</a:t>
            </a:r>
            <a:r>
              <a:rPr lang="es-ES_tradnl" b="1" dirty="0" smtClean="0">
                <a:solidFill>
                  <a:srgbClr val="FF0000"/>
                </a:solidFill>
              </a:rPr>
              <a:t> se acentuaba obligatoriamente </a:t>
            </a:r>
            <a:r>
              <a:rPr lang="es-ES_tradnl" dirty="0" smtClean="0"/>
              <a:t>por entenderse que tenía dos sílabas ([</a:t>
            </a:r>
            <a:r>
              <a:rPr lang="es-ES_tradnl" dirty="0" err="1" smtClean="0"/>
              <a:t>gui</a:t>
            </a:r>
            <a:r>
              <a:rPr lang="es-ES_tradnl" dirty="0" smtClean="0"/>
              <a:t>-</a:t>
            </a:r>
            <a:r>
              <a:rPr lang="es-ES_tradnl" dirty="0" err="1" smtClean="0"/>
              <a:t>ón</a:t>
            </a:r>
            <a:r>
              <a:rPr lang="es-ES_tradnl" dirty="0" smtClean="0"/>
              <a:t>], había, pues, en ella un hiato con la vocal abierta como tónica) y que era aguda acabada en -</a:t>
            </a:r>
            <a:r>
              <a:rPr lang="es-ES_tradnl" dirty="0" err="1" smtClean="0"/>
              <a:t>n</a:t>
            </a:r>
            <a:r>
              <a:rPr lang="es-ES_tradnl" dirty="0" smtClean="0"/>
              <a:t>. No se consideraba, por tanto, un </a:t>
            </a:r>
            <a:r>
              <a:rPr lang="es-ES_tradnl" dirty="0" err="1" smtClean="0"/>
              <a:t>monosilabo</a:t>
            </a:r>
            <a:r>
              <a:rPr lang="es-ES_tradnl" dirty="0" smtClean="0"/>
              <a:t>.</a:t>
            </a:r>
            <a:endParaRPr lang="es-ES_tradnl" sz="3213" dirty="0" smtClean="0"/>
          </a:p>
        </p:txBody>
      </p:sp>
      <p:sp>
        <p:nvSpPr>
          <p:cNvPr id="6" name="Marcador de contenido 5"/>
          <p:cNvSpPr>
            <a:spLocks noGrp="1"/>
          </p:cNvSpPr>
          <p:nvPr>
            <p:ph sz="half" idx="2"/>
          </p:nvPr>
        </p:nvSpPr>
        <p:spPr/>
        <p:txBody>
          <a:bodyPr>
            <a:normAutofit fontScale="70000" lnSpcReduction="20000"/>
          </a:bodyPr>
          <a:lstStyle/>
          <a:p>
            <a:pPr algn="just"/>
            <a:r>
              <a:rPr lang="es-ES_tradnl" sz="4800" dirty="0" smtClean="0"/>
              <a:t>Se elimina la doble opción en estas palabras y se mantiene que </a:t>
            </a:r>
            <a:r>
              <a:rPr lang="es-ES_tradnl" sz="4800" b="1" dirty="0" smtClean="0">
                <a:solidFill>
                  <a:srgbClr val="FF0000"/>
                </a:solidFill>
              </a:rPr>
              <a:t>no deben llevar tilde por ser palabras monosílabas a efectos de acentuación gráfica</a:t>
            </a:r>
            <a:r>
              <a:rPr lang="es-ES_tradnl" sz="4800" dirty="0" smtClean="0"/>
              <a:t>.</a:t>
            </a:r>
            <a:endParaRPr lang="es-ES_tradnl" sz="4480" b="1" dirty="0">
              <a:solidFill>
                <a:srgbClr val="FF0000"/>
              </a:solidFill>
            </a:endParaRPr>
          </a:p>
        </p:txBody>
      </p:sp>
      <p:sp>
        <p:nvSpPr>
          <p:cNvPr id="7" name="Rectángulo 6"/>
          <p:cNvSpPr/>
          <p:nvPr/>
        </p:nvSpPr>
        <p:spPr>
          <a:xfrm>
            <a:off x="1600200" y="1015424"/>
            <a:ext cx="1828800" cy="584776"/>
          </a:xfrm>
          <a:prstGeom prst="rect">
            <a:avLst/>
          </a:prstGeom>
        </p:spPr>
        <p:txBody>
          <a:bodyPr wrap="square">
            <a:spAutoFit/>
          </a:bodyPr>
          <a:lstStyle/>
          <a:p>
            <a:pPr algn="ctr">
              <a:buNone/>
            </a:pPr>
            <a:r>
              <a:rPr lang="es-ES_tradnl" sz="3200" b="1" dirty="0" smtClean="0">
                <a:solidFill>
                  <a:srgbClr val="FF6600"/>
                </a:solidFill>
              </a:rPr>
              <a:t>ANTES</a:t>
            </a:r>
          </a:p>
        </p:txBody>
      </p:sp>
      <p:sp>
        <p:nvSpPr>
          <p:cNvPr id="8" name="Rectángulo 7"/>
          <p:cNvSpPr/>
          <p:nvPr/>
        </p:nvSpPr>
        <p:spPr>
          <a:xfrm>
            <a:off x="5867400" y="1015424"/>
            <a:ext cx="1449435" cy="584776"/>
          </a:xfrm>
          <a:prstGeom prst="rect">
            <a:avLst/>
          </a:prstGeom>
        </p:spPr>
        <p:txBody>
          <a:bodyPr wrap="none">
            <a:spAutoFit/>
          </a:bodyPr>
          <a:lstStyle/>
          <a:p>
            <a:pPr algn="ctr">
              <a:buNone/>
            </a:pPr>
            <a:r>
              <a:rPr lang="es-ES_tradnl" sz="3200" b="1" dirty="0" smtClean="0">
                <a:solidFill>
                  <a:srgbClr val="FF6600"/>
                </a:solidFill>
              </a:rPr>
              <a:t>AHORA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to="" calcmode="lin" valueType="num">
                                      <p:cBhvr>
                                        <p:cTn id="7" dur="1" fill="hold"/>
                                        <p:tgtEl>
                                          <p:spTgt spid="5">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to="" calcmode="lin" valueType="num">
                                      <p:cBhvr>
                                        <p:cTn id="12" dur="1" fill="hold"/>
                                        <p:tgtEl>
                                          <p:spTgt spid="6">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lgn="just"/>
            <a:r>
              <a:rPr lang="es-ES_tradnl" dirty="0" smtClean="0"/>
              <a:t>ADVERTENCIA: </a:t>
            </a:r>
          </a:p>
          <a:p>
            <a:pPr algn="just"/>
            <a:r>
              <a:rPr lang="es-ES_tradnl" dirty="0" smtClean="0"/>
              <a:t>No deben confundirse estas palabras, que tienen como tónica la vocal abierta, con otras configuradas con las mismas letras, pero con la vocal cerrada como tónica: </a:t>
            </a:r>
          </a:p>
          <a:p>
            <a:pPr lvl="1" algn="just"/>
            <a:r>
              <a:rPr lang="es-ES_tradnl" dirty="0" smtClean="0"/>
              <a:t>Estas necesitan llevar la tilde para marcar el hiato: </a:t>
            </a:r>
          </a:p>
          <a:p>
            <a:pPr lvl="2" algn="just"/>
            <a:r>
              <a:rPr lang="es-ES_tradnl" i="1" dirty="0" smtClean="0"/>
              <a:t>guíe, guías, guía, guío, lías, </a:t>
            </a:r>
            <a:r>
              <a:rPr lang="es-ES_tradnl" i="1" dirty="0" err="1" smtClean="0"/>
              <a:t>Iía</a:t>
            </a:r>
            <a:r>
              <a:rPr lang="es-ES_tradnl" i="1" dirty="0" smtClean="0"/>
              <a:t>, fíe, fío, píe, pío, río, frío, etc.</a:t>
            </a:r>
            <a:endParaRPr lang="es-ES_tradnl"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TotalTime>
  <Words>3026</Words>
  <Application>Microsoft Macintosh PowerPoint</Application>
  <PresentationFormat>Presentación en pantalla (4:3)</PresentationFormat>
  <Paragraphs>280</Paragraphs>
  <Slides>33</Slides>
  <Notes>0</Notes>
  <HiddenSlides>0</HiddenSlides>
  <MMClips>0</MMClips>
  <ScaleCrop>false</ScaleCrop>
  <HeadingPairs>
    <vt:vector size="4" baseType="variant">
      <vt:variant>
        <vt:lpstr>Plantilla de diseño</vt:lpstr>
      </vt:variant>
      <vt:variant>
        <vt:i4>1</vt:i4>
      </vt:variant>
      <vt:variant>
        <vt:lpstr>Títulos de diapositiva</vt:lpstr>
      </vt:variant>
      <vt:variant>
        <vt:i4>33</vt:i4>
      </vt:variant>
    </vt:vector>
  </HeadingPairs>
  <TitlesOfParts>
    <vt:vector size="34" baseType="lpstr">
      <vt:lpstr>Tema de Office</vt:lpstr>
      <vt:lpstr>LAS NORMAS ACADÉMICAS: ÚLTIMOS CAMBIOS</vt:lpstr>
      <vt:lpstr>ORTOGRAFÍA</vt:lpstr>
      <vt:lpstr>Nombre de la letra y: ¿ye o i griega? </vt:lpstr>
      <vt:lpstr>Nombres de las letras b, v y W </vt:lpstr>
      <vt:lpstr>La ch y la ll, ¿son letras del abecedario? </vt:lpstr>
      <vt:lpstr>La acentuación de solo </vt:lpstr>
      <vt:lpstr>La acentuación de los pronombres demostrativos </vt:lpstr>
      <vt:lpstr>La acentuación en palabras del tipo de guion </vt:lpstr>
      <vt:lpstr>Diapositiva 9</vt:lpstr>
      <vt:lpstr>La tilde en la conjunción o entre cifras </vt:lpstr>
      <vt:lpstr>El uso de mayúscula inicial en títulos y cargos </vt:lpstr>
      <vt:lpstr>El uso de mayúscula inicial en algunos accidentes geográficos </vt:lpstr>
      <vt:lpstr>El prefijo ex </vt:lpstr>
      <vt:lpstr>Cuatro reglas para una escritura correcta de los prefijos, según la nueva Ortografía de la lengua española (FUNDÉU): </vt:lpstr>
      <vt:lpstr>Los números cardinales superiores a treinta </vt:lpstr>
      <vt:lpstr>Nombres propios compuestos </vt:lpstr>
      <vt:lpstr>MORFOLOGÍA</vt:lpstr>
      <vt:lpstr>El femenino en títulos, cargos y profesiones: ¿la médico o la médica?  </vt:lpstr>
      <vt:lpstr>AHORA </vt:lpstr>
      <vt:lpstr>Diapositiva 20</vt:lpstr>
      <vt:lpstr>Diapositiva 21</vt:lpstr>
      <vt:lpstr>Diapositiva 22</vt:lpstr>
      <vt:lpstr>El plural en palabras terminadas en -y: ¿ponis, ponies o ponys? </vt:lpstr>
      <vt:lpstr>El plural de algunos italianismos: ¿los espaguetis o los espagueti? </vt:lpstr>
      <vt:lpstr>Algunos superlativos en -ísimo, -a: ¿fortisimo o fuertisimo? </vt:lpstr>
      <vt:lpstr>Los verbos acabados en ;cuar y en -guar: ¿adecuas o adecúas? </vt:lpstr>
      <vt:lpstr>El verbo agredir </vt:lpstr>
      <vt:lpstr>Verbos defectivos</vt:lpstr>
      <vt:lpstr>SINTAXIS</vt:lpstr>
      <vt:lpstr>La agrupación a por: ¿ir a por el periódico o ir por el periódico? </vt:lpstr>
      <vt:lpstr>Deber + infinitivo y deber de + infinitivo </vt:lpstr>
      <vt:lpstr>Adverbios con posesivos: ¿delante de mí o delante mío? </vt:lpstr>
      <vt:lpstr>Usos intransitivos y transitivos de los verbos </vt:lpstr>
    </vt:vector>
  </TitlesOfParts>
  <Company>Ugr</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NORMAS ACADÉMICAS: ÚLTIMOS CAMBIOS</dc:title>
  <dc:creator>Gonzalo Águila Escobar</dc:creator>
  <cp:lastModifiedBy>Gonzalo Águila Escobar</cp:lastModifiedBy>
  <cp:revision>13</cp:revision>
  <dcterms:created xsi:type="dcterms:W3CDTF">2011-10-25T13:18:04Z</dcterms:created>
  <dcterms:modified xsi:type="dcterms:W3CDTF">2011-10-25T13:22:38Z</dcterms:modified>
</cp:coreProperties>
</file>