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57" r:id="rId4"/>
    <p:sldId id="258" r:id="rId5"/>
    <p:sldId id="259" r:id="rId6"/>
    <p:sldId id="260" r:id="rId7"/>
    <p:sldId id="261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373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593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3046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99B1B8-095A-425C-8C40-FD81200650E5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62AE65-88F6-4794-A94D-60C2F4F71C5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6281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>
                <a:solidFill>
                  <a:prstClr val="black"/>
                </a:solidFill>
              </a:rPr>
              <a:pPr/>
              <a:t>11. 11. 2015</a:t>
            </a:fld>
            <a:endParaRPr lang="sk-SK">
              <a:solidFill>
                <a:prstClr val="black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>
              <a:solidFill>
                <a:prstClr val="black"/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>
                <a:solidFill>
                  <a:prstClr val="black"/>
                </a:solidFill>
              </a:rPr>
              <a:pPr/>
              <a:t>‹#›</a:t>
            </a:fld>
            <a:endParaRPr lang="sk-SK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71121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>
                <a:solidFill>
                  <a:prstClr val="white"/>
                </a:solidFill>
              </a:rPr>
              <a:pPr/>
              <a:t>11. 11. 2015</a:t>
            </a:fld>
            <a:endParaRPr lang="sk-SK">
              <a:solidFill>
                <a:prstClr val="white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>
              <a:solidFill>
                <a:prstClr val="white"/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>
                <a:solidFill>
                  <a:prstClr val="white"/>
                </a:solidFill>
              </a:rPr>
              <a:pPr/>
              <a:t>‹#›</a:t>
            </a:fld>
            <a:endParaRPr lang="sk-SK">
              <a:solidFill>
                <a:prstClr val="white"/>
              </a:solidFill>
            </a:endParaRPr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946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>
                <a:solidFill>
                  <a:prstClr val="white"/>
                </a:solidFill>
              </a:rPr>
              <a:pPr/>
              <a:t>11. 11. 2015</a:t>
            </a:fld>
            <a:endParaRPr lang="sk-SK">
              <a:solidFill>
                <a:prstClr val="white"/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>
              <a:solidFill>
                <a:prstClr val="white"/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>
                <a:solidFill>
                  <a:prstClr val="white"/>
                </a:solidFill>
              </a:rPr>
              <a:pPr/>
              <a:t>‹#›</a:t>
            </a:fld>
            <a:endParaRPr lang="sk-SK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39168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>
                <a:solidFill>
                  <a:prstClr val="black"/>
                </a:solidFill>
              </a:rPr>
              <a:pPr/>
              <a:t>11. 11. 2015</a:t>
            </a:fld>
            <a:endParaRPr lang="sk-SK">
              <a:solidFill>
                <a:prstClr val="black"/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>
              <a:solidFill>
                <a:prstClr val="black"/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>
                <a:solidFill>
                  <a:prstClr val="black"/>
                </a:solidFill>
              </a:rPr>
              <a:pPr/>
              <a:t>‹#›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304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>
                <a:solidFill>
                  <a:prstClr val="white"/>
                </a:solidFill>
              </a:rPr>
              <a:pPr/>
              <a:t>11. 11. 2015</a:t>
            </a:fld>
            <a:endParaRPr lang="sk-SK">
              <a:solidFill>
                <a:prstClr val="white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>
              <a:solidFill>
                <a:prstClr val="white"/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>
                <a:solidFill>
                  <a:prstClr val="white"/>
                </a:solidFill>
              </a:rPr>
              <a:pPr/>
              <a:t>‹#›</a:t>
            </a:fld>
            <a:endParaRPr lang="sk-SK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2295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>
                <a:solidFill>
                  <a:prstClr val="black"/>
                </a:solidFill>
              </a:rPr>
              <a:pPr/>
              <a:t>11. 11. 2015</a:t>
            </a:fld>
            <a:endParaRPr lang="sk-SK">
              <a:solidFill>
                <a:prstClr val="black"/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>
              <a:solidFill>
                <a:prstClr val="black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>
                <a:solidFill>
                  <a:prstClr val="black"/>
                </a:solidFill>
              </a:rPr>
              <a:pPr/>
              <a:t>‹#›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59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999B1B8-095A-425C-8C40-FD81200650E5}" type="datetimeFigureOut">
              <a:rPr lang="sk-SK" smtClean="0">
                <a:solidFill>
                  <a:prstClr val="black"/>
                </a:solidFill>
              </a:rPr>
              <a:pPr/>
              <a:t>11. 11. 2015</a:t>
            </a:fld>
            <a:endParaRPr lang="sk-SK">
              <a:solidFill>
                <a:prstClr val="black"/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>
              <a:solidFill>
                <a:prstClr val="black"/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>
                <a:solidFill>
                  <a:prstClr val="black"/>
                </a:solidFill>
              </a:rPr>
              <a:pPr/>
              <a:t>‹#›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67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5454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99B1B8-095A-425C-8C40-FD81200650E5}" type="datetimeFigureOut">
              <a:rPr lang="sk-SK" smtClean="0">
                <a:solidFill>
                  <a:prstClr val="white"/>
                </a:solidFill>
              </a:rPr>
              <a:pPr/>
              <a:t>11. 11. 2015</a:t>
            </a:fld>
            <a:endParaRPr lang="sk-SK">
              <a:solidFill>
                <a:prstClr val="white"/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>
              <a:solidFill>
                <a:prstClr val="white"/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62AE65-88F6-4794-A94D-60C2F4F71C52}" type="slidenum">
              <a:rPr lang="sk-SK" smtClean="0">
                <a:solidFill>
                  <a:prstClr val="white"/>
                </a:solidFill>
              </a:rPr>
              <a:pPr/>
              <a:t>‹#›</a:t>
            </a:fld>
            <a:endParaRPr lang="sk-SK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4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>
                <a:solidFill>
                  <a:prstClr val="black"/>
                </a:solidFill>
              </a:rPr>
              <a:pPr/>
              <a:t>11. 11. 2015</a:t>
            </a:fld>
            <a:endParaRPr lang="sk-SK">
              <a:solidFill>
                <a:prstClr val="black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>
              <a:solidFill>
                <a:prstClr val="black"/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>
                <a:solidFill>
                  <a:prstClr val="black"/>
                </a:solidFill>
              </a:rPr>
              <a:pPr/>
              <a:t>‹#›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490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9B1B8-095A-425C-8C40-FD81200650E5}" type="datetimeFigureOut">
              <a:rPr lang="sk-SK" smtClean="0">
                <a:solidFill>
                  <a:prstClr val="black"/>
                </a:solidFill>
              </a:rPr>
              <a:pPr/>
              <a:t>11. 11. 2015</a:t>
            </a:fld>
            <a:endParaRPr lang="sk-SK">
              <a:solidFill>
                <a:prstClr val="black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>
              <a:solidFill>
                <a:prstClr val="black"/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2AE65-88F6-4794-A94D-60C2F4F71C52}" type="slidenum">
              <a:rPr lang="sk-SK" smtClean="0">
                <a:solidFill>
                  <a:prstClr val="black"/>
                </a:solidFill>
              </a:rPr>
              <a:pPr/>
              <a:t>‹#›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06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637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526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176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702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332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710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637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92F75-9025-4926-8E34-891A28314D37}" type="datetimeFigureOut">
              <a:rPr lang="sk-SK" smtClean="0"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138FF-2B72-40F3-A006-1FA77363C5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218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999B1B8-095A-425C-8C40-FD81200650E5}" type="datetimeFigureOut">
              <a:rPr lang="sk-SK" smtClean="0">
                <a:solidFill>
                  <a:prstClr val="black"/>
                </a:solidFill>
              </a:rPr>
              <a:pPr/>
              <a:t>11. 11. 2015</a:t>
            </a:fld>
            <a:endParaRPr lang="sk-SK">
              <a:solidFill>
                <a:prstClr val="black"/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>
              <a:solidFill>
                <a:prstClr val="black"/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F62AE65-88F6-4794-A94D-60C2F4F71C52}" type="slidenum">
              <a:rPr lang="sk-SK" smtClean="0">
                <a:solidFill>
                  <a:prstClr val="black"/>
                </a:solidFill>
              </a:rPr>
              <a:pPr/>
              <a:t>‹#›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75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k-SK" sz="6000" b="1" dirty="0" smtClean="0">
                <a:latin typeface="Times New Roman" pitchFamily="18" charset="0"/>
                <a:cs typeface="Times New Roman" pitchFamily="18" charset="0"/>
              </a:rPr>
              <a:t>Skloňovanie podstatných mien</a:t>
            </a:r>
            <a:endParaRPr lang="sk-SK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Ž</a:t>
            </a:r>
            <a:r>
              <a:rPr lang="cs-CZ" dirty="0" smtClean="0"/>
              <a:t>enský a </a:t>
            </a:r>
            <a:r>
              <a:rPr lang="cs-CZ" dirty="0" err="1" smtClean="0"/>
              <a:t>stredný</a:t>
            </a:r>
            <a:r>
              <a:rPr lang="cs-CZ" dirty="0" smtClean="0"/>
              <a:t> rod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93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Oko, Ucho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933056"/>
            <a:ext cx="8295339" cy="2140733"/>
          </a:xfrm>
        </p:spPr>
      </p:pic>
      <p:sp>
        <p:nvSpPr>
          <p:cNvPr id="6" name="TextovéPole 5"/>
          <p:cNvSpPr txBox="1"/>
          <p:nvPr/>
        </p:nvSpPr>
        <p:spPr>
          <a:xfrm>
            <a:off x="683568" y="1136164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vzor </a:t>
            </a:r>
            <a:r>
              <a:rPr lang="cs-CZ" sz="3200" dirty="0" err="1" smtClean="0"/>
              <a:t>mesto</a:t>
            </a:r>
            <a:endParaRPr lang="sk-SK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1916832"/>
            <a:ext cx="68407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Ak</a:t>
            </a:r>
            <a:r>
              <a:rPr lang="en-US" sz="2800" dirty="0" smtClean="0"/>
              <a:t> </a:t>
            </a:r>
            <a:r>
              <a:rPr lang="en-US" sz="2800" dirty="0" err="1" smtClean="0"/>
              <a:t>ozna</a:t>
            </a:r>
            <a:r>
              <a:rPr lang="cs-CZ" sz="2800" dirty="0" err="1" smtClean="0"/>
              <a:t>čujú</a:t>
            </a:r>
            <a:r>
              <a:rPr lang="cs-CZ" sz="2800" dirty="0" smtClean="0"/>
              <a:t> časti </a:t>
            </a:r>
            <a:r>
              <a:rPr lang="cs-CZ" sz="2800" dirty="0" err="1" smtClean="0"/>
              <a:t>tela</a:t>
            </a:r>
            <a:r>
              <a:rPr lang="cs-CZ" sz="2800" dirty="0" smtClean="0"/>
              <a:t>, </a:t>
            </a:r>
            <a:r>
              <a:rPr lang="cs-CZ" sz="2800" dirty="0" err="1" smtClean="0"/>
              <a:t>majú</a:t>
            </a:r>
            <a:r>
              <a:rPr lang="cs-CZ" sz="2800" dirty="0" smtClean="0"/>
              <a:t> v </a:t>
            </a:r>
            <a:r>
              <a:rPr lang="cs-CZ" sz="2800" dirty="0" err="1" smtClean="0"/>
              <a:t>pluráli</a:t>
            </a:r>
            <a:r>
              <a:rPr lang="cs-CZ" sz="2800" dirty="0" smtClean="0"/>
              <a:t> </a:t>
            </a:r>
            <a:r>
              <a:rPr lang="cs-CZ" sz="2800" i="1" dirty="0" smtClean="0"/>
              <a:t>duálové </a:t>
            </a:r>
            <a:r>
              <a:rPr lang="cs-CZ" sz="2800" dirty="0" smtClean="0"/>
              <a:t>tvary (al. </a:t>
            </a:r>
            <a:r>
              <a:rPr lang="cs-CZ" sz="2800" dirty="0"/>
              <a:t>t</a:t>
            </a:r>
            <a:r>
              <a:rPr lang="cs-CZ" sz="2800" dirty="0" smtClean="0"/>
              <a:t>zv. </a:t>
            </a:r>
            <a:r>
              <a:rPr lang="cs-CZ" sz="2800" i="1" dirty="0" smtClean="0"/>
              <a:t>dvojné číslo</a:t>
            </a:r>
            <a:r>
              <a:rPr lang="cs-CZ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Ak</a:t>
            </a:r>
            <a:r>
              <a:rPr lang="cs-CZ" sz="2800" dirty="0" smtClean="0"/>
              <a:t> </a:t>
            </a:r>
            <a:r>
              <a:rPr lang="cs-CZ" sz="2800" dirty="0" err="1" smtClean="0"/>
              <a:t>neoznačujú</a:t>
            </a:r>
            <a:r>
              <a:rPr lang="cs-CZ" sz="2800" dirty="0" smtClean="0"/>
              <a:t> časti </a:t>
            </a:r>
            <a:r>
              <a:rPr lang="cs-CZ" sz="2800" dirty="0" err="1" smtClean="0"/>
              <a:t>tela</a:t>
            </a:r>
            <a:r>
              <a:rPr lang="cs-CZ" sz="2800" dirty="0" smtClean="0"/>
              <a:t>, </a:t>
            </a:r>
            <a:r>
              <a:rPr lang="cs-CZ" sz="2800" dirty="0" err="1" smtClean="0"/>
              <a:t>skloňujú</a:t>
            </a:r>
            <a:r>
              <a:rPr lang="cs-CZ" sz="2800" dirty="0" smtClean="0"/>
              <a:t> </a:t>
            </a:r>
            <a:r>
              <a:rPr lang="cs-CZ" sz="2800" dirty="0" err="1" smtClean="0"/>
              <a:t>sa</a:t>
            </a:r>
            <a:r>
              <a:rPr lang="cs-CZ" sz="2800" dirty="0" smtClean="0"/>
              <a:t> </a:t>
            </a:r>
            <a:r>
              <a:rPr lang="cs-CZ" sz="2800" dirty="0" err="1" smtClean="0"/>
              <a:t>podľa</a:t>
            </a:r>
            <a:r>
              <a:rPr lang="cs-CZ" sz="2800" dirty="0" smtClean="0"/>
              <a:t> vzoru </a:t>
            </a:r>
            <a:r>
              <a:rPr lang="cs-CZ" sz="2800" i="1" dirty="0" err="1" smtClean="0"/>
              <a:t>mesto</a:t>
            </a:r>
            <a:r>
              <a:rPr lang="cs-CZ" sz="2800" dirty="0" smtClean="0"/>
              <a:t> aj v </a:t>
            </a:r>
            <a:r>
              <a:rPr lang="cs-CZ" sz="2800" dirty="0" err="1" smtClean="0"/>
              <a:t>pluráli</a:t>
            </a:r>
            <a:r>
              <a:rPr lang="cs-CZ" sz="2800" dirty="0"/>
              <a:t> </a:t>
            </a:r>
            <a:r>
              <a:rPr lang="cs-CZ" sz="2800" dirty="0" smtClean="0"/>
              <a:t>(pávie </a:t>
            </a:r>
            <a:r>
              <a:rPr lang="cs-CZ" sz="2800" dirty="0" err="1" smtClean="0"/>
              <a:t>oká</a:t>
            </a:r>
            <a:r>
              <a:rPr lang="cs-CZ" sz="2800" dirty="0" smtClean="0"/>
              <a:t>)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76156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err="1" smtClean="0"/>
              <a:t>Pomno</a:t>
            </a:r>
            <a:r>
              <a:rPr lang="cs-CZ" dirty="0" err="1" smtClean="0"/>
              <a:t>žné</a:t>
            </a:r>
            <a:r>
              <a:rPr lang="cs-CZ" dirty="0" smtClean="0"/>
              <a:t> </a:t>
            </a:r>
            <a:r>
              <a:rPr lang="cs-CZ" dirty="0" err="1" smtClean="0"/>
              <a:t>substantíva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18457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Rod a vzor pomnožných podstatných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mien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 určuje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podľa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zakončenia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 v 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nominatíve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92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 v </a:t>
            </a:r>
            <a:r>
              <a:rPr lang="cs-CZ" sz="9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datíve</a:t>
            </a:r>
            <a:r>
              <a:rPr lang="cs-CZ" sz="9200" dirty="0" smtClean="0">
                <a:latin typeface="Calibri" panose="020F0502020204030204" pitchFamily="34" charset="0"/>
                <a:cs typeface="Calibri" panose="020F0502020204030204" pitchFamily="34" charset="0"/>
              </a:rPr>
              <a:t> množného čísla:</a:t>
            </a:r>
            <a:endParaRPr lang="cs-CZ" sz="9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9200" dirty="0" smtClean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pl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. na 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-á/-a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 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 v D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pl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. na 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cs-CZ" sz="92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ám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/-</a:t>
            </a:r>
            <a:r>
              <a:rPr lang="cs-CZ" sz="92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cs-CZ" sz="92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92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92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krosná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9200" i="1" dirty="0" err="1">
                <a:latin typeface="Calibri" panose="020F0502020204030204" pitchFamily="34" charset="0"/>
                <a:cs typeface="Calibri" panose="020F0502020204030204" pitchFamily="34" charset="0"/>
              </a:rPr>
              <a:t>bradlá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, ústa, </a:t>
            </a:r>
            <a:r>
              <a:rPr lang="cs-CZ" sz="9200" i="1" dirty="0" err="1">
                <a:latin typeface="Calibri" panose="020F0502020204030204" pitchFamily="34" charset="0"/>
                <a:cs typeface="Calibri" panose="020F0502020204030204" pitchFamily="34" charset="0"/>
              </a:rPr>
              <a:t>vráta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9200" i="1" dirty="0" err="1">
                <a:latin typeface="Calibri" panose="020F0502020204030204" pitchFamily="34" charset="0"/>
                <a:cs typeface="Calibri" panose="020F0502020204030204" pitchFamily="34" charset="0"/>
              </a:rPr>
              <a:t>Košariská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) sú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stredného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 rodu, vzor </a:t>
            </a:r>
            <a:r>
              <a:rPr lang="cs-CZ" sz="92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mesto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9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9200" dirty="0" smtClean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pl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cs-CZ" sz="92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/-a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 v D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pl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9200" b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cs-CZ" sz="92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iam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/-</a:t>
            </a:r>
            <a:r>
              <a:rPr lang="cs-CZ" sz="92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  </a:t>
            </a:r>
            <a:r>
              <a:rPr lang="cs-CZ" sz="92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92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prsia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9200" i="1" dirty="0" err="1">
                <a:latin typeface="Calibri" panose="020F0502020204030204" pitchFamily="34" charset="0"/>
                <a:cs typeface="Calibri" panose="020F0502020204030204" pitchFamily="34" charset="0"/>
              </a:rPr>
              <a:t>pľúca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9200" i="1" dirty="0" err="1">
                <a:latin typeface="Calibri" panose="020F0502020204030204" pitchFamily="34" charset="0"/>
                <a:cs typeface="Calibri" panose="020F0502020204030204" pitchFamily="34" charset="0"/>
              </a:rPr>
              <a:t>dvercia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zodpovedá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strednému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 rodu, vzoru 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srdce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9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9200" dirty="0" smtClean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pl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-y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a v D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pl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9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cs-CZ" sz="92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om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  </a:t>
            </a:r>
            <a:r>
              <a:rPr lang="cs-CZ" sz="92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9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dostihy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, zálety, </a:t>
            </a:r>
            <a:r>
              <a:rPr lang="cs-CZ" sz="9200" i="1" dirty="0" err="1">
                <a:latin typeface="Calibri" panose="020F0502020204030204" pitchFamily="34" charset="0"/>
                <a:cs typeface="Calibri" panose="020F0502020204030204" pitchFamily="34" charset="0"/>
              </a:rPr>
              <a:t>vohľady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, hody, </a:t>
            </a:r>
            <a:r>
              <a:rPr lang="cs-CZ" sz="9200" i="1" dirty="0" err="1">
                <a:latin typeface="Calibri" panose="020F0502020204030204" pitchFamily="34" charset="0"/>
                <a:cs typeface="Calibri" panose="020F0502020204030204" pitchFamily="34" charset="0"/>
              </a:rPr>
              <a:t>fašiangy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9200" i="1" dirty="0" err="1">
                <a:latin typeface="Calibri" panose="020F0502020204030204" pitchFamily="34" charset="0"/>
                <a:cs typeface="Calibri" panose="020F0502020204030204" pitchFamily="34" charset="0"/>
              </a:rPr>
              <a:t>Kúty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, Piešťany, Karpaty, </a:t>
            </a:r>
            <a:r>
              <a:rPr lang="cs-CZ" sz="92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Zbrojníky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s-CZ" sz="9200" dirty="0" err="1">
                <a:latin typeface="Calibri" panose="020F0502020204030204" pitchFamily="34" charset="0"/>
                <a:cs typeface="Calibri" panose="020F0502020204030204" pitchFamily="34" charset="0"/>
              </a:rPr>
              <a:t>zodpovedá</a:t>
            </a:r>
            <a:r>
              <a:rPr lang="cs-CZ" sz="9200" dirty="0">
                <a:latin typeface="Calibri" panose="020F0502020204030204" pitchFamily="34" charset="0"/>
                <a:cs typeface="Calibri" panose="020F0502020204030204" pitchFamily="34" charset="0"/>
              </a:rPr>
              <a:t> neživotnému mužskému rodu, vzoru </a:t>
            </a:r>
            <a:r>
              <a:rPr lang="cs-CZ" sz="9200" b="1" i="1" dirty="0">
                <a:latin typeface="Calibri" panose="020F0502020204030204" pitchFamily="34" charset="0"/>
                <a:cs typeface="Calibri" panose="020F0502020204030204" pitchFamily="34" charset="0"/>
              </a:rPr>
              <a:t>dub</a:t>
            </a:r>
            <a:r>
              <a:rPr lang="cs-CZ" sz="92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9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98868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dirty="0" err="1" smtClean="0"/>
              <a:t>Pomno</a:t>
            </a:r>
            <a:r>
              <a:rPr lang="cs-CZ" dirty="0" err="1" smtClean="0"/>
              <a:t>žné</a:t>
            </a:r>
            <a:r>
              <a:rPr lang="cs-CZ" dirty="0" smtClean="0"/>
              <a:t> </a:t>
            </a:r>
            <a:r>
              <a:rPr lang="cs-CZ" dirty="0" err="1" smtClean="0"/>
              <a:t>substantíva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5040560"/>
          </a:xfrm>
        </p:spPr>
        <p:txBody>
          <a:bodyPr>
            <a:normAutofit fontScale="32500" lnSpcReduction="20000"/>
          </a:bodyPr>
          <a:lstStyle/>
          <a:p>
            <a:r>
              <a:rPr lang="cs-CZ" sz="9200" dirty="0"/>
              <a:t>N </a:t>
            </a:r>
            <a:r>
              <a:rPr lang="cs-CZ" sz="9200" dirty="0" err="1"/>
              <a:t>pl</a:t>
            </a:r>
            <a:r>
              <a:rPr lang="cs-CZ" sz="9200" dirty="0"/>
              <a:t>. </a:t>
            </a:r>
            <a:r>
              <a:rPr lang="cs-CZ" sz="9200" b="1" i="1" dirty="0"/>
              <a:t>-y</a:t>
            </a:r>
            <a:r>
              <a:rPr lang="cs-CZ" sz="9200" i="1" dirty="0"/>
              <a:t> </a:t>
            </a:r>
            <a:r>
              <a:rPr lang="cs-CZ" sz="9200" dirty="0"/>
              <a:t>a v D </a:t>
            </a:r>
            <a:r>
              <a:rPr lang="cs-CZ" sz="9200" dirty="0" err="1"/>
              <a:t>pl</a:t>
            </a:r>
            <a:r>
              <a:rPr lang="cs-CZ" sz="9200" dirty="0"/>
              <a:t>. </a:t>
            </a:r>
            <a:r>
              <a:rPr lang="cs-CZ" sz="9200" b="1" i="1" dirty="0"/>
              <a:t>-</a:t>
            </a:r>
            <a:r>
              <a:rPr lang="cs-CZ" sz="9200" b="1" i="1" dirty="0" err="1"/>
              <a:t>ám</a:t>
            </a:r>
            <a:r>
              <a:rPr lang="cs-CZ" sz="9200" b="1" i="1" dirty="0"/>
              <a:t>/-</a:t>
            </a:r>
            <a:r>
              <a:rPr lang="cs-CZ" sz="9200" b="1" i="1" dirty="0" err="1"/>
              <a:t>am</a:t>
            </a:r>
            <a:r>
              <a:rPr lang="cs-CZ" sz="9200" i="1" dirty="0"/>
              <a:t>  </a:t>
            </a:r>
            <a:r>
              <a:rPr lang="cs-CZ" sz="9200" dirty="0"/>
              <a:t>(</a:t>
            </a:r>
            <a:r>
              <a:rPr lang="cs-CZ" sz="9200" i="1" dirty="0" err="1"/>
              <a:t>sánky</a:t>
            </a:r>
            <a:r>
              <a:rPr lang="cs-CZ" sz="9200" i="1" dirty="0"/>
              <a:t>, hodinky, váhy, noviny, prázdniny, Tatry, Alpy</a:t>
            </a:r>
            <a:r>
              <a:rPr lang="cs-CZ" sz="9200" dirty="0"/>
              <a:t>) </a:t>
            </a:r>
            <a:r>
              <a:rPr lang="cs-CZ" sz="9200" dirty="0" err="1"/>
              <a:t>zodpovedá</a:t>
            </a:r>
            <a:r>
              <a:rPr lang="cs-CZ" sz="9200" dirty="0"/>
              <a:t> ženskému rodu, vzoru </a:t>
            </a:r>
            <a:r>
              <a:rPr lang="cs-CZ" sz="9200" b="1" i="1" dirty="0"/>
              <a:t>žena</a:t>
            </a:r>
            <a:r>
              <a:rPr lang="cs-CZ" sz="9200" i="1" dirty="0" smtClean="0"/>
              <a:t>.</a:t>
            </a:r>
          </a:p>
          <a:p>
            <a:endParaRPr lang="cs-CZ" sz="9200" dirty="0"/>
          </a:p>
          <a:p>
            <a:r>
              <a:rPr lang="cs-CZ" sz="9200" dirty="0"/>
              <a:t>N </a:t>
            </a:r>
            <a:r>
              <a:rPr lang="cs-CZ" sz="9200" dirty="0" err="1"/>
              <a:t>pl</a:t>
            </a:r>
            <a:r>
              <a:rPr lang="cs-CZ" sz="9200" dirty="0"/>
              <a:t>. </a:t>
            </a:r>
            <a:r>
              <a:rPr lang="cs-CZ" sz="9200" b="1" i="1" dirty="0"/>
              <a:t>-e</a:t>
            </a:r>
            <a:r>
              <a:rPr lang="cs-CZ" sz="9200" i="1" dirty="0"/>
              <a:t> </a:t>
            </a:r>
            <a:r>
              <a:rPr lang="cs-CZ" sz="9200" dirty="0"/>
              <a:t>a v D </a:t>
            </a:r>
            <a:r>
              <a:rPr lang="cs-CZ" sz="9200" dirty="0" err="1"/>
              <a:t>pl</a:t>
            </a:r>
            <a:r>
              <a:rPr lang="cs-CZ" sz="9200" dirty="0"/>
              <a:t>. </a:t>
            </a:r>
            <a:r>
              <a:rPr lang="cs-CZ" sz="9200" b="1" i="1" dirty="0"/>
              <a:t>-</a:t>
            </a:r>
            <a:r>
              <a:rPr lang="cs-CZ" sz="9200" b="1" i="1" dirty="0" err="1"/>
              <a:t>om</a:t>
            </a:r>
            <a:r>
              <a:rPr lang="cs-CZ" sz="9200" i="1" dirty="0"/>
              <a:t>  </a:t>
            </a:r>
            <a:r>
              <a:rPr lang="cs-CZ" sz="9200" dirty="0"/>
              <a:t>(</a:t>
            </a:r>
            <a:r>
              <a:rPr lang="cs-CZ" sz="9200" i="1" dirty="0" err="1"/>
              <a:t>okuliare</a:t>
            </a:r>
            <a:r>
              <a:rPr lang="cs-CZ" sz="9200" i="1" dirty="0"/>
              <a:t>, </a:t>
            </a:r>
            <a:r>
              <a:rPr lang="cs-CZ" sz="9200" i="1" dirty="0" err="1"/>
              <a:t>Tlmače</a:t>
            </a:r>
            <a:r>
              <a:rPr lang="cs-CZ" sz="9200" i="1" dirty="0"/>
              <a:t>, </a:t>
            </a:r>
            <a:r>
              <a:rPr lang="cs-CZ" sz="9200" i="1" dirty="0" err="1"/>
              <a:t>Ladce</a:t>
            </a:r>
            <a:r>
              <a:rPr lang="cs-CZ" sz="9200" i="1" dirty="0"/>
              <a:t>, </a:t>
            </a:r>
            <a:r>
              <a:rPr lang="cs-CZ" sz="9200" i="1" dirty="0" err="1"/>
              <a:t>Hámre</a:t>
            </a:r>
            <a:r>
              <a:rPr lang="cs-CZ" sz="9200" i="1" dirty="0"/>
              <a:t>, </a:t>
            </a:r>
            <a:r>
              <a:rPr lang="cs-CZ" sz="9200" i="1" dirty="0" err="1"/>
              <a:t>Dechtáre</a:t>
            </a:r>
            <a:r>
              <a:rPr lang="cs-CZ" sz="9200" i="1" dirty="0"/>
              <a:t>,  </a:t>
            </a:r>
            <a:r>
              <a:rPr lang="cs-CZ" sz="9200" b="1" i="1" dirty="0" err="1"/>
              <a:t>Leváre</a:t>
            </a:r>
            <a:r>
              <a:rPr lang="cs-CZ" sz="9200" b="1" i="1" dirty="0"/>
              <a:t>, </a:t>
            </a:r>
            <a:r>
              <a:rPr lang="cs-CZ" sz="9200" b="1" i="1" dirty="0" err="1"/>
              <a:t>Vráble</a:t>
            </a:r>
            <a:r>
              <a:rPr lang="cs-CZ" sz="9200" dirty="0"/>
              <a:t>) </a:t>
            </a:r>
            <a:r>
              <a:rPr lang="cs-CZ" sz="9200" dirty="0" err="1"/>
              <a:t>zodpovedá</a:t>
            </a:r>
            <a:r>
              <a:rPr lang="cs-CZ" sz="9200" dirty="0"/>
              <a:t> neživotnému mužskému rodu, vzoru </a:t>
            </a:r>
            <a:r>
              <a:rPr lang="cs-CZ" sz="9200" b="1" i="1" dirty="0"/>
              <a:t>stroj</a:t>
            </a:r>
            <a:r>
              <a:rPr lang="cs-CZ" sz="9200" i="1" dirty="0" smtClean="0"/>
              <a:t>.</a:t>
            </a:r>
          </a:p>
          <a:p>
            <a:endParaRPr lang="cs-CZ" sz="9200" dirty="0"/>
          </a:p>
          <a:p>
            <a:r>
              <a:rPr lang="cs-CZ" sz="9200" dirty="0"/>
              <a:t>N </a:t>
            </a:r>
            <a:r>
              <a:rPr lang="cs-CZ" sz="9200" dirty="0" err="1"/>
              <a:t>pl</a:t>
            </a:r>
            <a:r>
              <a:rPr lang="cs-CZ" sz="9200" dirty="0"/>
              <a:t>. </a:t>
            </a:r>
            <a:r>
              <a:rPr lang="cs-CZ" sz="9200" b="1" i="1" dirty="0"/>
              <a:t>-e</a:t>
            </a:r>
            <a:r>
              <a:rPr lang="cs-CZ" sz="9200" i="1" dirty="0"/>
              <a:t> </a:t>
            </a:r>
            <a:r>
              <a:rPr lang="cs-CZ" sz="9200" dirty="0"/>
              <a:t>a v D </a:t>
            </a:r>
            <a:r>
              <a:rPr lang="cs-CZ" sz="9200" dirty="0" err="1"/>
              <a:t>pl</a:t>
            </a:r>
            <a:r>
              <a:rPr lang="cs-CZ" sz="9200" dirty="0"/>
              <a:t>. </a:t>
            </a:r>
            <a:r>
              <a:rPr lang="cs-CZ" sz="9200" b="1" dirty="0"/>
              <a:t>-</a:t>
            </a:r>
            <a:r>
              <a:rPr lang="cs-CZ" sz="9200" b="1" i="1" dirty="0" err="1"/>
              <a:t>iam</a:t>
            </a:r>
            <a:r>
              <a:rPr lang="cs-CZ" sz="9200" b="1" i="1" dirty="0"/>
              <a:t>/-</a:t>
            </a:r>
            <a:r>
              <a:rPr lang="cs-CZ" sz="9200" b="1" i="1" dirty="0" err="1"/>
              <a:t>am</a:t>
            </a:r>
            <a:r>
              <a:rPr lang="cs-CZ" sz="9200" i="1" dirty="0"/>
              <a:t>  </a:t>
            </a:r>
            <a:r>
              <a:rPr lang="cs-CZ" sz="9200" dirty="0"/>
              <a:t>(</a:t>
            </a:r>
            <a:r>
              <a:rPr lang="cs-CZ" sz="9200" i="1" dirty="0" err="1"/>
              <a:t>sane</a:t>
            </a:r>
            <a:r>
              <a:rPr lang="cs-CZ" sz="9200" i="1" dirty="0"/>
              <a:t>, </a:t>
            </a:r>
            <a:r>
              <a:rPr lang="cs-CZ" sz="9200" i="1" dirty="0" err="1"/>
              <a:t>husle</a:t>
            </a:r>
            <a:r>
              <a:rPr lang="cs-CZ" sz="9200" i="1" dirty="0"/>
              <a:t>, </a:t>
            </a:r>
            <a:r>
              <a:rPr lang="cs-CZ" sz="9200" i="1" dirty="0" err="1"/>
              <a:t>jasle</a:t>
            </a:r>
            <a:r>
              <a:rPr lang="cs-CZ" sz="9200" i="1" dirty="0"/>
              <a:t>, kvasnice, </a:t>
            </a:r>
            <a:r>
              <a:rPr lang="cs-CZ" sz="9200" i="1" dirty="0" err="1"/>
              <a:t>kliešte</a:t>
            </a:r>
            <a:r>
              <a:rPr lang="cs-CZ" sz="9200" i="1" dirty="0"/>
              <a:t>, </a:t>
            </a:r>
            <a:r>
              <a:rPr lang="cs-CZ" sz="9200" i="1" dirty="0" err="1"/>
              <a:t>Vianoce</a:t>
            </a:r>
            <a:r>
              <a:rPr lang="cs-CZ" sz="9200" i="1" dirty="0"/>
              <a:t>, </a:t>
            </a:r>
            <a:r>
              <a:rPr lang="cs-CZ" sz="9200" b="1" i="1" dirty="0"/>
              <a:t>Košice, Levice</a:t>
            </a:r>
            <a:r>
              <a:rPr lang="cs-CZ" sz="9200" dirty="0"/>
              <a:t>) </a:t>
            </a:r>
            <a:r>
              <a:rPr lang="cs-CZ" sz="9200" dirty="0" err="1"/>
              <a:t>zodpovedá</a:t>
            </a:r>
            <a:r>
              <a:rPr lang="cs-CZ" sz="9200" dirty="0"/>
              <a:t> ženskému rodu, vzoru </a:t>
            </a:r>
            <a:r>
              <a:rPr lang="cs-CZ" sz="9200" b="1" i="1" dirty="0" err="1"/>
              <a:t>ulica</a:t>
            </a:r>
            <a:r>
              <a:rPr lang="cs-CZ" sz="9200" i="1" dirty="0"/>
              <a:t>.</a:t>
            </a:r>
            <a:r>
              <a:rPr lang="cs-CZ" sz="4400" dirty="0"/>
              <a:t/>
            </a:r>
            <a:br>
              <a:rPr lang="cs-CZ" sz="4400" dirty="0"/>
            </a:br>
            <a:endParaRPr lang="cs-CZ" sz="44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49675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Vzory:</a:t>
            </a: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žena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(matka, idea,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Ikea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, Andrea)</a:t>
            </a: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ulica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(situácia, dielňa)</a:t>
            </a: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dlaň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(pieseň)</a:t>
            </a:r>
          </a:p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kosť </a:t>
            </a: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gazdiná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princezná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pani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špeci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prípad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od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mladej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panej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pani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doktorky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Feminín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sk-SK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96753"/>
            <a:ext cx="7254268" cy="4775140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cs-CZ" dirty="0" err="1" smtClean="0"/>
              <a:t>gazdiná</a:t>
            </a:r>
            <a:r>
              <a:rPr lang="cs-CZ" dirty="0" smtClean="0"/>
              <a:t>, </a:t>
            </a:r>
            <a:r>
              <a:rPr lang="cs-CZ" dirty="0" err="1" smtClean="0"/>
              <a:t>pani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2422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ľa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vzoru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gazdiná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slovenčine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skloňuje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feminín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zakončených na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šľachtičná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kňažná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kráľovná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cisárovná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cárovná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princezná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ujčiná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švagriná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stryná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gazdin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sk-SK" b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Gazdiná</a:t>
            </a:r>
            <a:r>
              <a:rPr lang="cs-CZ" dirty="0" smtClean="0"/>
              <a:t> (</a:t>
            </a:r>
            <a:r>
              <a:rPr lang="cs-CZ" dirty="0" err="1" smtClean="0"/>
              <a:t>princezná</a:t>
            </a:r>
            <a:r>
              <a:rPr lang="cs-CZ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3755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slovenčine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väčšej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miere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uplatňuje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vyrovnávanie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tvarotvorných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základov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prechodom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pôvodných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neutier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zakončených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–a k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feminínam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dráma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drama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téma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téma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klíma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klima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dogma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dogma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dilema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dilema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aróma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aroma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revma </a:t>
            </a:r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d </a:t>
            </a:r>
            <a:r>
              <a:rPr lang="cs-CZ" dirty="0" err="1" smtClean="0"/>
              <a:t>neutier</a:t>
            </a:r>
            <a:r>
              <a:rPr lang="cs-CZ" dirty="0" smtClean="0"/>
              <a:t> k </a:t>
            </a:r>
            <a:r>
              <a:rPr lang="cs-CZ" dirty="0" err="1" smtClean="0"/>
              <a:t>feminínam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869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dirty="0" smtClean="0"/>
              <a:t>V</a:t>
            </a:r>
            <a:r>
              <a:rPr lang="en-US" dirty="0" smtClean="0"/>
              <a:t> </a:t>
            </a:r>
            <a:r>
              <a:rPr lang="cs-CZ" dirty="0" err="1" smtClean="0"/>
              <a:t>Gpl</a:t>
            </a:r>
            <a:r>
              <a:rPr lang="cs-CZ" dirty="0"/>
              <a:t>. </a:t>
            </a:r>
            <a:r>
              <a:rPr lang="cs-CZ" dirty="0" err="1"/>
              <a:t>niektorých</a:t>
            </a:r>
            <a:r>
              <a:rPr lang="cs-CZ" dirty="0"/>
              <a:t> </a:t>
            </a:r>
            <a:r>
              <a:rPr lang="cs-CZ" dirty="0" err="1"/>
              <a:t>feminín</a:t>
            </a:r>
            <a:r>
              <a:rPr lang="cs-CZ" dirty="0"/>
              <a:t> je </a:t>
            </a:r>
            <a:r>
              <a:rPr lang="cs-CZ" b="1" dirty="0"/>
              <a:t>vkladné</a:t>
            </a:r>
            <a:r>
              <a:rPr lang="cs-CZ" dirty="0"/>
              <a:t> </a:t>
            </a:r>
            <a:endParaRPr lang="en-US" dirty="0" smtClean="0"/>
          </a:p>
          <a:p>
            <a:pPr marL="109728" indent="0">
              <a:buNone/>
            </a:pPr>
            <a:r>
              <a:rPr lang="cs-CZ" b="1" dirty="0" smtClean="0"/>
              <a:t>-</a:t>
            </a:r>
            <a:r>
              <a:rPr lang="cs-CZ" b="1" dirty="0" err="1" smtClean="0"/>
              <a:t>ie</a:t>
            </a:r>
            <a:r>
              <a:rPr lang="cs-CZ" b="1" dirty="0" smtClean="0"/>
              <a:t>-,</a:t>
            </a:r>
            <a:r>
              <a:rPr lang="en-US" b="1" dirty="0" smtClean="0"/>
              <a:t> </a:t>
            </a:r>
            <a:r>
              <a:rPr lang="cs-CZ" b="1" dirty="0" smtClean="0"/>
              <a:t>-o-,</a:t>
            </a:r>
            <a:r>
              <a:rPr lang="en-US" b="1" dirty="0" smtClean="0"/>
              <a:t> </a:t>
            </a:r>
            <a:r>
              <a:rPr lang="cs-CZ" b="1" dirty="0" smtClean="0"/>
              <a:t>-e</a:t>
            </a:r>
            <a:r>
              <a:rPr lang="en-US" b="1" dirty="0"/>
              <a:t>-</a:t>
            </a:r>
            <a:r>
              <a:rPr lang="en-US" b="1" dirty="0" smtClean="0"/>
              <a:t> </a:t>
            </a:r>
            <a:r>
              <a:rPr lang="cs-CZ" b="1" dirty="0" smtClean="0"/>
              <a:t>  		</a:t>
            </a:r>
            <a:r>
              <a:rPr lang="cs-CZ" sz="2600" dirty="0" smtClean="0"/>
              <a:t>(</a:t>
            </a:r>
            <a:r>
              <a:rPr lang="sk-SK" sz="2600" dirty="0" smtClean="0"/>
              <a:t>nepliesť</a:t>
            </a:r>
            <a:r>
              <a:rPr lang="cs-CZ" sz="2600" dirty="0" smtClean="0"/>
              <a:t> si s </a:t>
            </a:r>
            <a:r>
              <a:rPr lang="cs-CZ" sz="2600" dirty="0" err="1" smtClean="0"/>
              <a:t>alternáciou</a:t>
            </a:r>
            <a:r>
              <a:rPr lang="cs-CZ" sz="2600" dirty="0" smtClean="0"/>
              <a:t>)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cs-CZ" dirty="0" smtClean="0"/>
              <a:t>sestra </a:t>
            </a:r>
            <a:r>
              <a:rPr lang="en-US" dirty="0"/>
              <a:t>-&gt; </a:t>
            </a:r>
            <a:r>
              <a:rPr lang="cs-CZ" dirty="0" err="1" smtClean="0"/>
              <a:t>sest</a:t>
            </a:r>
            <a:r>
              <a:rPr lang="cs-CZ" u="sng" dirty="0" err="1" smtClean="0"/>
              <a:t>ie</a:t>
            </a:r>
            <a:r>
              <a:rPr lang="cs-CZ" dirty="0" err="1" smtClean="0"/>
              <a:t>r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ovca</a:t>
            </a:r>
            <a:r>
              <a:rPr lang="cs-CZ" dirty="0" smtClean="0"/>
              <a:t> -</a:t>
            </a:r>
            <a:r>
              <a:rPr lang="en-US" dirty="0" smtClean="0"/>
              <a:t>&gt; </a:t>
            </a:r>
            <a:r>
              <a:rPr lang="cs-CZ" dirty="0" err="1" smtClean="0"/>
              <a:t>oviec</a:t>
            </a:r>
            <a:endParaRPr lang="en-US" dirty="0" smtClean="0"/>
          </a:p>
          <a:p>
            <a:pPr marL="109728" indent="0">
              <a:buNone/>
            </a:pPr>
            <a:r>
              <a:rPr lang="cs-CZ" dirty="0" err="1" smtClean="0"/>
              <a:t>učiteľka</a:t>
            </a:r>
            <a:r>
              <a:rPr lang="cs-CZ" dirty="0" smtClean="0"/>
              <a:t> </a:t>
            </a:r>
            <a:r>
              <a:rPr lang="en-US" dirty="0"/>
              <a:t>-&gt; </a:t>
            </a:r>
            <a:r>
              <a:rPr lang="cs-CZ" dirty="0" err="1" smtClean="0"/>
              <a:t>učitel</a:t>
            </a:r>
            <a:r>
              <a:rPr lang="cs-CZ" u="sng" dirty="0" err="1" smtClean="0"/>
              <a:t>ie</a:t>
            </a:r>
            <a:r>
              <a:rPr lang="cs-CZ" dirty="0" err="1" smtClean="0"/>
              <a:t>k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</a:p>
          <a:p>
            <a:pPr marL="109728" indent="0">
              <a:buNone/>
            </a:pPr>
            <a:r>
              <a:rPr lang="cs-CZ" dirty="0" smtClean="0"/>
              <a:t>hra </a:t>
            </a:r>
            <a:r>
              <a:rPr lang="en-US" dirty="0"/>
              <a:t>-&gt; </a:t>
            </a:r>
            <a:r>
              <a:rPr lang="en-US" dirty="0" smtClean="0"/>
              <a:t>h</a:t>
            </a:r>
            <a:r>
              <a:rPr lang="cs-CZ" u="sng" dirty="0" err="1" smtClean="0"/>
              <a:t>ie</a:t>
            </a:r>
            <a:r>
              <a:rPr lang="cs-CZ" dirty="0" err="1" smtClean="0"/>
              <a:t>r</a:t>
            </a:r>
            <a:r>
              <a:rPr lang="en-US" dirty="0" smtClean="0"/>
              <a:t>, </a:t>
            </a:r>
          </a:p>
          <a:p>
            <a:pPr marL="109728" indent="0">
              <a:buNone/>
            </a:pPr>
            <a:r>
              <a:rPr lang="cs-CZ" dirty="0" smtClean="0"/>
              <a:t>otázka</a:t>
            </a:r>
            <a:r>
              <a:rPr lang="en-US" dirty="0" smtClean="0"/>
              <a:t> </a:t>
            </a:r>
            <a:r>
              <a:rPr lang="en-US" dirty="0"/>
              <a:t>-&gt; </a:t>
            </a:r>
            <a:r>
              <a:rPr lang="cs-CZ" dirty="0" err="1" smtClean="0"/>
              <a:t>otáz</a:t>
            </a:r>
            <a:r>
              <a:rPr lang="cs-CZ" u="sng" dirty="0" err="1" smtClean="0"/>
              <a:t>o</a:t>
            </a:r>
            <a:r>
              <a:rPr lang="cs-CZ" dirty="0" err="1" smtClean="0"/>
              <a:t>k</a:t>
            </a:r>
            <a:r>
              <a:rPr lang="cs-CZ" dirty="0" smtClean="0"/>
              <a:t>, </a:t>
            </a:r>
            <a:endParaRPr lang="en-US" dirty="0" smtClean="0"/>
          </a:p>
          <a:p>
            <a:pPr marL="109728" indent="0">
              <a:buNone/>
            </a:pPr>
            <a:r>
              <a:rPr lang="cs-CZ" dirty="0" smtClean="0"/>
              <a:t>vojna </a:t>
            </a:r>
            <a:r>
              <a:rPr lang="en-US" dirty="0" smtClean="0"/>
              <a:t>-&gt; </a:t>
            </a:r>
            <a:r>
              <a:rPr lang="cs-CZ" dirty="0" smtClean="0"/>
              <a:t>voj</a:t>
            </a:r>
            <a:r>
              <a:rPr lang="cs-CZ" u="sng" dirty="0" smtClean="0"/>
              <a:t>e</a:t>
            </a:r>
            <a:r>
              <a:rPr lang="cs-CZ" dirty="0" smtClean="0"/>
              <a:t>n</a:t>
            </a:r>
            <a:endParaRPr lang="cs-CZ" dirty="0"/>
          </a:p>
          <a:p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kladné morfémy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8941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40966"/>
          </a:xfrm>
        </p:spPr>
        <p:txBody>
          <a:bodyPr/>
          <a:lstStyle/>
          <a:p>
            <a:r>
              <a:rPr lang="cs-CZ" dirty="0" err="1"/>
              <a:t>R</a:t>
            </a:r>
            <a:r>
              <a:rPr lang="cs-CZ" dirty="0" err="1" smtClean="0"/>
              <a:t>ozdiely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Rozdiely</a:t>
            </a:r>
            <a:r>
              <a:rPr lang="cs-CZ" dirty="0" smtClean="0"/>
              <a:t> v skloňovaní sú </a:t>
            </a:r>
            <a:r>
              <a:rPr lang="cs-CZ" dirty="0" err="1" smtClean="0"/>
              <a:t>pri</a:t>
            </a:r>
            <a:r>
              <a:rPr lang="cs-CZ" dirty="0" smtClean="0"/>
              <a:t> </a:t>
            </a:r>
            <a:r>
              <a:rPr lang="cs-CZ" dirty="0" err="1" smtClean="0"/>
              <a:t>vlastných</a:t>
            </a:r>
            <a:r>
              <a:rPr lang="cs-CZ" dirty="0" smtClean="0"/>
              <a:t> </a:t>
            </a:r>
            <a:r>
              <a:rPr lang="cs-CZ" dirty="0" err="1" smtClean="0"/>
              <a:t>menách</a:t>
            </a:r>
            <a:r>
              <a:rPr lang="cs-CZ" dirty="0" smtClean="0"/>
              <a:t> a </a:t>
            </a:r>
            <a:r>
              <a:rPr lang="cs-CZ" dirty="0" err="1" smtClean="0"/>
              <a:t>cudzích</a:t>
            </a:r>
            <a:r>
              <a:rPr lang="cs-CZ" dirty="0" smtClean="0"/>
              <a:t> </a:t>
            </a:r>
            <a:r>
              <a:rPr lang="cs-CZ" dirty="0" err="1" smtClean="0"/>
              <a:t>slovách</a:t>
            </a:r>
            <a:r>
              <a:rPr lang="cs-CZ" dirty="0" smtClean="0"/>
              <a:t> zakončených na</a:t>
            </a:r>
            <a:r>
              <a:rPr lang="cs-CZ" b="1" dirty="0" smtClean="0"/>
              <a:t> –a </a:t>
            </a:r>
            <a:r>
              <a:rPr lang="cs-CZ" dirty="0" smtClean="0"/>
              <a:t>(Táňa, Dáša, Soňa, Naďa, gejša,…)</a:t>
            </a:r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 err="1" smtClean="0"/>
              <a:t>slovenčine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skloňujú</a:t>
            </a:r>
            <a:r>
              <a:rPr lang="cs-CZ" dirty="0" smtClean="0"/>
              <a:t> </a:t>
            </a:r>
            <a:r>
              <a:rPr lang="cs-CZ" dirty="0" err="1" smtClean="0"/>
              <a:t>podľa</a:t>
            </a:r>
            <a:r>
              <a:rPr lang="cs-CZ" dirty="0" smtClean="0"/>
              <a:t> vzoru </a:t>
            </a:r>
            <a:r>
              <a:rPr lang="cs-CZ" b="1" i="1" dirty="0" err="1" smtClean="0"/>
              <a:t>ulica</a:t>
            </a:r>
            <a:r>
              <a:rPr lang="cs-CZ" dirty="0" smtClean="0"/>
              <a:t>, v </a:t>
            </a:r>
            <a:r>
              <a:rPr lang="cs-CZ" dirty="0" err="1" smtClean="0"/>
              <a:t>češtine</a:t>
            </a:r>
            <a:r>
              <a:rPr lang="cs-CZ" dirty="0" smtClean="0"/>
              <a:t> </a:t>
            </a:r>
            <a:r>
              <a:rPr lang="cs-CZ" dirty="0" err="1" smtClean="0"/>
              <a:t>podľa</a:t>
            </a:r>
            <a:r>
              <a:rPr lang="cs-CZ" dirty="0" smtClean="0"/>
              <a:t> </a:t>
            </a:r>
            <a:r>
              <a:rPr lang="cs-CZ" b="1" i="1" dirty="0" smtClean="0"/>
              <a:t>žena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 err="1" smtClean="0"/>
              <a:t>oboch</a:t>
            </a:r>
            <a:r>
              <a:rPr lang="cs-CZ" dirty="0" smtClean="0"/>
              <a:t> </a:t>
            </a:r>
            <a:r>
              <a:rPr lang="cs-CZ" dirty="0" err="1" smtClean="0"/>
              <a:t>jazykoch</a:t>
            </a:r>
            <a:r>
              <a:rPr lang="cs-CZ" dirty="0" smtClean="0"/>
              <a:t> však </a:t>
            </a:r>
            <a:r>
              <a:rPr lang="cs-CZ" dirty="0" err="1" smtClean="0"/>
              <a:t>dochádza</a:t>
            </a:r>
            <a:r>
              <a:rPr lang="cs-CZ" dirty="0" smtClean="0"/>
              <a:t> ku </a:t>
            </a:r>
            <a:r>
              <a:rPr lang="cs-CZ" dirty="0" err="1" smtClean="0"/>
              <a:t>kolísaniu</a:t>
            </a:r>
            <a:r>
              <a:rPr lang="cs-CZ" dirty="0" smtClean="0"/>
              <a:t> v skloňovaní.</a:t>
            </a:r>
          </a:p>
          <a:p>
            <a:pPr marL="0" indent="0">
              <a:buNone/>
            </a:pPr>
            <a:r>
              <a:rPr lang="cs-CZ" dirty="0" smtClean="0"/>
              <a:t>systém/</a:t>
            </a:r>
            <a:r>
              <a:rPr lang="cs-CZ" dirty="0" err="1" smtClean="0"/>
              <a:t>prax</a:t>
            </a:r>
            <a:r>
              <a:rPr lang="cs-CZ" dirty="0" smtClean="0"/>
              <a:t>: dát Soně/dát Soni (CZ)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     od Sone/od Soni (SK)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0513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Neutrá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Vzory: </a:t>
            </a:r>
          </a:p>
          <a:p>
            <a:r>
              <a:rPr lang="cs-CZ" dirty="0" err="1" smtClean="0"/>
              <a:t>mesto</a:t>
            </a:r>
            <a:r>
              <a:rPr lang="cs-CZ" dirty="0" smtClean="0"/>
              <a:t> (gymnázium, epiteton)</a:t>
            </a:r>
          </a:p>
          <a:p>
            <a:r>
              <a:rPr lang="cs-CZ" dirty="0" smtClean="0"/>
              <a:t>srdce (</a:t>
            </a:r>
            <a:r>
              <a:rPr lang="cs-CZ" dirty="0" err="1" smtClean="0"/>
              <a:t>pľúca</a:t>
            </a:r>
            <a:r>
              <a:rPr lang="cs-CZ" dirty="0" smtClean="0"/>
              <a:t>)</a:t>
            </a:r>
          </a:p>
          <a:p>
            <a:r>
              <a:rPr lang="cs-CZ" dirty="0" err="1"/>
              <a:t>v</a:t>
            </a:r>
            <a:r>
              <a:rPr lang="cs-CZ" dirty="0" err="1" smtClean="0"/>
              <a:t>ysvedčenie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dievča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Pri</a:t>
            </a:r>
            <a:r>
              <a:rPr lang="cs-CZ" dirty="0" smtClean="0"/>
              <a:t> vzore </a:t>
            </a:r>
            <a:r>
              <a:rPr lang="cs-CZ" dirty="0" err="1" smtClean="0"/>
              <a:t>vysvedčenie</a:t>
            </a:r>
            <a:r>
              <a:rPr lang="cs-CZ" dirty="0" smtClean="0"/>
              <a:t> neplatí rytmický zákon (</a:t>
            </a:r>
            <a:r>
              <a:rPr lang="cs-CZ" dirty="0" err="1" smtClean="0"/>
              <a:t>prútie</a:t>
            </a:r>
            <a:r>
              <a:rPr lang="cs-CZ" dirty="0" smtClean="0"/>
              <a:t>, </a:t>
            </a:r>
            <a:r>
              <a:rPr lang="cs-CZ" dirty="0" err="1" smtClean="0"/>
              <a:t>lístie</a:t>
            </a:r>
            <a:r>
              <a:rPr lang="cs-CZ" dirty="0" smtClean="0"/>
              <a:t>, </a:t>
            </a:r>
            <a:r>
              <a:rPr lang="cs-CZ" dirty="0" err="1" smtClean="0"/>
              <a:t>ústie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765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Neutrá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Slovenské </a:t>
            </a:r>
            <a:r>
              <a:rPr lang="cs-CZ" dirty="0" err="1" smtClean="0"/>
              <a:t>neutrá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v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err="1" smtClean="0"/>
              <a:t>skloňujú</a:t>
            </a:r>
            <a:r>
              <a:rPr lang="cs-CZ" dirty="0" smtClean="0"/>
              <a:t> jako </a:t>
            </a:r>
            <a:r>
              <a:rPr lang="cs-CZ" dirty="0" err="1" smtClean="0"/>
              <a:t>maskulína</a:t>
            </a:r>
            <a:r>
              <a:rPr lang="cs-CZ" dirty="0" smtClean="0"/>
              <a:t>, v </a:t>
            </a:r>
            <a:r>
              <a:rPr lang="cs-CZ" dirty="0" err="1" smtClean="0"/>
              <a:t>pl</a:t>
            </a:r>
            <a:r>
              <a:rPr lang="cs-CZ" dirty="0" smtClean="0"/>
              <a:t>. jako </a:t>
            </a:r>
            <a:r>
              <a:rPr lang="sk-SK" dirty="0" smtClean="0"/>
              <a:t>feminína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Naopak, české </a:t>
            </a:r>
            <a:r>
              <a:rPr lang="cs-CZ" dirty="0" err="1" smtClean="0"/>
              <a:t>neutrá</a:t>
            </a:r>
            <a:r>
              <a:rPr lang="cs-CZ" dirty="0" smtClean="0"/>
              <a:t> plurálu v D, L a I </a:t>
            </a:r>
            <a:r>
              <a:rPr lang="cs-CZ" dirty="0" err="1" smtClean="0"/>
              <a:t>majú</a:t>
            </a:r>
            <a:r>
              <a:rPr lang="cs-CZ" dirty="0" smtClean="0"/>
              <a:t> koncovky jako </a:t>
            </a:r>
            <a:r>
              <a:rPr lang="cs-CZ" dirty="0" err="1" smtClean="0"/>
              <a:t>maskulína</a:t>
            </a:r>
            <a:r>
              <a:rPr lang="cs-CZ" dirty="0" smtClean="0"/>
              <a:t> (</a:t>
            </a:r>
            <a:r>
              <a:rPr lang="cs-CZ" dirty="0" err="1"/>
              <a:t>mestách</a:t>
            </a:r>
            <a:r>
              <a:rPr lang="cs-CZ" dirty="0"/>
              <a:t> </a:t>
            </a:r>
            <a:r>
              <a:rPr lang="cs-CZ" dirty="0" smtClean="0"/>
              <a:t>– městech, </a:t>
            </a:r>
            <a:r>
              <a:rPr lang="cs-CZ" dirty="0" err="1" smtClean="0"/>
              <a:t>mestami</a:t>
            </a:r>
            <a:r>
              <a:rPr lang="cs-CZ" dirty="0" smtClean="0"/>
              <a:t> –městy, </a:t>
            </a:r>
            <a:r>
              <a:rPr lang="cs-CZ" dirty="0" err="1"/>
              <a:t>slovách</a:t>
            </a:r>
            <a:r>
              <a:rPr lang="cs-CZ" dirty="0"/>
              <a:t> </a:t>
            </a:r>
            <a:r>
              <a:rPr lang="cs-CZ" dirty="0" smtClean="0"/>
              <a:t>– slovech, </a:t>
            </a:r>
            <a:r>
              <a:rPr lang="cs-CZ" dirty="0" err="1" smtClean="0"/>
              <a:t>slovám</a:t>
            </a:r>
            <a:r>
              <a:rPr lang="cs-CZ" dirty="0" smtClean="0"/>
              <a:t> - slovům)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Npl</a:t>
            </a:r>
            <a:r>
              <a:rPr lang="cs-CZ" dirty="0" smtClean="0"/>
              <a:t>. </a:t>
            </a:r>
            <a:r>
              <a:rPr lang="cs-CZ" dirty="0" err="1" smtClean="0"/>
              <a:t>majú</a:t>
            </a:r>
            <a:r>
              <a:rPr lang="cs-CZ" dirty="0" smtClean="0"/>
              <a:t> slovenské </a:t>
            </a:r>
            <a:r>
              <a:rPr lang="cs-CZ" dirty="0" err="1" smtClean="0"/>
              <a:t>neutrá</a:t>
            </a:r>
            <a:r>
              <a:rPr lang="cs-CZ" dirty="0" smtClean="0"/>
              <a:t> koncovku –á, české koncovku –a (</a:t>
            </a:r>
            <a:r>
              <a:rPr lang="cs-CZ" dirty="0" err="1" smtClean="0"/>
              <a:t>slová</a:t>
            </a:r>
            <a:r>
              <a:rPr lang="cs-CZ" dirty="0"/>
              <a:t> </a:t>
            </a:r>
            <a:r>
              <a:rPr lang="cs-CZ" dirty="0" smtClean="0"/>
              <a:t>– slova, </a:t>
            </a:r>
            <a:r>
              <a:rPr lang="cs-CZ" dirty="0" err="1" smtClean="0"/>
              <a:t>mená</a:t>
            </a:r>
            <a:r>
              <a:rPr lang="cs-CZ" dirty="0" smtClean="0"/>
              <a:t> – jména, </a:t>
            </a:r>
            <a:r>
              <a:rPr lang="cs-CZ" dirty="0" err="1" smtClean="0"/>
              <a:t>pravidlá</a:t>
            </a:r>
            <a:r>
              <a:rPr lang="cs-CZ" dirty="0" smtClean="0"/>
              <a:t> – pravidla)</a:t>
            </a:r>
          </a:p>
        </p:txBody>
      </p:sp>
    </p:spTree>
    <p:extLst>
      <p:ext uri="{BB962C8B-B14F-4D97-AF65-F5344CB8AC3E}">
        <p14:creationId xmlns:p14="http://schemas.microsoft.com/office/powerpoint/2010/main" val="236370454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391</Words>
  <Application>Microsoft Office PowerPoint</Application>
  <PresentationFormat>Předvádění na obrazovce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systému Office</vt:lpstr>
      <vt:lpstr>Hala</vt:lpstr>
      <vt:lpstr>Skloňovanie podstatných mien</vt:lpstr>
      <vt:lpstr>Feminína</vt:lpstr>
      <vt:lpstr>gazdiná, pani</vt:lpstr>
      <vt:lpstr>Gazdiná (princezná)</vt:lpstr>
      <vt:lpstr>Od neutier k feminínam</vt:lpstr>
      <vt:lpstr>Vkladné morfémy</vt:lpstr>
      <vt:lpstr>Rozdiely</vt:lpstr>
      <vt:lpstr>Neutrá</vt:lpstr>
      <vt:lpstr>Neutrá</vt:lpstr>
      <vt:lpstr>Oko, Ucho</vt:lpstr>
      <vt:lpstr>Pomnožné substantíva</vt:lpstr>
      <vt:lpstr>Pomnožné substantíva</vt:lpstr>
    </vt:vector>
  </TitlesOfParts>
  <Company>Havel &amp; Holásek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Skloňovanie podstatných mien</dc:title>
  <dc:creator>Lakatos Tomas</dc:creator>
  <cp:lastModifiedBy>Lakatos Tomas</cp:lastModifiedBy>
  <cp:revision>10</cp:revision>
  <dcterms:created xsi:type="dcterms:W3CDTF">2015-11-10T09:10:23Z</dcterms:created>
  <dcterms:modified xsi:type="dcterms:W3CDTF">2015-11-11T09:58:57Z</dcterms:modified>
</cp:coreProperties>
</file>