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6" r:id="rId5"/>
    <p:sldId id="260" r:id="rId6"/>
    <p:sldId id="261" r:id="rId7"/>
    <p:sldId id="262" r:id="rId8"/>
    <p:sldId id="263" r:id="rId9"/>
    <p:sldId id="267" r:id="rId10"/>
    <p:sldId id="264" r:id="rId11"/>
    <p:sldId id="25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>
        <p:scale>
          <a:sx n="75" d="100"/>
          <a:sy n="75" d="100"/>
        </p:scale>
        <p:origin x="5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2A0F-6D97-40C1-9613-05620F490347}" type="datetimeFigureOut">
              <a:rPr lang="cs-CZ" smtClean="0"/>
              <a:t>27. 9. 2015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4AE9-40ED-49E6-9FEF-4E6C89BA61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701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2A0F-6D97-40C1-9613-05620F490347}" type="datetimeFigureOut">
              <a:rPr lang="cs-CZ" smtClean="0"/>
              <a:t>27. 9. 2015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4AE9-40ED-49E6-9FEF-4E6C89BA61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14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2A0F-6D97-40C1-9613-05620F490347}" type="datetimeFigureOut">
              <a:rPr lang="cs-CZ" smtClean="0"/>
              <a:t>27. 9. 2015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4AE9-40ED-49E6-9FEF-4E6C89BA61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24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2A0F-6D97-40C1-9613-05620F490347}" type="datetimeFigureOut">
              <a:rPr lang="cs-CZ" smtClean="0"/>
              <a:t>27. 9. 2015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4AE9-40ED-49E6-9FEF-4E6C89BA61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11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2A0F-6D97-40C1-9613-05620F490347}" type="datetimeFigureOut">
              <a:rPr lang="cs-CZ" smtClean="0"/>
              <a:t>27. 9. 2015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4AE9-40ED-49E6-9FEF-4E6C89BA61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90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2A0F-6D97-40C1-9613-05620F490347}" type="datetimeFigureOut">
              <a:rPr lang="cs-CZ" smtClean="0"/>
              <a:t>27. 9. 2015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4AE9-40ED-49E6-9FEF-4E6C89BA61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88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2A0F-6D97-40C1-9613-05620F490347}" type="datetimeFigureOut">
              <a:rPr lang="cs-CZ" smtClean="0"/>
              <a:t>27. 9. 2015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4AE9-40ED-49E6-9FEF-4E6C89BA61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1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2A0F-6D97-40C1-9613-05620F490347}" type="datetimeFigureOut">
              <a:rPr lang="cs-CZ" smtClean="0"/>
              <a:t>27. 9. 2015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4AE9-40ED-49E6-9FEF-4E6C89BA61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1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2A0F-6D97-40C1-9613-05620F490347}" type="datetimeFigureOut">
              <a:rPr lang="cs-CZ" smtClean="0"/>
              <a:t>27. 9. 2015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4AE9-40ED-49E6-9FEF-4E6C89BA61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75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2A0F-6D97-40C1-9613-05620F490347}" type="datetimeFigureOut">
              <a:rPr lang="cs-CZ" smtClean="0"/>
              <a:t>27. 9. 2015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4AE9-40ED-49E6-9FEF-4E6C89BA61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13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2A0F-6D97-40C1-9613-05620F490347}" type="datetimeFigureOut">
              <a:rPr lang="cs-CZ" smtClean="0"/>
              <a:t>27. 9. 2015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4AE9-40ED-49E6-9FEF-4E6C89BA61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03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2A0F-6D97-40C1-9613-05620F490347}" type="datetimeFigureOut">
              <a:rPr lang="cs-CZ" smtClean="0"/>
              <a:t>27. 9. 2015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94AE9-40ED-49E6-9FEF-4E6C89BA61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15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tMZ5HWBx4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 POJIZDNE KINO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712"/>
            <a:ext cx="11633200" cy="811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58763"/>
            <a:ext cx="9144000" cy="2387600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Úvod do tématu: kdy, kde a proč vznikala reklama?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Náčrt historie reklamy od 2. poloviny 19. století po rok 1900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59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49250"/>
            <a:ext cx="9588500" cy="584200"/>
          </a:xfrm>
        </p:spPr>
        <p:txBody>
          <a:bodyPr>
            <a:normAutofit fontScale="90000"/>
          </a:bodyPr>
          <a:lstStyle/>
          <a:p>
            <a:r>
              <a:rPr lang="cs-CZ" sz="3200" dirty="0" err="1" smtClean="0"/>
              <a:t>Brünn</a:t>
            </a:r>
            <a:r>
              <a:rPr lang="cs-CZ" sz="3200" dirty="0" smtClean="0"/>
              <a:t> / Brno</a:t>
            </a:r>
            <a:br>
              <a:rPr lang="cs-CZ" sz="3200" dirty="0" smtClean="0"/>
            </a:br>
            <a:r>
              <a:rPr lang="cs-CZ" sz="3200" dirty="0" smtClean="0"/>
              <a:t>Karel Wagner / Vágner, 1907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41" y="0"/>
            <a:ext cx="7748159" cy="530748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866900"/>
            <a:ext cx="4966963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02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975"/>
          </a:xfrm>
        </p:spPr>
        <p:txBody>
          <a:bodyPr/>
          <a:lstStyle/>
          <a:p>
            <a:r>
              <a:rPr lang="cs-CZ" dirty="0" smtClean="0"/>
              <a:t>Jazyk „meziprostoru“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Die </a:t>
            </a:r>
            <a:r>
              <a:rPr lang="cs-CZ" dirty="0" err="1" smtClean="0"/>
              <a:t>Reklame</a:t>
            </a:r>
            <a:r>
              <a:rPr lang="cs-CZ" dirty="0" smtClean="0"/>
              <a:t>, </a:t>
            </a:r>
            <a:r>
              <a:rPr lang="cs-CZ" dirty="0" err="1" smtClean="0"/>
              <a:t>avertissement</a:t>
            </a:r>
            <a:r>
              <a:rPr lang="cs-CZ" dirty="0" smtClean="0"/>
              <a:t>,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Werbung</a:t>
            </a:r>
            <a:r>
              <a:rPr lang="cs-CZ" dirty="0" smtClean="0"/>
              <a:t>,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Propagande</a:t>
            </a:r>
            <a:r>
              <a:rPr lang="cs-CZ" dirty="0" smtClean="0"/>
              <a:t>, </a:t>
            </a:r>
            <a:r>
              <a:rPr lang="cs-CZ" dirty="0" err="1" smtClean="0"/>
              <a:t>anounce</a:t>
            </a:r>
            <a:r>
              <a:rPr lang="cs-CZ" dirty="0" smtClean="0"/>
              <a:t>, osvěta, </a:t>
            </a:r>
            <a:r>
              <a:rPr lang="cs-CZ" dirty="0" err="1" smtClean="0"/>
              <a:t>poptávárna</a:t>
            </a:r>
            <a:r>
              <a:rPr lang="cs-CZ" dirty="0" smtClean="0"/>
              <a:t>, návěstí, inzerce, administrace, afiš, </a:t>
            </a:r>
            <a:r>
              <a:rPr lang="cs-CZ" dirty="0" smtClean="0"/>
              <a:t>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Okolnosti vzniku obchodní reklamy:</a:t>
            </a:r>
            <a:endParaRPr lang="cs-CZ" b="1" dirty="0" smtClean="0"/>
          </a:p>
          <a:p>
            <a:r>
              <a:rPr lang="cs-CZ" dirty="0" smtClean="0"/>
              <a:t>Masová výroba a spotřeba, rozšiřování komunikačního pole (doprava a pošta)</a:t>
            </a:r>
          </a:p>
          <a:p>
            <a:r>
              <a:rPr lang="cs-CZ" dirty="0" smtClean="0"/>
              <a:t>Osvícenství (sebeuvědomění) a modernizace (technické a společenské proměny) x „chladná“ </a:t>
            </a:r>
            <a:r>
              <a:rPr lang="cs-CZ" dirty="0" err="1" smtClean="0"/>
              <a:t>disciplinace</a:t>
            </a:r>
            <a:r>
              <a:rPr lang="cs-CZ" dirty="0" smtClean="0"/>
              <a:t> cechy</a:t>
            </a:r>
          </a:p>
          <a:p>
            <a:r>
              <a:rPr lang="cs-CZ" dirty="0" smtClean="0"/>
              <a:t> Tradice rétoriky jako prostředku získávání, přesvědčování (persvazivní komunikace)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82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74699"/>
            <a:ext cx="10515600" cy="5981701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err="1" smtClean="0"/>
              <a:t>Aristotelés</a:t>
            </a:r>
            <a:r>
              <a:rPr lang="cs-CZ" b="1" dirty="0" smtClean="0"/>
              <a:t>: </a:t>
            </a:r>
            <a:r>
              <a:rPr lang="cs-CZ" b="1" i="1" dirty="0" smtClean="0"/>
              <a:t>Rétorika. Nauka o řečnictví a slohu</a:t>
            </a:r>
          </a:p>
          <a:p>
            <a:r>
              <a:rPr lang="cs-CZ" dirty="0" smtClean="0"/>
              <a:t>„Řekněme, že rétorika jest </a:t>
            </a:r>
            <a:r>
              <a:rPr lang="cs-CZ" u="sng" dirty="0" smtClean="0"/>
              <a:t>schopnost vypozorovati možnou přesvědčivou stránku každé jednotlivé věci. </a:t>
            </a:r>
            <a:r>
              <a:rPr lang="cs-CZ" dirty="0" smtClean="0"/>
              <a:t>[</a:t>
            </a:r>
            <a:r>
              <a:rPr lang="cs-CZ" dirty="0" smtClean="0">
                <a:solidFill>
                  <a:srgbClr val="C00000"/>
                </a:solidFill>
              </a:rPr>
              <a:t>ústřední reklamní idea</a:t>
            </a:r>
            <a:r>
              <a:rPr lang="cs-CZ" dirty="0" smtClean="0"/>
              <a:t>] Neboť to není úkolem žádné jiné vědy. […] Avšak rétorika podle mého mínění jest umění, jež je s to takřka v každém daném případě vystihnouti, co je přesvědčivé. Proto také tvrdíme, že její vědní obor není omezen na zvláštní rod předmětů.</a:t>
            </a:r>
          </a:p>
          <a:p>
            <a:r>
              <a:rPr lang="cs-CZ" dirty="0"/>
              <a:t>	Dokazovací prostředky jsou jednak neumělé, přirozené, jednak umělé. Neumělými nazývám vesměs ty, jež jsme nepřipravili my, ale jež jsou již předem dány, na příklad svědkové, přiznání při vyšetřování, listiny a pod.; k umělým náležejí ty, jež mohou býti připraveny podle vědeckých pravidel a námi. A tak oněch prvních je třeba jenom užívati, kdežto ty druhé musíme sami vynalézti.</a:t>
            </a:r>
          </a:p>
          <a:p>
            <a:r>
              <a:rPr lang="cs-CZ" dirty="0"/>
              <a:t>	Dokazovacích, přesvědčovacích prostředků, jež se působí řečí, jsou tři druhy; buď tkví v řečníkově povaze, nebo ve způsobu, do jakého rozpoložení uvede </a:t>
            </a:r>
            <a:r>
              <a:rPr lang="cs-CZ" dirty="0" smtClean="0"/>
              <a:t>posluchače </a:t>
            </a:r>
            <a:r>
              <a:rPr lang="cs-CZ" dirty="0"/>
              <a:t> </a:t>
            </a:r>
            <a:r>
              <a:rPr lang="cs-CZ" dirty="0" smtClean="0"/>
              <a:t>[</a:t>
            </a:r>
            <a:r>
              <a:rPr lang="cs-CZ" i="1" dirty="0" smtClean="0">
                <a:solidFill>
                  <a:srgbClr val="C00000"/>
                </a:solidFill>
              </a:rPr>
              <a:t>argumentační strategie:</a:t>
            </a:r>
            <a:r>
              <a:rPr lang="cs-CZ" dirty="0" smtClean="0">
                <a:solidFill>
                  <a:srgbClr val="C00000"/>
                </a:solidFill>
              </a:rPr>
              <a:t> komparace</a:t>
            </a:r>
            <a:r>
              <a:rPr lang="cs-CZ" dirty="0">
                <a:solidFill>
                  <a:srgbClr val="C00000"/>
                </a:solidFill>
              </a:rPr>
              <a:t>, vyvracení, „očkování“, aj</a:t>
            </a:r>
            <a:r>
              <a:rPr lang="cs-CZ" dirty="0" smtClean="0">
                <a:solidFill>
                  <a:srgbClr val="C00000"/>
                </a:solidFill>
              </a:rPr>
              <a:t>.+ </a:t>
            </a:r>
            <a:r>
              <a:rPr lang="cs-CZ" dirty="0">
                <a:solidFill>
                  <a:srgbClr val="C00000"/>
                </a:solidFill>
              </a:rPr>
              <a:t>vyvolávání </a:t>
            </a:r>
            <a:r>
              <a:rPr lang="cs-CZ" dirty="0" smtClean="0">
                <a:solidFill>
                  <a:srgbClr val="C00000"/>
                </a:solidFill>
              </a:rPr>
              <a:t>emocí: předváděním</a:t>
            </a:r>
            <a:r>
              <a:rPr lang="cs-CZ" dirty="0">
                <a:solidFill>
                  <a:srgbClr val="C00000"/>
                </a:solidFill>
              </a:rPr>
              <a:t>, provokací, asociací, vtipem, narativními metodami a </a:t>
            </a:r>
            <a:r>
              <a:rPr lang="cs-CZ" dirty="0" smtClean="0">
                <a:solidFill>
                  <a:srgbClr val="C00000"/>
                </a:solidFill>
              </a:rPr>
              <a:t>hudbou; </a:t>
            </a:r>
            <a:r>
              <a:rPr lang="cs-CZ" dirty="0">
                <a:solidFill>
                  <a:srgbClr val="C00000"/>
                </a:solidFill>
              </a:rPr>
              <a:t>a </a:t>
            </a:r>
            <a:r>
              <a:rPr lang="cs-CZ" i="1" dirty="0" smtClean="0">
                <a:solidFill>
                  <a:srgbClr val="C00000"/>
                </a:solidFill>
              </a:rPr>
              <a:t>doporučovatelem:</a:t>
            </a:r>
            <a:r>
              <a:rPr lang="cs-CZ" dirty="0" smtClean="0">
                <a:solidFill>
                  <a:srgbClr val="C00000"/>
                </a:solidFill>
              </a:rPr>
              <a:t> odborníci</a:t>
            </a:r>
            <a:r>
              <a:rPr lang="cs-CZ" dirty="0">
                <a:solidFill>
                  <a:srgbClr val="C00000"/>
                </a:solidFill>
              </a:rPr>
              <a:t>, celebrity, </a:t>
            </a:r>
            <a:r>
              <a:rPr lang="cs-CZ" dirty="0" smtClean="0">
                <a:solidFill>
                  <a:srgbClr val="C00000"/>
                </a:solidFill>
              </a:rPr>
              <a:t>laici</a:t>
            </a:r>
            <a:r>
              <a:rPr lang="cs-CZ" dirty="0" smtClean="0"/>
              <a:t>], </a:t>
            </a:r>
            <a:r>
              <a:rPr lang="cs-CZ" dirty="0"/>
              <a:t>anebo konečně </a:t>
            </a:r>
            <a:r>
              <a:rPr lang="cs-CZ" u="sng" dirty="0"/>
              <a:t>v řeči samé</a:t>
            </a:r>
            <a:r>
              <a:rPr lang="cs-CZ" dirty="0"/>
              <a:t>, která je působí tím, že je </a:t>
            </a:r>
            <a:r>
              <a:rPr lang="cs-CZ" u="sng" dirty="0"/>
              <a:t>buď dokazuje, nebo se zdá, že je dokazuje</a:t>
            </a:r>
            <a:r>
              <a:rPr lang="cs-CZ" dirty="0"/>
              <a:t>.</a:t>
            </a:r>
          </a:p>
          <a:p>
            <a:r>
              <a:rPr lang="cs-CZ" dirty="0"/>
              <a:t>	Povahou řečníkovou se působí, je-li vylíčení řečí takové, že řečníka učiní </a:t>
            </a:r>
            <a:r>
              <a:rPr lang="cs-CZ" u="sng" dirty="0" smtClean="0"/>
              <a:t>hodnověrným</a:t>
            </a:r>
            <a:r>
              <a:rPr lang="cs-CZ" dirty="0"/>
              <a:t> </a:t>
            </a:r>
            <a:r>
              <a:rPr lang="cs-CZ" dirty="0" smtClean="0"/>
              <a:t>[</a:t>
            </a:r>
            <a:r>
              <a:rPr lang="cs-CZ" i="1" dirty="0" err="1" smtClean="0">
                <a:solidFill>
                  <a:srgbClr val="C00000"/>
                </a:solidFill>
              </a:rPr>
              <a:t>corporate</a:t>
            </a:r>
            <a:r>
              <a:rPr lang="cs-CZ" i="1" dirty="0" smtClean="0">
                <a:solidFill>
                  <a:srgbClr val="C00000"/>
                </a:solidFill>
              </a:rPr>
              <a:t> identity, nástroje public relations</a:t>
            </a:r>
            <a:r>
              <a:rPr lang="cs-CZ" dirty="0" smtClean="0"/>
              <a:t>]; </a:t>
            </a:r>
            <a:r>
              <a:rPr lang="cs-CZ" dirty="0"/>
              <a:t>neboť mravně dobrému muži věříme více a dříve jako vůbec ve všech věcech, […]. Avšak i toho účinku musí býti dosaženo řečnickým výkonem a nemůže býti výsledkem mínění, jež máme předem o řečníkovi, jaký jest. Neboť není tomu tak, jak někteří </a:t>
            </a:r>
            <a:r>
              <a:rPr lang="cs-CZ" dirty="0" err="1"/>
              <a:t>theoretikové</a:t>
            </a:r>
            <a:r>
              <a:rPr lang="cs-CZ" dirty="0"/>
              <a:t> řečnictví míní, kteří řečníkovu poctivost nepočítají k umění, jež by mělo vliv na přesvědčivost, nýbrž je to, abychom tak řekli, mravní povaha, jež téměř nejvíce rozhoduje, pokud se týče víry.“ (</a:t>
            </a:r>
            <a:r>
              <a:rPr lang="cs-CZ" i="1" dirty="0"/>
              <a:t>Rétorika</a:t>
            </a:r>
            <a:r>
              <a:rPr lang="cs-CZ" dirty="0"/>
              <a:t>, </a:t>
            </a:r>
            <a:r>
              <a:rPr lang="cs-CZ" dirty="0" err="1"/>
              <a:t>Kn.I</a:t>
            </a:r>
            <a:r>
              <a:rPr lang="cs-CZ" dirty="0"/>
              <a:t>, 1355)</a:t>
            </a:r>
          </a:p>
          <a:p>
            <a:r>
              <a:rPr lang="cs-CZ" dirty="0"/>
              <a:t> </a:t>
            </a:r>
            <a:r>
              <a:rPr lang="cs-CZ" dirty="0" smtClean="0"/>
              <a:t> </a:t>
            </a:r>
            <a:r>
              <a:rPr lang="cs-CZ" dirty="0"/>
              <a:t>	„Je </a:t>
            </a:r>
            <a:r>
              <a:rPr lang="cs-CZ" dirty="0" err="1"/>
              <a:t>zřejmo</a:t>
            </a:r>
            <a:r>
              <a:rPr lang="cs-CZ" dirty="0"/>
              <a:t>, že opravdu vědecká rétorika zabývá se odůvodňováním. Odůvodňování pak jest druhem důkazu – neboť nejvíce býváme přesvědčeni tehdy, když něco pokládáme za dokázané -; </a:t>
            </a:r>
            <a:r>
              <a:rPr lang="cs-CZ" u="sng" dirty="0"/>
              <a:t>řečnický důkaz jest však obecným úsudkem (</a:t>
            </a:r>
            <a:r>
              <a:rPr lang="cs-CZ" i="1" u="sng" dirty="0" err="1"/>
              <a:t>enthyméma</a:t>
            </a:r>
            <a:r>
              <a:rPr lang="cs-CZ" dirty="0"/>
              <a:t>) a ten pak jest, prostě řečeno, nejvlastnějším dokazovacím prostředkem […] </a:t>
            </a:r>
            <a:r>
              <a:rPr lang="cs-CZ" u="sng" dirty="0"/>
              <a:t>schopnost podle obecných představ vystihnouti to, co jest obecně uznáváno</a:t>
            </a:r>
            <a:r>
              <a:rPr lang="cs-CZ" dirty="0"/>
              <a:t>, jest také vlastností toho, kdo dovede pravdu sám nalézti.“ (</a:t>
            </a:r>
            <a:r>
              <a:rPr lang="cs-CZ" i="1" dirty="0"/>
              <a:t>Rétorika</a:t>
            </a:r>
            <a:r>
              <a:rPr lang="cs-CZ" dirty="0"/>
              <a:t>, </a:t>
            </a:r>
            <a:r>
              <a:rPr lang="cs-CZ" dirty="0" err="1"/>
              <a:t>Kn.I</a:t>
            </a:r>
            <a:r>
              <a:rPr lang="cs-CZ" dirty="0"/>
              <a:t>., 1355) 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36575"/>
          </a:xfrm>
        </p:spPr>
        <p:txBody>
          <a:bodyPr>
            <a:normAutofit/>
          </a:bodyPr>
          <a:lstStyle/>
          <a:p>
            <a:r>
              <a:rPr lang="cs-CZ" sz="2800" dirty="0" smtClean="0"/>
              <a:t>Jazyk „meziprostoru“</a:t>
            </a:r>
            <a:endParaRPr lang="cs-CZ" sz="2800" dirty="0"/>
          </a:p>
        </p:txBody>
      </p:sp>
      <p:pic>
        <p:nvPicPr>
          <p:cNvPr id="5122" name="Picture 2" descr="http://www.magazineart.org/main.php?g2_view=core.DownloadItem&amp;g2_itemId=15572&amp;g2_serialNumber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985" y="126999"/>
            <a:ext cx="3994815" cy="578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60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10515600" cy="1325563"/>
          </a:xfrm>
        </p:spPr>
        <p:txBody>
          <a:bodyPr/>
          <a:lstStyle/>
          <a:p>
            <a:r>
              <a:rPr lang="cs-CZ" dirty="0" err="1" smtClean="0"/>
              <a:t>Enthyméma</a:t>
            </a:r>
            <a:r>
              <a:rPr lang="cs-CZ" dirty="0" smtClean="0"/>
              <a:t>, sylogismus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0988"/>
            <a:ext cx="10515600" cy="500221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Způsob dokazování, argumentace: vždy musí vycházet z vlastní zkušenosti posluchače (např. </a:t>
            </a:r>
            <a:r>
              <a:rPr lang="cs-CZ" i="1" dirty="0" smtClean="0">
                <a:solidFill>
                  <a:schemeClr val="accent1">
                    <a:lumMod val="75000"/>
                  </a:schemeClr>
                </a:solidFill>
              </a:rPr>
              <a:t>zkušenost těla</a:t>
            </a:r>
            <a:r>
              <a:rPr lang="cs-CZ" dirty="0" smtClean="0"/>
              <a:t>)</a:t>
            </a:r>
          </a:p>
          <a:p>
            <a:r>
              <a:rPr lang="cs-CZ" dirty="0" smtClean="0"/>
              <a:t>SYLOGISMY - přísně logické – (dedukce náročné na percepci posluchače)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i="1" dirty="0" smtClean="0">
                <a:solidFill>
                  <a:schemeClr val="accent1">
                    <a:lumMod val="75000"/>
                  </a:schemeClr>
                </a:solidFill>
              </a:rPr>
              <a:t>Jestliže dosáhneme cíle pohybem vpřed, pak je možné jej dosáhnout střídavým kladením jedné nohy před druhou správným směrem a není možné dosáhnout cílového místa pohybem nohou vzad, pokud se tělo neotočí opačným směrem. </a:t>
            </a:r>
          </a:p>
          <a:p>
            <a:r>
              <a:rPr lang="cs-CZ" dirty="0" smtClean="0"/>
              <a:t>ENTHYMEMATA (zámlky)- zjednodušená argumentace, která vypouští premisy obecně přijímané, nesporné (</a:t>
            </a:r>
            <a:r>
              <a:rPr lang="cs-CZ" i="1" dirty="0" smtClean="0"/>
              <a:t>ptáci mají peří &gt;&gt; pes není pták</a:t>
            </a:r>
            <a:r>
              <a:rPr lang="cs-CZ" dirty="0" smtClean="0"/>
              <a:t>)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 Jestliže dosáhnout </a:t>
            </a:r>
            <a:r>
              <a:rPr lang="cs-CZ" i="1" dirty="0" smtClean="0">
                <a:solidFill>
                  <a:schemeClr val="accent1">
                    <a:lumMod val="75000"/>
                  </a:schemeClr>
                </a:solidFill>
              </a:rPr>
              <a:t>cíle předpokládá pohyb vpřed, nedosáhneme cíle pohybem vzad.</a:t>
            </a:r>
          </a:p>
          <a:p>
            <a:pPr marL="457200" lvl="1" indent="0">
              <a:buNone/>
            </a:pP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cs-CZ" i="1" dirty="0" smtClean="0">
                <a:solidFill>
                  <a:schemeClr val="accent1">
                    <a:lumMod val="75000"/>
                  </a:schemeClr>
                </a:solidFill>
              </a:rPr>
              <a:t>Vpřed se pohneme pouze pokrokem, nikoliv couváním. </a:t>
            </a:r>
          </a:p>
          <a:p>
            <a:pPr marL="457200" lvl="1" indent="0">
              <a:buNone/>
            </a:pPr>
            <a:endParaRPr lang="cs-CZ" i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cs-CZ" i="1" dirty="0" smtClean="0">
                <a:solidFill>
                  <a:schemeClr val="accent1">
                    <a:lumMod val="75000"/>
                  </a:schemeClr>
                </a:solidFill>
              </a:rPr>
              <a:t>	Jestliže </a:t>
            </a: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dosáhnout </a:t>
            </a:r>
            <a:r>
              <a:rPr lang="cs-CZ" i="1" dirty="0" smtClean="0">
                <a:solidFill>
                  <a:schemeClr val="accent1">
                    <a:lumMod val="75000"/>
                  </a:schemeClr>
                </a:solidFill>
              </a:rPr>
              <a:t>cíle </a:t>
            </a: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předpokládá </a:t>
            </a:r>
            <a:r>
              <a:rPr lang="cs-CZ" i="1" dirty="0" smtClean="0">
                <a:solidFill>
                  <a:schemeClr val="accent1">
                    <a:lumMod val="75000"/>
                  </a:schemeClr>
                </a:solidFill>
              </a:rPr>
              <a:t>pohyb vpřed, nelze jej dosáhnout, pokud se budeme vracet.</a:t>
            </a:r>
          </a:p>
          <a:p>
            <a:pPr marL="457200" lvl="1" indent="0">
              <a:buNone/>
            </a:pP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cs-CZ" i="1" dirty="0" smtClean="0">
                <a:solidFill>
                  <a:schemeClr val="accent1">
                    <a:lumMod val="75000"/>
                  </a:schemeClr>
                </a:solidFill>
              </a:rPr>
              <a:t>Jestliže nebudeme kráčet vpřed, cíle nedosáhneme.</a:t>
            </a:r>
          </a:p>
        </p:txBody>
      </p:sp>
    </p:spTree>
    <p:extLst>
      <p:ext uri="{BB962C8B-B14F-4D97-AF65-F5344CB8AC3E}">
        <p14:creationId xmlns:p14="http://schemas.microsoft.com/office/powerpoint/2010/main" val="19417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Placebo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accent1">
                    <a:lumMod val="75000"/>
                  </a:schemeClr>
                </a:solidFill>
              </a:rPr>
              <a:t>Účinný lék je většinou chuťově odporný         </a:t>
            </a:r>
            <a:r>
              <a:rPr lang="cs-CZ" dirty="0" smtClean="0"/>
              <a:t>obecný úsudek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i="1" dirty="0" smtClean="0">
                <a:solidFill>
                  <a:schemeClr val="accent1">
                    <a:lumMod val="75000"/>
                  </a:schemeClr>
                </a:solidFill>
              </a:rPr>
              <a:t>Tento lék chutná odporně, je tedy účinný.      </a:t>
            </a:r>
            <a:r>
              <a:rPr lang="cs-CZ" dirty="0" smtClean="0"/>
              <a:t>řečnická</a:t>
            </a:r>
            <a:r>
              <a:rPr lang="cs-CZ" i="1" dirty="0" smtClean="0"/>
              <a:t> </a:t>
            </a:r>
            <a:r>
              <a:rPr lang="cs-CZ" dirty="0" smtClean="0"/>
              <a:t>dedukce</a:t>
            </a:r>
          </a:p>
          <a:p>
            <a:endParaRPr lang="cs-CZ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 smtClean="0"/>
              <a:t>		 Claude C. </a:t>
            </a:r>
            <a:r>
              <a:rPr lang="cs-CZ" sz="2000" dirty="0" err="1" smtClean="0"/>
              <a:t>Hopkins</a:t>
            </a:r>
            <a:r>
              <a:rPr lang="cs-CZ" sz="2000" dirty="0" smtClean="0"/>
              <a:t> (1866-1932): </a:t>
            </a:r>
            <a:r>
              <a:rPr lang="cs-CZ" sz="2000" i="1" dirty="0" smtClean="0"/>
              <a:t>Jak jsem dělal reklamu</a:t>
            </a:r>
            <a:r>
              <a:rPr lang="cs-CZ" sz="2000" dirty="0" smtClean="0"/>
              <a:t>. Zlín 1937.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030" t="16948" r="38606" b="10774"/>
          <a:stretch/>
        </p:blipFill>
        <p:spPr>
          <a:xfrm>
            <a:off x="6565900" y="3950210"/>
            <a:ext cx="4241800" cy="27426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20" y="3498596"/>
            <a:ext cx="2224679" cy="335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6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843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1. Jak uchopit pojem </a:t>
            </a:r>
            <a:r>
              <a:rPr lang="cs-CZ" i="1" dirty="0" smtClean="0">
                <a:solidFill>
                  <a:srgbClr val="FF0000"/>
                </a:solidFill>
              </a:rPr>
              <a:t>reklama?</a:t>
            </a:r>
          </a:p>
          <a:p>
            <a:pPr marL="0" indent="0">
              <a:buNone/>
            </a:pPr>
            <a:r>
              <a:rPr lang="cs-CZ" dirty="0" smtClean="0"/>
              <a:t>A: historicky (</a:t>
            </a:r>
            <a:r>
              <a:rPr lang="cs-CZ" u="sng" dirty="0" smtClean="0"/>
              <a:t>zpětná rekonstrukce pojmu</a:t>
            </a:r>
            <a:r>
              <a:rPr lang="cs-CZ" dirty="0" smtClean="0"/>
              <a:t>): běžné „dějiny“ reklamy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prv</a:t>
            </a:r>
            <a:r>
              <a:rPr lang="cs-CZ" dirty="0"/>
              <a:t>n</a:t>
            </a:r>
            <a:r>
              <a:rPr lang="cs-CZ" dirty="0" smtClean="0"/>
              <a:t>í inzerát (reklamní agentury) → guerillové metody oslovení zákazníka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B: fenomenologicky, lingvisticky, kulturně-teoreticky (</a:t>
            </a:r>
            <a:r>
              <a:rPr lang="cs-CZ" u="sng" dirty="0" smtClean="0"/>
              <a:t>průvodní fenomén modernizace</a:t>
            </a:r>
            <a:r>
              <a:rPr lang="cs-CZ" dirty="0" smtClean="0"/>
              <a:t>): způsob zacházení s jazykem (mluveným, psaným, vizuálním)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rétorika + kultura lži + magie + věda + sny + ideologie + občanská společnost + mediální teorie + gender + mýtus + boj (patos osvobozujícího násilí)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2. Reklama součástí vědy o rétorice (</a:t>
            </a:r>
            <a:r>
              <a:rPr lang="cs-CZ" dirty="0" err="1" smtClean="0">
                <a:solidFill>
                  <a:srgbClr val="FF0000"/>
                </a:solidFill>
              </a:rPr>
              <a:t>Aristotelés</a:t>
            </a:r>
            <a:r>
              <a:rPr lang="cs-CZ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3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Chronologie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900" y="1862114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1841 – USA 1. agentura: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 smtClean="0"/>
              <a:t>Volney</a:t>
            </a:r>
            <a:r>
              <a:rPr lang="cs-CZ" dirty="0" smtClean="0"/>
              <a:t> B. </a:t>
            </a:r>
            <a:r>
              <a:rPr lang="cs-CZ" dirty="0" err="1" smtClean="0"/>
              <a:t>Palmer</a:t>
            </a:r>
            <a:r>
              <a:rPr lang="cs-CZ" dirty="0" smtClean="0"/>
              <a:t>, Philadelphia</a:t>
            </a:r>
          </a:p>
          <a:p>
            <a:pPr marL="0" indent="0">
              <a:buNone/>
            </a:pPr>
            <a:r>
              <a:rPr lang="cs-CZ" dirty="0" smtClean="0"/>
              <a:t>→ PUBLICIS GROUPE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1855 – Ferdinand </a:t>
            </a:r>
            <a:r>
              <a:rPr lang="cs-CZ" dirty="0" err="1" smtClean="0"/>
              <a:t>Haasenstein</a:t>
            </a:r>
            <a:r>
              <a:rPr lang="cs-CZ" dirty="0" smtClean="0"/>
              <a:t>, </a:t>
            </a:r>
            <a:r>
              <a:rPr lang="cs-CZ" dirty="0" err="1" smtClean="0"/>
              <a:t>Altona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→ PUBLICITAS</a:t>
            </a:r>
          </a:p>
          <a:p>
            <a:endParaRPr lang="cs-CZ" dirty="0" smtClean="0"/>
          </a:p>
        </p:txBody>
      </p:sp>
      <p:pic>
        <p:nvPicPr>
          <p:cNvPr id="2050" name="Picture 2" descr="http://pabook.libraries.psu.edu/palitmap/AdCoPalmer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09" y="0"/>
            <a:ext cx="6372891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ublicitas.com/fileadmin/uploads/PCH/timeline/1855_Gr%C3%BCnd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389" y="4772537"/>
            <a:ext cx="1346673" cy="17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1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900" y="193699"/>
            <a:ext cx="10515600" cy="885801"/>
          </a:xfrm>
        </p:spPr>
        <p:txBody>
          <a:bodyPr/>
          <a:lstStyle/>
          <a:p>
            <a:r>
              <a:rPr lang="cs-CZ" dirty="0" smtClean="0"/>
              <a:t>Chronologie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09698"/>
            <a:ext cx="8483600" cy="5470501"/>
          </a:xfrm>
        </p:spPr>
        <p:txBody>
          <a:bodyPr>
            <a:normAutofit/>
          </a:bodyPr>
          <a:lstStyle/>
          <a:p>
            <a:r>
              <a:rPr lang="cs-CZ" dirty="0" smtClean="0"/>
              <a:t>1859 – Rakouské císařství - </a:t>
            </a:r>
            <a:r>
              <a:rPr lang="cs-CZ" b="1" dirty="0" smtClean="0"/>
              <a:t>zrušení cechů</a:t>
            </a:r>
            <a:r>
              <a:rPr lang="cs-CZ" dirty="0" smtClean="0"/>
              <a:t>: nový živnostenský řád</a:t>
            </a:r>
          </a:p>
          <a:p>
            <a:pPr marL="457200" lvl="1" indent="0">
              <a:buNone/>
            </a:pPr>
            <a:r>
              <a:rPr lang="cs-CZ" dirty="0"/>
              <a:t>Zákon z 20.12.1859 s působností od 1.5.1860, kterým se v podstatě rušila omezení svobod </a:t>
            </a:r>
            <a:r>
              <a:rPr lang="cs-CZ" dirty="0" smtClean="0"/>
              <a:t>podnikání. </a:t>
            </a:r>
            <a:r>
              <a:rPr lang="cs-CZ" dirty="0"/>
              <a:t>S výjimkou několika málo živností, které byly prohlášeny za tzv. </a:t>
            </a:r>
            <a:r>
              <a:rPr lang="cs-CZ" dirty="0" smtClean="0"/>
              <a:t>koncesní, byla podnikatelská </a:t>
            </a:r>
            <a:r>
              <a:rPr lang="cs-CZ" dirty="0"/>
              <a:t>činnost prohlášena za svobodnou, což formálně umožňovalo </a:t>
            </a:r>
            <a:r>
              <a:rPr lang="cs-CZ" dirty="0" smtClean="0">
                <a:solidFill>
                  <a:srgbClr val="C00000"/>
                </a:solidFill>
              </a:rPr>
              <a:t>volnost </a:t>
            </a:r>
            <a:r>
              <a:rPr lang="cs-CZ" dirty="0">
                <a:solidFill>
                  <a:srgbClr val="C00000"/>
                </a:solidFill>
              </a:rPr>
              <a:t>výroby a odbytu</a:t>
            </a:r>
            <a:r>
              <a:rPr lang="cs-CZ" dirty="0" smtClean="0"/>
              <a:t>.</a:t>
            </a:r>
          </a:p>
          <a:p>
            <a:pPr marL="457200" lvl="1" indent="0">
              <a:buNone/>
            </a:pPr>
            <a:r>
              <a:rPr lang="cs-CZ" dirty="0" smtClean="0"/>
              <a:t>Podmínky pro podnikání: závazné jméno, vlastní obaly a pomůcky a ev. získání koncese.</a:t>
            </a:r>
          </a:p>
          <a:p>
            <a:pPr marL="457200" lvl="1" indent="0">
              <a:buNone/>
            </a:pPr>
            <a:r>
              <a:rPr lang="cs-CZ" dirty="0" smtClean="0"/>
              <a:t>Už v 18. století:</a:t>
            </a:r>
            <a:r>
              <a:rPr lang="cs-CZ" u="sng" dirty="0" smtClean="0"/>
              <a:t> </a:t>
            </a:r>
            <a:r>
              <a:rPr lang="cs-CZ" u="sng" dirty="0" err="1" smtClean="0"/>
              <a:t>Frage</a:t>
            </a:r>
            <a:r>
              <a:rPr lang="cs-CZ" u="sng" dirty="0" smtClean="0"/>
              <a:t>- </a:t>
            </a:r>
            <a:r>
              <a:rPr lang="cs-CZ" u="sng" dirty="0" err="1"/>
              <a:t>und</a:t>
            </a:r>
            <a:r>
              <a:rPr lang="cs-CZ" u="sng" dirty="0"/>
              <a:t> </a:t>
            </a:r>
            <a:r>
              <a:rPr lang="cs-CZ" u="sng" dirty="0" err="1"/>
              <a:t>Kundschaftsamt</a:t>
            </a:r>
            <a:r>
              <a:rPr lang="cs-CZ" u="sng" dirty="0"/>
              <a:t> </a:t>
            </a:r>
            <a:r>
              <a:rPr lang="cs-CZ" dirty="0" smtClean="0"/>
              <a:t>– první „agentury“, </a:t>
            </a:r>
            <a:r>
              <a:rPr lang="cs-CZ" dirty="0" err="1" smtClean="0"/>
              <a:t>poptavárny</a:t>
            </a:r>
            <a:r>
              <a:rPr lang="cs-CZ" dirty="0" smtClean="0"/>
              <a:t> a zastavárny pro Prahu a Brno (na ně se povinnost kvalifikace ani udílení koncese nevztahovaly), zajišťovaly </a:t>
            </a:r>
            <a:r>
              <a:rPr lang="cs-CZ" dirty="0" smtClean="0">
                <a:solidFill>
                  <a:srgbClr val="C00000"/>
                </a:solidFill>
              </a:rPr>
              <a:t>spolupráci mezi zadavatelem a novinami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2" name="Picture 4" descr="https://upload.wikimedia.org/wikipedia/commons/thumb/9/95/Rembrandt_-_De_Staalmeesters-_het_college_van_staalmeesters_%28waardijns%29_van_het_Amsterdamse_lakenbereidersgilde_-_Google_Art_Project.jpg/220px-Rembrandt_-_De_Staalmeesters-_het_college_van_staalmeesters_%28waardijns%29_van_het_Amsterdamse_lakenbereidersgilde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145" y="0"/>
            <a:ext cx="4012856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Chronologie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2625" y="2186782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Evropa - 70. léta 19. </a:t>
            </a:r>
            <a:r>
              <a:rPr lang="cs-CZ" dirty="0" smtClean="0"/>
              <a:t>století: </a:t>
            </a:r>
            <a:r>
              <a:rPr lang="cs-CZ" dirty="0"/>
              <a:t>1873 Vídeňská výstava a Krach na </a:t>
            </a:r>
            <a:r>
              <a:rPr lang="cs-CZ" dirty="0" smtClean="0"/>
              <a:t>vídeňské burze</a:t>
            </a:r>
            <a:endParaRPr lang="cs-CZ" dirty="0"/>
          </a:p>
          <a:p>
            <a:r>
              <a:rPr lang="cs-CZ" dirty="0" smtClean="0"/>
              <a:t>Postupně se hospodářská </a:t>
            </a:r>
            <a:r>
              <a:rPr lang="cs-CZ" dirty="0"/>
              <a:t>pozornost přesměruje </a:t>
            </a:r>
            <a:r>
              <a:rPr lang="cs-CZ" dirty="0" smtClean="0"/>
              <a:t>z  </a:t>
            </a:r>
            <a:r>
              <a:rPr lang="cs-CZ" i="1" dirty="0" smtClean="0"/>
              <a:t>výroby</a:t>
            </a:r>
            <a:r>
              <a:rPr lang="cs-CZ" dirty="0" smtClean="0"/>
              <a:t> na </a:t>
            </a:r>
            <a:r>
              <a:rPr lang="cs-CZ" i="1" dirty="0"/>
              <a:t>prodej </a:t>
            </a:r>
            <a:r>
              <a:rPr lang="cs-CZ" dirty="0"/>
              <a:t>(</a:t>
            </a:r>
            <a:r>
              <a:rPr lang="cs-CZ" dirty="0" smtClean="0"/>
              <a:t>vzniká Anonční institut </a:t>
            </a:r>
            <a:r>
              <a:rPr lang="cs-CZ" dirty="0"/>
              <a:t>ve Vídni </a:t>
            </a:r>
            <a:r>
              <a:rPr lang="cs-CZ" dirty="0" smtClean="0"/>
              <a:t>dohlížející </a:t>
            </a:r>
            <a:r>
              <a:rPr lang="cs-CZ" dirty="0"/>
              <a:t>na velkoplošnou reklamu: 1875), </a:t>
            </a:r>
            <a:endParaRPr lang="cs-CZ" dirty="0" smtClean="0"/>
          </a:p>
          <a:p>
            <a:r>
              <a:rPr lang="cs-CZ" dirty="0" smtClean="0"/>
              <a:t>60</a:t>
            </a:r>
            <a:r>
              <a:rPr lang="cs-CZ" dirty="0"/>
              <a:t>.-80. léta 19. století – prosazování </a:t>
            </a:r>
            <a:r>
              <a:rPr lang="cs-CZ" dirty="0" smtClean="0"/>
              <a:t>reklamy (ve Vídni vzniká významná agentura </a:t>
            </a:r>
            <a:r>
              <a:rPr lang="cs-CZ" dirty="0" err="1"/>
              <a:t>Annoncen</a:t>
            </a:r>
            <a:r>
              <a:rPr lang="cs-CZ" dirty="0"/>
              <a:t> </a:t>
            </a:r>
            <a:r>
              <a:rPr lang="cs-CZ" dirty="0" err="1"/>
              <a:t>Expedition</a:t>
            </a:r>
            <a:r>
              <a:rPr lang="cs-CZ" dirty="0"/>
              <a:t> </a:t>
            </a:r>
            <a:r>
              <a:rPr lang="cs-CZ" dirty="0" err="1"/>
              <a:t>Haasenstein</a:t>
            </a:r>
            <a:r>
              <a:rPr lang="cs-CZ" dirty="0"/>
              <a:t> et. </a:t>
            </a:r>
            <a:r>
              <a:rPr lang="cs-CZ" dirty="0" err="1" smtClean="0"/>
              <a:t>Volger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Od 90. </a:t>
            </a:r>
            <a:r>
              <a:rPr lang="cs-CZ" dirty="0" smtClean="0"/>
              <a:t>let: </a:t>
            </a:r>
          </a:p>
          <a:p>
            <a:pPr marL="0" indent="0">
              <a:buNone/>
            </a:pPr>
            <a:r>
              <a:rPr lang="cs-CZ" dirty="0"/>
              <a:t>	 </a:t>
            </a:r>
            <a:r>
              <a:rPr lang="cs-CZ" dirty="0" smtClean="0"/>
              <a:t>- snaha </a:t>
            </a:r>
            <a:r>
              <a:rPr lang="cs-CZ" dirty="0"/>
              <a:t>o korigování a legislativní zajištění reklamních činností (zákony o nekalé reklamě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</a:t>
            </a:r>
            <a:r>
              <a:rPr lang="cs-CZ" dirty="0"/>
              <a:t>1890s – „</a:t>
            </a:r>
            <a:r>
              <a:rPr lang="cs-CZ" dirty="0" err="1"/>
              <a:t>Werbeabteilung</a:t>
            </a:r>
            <a:r>
              <a:rPr lang="cs-CZ" dirty="0"/>
              <a:t>“ – reklamní oddělení – jejich počet roste s nárůstem značkového zboží a </a:t>
            </a:r>
            <a:r>
              <a:rPr lang="cs-CZ" dirty="0" smtClean="0"/>
              <a:t>nového </a:t>
            </a:r>
            <a:r>
              <a:rPr lang="cs-CZ" dirty="0"/>
              <a:t>chápání reklamy jako způsobu </a:t>
            </a:r>
            <a:r>
              <a:rPr lang="cs-CZ" dirty="0">
                <a:solidFill>
                  <a:srgbClr val="C00000"/>
                </a:solidFill>
              </a:rPr>
              <a:t>komunikace mezi konzumentem a výrobcem</a:t>
            </a:r>
            <a:r>
              <a:rPr lang="cs-CZ" dirty="0" smtClean="0"/>
              <a:t>. Často </a:t>
            </a:r>
            <a:r>
              <a:rPr lang="cs-CZ" dirty="0"/>
              <a:t>je sám zakladatel (majitel) podniku také šéfem reklamy svého podniku </a:t>
            </a:r>
            <a:r>
              <a:rPr lang="cs-CZ" dirty="0" smtClean="0"/>
              <a:t>(ODOL).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 Obchodní </a:t>
            </a:r>
            <a:r>
              <a:rPr lang="cs-CZ" dirty="0"/>
              <a:t>domy </a:t>
            </a:r>
            <a:endParaRPr lang="cs-CZ" dirty="0" smtClean="0"/>
          </a:p>
          <a:p>
            <a:pPr marL="0" indent="0">
              <a:buNone/>
            </a:pPr>
            <a:r>
              <a:rPr lang="cs-CZ" sz="1500" dirty="0" smtClean="0">
                <a:hlinkClick r:id="rId2"/>
              </a:rPr>
              <a:t>https</a:t>
            </a:r>
            <a:r>
              <a:rPr lang="cs-CZ" sz="1500" dirty="0">
                <a:hlinkClick r:id="rId2"/>
              </a:rPr>
              <a:t>://</a:t>
            </a:r>
            <a:r>
              <a:rPr lang="cs-CZ" sz="1500" dirty="0" smtClean="0">
                <a:hlinkClick r:id="rId2"/>
              </a:rPr>
              <a:t>www.youtube.com/watch?v=tMZ5HWBx4Oc</a:t>
            </a:r>
            <a:endParaRPr lang="cs-CZ" sz="1500" dirty="0" smtClean="0"/>
          </a:p>
          <a:p>
            <a:pPr marL="0" indent="0">
              <a:buNone/>
            </a:pPr>
            <a:endParaRPr lang="cs-CZ" sz="15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t="15370" r="2500" b="26852"/>
          <a:stretch/>
        </p:blipFill>
        <p:spPr>
          <a:xfrm>
            <a:off x="4254500" y="-38894"/>
            <a:ext cx="3911600" cy="1860395"/>
          </a:xfrm>
          <a:prstGeom prst="rect">
            <a:avLst/>
          </a:prstGeom>
        </p:spPr>
      </p:pic>
      <p:pic>
        <p:nvPicPr>
          <p:cNvPr id="3074" name="Picture 2" descr="http://www.publicitas.com/fileadmin/uploads/PCH/timeline/1858_Umbenennu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t="4520"/>
          <a:stretch/>
        </p:blipFill>
        <p:spPr bwMode="auto">
          <a:xfrm>
            <a:off x="10036452" y="-38894"/>
            <a:ext cx="1761848" cy="242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9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9" y="123824"/>
            <a:ext cx="8250767" cy="6188075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300" y="238125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Obchodní domy</a:t>
            </a:r>
            <a:endParaRPr lang="cs-CZ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97900" y="711200"/>
            <a:ext cx="3276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interiérová architektura</a:t>
            </a:r>
          </a:p>
          <a:p>
            <a:r>
              <a:rPr lang="cs-CZ" dirty="0" smtClean="0"/>
              <a:t>úprava </a:t>
            </a:r>
            <a:r>
              <a:rPr lang="cs-CZ" dirty="0"/>
              <a:t>zboží a </a:t>
            </a:r>
            <a:r>
              <a:rPr lang="cs-CZ" dirty="0" smtClean="0"/>
              <a:t>obalů</a:t>
            </a:r>
          </a:p>
          <a:p>
            <a:r>
              <a:rPr lang="cs-CZ" dirty="0" smtClean="0"/>
              <a:t>inzeráty </a:t>
            </a:r>
            <a:r>
              <a:rPr lang="cs-CZ" dirty="0"/>
              <a:t>a </a:t>
            </a:r>
            <a:r>
              <a:rPr lang="cs-CZ" dirty="0" smtClean="0"/>
              <a:t>tištěná reklama reprezentace </a:t>
            </a:r>
            <a:r>
              <a:rPr lang="cs-CZ" dirty="0"/>
              <a:t>obchodního domu v </a:t>
            </a:r>
            <a:r>
              <a:rPr lang="cs-CZ" dirty="0" smtClean="0"/>
              <a:t>tisku</a:t>
            </a:r>
          </a:p>
          <a:p>
            <a:r>
              <a:rPr lang="cs-CZ" dirty="0"/>
              <a:t>výkladní </a:t>
            </a:r>
            <a:r>
              <a:rPr lang="cs-CZ" dirty="0" smtClean="0"/>
              <a:t>skříně (</a:t>
            </a:r>
            <a:r>
              <a:rPr lang="cs-CZ" dirty="0" err="1" smtClean="0"/>
              <a:t>Schaufensterdekorateure</a:t>
            </a:r>
            <a:r>
              <a:rPr lang="cs-CZ" dirty="0" smtClean="0"/>
              <a:t>)</a:t>
            </a:r>
          </a:p>
          <a:p>
            <a:r>
              <a:rPr lang="cs-CZ" dirty="0" smtClean="0"/>
              <a:t>„shopping“</a:t>
            </a:r>
          </a:p>
          <a:p>
            <a:endParaRPr lang="cs-CZ" dirty="0"/>
          </a:p>
          <a:p>
            <a:r>
              <a:rPr lang="cs-CZ" b="1" dirty="0" smtClean="0"/>
              <a:t>Bon </a:t>
            </a:r>
            <a:r>
              <a:rPr lang="cs-CZ" b="1" dirty="0" err="1" smtClean="0"/>
              <a:t>Marché</a:t>
            </a:r>
            <a:r>
              <a:rPr lang="cs-CZ" b="1" dirty="0" smtClean="0"/>
              <a:t> v Paříži</a:t>
            </a:r>
          </a:p>
          <a:p>
            <a:r>
              <a:rPr lang="cs-CZ" b="1" dirty="0" err="1"/>
              <a:t>Selfridge</a:t>
            </a:r>
            <a:r>
              <a:rPr lang="cs-CZ" b="1" dirty="0"/>
              <a:t> &amp; Co</a:t>
            </a:r>
            <a:r>
              <a:rPr lang="cs-CZ" b="1" dirty="0" smtClean="0"/>
              <a:t>. </a:t>
            </a:r>
            <a:r>
              <a:rPr lang="cs-CZ" b="1" dirty="0"/>
              <a:t>v</a:t>
            </a:r>
            <a:r>
              <a:rPr lang="cs-CZ" b="1" dirty="0" smtClean="0"/>
              <a:t> Londýně</a:t>
            </a:r>
          </a:p>
          <a:p>
            <a:r>
              <a:rPr lang="cs-CZ" b="1" dirty="0" err="1" smtClean="0"/>
              <a:t>Harrod´s</a:t>
            </a:r>
            <a:r>
              <a:rPr lang="cs-CZ" b="1" dirty="0" smtClean="0"/>
              <a:t> v Londýně</a:t>
            </a:r>
          </a:p>
          <a:p>
            <a:r>
              <a:rPr lang="cs-CZ" b="1" dirty="0" smtClean="0"/>
              <a:t>John </a:t>
            </a:r>
            <a:r>
              <a:rPr lang="cs-CZ" b="1" dirty="0" err="1" smtClean="0"/>
              <a:t>Wanamaker´s</a:t>
            </a:r>
            <a:r>
              <a:rPr lang="cs-CZ" b="1" dirty="0" smtClean="0"/>
              <a:t> (</a:t>
            </a:r>
            <a:r>
              <a:rPr lang="cs-CZ" b="1" dirty="0" err="1" smtClean="0"/>
              <a:t>Phil</a:t>
            </a:r>
            <a:r>
              <a:rPr lang="cs-CZ" b="1" dirty="0" smtClean="0"/>
              <a:t>., N. Y.)</a:t>
            </a:r>
          </a:p>
          <a:p>
            <a:r>
              <a:rPr lang="cs-CZ" b="1" dirty="0" smtClean="0"/>
              <a:t>Novákův obchodní dům v Praze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2525" y="1253708"/>
            <a:ext cx="42862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473075"/>
          </a:xfrm>
        </p:spPr>
        <p:txBody>
          <a:bodyPr>
            <a:noAutofit/>
          </a:bodyPr>
          <a:lstStyle/>
          <a:p>
            <a:r>
              <a:rPr lang="cs-CZ" sz="2800" dirty="0" smtClean="0"/>
              <a:t>Interiér obchodního domu </a:t>
            </a:r>
            <a:r>
              <a:rPr lang="cs-CZ" sz="2800" dirty="0" err="1" smtClean="0"/>
              <a:t>Wertheim</a:t>
            </a:r>
            <a:r>
              <a:rPr lang="cs-CZ" sz="2800" dirty="0" smtClean="0"/>
              <a:t> v Berlíně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2" y="584200"/>
            <a:ext cx="9514659" cy="6176963"/>
          </a:xfrm>
        </p:spPr>
      </p:pic>
    </p:spTree>
    <p:extLst>
      <p:ext uri="{BB962C8B-B14F-4D97-AF65-F5344CB8AC3E}">
        <p14:creationId xmlns:p14="http://schemas.microsoft.com/office/powerpoint/2010/main" val="42159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7675"/>
          </a:xfrm>
        </p:spPr>
        <p:txBody>
          <a:bodyPr>
            <a:noAutofit/>
          </a:bodyPr>
          <a:lstStyle/>
          <a:p>
            <a:r>
              <a:rPr lang="cs-CZ" sz="3200" dirty="0" smtClean="0"/>
              <a:t>Galanterie a jiné zboží…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446"/>
            <a:ext cx="8534400" cy="539326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0"/>
            <a:ext cx="8267700" cy="528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dirty="0" smtClean="0"/>
              <a:t>Obchodní dům U Nováků, Praha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" t="3295" r="4872" b="6025"/>
          <a:stretch/>
        </p:blipFill>
        <p:spPr>
          <a:xfrm>
            <a:off x="203200" y="903386"/>
            <a:ext cx="6451600" cy="398611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10601" r="7947" b="8471"/>
          <a:stretch/>
        </p:blipFill>
        <p:spPr>
          <a:xfrm>
            <a:off x="7264400" y="1"/>
            <a:ext cx="4845050" cy="68079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98" y="-50003"/>
            <a:ext cx="4994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8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357</Words>
  <Application>Microsoft Office PowerPoint</Application>
  <PresentationFormat>Širokoúhlá obrazovka</PresentationFormat>
  <Paragraphs>77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Úvod do tématu: kdy, kde a proč vznikala reklama?</vt:lpstr>
      <vt:lpstr>OSNOVA</vt:lpstr>
      <vt:lpstr>Chronologie</vt:lpstr>
      <vt:lpstr>Chronologie</vt:lpstr>
      <vt:lpstr>Chronologie</vt:lpstr>
      <vt:lpstr>Obchodní domy</vt:lpstr>
      <vt:lpstr>Interiér obchodního domu Wertheim v Berlíně</vt:lpstr>
      <vt:lpstr>Galanterie a jiné zboží…</vt:lpstr>
      <vt:lpstr>Obchodní dům U Nováků, Praha</vt:lpstr>
      <vt:lpstr>Brünn / Brno Karel Wagner / Vágner, 1907</vt:lpstr>
      <vt:lpstr>Jazyk „meziprostoru“</vt:lpstr>
      <vt:lpstr>Jazyk „meziprostoru“</vt:lpstr>
      <vt:lpstr>Enthyméma, sylogismus</vt:lpstr>
      <vt:lpstr>Placebo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Účet Microsoft</dc:creator>
  <cp:lastModifiedBy>Účet Microsoft</cp:lastModifiedBy>
  <cp:revision>49</cp:revision>
  <dcterms:created xsi:type="dcterms:W3CDTF">2015-09-04T15:35:13Z</dcterms:created>
  <dcterms:modified xsi:type="dcterms:W3CDTF">2015-09-29T01:24:21Z</dcterms:modified>
</cp:coreProperties>
</file>