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4" r:id="rId5"/>
    <p:sldId id="265" r:id="rId6"/>
    <p:sldId id="267" r:id="rId7"/>
    <p:sldId id="260" r:id="rId8"/>
    <p:sldId id="269" r:id="rId9"/>
    <p:sldId id="268" r:id="rId10"/>
    <p:sldId id="272" r:id="rId11"/>
    <p:sldId id="270" r:id="rId12"/>
    <p:sldId id="273" r:id="rId13"/>
    <p:sldId id="274" r:id="rId14"/>
    <p:sldId id="275" r:id="rId15"/>
    <p:sldId id="276" r:id="rId16"/>
    <p:sldId id="262" r:id="rId17"/>
    <p:sldId id="277" r:id="rId18"/>
    <p:sldId id="278" r:id="rId19"/>
    <p:sldId id="263" r:id="rId20"/>
    <p:sldId id="280" r:id="rId21"/>
    <p:sldId id="259" r:id="rId22"/>
    <p:sldId id="281" r:id="rId23"/>
    <p:sldId id="261" r:id="rId24"/>
    <p:sldId id="271" r:id="rId25"/>
    <p:sldId id="279" r:id="rId26"/>
    <p:sldId id="282" r:id="rId27"/>
    <p:sldId id="283" r:id="rId28"/>
    <p:sldId id="284" r:id="rId29"/>
    <p:sldId id="285" r:id="rId30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667" autoAdjust="0"/>
    <p:restoredTop sz="94660"/>
  </p:normalViewPr>
  <p:slideViewPr>
    <p:cSldViewPr snapToGrid="0">
      <p:cViewPr varScale="1">
        <p:scale>
          <a:sx n="67" d="100"/>
          <a:sy n="67" d="100"/>
        </p:scale>
        <p:origin x="108" y="2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66872-38FE-48F1-821B-3D99D80B59F8}" type="datetimeFigureOut">
              <a:rPr lang="cs-CZ" smtClean="0"/>
              <a:t>2. 11. 2015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3C306-DEB1-43FF-99A9-22723C2E534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52126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66872-38FE-48F1-821B-3D99D80B59F8}" type="datetimeFigureOut">
              <a:rPr lang="cs-CZ" smtClean="0"/>
              <a:t>2. 11. 2015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3C306-DEB1-43FF-99A9-22723C2E534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820152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66872-38FE-48F1-821B-3D99D80B59F8}" type="datetimeFigureOut">
              <a:rPr lang="cs-CZ" smtClean="0"/>
              <a:t>2. 11. 2015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3C306-DEB1-43FF-99A9-22723C2E534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788494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66872-38FE-48F1-821B-3D99D80B59F8}" type="datetimeFigureOut">
              <a:rPr lang="cs-CZ" smtClean="0"/>
              <a:t>2. 11. 2015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3C306-DEB1-43FF-99A9-22723C2E534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816488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66872-38FE-48F1-821B-3D99D80B59F8}" type="datetimeFigureOut">
              <a:rPr lang="cs-CZ" smtClean="0"/>
              <a:t>2. 11. 2015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3C306-DEB1-43FF-99A9-22723C2E534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403883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66872-38FE-48F1-821B-3D99D80B59F8}" type="datetimeFigureOut">
              <a:rPr lang="cs-CZ" smtClean="0"/>
              <a:t>2. 11. 2015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3C306-DEB1-43FF-99A9-22723C2E534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287066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66872-38FE-48F1-821B-3D99D80B59F8}" type="datetimeFigureOut">
              <a:rPr lang="cs-CZ" smtClean="0"/>
              <a:t>2. 11. 2015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3C306-DEB1-43FF-99A9-22723C2E534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280990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66872-38FE-48F1-821B-3D99D80B59F8}" type="datetimeFigureOut">
              <a:rPr lang="cs-CZ" smtClean="0"/>
              <a:t>2. 11. 2015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3C306-DEB1-43FF-99A9-22723C2E534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89958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66872-38FE-48F1-821B-3D99D80B59F8}" type="datetimeFigureOut">
              <a:rPr lang="cs-CZ" smtClean="0"/>
              <a:t>2. 11. 2015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3C306-DEB1-43FF-99A9-22723C2E534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970062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66872-38FE-48F1-821B-3D99D80B59F8}" type="datetimeFigureOut">
              <a:rPr lang="cs-CZ" smtClean="0"/>
              <a:t>2. 11. 2015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3C306-DEB1-43FF-99A9-22723C2E534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048238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66872-38FE-48F1-821B-3D99D80B59F8}" type="datetimeFigureOut">
              <a:rPr lang="cs-CZ" smtClean="0"/>
              <a:t>2. 11. 2015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3C306-DEB1-43FF-99A9-22723C2E534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049450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A66872-38FE-48F1-821B-3D99D80B59F8}" type="datetimeFigureOut">
              <a:rPr lang="cs-CZ" smtClean="0"/>
              <a:t>2. 11. 2015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93C306-DEB1-43FF-99A9-22723C2E534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212326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986000" y="0"/>
            <a:ext cx="10206000" cy="6858000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0" y="326715"/>
            <a:ext cx="9144000" cy="999810"/>
          </a:xfrm>
          <a:ln w="28575">
            <a:solidFill>
              <a:schemeClr val="tx1"/>
            </a:solidFill>
          </a:ln>
        </p:spPr>
        <p:txBody>
          <a:bodyPr/>
          <a:lstStyle/>
          <a:p>
            <a:r>
              <a:rPr lang="cs-CZ" dirty="0" smtClean="0">
                <a:latin typeface="Old English Text MT" panose="03040902040508030806" pitchFamily="66" charset="0"/>
              </a:rPr>
              <a:t>Reklama slouží propagandě</a:t>
            </a:r>
            <a:endParaRPr lang="cs-CZ" dirty="0">
              <a:latin typeface="Old English Text MT" panose="03040902040508030806" pitchFamily="66" charset="0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280584" y="2064544"/>
            <a:ext cx="9144000" cy="1655762"/>
          </a:xfrm>
        </p:spPr>
        <p:txBody>
          <a:bodyPr>
            <a:normAutofit/>
          </a:bodyPr>
          <a:lstStyle/>
          <a:p>
            <a:pPr algn="l"/>
            <a:r>
              <a:rPr lang="cs-CZ" sz="2800" dirty="0" smtClean="0">
                <a:solidFill>
                  <a:srgbClr val="FF0000"/>
                </a:solidFill>
              </a:rPr>
              <a:t>Radikalizace</a:t>
            </a:r>
          </a:p>
          <a:p>
            <a:pPr algn="l"/>
            <a:r>
              <a:rPr lang="cs-CZ" sz="2800" dirty="0" smtClean="0">
                <a:solidFill>
                  <a:srgbClr val="0070C0"/>
                </a:solidFill>
              </a:rPr>
              <a:t>na všech</a:t>
            </a:r>
          </a:p>
          <a:p>
            <a:pPr algn="l"/>
            <a:r>
              <a:rPr lang="cs-CZ" sz="2800" dirty="0" smtClean="0">
                <a:solidFill>
                  <a:schemeClr val="accent2">
                    <a:lumMod val="50000"/>
                  </a:schemeClr>
                </a:solidFill>
              </a:rPr>
              <a:t>frontách</a:t>
            </a:r>
            <a:endParaRPr lang="cs-CZ" sz="28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6" name="Podnadpis 2"/>
          <p:cNvSpPr txBox="1">
            <a:spLocks/>
          </p:cNvSpPr>
          <p:nvPr/>
        </p:nvSpPr>
        <p:spPr>
          <a:xfrm>
            <a:off x="2704697" y="3720306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cs-CZ" b="1" dirty="0" smtClean="0"/>
              <a:t>„Kdo </a:t>
            </a:r>
            <a:r>
              <a:rPr lang="cs-CZ" b="1" dirty="0"/>
              <a:t>se rozhlíží kolem sebe, může často pozorovat, jak vzdělané lidi, zvláště ty mladší, ovládla jakási lhostejnost ke stupni pravdy, kterou obsahují obrazy jejich ideového světa. Kategorie fikce a historie v prostém, běžném významu těchto slov se již zřetelně nerozlišují. […] Lidé přijímají představu, v níž se vědomě připouštějí prvky přání a fantazie, která se však nicméně prohlašuje za ‚minulou skutečnost‘, a povyšují ji na měřítko života, matouce si tak beznadějně oblasti vědění a chtění</a:t>
            </a:r>
            <a:r>
              <a:rPr lang="cs-CZ" b="1" dirty="0" smtClean="0"/>
              <a:t>.“</a:t>
            </a:r>
            <a:r>
              <a:rPr lang="cs-CZ" i="1" dirty="0"/>
              <a:t>	</a:t>
            </a:r>
            <a:r>
              <a:rPr lang="cs-CZ" dirty="0" smtClean="0"/>
              <a:t>Johan </a:t>
            </a:r>
            <a:r>
              <a:rPr lang="cs-CZ" dirty="0" err="1" smtClean="0"/>
              <a:t>Huizinga</a:t>
            </a:r>
            <a:r>
              <a:rPr lang="cs-CZ" dirty="0" smtClean="0"/>
              <a:t>: </a:t>
            </a:r>
            <a:r>
              <a:rPr lang="cs-CZ" i="1" dirty="0" smtClean="0"/>
              <a:t>Ve </a:t>
            </a:r>
            <a:r>
              <a:rPr lang="cs-CZ" i="1" dirty="0"/>
              <a:t>stínech zítřka. Diagnóza kulturní choroby naší doby</a:t>
            </a:r>
            <a:r>
              <a:rPr lang="cs-CZ" dirty="0"/>
              <a:t>. </a:t>
            </a:r>
            <a:endParaRPr lang="cs-CZ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8116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140753"/>
            <a:ext cx="10244138" cy="13870209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58020" y="4203676"/>
            <a:ext cx="1976805" cy="2676525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6" name="TextovéPole 5"/>
          <p:cNvSpPr txBox="1"/>
          <p:nvPr/>
        </p:nvSpPr>
        <p:spPr>
          <a:xfrm>
            <a:off x="10434638" y="766296"/>
            <a:ext cx="15001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smtClean="0">
                <a:solidFill>
                  <a:schemeClr val="bg1"/>
                </a:solidFill>
              </a:rPr>
              <a:t>alegorie</a:t>
            </a:r>
            <a:endParaRPr lang="cs-CZ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8746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146" name="Picture 2" descr="https://ehistory.osu.edu/sites/ehistory.osu.edu/files/mmh/russian_revolution/Labor&amp;FYP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76" y="0"/>
            <a:ext cx="4491054" cy="6972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0436" y="0"/>
            <a:ext cx="4511488" cy="6972300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5272088" y="2114550"/>
            <a:ext cx="158591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>
                <a:solidFill>
                  <a:schemeClr val="bg1"/>
                </a:solidFill>
              </a:rPr>
              <a:t>k</a:t>
            </a:r>
            <a:r>
              <a:rPr lang="cs-CZ" sz="3200" dirty="0" smtClean="0">
                <a:solidFill>
                  <a:schemeClr val="bg1"/>
                </a:solidFill>
              </a:rPr>
              <a:t>ontrast</a:t>
            </a:r>
          </a:p>
          <a:p>
            <a:endParaRPr lang="cs-CZ" sz="3200" dirty="0" smtClean="0">
              <a:solidFill>
                <a:schemeClr val="bg1"/>
              </a:solidFill>
            </a:endParaRPr>
          </a:p>
          <a:p>
            <a:endParaRPr lang="cs-CZ" sz="3200" dirty="0">
              <a:solidFill>
                <a:schemeClr val="bg1"/>
              </a:solidFill>
            </a:endParaRPr>
          </a:p>
          <a:p>
            <a:endParaRPr lang="cs-CZ" sz="3200" dirty="0">
              <a:solidFill>
                <a:schemeClr val="bg1"/>
              </a:solidFill>
            </a:endParaRPr>
          </a:p>
          <a:p>
            <a:r>
              <a:rPr lang="cs-CZ" sz="3200" dirty="0" smtClean="0">
                <a:solidFill>
                  <a:schemeClr val="bg1"/>
                </a:solidFill>
              </a:rPr>
              <a:t>   proces</a:t>
            </a:r>
            <a:endParaRPr lang="cs-CZ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4751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170" name="Picture 2" descr="https://s-media-cache-ak0.pinimg.com/236x/06/11/10/061110837dc6483b89a05f11c5312f2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7695"/>
            <a:ext cx="4787900" cy="7486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://rosswolfe.files.wordpress.com/2013/05/lissitzkyrussianexhibition1929poster2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5037" y="8367"/>
            <a:ext cx="4814888" cy="6849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4943475" y="2571750"/>
            <a:ext cx="10715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smtClean="0">
                <a:solidFill>
                  <a:schemeClr val="bg1"/>
                </a:solidFill>
              </a:rPr>
              <a:t>vůdce</a:t>
            </a:r>
            <a:endParaRPr lang="cs-CZ" sz="2800" b="1" dirty="0">
              <a:solidFill>
                <a:schemeClr val="bg1"/>
              </a:solidFill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10882312" y="1894641"/>
            <a:ext cx="13620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>
                <a:solidFill>
                  <a:schemeClr val="bg1"/>
                </a:solidFill>
              </a:rPr>
              <a:t>Ráj budoucnosti</a:t>
            </a:r>
            <a:endParaRPr lang="cs-CZ" sz="2400" b="1" dirty="0">
              <a:solidFill>
                <a:schemeClr val="bg1"/>
              </a:solidFill>
            </a:endParaRPr>
          </a:p>
        </p:txBody>
      </p:sp>
      <p:pic>
        <p:nvPicPr>
          <p:cNvPr id="7174" name="Picture 6" descr="http://madamepickwickartblog.com/wp-content/uploads/2013/02/lenin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762500" cy="6696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&quot;Children -- joy of Soviet family, future of our country&quot;: 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5256" y="-12466"/>
            <a:ext cx="10975181" cy="6870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9126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358063" y="-1"/>
            <a:ext cx="4833937" cy="6925183"/>
          </a:xfrm>
          <a:prstGeom prst="rect">
            <a:avLst/>
          </a:prstGeom>
        </p:spPr>
      </p:pic>
      <p:pic>
        <p:nvPicPr>
          <p:cNvPr id="8194" name="Picture 2" descr="http://www.johnsheridanart.com/heartfield_hyen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215188" cy="5052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321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43639" y="0"/>
            <a:ext cx="5948362" cy="6886882"/>
          </a:xfrm>
          <a:prstGeom prst="rect">
            <a:avLst/>
          </a:prstGeom>
        </p:spPr>
      </p:pic>
      <p:pic>
        <p:nvPicPr>
          <p:cNvPr id="9218" name="Picture 2" descr="http://1.bp.blogspot.com/-xqzhtpmv7zY/TcLdGdP8RjI/AAAAAAAAABQ/5oUA8ds_eXk/s1600/mise+en+page+image+1-2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053084" cy="6780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4733996" y="1528763"/>
            <a:ext cx="23145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b="1" dirty="0" smtClean="0"/>
              <a:t>MIMIKRY</a:t>
            </a:r>
            <a:endParaRPr lang="cs-CZ" sz="4000" b="1" dirty="0"/>
          </a:p>
        </p:txBody>
      </p:sp>
    </p:spTree>
    <p:extLst>
      <p:ext uri="{BB962C8B-B14F-4D97-AF65-F5344CB8AC3E}">
        <p14:creationId xmlns:p14="http://schemas.microsoft.com/office/powerpoint/2010/main" val="1048380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2624" y="3414033"/>
            <a:ext cx="8876805" cy="924606"/>
          </a:xfrm>
        </p:spPr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286500" y="5700712"/>
            <a:ext cx="5905500" cy="733425"/>
          </a:xfrm>
        </p:spPr>
        <p:txBody>
          <a:bodyPr/>
          <a:lstStyle/>
          <a:p>
            <a:pPr marL="0" indent="0">
              <a:buNone/>
            </a:pPr>
            <a:r>
              <a:rPr lang="cs-CZ" dirty="0" smtClean="0">
                <a:solidFill>
                  <a:schemeClr val="bg1"/>
                </a:solidFill>
              </a:rPr>
              <a:t>Poslušní němečtí občané, 1929</a:t>
            </a:r>
            <a:endParaRPr lang="cs-CZ" dirty="0">
              <a:solidFill>
                <a:schemeClr val="bg1"/>
              </a:solidFill>
            </a:endParaRPr>
          </a:p>
        </p:txBody>
      </p:sp>
      <p:pic>
        <p:nvPicPr>
          <p:cNvPr id="10242" name="Picture 2" descr="http://40.media.tumblr.com/f536d5489c734858cca17fcec3f65cda/tumblr_mztjybzkR11qaihw2o1_128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503"/>
            <a:ext cx="5572125" cy="6834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3774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1266" name="Picture 2" descr="http://www.dorsten-transparent.de/wp-content/uploads/2013/09/w-wahlen-III-wahlplakate-wand-193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7548" y="842169"/>
            <a:ext cx="10110884" cy="6735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624137" y="-6350"/>
            <a:ext cx="10515600" cy="1325563"/>
          </a:xfrm>
        </p:spPr>
        <p:txBody>
          <a:bodyPr/>
          <a:lstStyle/>
          <a:p>
            <a:r>
              <a:rPr lang="cs-CZ" dirty="0" smtClean="0">
                <a:solidFill>
                  <a:schemeClr val="bg1"/>
                </a:solidFill>
              </a:rPr>
              <a:t>Fašismus drtí nepřítele</a:t>
            </a:r>
            <a:endParaRPr lang="cs-CZ" dirty="0">
              <a:solidFill>
                <a:schemeClr val="bg1"/>
              </a:solidFill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1912" y="-6350"/>
            <a:ext cx="4120088" cy="7210155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184905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2290" name="Picture 2" descr="https://www.dhm.de/fileadmin/medien/lemo/images/ak940488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4643438" cy="6865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https://s-media-cache-ak0.pinimg.com/736x/5a/83/5f/5a835f08f0e059d52e197b6b072bbadd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6575" y="0"/>
            <a:ext cx="4868280" cy="6923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http://www.abcphil.de/assets/images/autogen/hitler-plakat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3325" y="0"/>
            <a:ext cx="4352925" cy="6736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4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s://s-media-cache-ak0.pinimg.com/originals/0b/b5/e9/0bb5e95bf9ae2b55191f16d8d2be1137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430"/>
            <a:ext cx="4857750" cy="6859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https://s-media-cache-ak0.pinimg.com/236x/6f/4a/8c/6f4a8cc0ae820d7f48cda8c6dc088d4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3601" y="21430"/>
            <a:ext cx="4649254" cy="6816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6" descr="data:image/jpeg;base64,/9j/4AAQSkZJRgABAQAAAQABAAD/2wCEAAkGBxMTEhUUExQVFhUXGBwaGRgXGRwgHhscIBoYGBwhHCAgHCggIBwoHh0cIzEhJSksLi4uFyAzODMsNygtLisBCgoKBQUFDgUFDisZExkrKysrKysrKysrKysrKysrKysrKysrKysrKysrKysrKysrKysrKysrKysrKysrKysrK//AABEIAQ4AuwMBIgACEQEDEQH/xAAcAAACAwEBAQEAAAAAAAAAAAAFBgMEBwIBAAj/xABLEAACAQEFBQUFBQYEBAMJAQABAhEDAAQSITEFBkFRYRMicYGRMkKhscEHFCNS0TRicpKy8CRzguEVM6KzU2PxQ0RUZIOTo8LiFv/EABQBAQAAAAAAAAAAAAAAAAAAAAD/xAAUEQEAAAAAAAAAAAAAAAAAAAAA/9oADAMBAAIRAxEAPwCK/bRNBqSU7vdmQXeixDUKZJmkhYlsM6mZ62JbGv1K8MFWnQBjNRd6Rb+iI62q0Lyad9okCT90o/8AYT4W82lsRa7l6IFJxmRos9Pynw+Fg9uN5erXrUxSuoCEwBdqRYjFhgd0CY42o7V27gqFUo3aFyM3eic+IkJ5WoXTalWi1Z2DY3UoSeDEgmesZ+dubrdawotFIFHjvGJ6RnYD16vFZmH3ehdWQgETQoT/AKu7AztQuu0rxULBaN0ldZu9EcY/Lbrd9qs9gQVhpBIJE8RA1PLzt9c7uy168hokiSupxctOdgk2ltR6SJNO6FyTiAu1KABH7uvhbzam2mphALvdQzKGzoUjkeMYeNqu8dBwKciZxRz93raPa9JT2bUmd2CjECCYiIz8ZsFyvf66ri7O5kDWLvSy/wCj5W7p7bx0mZaN1DKMwaFH4DBNqabTFRWVaA7RhEzks8dPna1d7s1KhVSQSymY4mNBl/c2CO47xScL0roJPtG708uhhfja7fdostenTFG6w2sXanzOkpatc9nK12C1QqMMWFi0MM+KxmLDad3qJUQsO0VPZgyCM4A4wTYDG2trNTYU0u92xxib/DUpA10w8s7WNlbW7VcrtdMQyb8BNecYONgF1o1sZcFFZtQ0cehB8LR3QvQqglVbnlIGfzFgLbM2yzs4ajdMudCkOMfksSe+gAsaF2gAsStKgYHnSsqLfglWqXQOWJ44YMzIyNrFC9LU0ogRke8DM+IFgMDbNBvZN3U8mudI/FRbr79nEXE5/wDgUlPoaZsGe7oDIxqwgyFOXmDaTE+UVA3QkHLLhYDTXtlAJoXY+FCifkot899ac6F2Udbskf0fWwNa7DVSfAx00IItL/xADF7JMaMsHifaUj5WAob+YnsrpHH8Cl007k/O1mnehEtRoJyVrtSxOeSjBp1IsEp3kM0x3uEvIX+YST52IU7yoUwzBW9qrUWWP7qc7AcoshaDdbuuWhpUstc2ITXjEeVsa3zvLffa4GAANACogEBQMgFi2nLCHD3wYnswZJB/MY7vhPjFsq3uP+Mra+1x8BrYNK2/tR17GjTIp4rvd8b8SOySATE4RrbyhcbzSdVFUVKZzMGQZiQOOKOVvtqU6NSrSp1G7M/drvhqcP8AkqYYfIzaHZAqXW8oiurq8yFzjI5kcGFgtX/atYs1GhTkr7RIDR05CwyltmtTf8ZMXA4hBHPDwtxsXaZoq6MSrEzi4g6MPE8+Gdptp30VgKSkMMjizCoBMxOvU8bBZve1L1UYrSUqG0ORYrwk8BHKBnatsetWqEzVinT10iTkAOenwtLte+mnTFNVwqwhQciVyBY+PDztHQ2rQo0lWmru+pLABcXQanlnysHW0L0Fq01pmQYxMRJPejnmI5Ra7tO+9muLBIBIUNoT0UADLzNqG3Gdq1EkQYEcfenQcp0i3W0FrVageQVUkJ2gieZjlPysHlz2q1UEVGgjhoCPLjatfagFWn3iVMSMxx6k2q3ug4YvKgyD3Dp1t3tOo57N3WDy00IP1sBCo6BWhBIBjE45HgI9LU7jUmm5aCRpMzpw4W+S8tVLkLAg6kciOQk2i2eHCsQDPAAkWCKlVZ2ntMLcM4HkeFi1atUFNsVRWIGcNM6cIzsIVqTKceNXzzER0y1m1mkpFBsRgkZKV1GUQbBPs3bzrkxHQlVjwOWnW1Xae0WdhpA5KACeOnD9bTXa5GpSC9mJDHvA96MjBHLXhaHaFKcARSAJABMgaHUxYJdp3hldQKYpznAnPOMpn4W4vtZYkAk8mA+Y19LfbUu5nGrB8OsZHWZjW317rVKqhezYAnVpj+YjSwV6r4URuJnLhlqTyPS0tF3ZjiUezrHpx4272hT7OmilQy/nV5z45RkbV7hWIYqoLKRmInLn0sFtAF5jmpEjwn9bXLpVGItAQz3WTQHTJdJ6xasSrRlB458eggG093olACpB8NQddPrYL1QVKdTKCzLmw90yTnzfjrlNsy3rUi91QdZH9Itp9XFoBhbDnHAawOp9bZfvUD97qzrImf4RYNT2ls6nWanjODDdaBxCM/wlyg8f0t9critIgUpltXOZI5gcF+eVrVYgYC2YF3u8LzY0Uj4T4R1tSpI1V5LGDmxB4DgDMWDraFGlVPdpqQuWIyJ6k8bd0LqiQFAA1J59ecDKBav2xJZUMKMyc4HICenG3RAynIeEzrYIK1Ba1TEykwACS05DnwFrNKkqgimFH7wAB5a8LVXUkgDLTy/U/rZl2LuZUqgNWJpprEd4+AmB42AFc3wsMAxMT7R+hzJ8hY1d91b1WguMAme93fh7R84s8bN2VRu4ikgB/Mc2PmbXS1gWLjuRTUQ1VjzCjCLXk3TuazNOerMT8zYbt/f27XeVQ9s/JD3fNtPS2cbf3wvN6lWbBTPuJkCOp1Ngct4Ns7Lu4KU6CVn5IYUHq36Wrbk0rtfxVWpTCVFMgIT7B8ZzB+ds2AsW3X2ybpeUqj2dHHNTr+vlYNNvX2e0W9mqwP7yg/KLA9p7jXmnJpxUH7pg+htpNKqGAZSCCAQehE26DWDDa10dWIdYI1yiP97SrW7qyxI5Np8JtsW0tm0q474ziAw1HnZF2/ur2KhklgCBksg/xDh42BVrnIkphzEH+9beJeXlVDMQcoJMEZajWLXXujUmxQKX/U38uRA9bDq5BMkYtc2MfDhYOzUQk4oA/wDLAg+Itzd6qKSMAYDjofTO0ASdJaMhGQjxtG92ILhsII/Mc/LgbBYrOphhgnWM5+X1tbul7lsTMJB95dI42EioZWG00hc/nad676MXPOQAfU2BpudRcYIzaO4vXPvt/fC2S73T98rfxfQW0O47RbHEnSCSRkvTrbO97I+91o0xCPDCLBqG0SMdJZM/d6E+HY04+tvrquJeRYwFjIAaE+pNpNoGMEDvNdbuAf8A6Sk/AWrXi8BVRDkdWI5aAD62CWERMC582/MfoOvHyt1dlNRwFUs5yAHjwy06m0RoP7IBNRoGEDTko+ttI3a2CLsktDVWHePAdB0sEe727CUO/UhqnwXw5nrY8zW8JtFeqJdGUMVLKRiGokRIsAbeHeq7XQEO2J+FNYLefLztl+8m+t4vUrlTpfkUnP8AiPH5WCbUulSlVenVnGrENPE85662qGwe28t7FmfdLcurfR2mIU6QMFjmesD9bAsIhJAAkkwAONnTd/7OrxXh657GnrBHfPgOHnbSdhbs3a6D8JAW4u8Fj8MvKxYnOwDaCUrpRSniOFBC4jLGwuvt3GSO0FIDgBLnpGk/AczavddmC+OazucAY6cY4eA/vpfFGkMXYUxh/OzFV5ZGe98utgloXVWAPZmp1qVAT6aWG7VuRXNKLUZ1ZGy/1QdPL0tZY0ywPvDiFE+XB16ehtdpBWhZKtEqVzRxzAOXiuo+NgXrjsXCxNNwrmCMTE4suDQD84njapedjUnqg3l2R+GNcSnPQMGH0NmPsuzcgAANqg9kn81M+606jnHjYSdoYqjpURmAAPejQTJwka6zB92wUL3uMxDG73hGP5GBHxxEjzsq3jZrU3ZHRkYaggdNCdRZ6rVBSKBqhE6Fs1iciG1UcNTEWrbxVKj+3SDLAwurTiE95Z48xxB52BPpXUMVAjSArYifHIgWnpGnEBocHKAog8MxJ1tar3E40KkOCZVycRgZQSco01HG3NKqzSpwA8xOvTDhHkSdLB2i1ahIJZlAkkg6Gcj3eNss3sEXusNIYZcshbUlOFjJJATE2Q59Zz1ym2W71tN7rHmw+QsGp3/26Jyyu1HXkKAJ+YsPDjEGw5KdObcPTjaxtggNSP8A8tQPj+DT/wB7QXBci5VnVBjcJrHvfQT1sD5uTsuF+81Yk+yTlAzljJ42r7d+0ejScJRXtoPeYGFGfDIybZ/t/emveu6xwUhkKSThjrzsEsH6Io1xUVXQyrgEEcjnbsE2z77LdvSDdXOa96menvD6jztoRsGffarsIsq3tBoAtQRw91vp6WzK36LvFFaiNTcSrqVI6HK2B7f2U12rvRb3Tkea+6fSwUQbOP2a7d7Cv2Ln8OsQM+D+766elky3qtGmo+dg/R025qOACzEKADJJgC2er9pqrd0/DL14hpyWeZOpnWBZK25vFeL2fxXleCDJR5frYH+lttVp0qCKHyhFmFc8Xc8EnhxsxXO5o0GrX7ZhwBARdMlUcOUzZd+zrs0pBihao5iYmFAnL1z8rOLojTiQGOYsEFbZFFiSymTxDt+sWrVtnPTUCnWcKDocMjmQcNu6v3cMEOJC2mbCT04W6bZjxC1214ifmbAOv13vKAsK0mQYq0xGXHGpj1AsNvz15SpWoKwGZZZIOh1GmQIswFL0k/jUm5Ar84ItUepUBBNKGb3qBj1BkHzsA6u91NMMKbLBkFUJB5jMEZi1a8fdgITNTE9mWVwuk9kdQAZleWlr9WsgnGhzyJVSj/6l9lvQeFoxdEcQAlelABgfiJ/pOh6ZdBYEvadxNEhqTdrSJJwmc9Qeqkjh142nu99VhjGIFfaRzihfzU2I4TobMLbFWn3kda1D3lcd+nBGo1AEnkQLL+1ri1I1FAkBXdDrKEGRPEAEmetgmvbuWVT7VVpbL3QQFHhkTbLt7hF8rce99BbTb5eSLwkcKQAP+k+pn6Wy/eYf4mp4j+lbBqm1KfeoExButI/y0aZ+dm37Otmr2FRnUEVO5B4qMm+Pysn7Xcg0c9LrR/7SG2p7BunZXeknHACfE94/E2DDd49jtdbw9FpIBlSeKnQ+nysLm2xfahsDt6AroPxKIzjimp9NfW2OkWCzs++vRqpVQwyGR5c+htvWydoLeKKVk0cTHI8R5G358Bs9/Zbt3s6jXZz3amaTwfiPMfKwakLJ/wBpmwO3odug/FojOPeTU+mvraxvDvxd7tKqe1qD3UOQP7x0tmu3d67zesnfCn5EyHnxPnYAajlYreLoAxAKwIzFquyroatVEXUn5Am2i3Dc6nTQVKjYsgTiGQynzsGepdyZiIFrt12QTOIhYE5wfXlbSrvu6HmEVVPvOssf4V0HibSX+4XegUDMZPebhKrnoAAZaB52D3Z9UUqKU0r0AoAGTeuYB42le8owhrwpB4CT/wDrapcQ9QtVVPu9OdQxB8x7JPkdbX7tfq+cPTqxoPYb6g/CwR0kpLOGsVJ4osfS0bPTj9rvA/0//wAWJptlRlUD0ifzju/zDu/G1oKGAIbzBsC3XvFFTJvVUmJg4Z9MGdqyXzEww3pRBmXKwOMEiCx6DLxsavVzJdgikYhOJpPrxP8ACPO012uIWOYGrAYj4cFHhYB9LahYR2l3q9WMT6sbWKl1SpmVQmMjScZeGhtfNypsINNSOoGdoKuwrsTJo056KBYKV5uRynHmGXFni0PFZB8CLLu9dDswHmQwcRERNNgfI6xz8bMlfd+hKwGXM+zUccD+9ZV3xuCqiQzkFMUM5OZKpGvWwLW0qgLIc4akkg8MhNkHef8AaqniP6Vs/wBNMdY5ZYTrwAGVs/3n/aanl/Stg1u9UhUe7pGtC7L/ADU0n++ttcqa2ym6Gb5ch/5d2/7SE/S2qVDnYPQAciJByIPLS2C75bCNzvLU/cbvUz+6T9NPK29LZY+0XYP3q6kqJq0pZY1I95fMZ+IsGIG3tNCWAXUkRbw2v7Au/aV6axMkWCe+buVaeUYv4c/lat/wmrpgb+U/pbTKew0Zpc4eiT65z62trse7j/29RfF0+q2BI3R2NWS8GaZYim2Q4Tl3piLabcFFc9oxlVPdXQeMfr9LBdn13Ss60irB1AxMe9kzaRrl05WY9l3TsqQUnvZk+JzjysFot62zzeai/wB8BVsws94SASZCk6f+tnraV9WjSeo3ujIcSeAHUmBYLdVemgUrjrOe0qcgx0B6Dl0sCtfrvfq2JWqoMEdzGBrpA1PH0tPszd+8AsxqLCiDJjrkTwszLs5seOpmxEN4ajy1sJbZ7rVKNUJAzhpiOYzg+cxYLu7yVRIxYl0IbQ+BCxa5edho0lR2RPGmzKfOMvUWK3ZFCgLpFvK2mtgTq21LzQqOq1hUUED8VZObhNVjKSc44WItvHUSO2u5zPtU2xCOcZGOulg+8CgVa4EgTd/i7O1mPaewKBzOIx7s+0eHI9NbBPcd4btVyFQAng2XpOtiDHjwtnd8vNK7fhOqlC0OMM4SwBJB/dJnDy42pVa14oV+yp1QMTqoQYiIbDhYZ8jp0sGl1DmvRvobIO9deWRMsu6PIs3zI/lsVvu073dsJfA4BzkagA55QfhZVve0heLyGUYVCwc5EliSQeWfwsHF0UCrUyOVNvh/6WzTef8AaqniP6VtpQaKrPBzRz/1QbZrvP8AtVXxH9K2DXqLhb3cm5U7vP8A9qkPrbVW1tjG2qxWpQYH2bvdz/8Aip/pbZC85zkc/WwSg29DWjBt9Ngxn7RtgfdbxjQRSrSy8g3vL9fO3G4V3i8Y3BAVSRI19bbHe7rTqgCoiuFOIBhMHnZAvWFbzeO3mMXdjjGgWM/eH8tgvDbFR4S7UyxjMx11zi1i77tV6o/xFUKCdFzP9+dqte63sEG71hwhHAmNe8Rl8LQVts7RoKXdaLoNSGA+ufpYGG7btUqf/Leqp/MGEz6aWs/8PcaViR1Bn4H6WUaO/daBN1JkwCG1PId3M2mpb33l5CXM6Tm3D0H9iwFxdy94wvUxU6GFyCdXM4eAyAE8c4tcq3xs8FJ4OZeP1E2X7uLxeWFRD2DxDFcw0HiMtCdbEtm3G9B2xXnGFOHlnr156ZWC5dlAhhrMGTmPH9LVN4FL0sS5uhkRy42t3LZGBX72J3YsTwnQQJ0i1ijTUe0ImwL2wNvTGIiDkenXw/W1na22YyWQNJ1J8BYRtnZZoOWpkQT7PPlA+lqtBMVMlyYBkc4JyjrwsEG0r0ztVy9o0joeAMZ8LNd3utRxLuwkHofKdB4Z9bA7ns1qtWqPY71OAc8oJJPWBYzvhtDsKBw+0WCjPMzmYy1iwKF52SK9RmFYP+IRhAMwIljwC8OvC0d4vdNL4KztjFLPLRnAhQOi5elu6G02qoxqYKdKiMqa5Go/DEZlvCwW9XOoSXcYQR3QR8hy62DvaW8Neqc21MxlhHLW02xk/Dk61KmZjoPhB062sbsbG7QFzBglVHDFhOflr42guT/hJHuCpi8QG+gFg+qOASJGdL5lTHztne8/7VV8R/SLOd4qSU4xHwAsmb0ftVXxH9K2DSd4UYtQgE/4WjoOVJDbTt27y1W7UmIM4YOXEZfS2d7SUl6Ef/D0R63dSfl8bM/2Z7RLJVpE+yQy+BkH4gHzsDkuKMwbUb3tNgPw6TVG4AQB6nh1Frt6VoJTNoyBORssbU3gel/zbs5I6H+/SwVr2b9WkMxpj8lAZ/6nJ/Sw6pupeThhXWAdTJzI1zOeVidPfUKs/dnCgTIOlqt5+0VQO4knqf0iwWaV3vVMQQYGXtQYGXvKbUtq3upXKXVRJdhOQ7qjXQ9LDW34r1WC91Qcsxl6T8ybMu592zqXiq4L+wNBhGpMcOXrYJtp7Gat2aQVVPZIiQRy65WF3vY5+8hCezRlzK6SOA6nrNmMOcWNaqmOHAD6m3e2aa1F5NEqRwOosFi4XJUQKqwOuvmedhuwq7DtcakTVcydOX0tLs2/VMqdQQw48GHT9Ld37aq0HAqLFM6VBmAeTcvHSwSttOjiCmomImAuISfDPOwje2+tT7NFWcZJ65WPU2pEY1VT1AE2C1ro9e8ByO7TEAecnzyFgqbYpF7xSVR3sAJ6DERPjPytYrbKNN1f2sJyHQnh1nj1tZuWz3Ndq9XumIVRwAmJ58fW09/2kEnECPKZHHTpYK+z7ufvNUgcEM/z/rZW39ql6lGiubM3xJwjzz0sxXLa4itUBRo1UHMqFCgjmJBsj3W9feL9SKzCuCSeYzJ+EeQsB/d3dTvhqkYEMxrLcfIWg3p2UzVhTp95quQacgozMRwA1PXxlwmFGIZe6g1bq3If2eVqF0BNdqrRKqKagD2feYjrmB5WDjZewVooFEYhA8JH9RsgbNuRIvSYlBUuM2g+y3wtoe1tu0bok1D3tVQRiJ/vU6WyysarGpelQqjOfCG1HUQYPjYPjdDjHeBkEiDP0sk71L/i6viP6RbRa90GC7ke8p4ZziAtnW9S/wCLq+I/pFg0vaxPa3cTEXeh5TRQW+3V2maFdHk4Jhv4TlPwm321z+JQy/8Ad7v/ANqnYddjBhpA4+E2DcwbSTZe3Rv2OiEYy9PLxHA/30sdqOACSYAEk9BmbAi/aU9MmjQQIKjGWbIQugnLiflZe2pu02HHTUAAaSRPUBjPnYzspnvFS833CGMhKIOi9T4LHqbc3+44Faphr16sSXwkIvEkc+OmVgSqF1Yuq+9PpnbRb3u7RrgVMbU8Kd8ro0DUjnYdt7ZvY4Lwi5RDAcCeI6R6GxHYe2KNS7VqYbvmm5g5EjCcgP0sEm7GxEwKxqVCMiBIAPHSNP8AezQ91WZsqbLud+VFwrSw4REvGUDkDZiuFWvmKyKvVWkH4CLBYFEG3GOkxKkgkCSDwHhahsm9iKrT3FY971MDy42QP+OVKl5eqis0yFVQZC8P762DTqd0RB3MuMDS3b3hV94Wz5tpXt8ku95MnguEeuG1TagviQXp06RbIYmxN45kx6WB2vm36amAST0Flzam9KhWXQnKCQTHgsn/AKhYTet0LyF7SowMxkGnXS1KvshKWRaX5QIHzsFGtWaqwVJAiJ0+WfqTZm3H2Y4qYlExpOg6nw1jjYVexgIRWlmALSYEZ8uFnncW7kUCYhCZB0xczHKwErxTCIxmSM2c6mM4H6WUtt72rdk7KjD1SJYnNVJzz5t0tW343yDzQux7oMNUHHovTrYXuduo15btagIoqf5zyHTmbBJu7u7Vvbi8XgkoT7xzeI06WcdsXdGT7s1MKrAYFUzmSV5d3LPl3Cedi952cGp4QTTwd5CsAgjME8I0yiyKduVxVdlIqFVh2ZYUE5M2uZAiFGomwAtoUKl1qijVJbAcgORMyvMSLZ/vYR97rRpiEfyi36C2RsZGPaVKnbllWXPAgnJY9kZ6etsB31WL9eANBUI+Vg0fbI71E8fu9H/sIR8rUKx7zMY7r6ZkQZtc29kaPW7UIPUUUn4NareKgh5MlifLQj4EiwNG7t7IaRAddOREGZ/vnZ9ut5WqgaMmEEHhzBtk2zLxhzUySMuOf9/72Yt39tlWgRrGZybpyy58PCwV7/s2rdrz93ut4wiqZwn3Micz4aWKpsu9FCDeC0iMiCM8jMidM9eFhu9c03NfC8lw6uNNAMJPAjPocutoLnvkhhWVl4Tl/YzsBfZlRqTC61+8hBFJ20dNCD1st7S2ObtVBpMcU9wHXDxnw0Nj9e802CguGUkmVIxIwzUx5ZxkbDdp7QFZamcVEKjEPMEDx5dLBOLze0UCgC1P3AdVGuZ0K28feq8EFMBx8TEAdcxa/dd6LuyKpODCApBE5ADll62kq71XfCZBK6CSonyHeiwANu7VNO7LSQmXktOueXy+dq25ahW7QwAra8zll4Wp3vbDV3ZRSRgxyXD3hwGFtRw6Wu3XZN7UAGKcAnMjIcST52Bs2nvKyyRCjmSBPgDJPlZfuCffb0MWSrGRB0GfHiTYdV2ccGJ2ZiSMOep1Jac4iOWtnfdCgoQsNBx+JNgI7ZoFqFRVyOGR0ggz8NOlsyoXkOHdyMc5CdW6zw4n0toe1dvKkADHiOFUGZqNpAH5ebG2eb37GN3qqRHfXGVX3DOY8LBw9wJqoQ0lxJAzIEx6k6DlYlvPvIUorc6LeyMNRxx5ovTgTYFeNoN3CndwpAI1z4+Nre7uwhU/GrStBSCT+aDOEcyedgm3S3V7ea1fuXdcyTlijXPgOZtsNCiqoAgAUARGkdLY5vVvM9SaFIhKIyhfejh4WatzN7Qbq/aHvUVzXiRHdK+OhHPOwE967+8Ld6ENVdgGA91TxbPT9DZcobKKV3okwB7WJcWKYxOsx3oAPUZZ6WYt2tmqC98q+3VzBPBY/seAFp9s7KF4AecFQCEIyJGufzE6cbBXbYz0StS61CUAzptmGEcDrn5/S2Ab6n/HXif/ABD9Lbls3bNW6kUbwpKSQrjgZmD1/d9CRbDN9mBv94IzBqEjwysGh7cpntKGUg3eiM+fYp8bDFHdYNkcj6ZN8PlYvt2QaBEz2F3I8qScbV6KL2mcBYMxyMGB1zsEV1AVtTHTVgeA5TBzsR2exOEMMhIEZARwEeUm0b0oKx7S90x/SvXmetp7rTGSrOEwTHPio+FgYjUF4o1qDNCtow0B1AHOTwFlDYpqAw9EOoEyKIeIyPlZuuVHusV1CnMe7kcknTqx1NudgbWprdkDqcYJDKozkc/n52ANtLbtBVK0KKU2ykwVz/hstpfsKkAZnOf3udmvePa1JxC0VBnvM+EE5zEAk6/SyregjOMJMQJyiOY/3sBnZe79M0VqXh+zxkkZ54fDmbWHNzpgijd8ZzmpUMheozg2D16w7pYsQMuJIyyEnIeVuqh7TDTQEgtC5RJ4DwmwNO6tGmRjWkFggK/FoBYt4cJ6m328l1Yr2inu4wrAHNjkcI58PMm0+xVwrTSc1U4j5xA6QsediFwubXnEGyphmDMOPNU+rePHQEq/XpqinU4BiZtARMLA65nz6WZ6d7F2uyBhm/s0xq54COQ+JPSy1tq7mlUqsVGAVUpsQYmO8RHUD+5sXq3qC19vMBipFGl+Qe6I/MePIeNgN7ubKYObxXg12yUcKa/lHXmf1sn7zXg1GrMSZFUoctFGWXL2bOe5e1xWpAGMQMeOhIPXOesjlYFf9lLV2g9KcqhkKNAYAZj8SLAM3W3c7du0qKRSXnq2WflbreXbJrMt2ug7g7qhePM2c9s0Fu9MBWPY+ywnvKCIlDqY1jp5Wz9ruLtjQ4DVWWRwcnR0KwOMiZHgbAvFY6HSzhuBsPtXNQlgIZMhwKQSTz70D1sEFNqrMwALADMDVslBjixMDxztp269yNOiqDLtFVmj3QFAM9SfkbARruCJOVKnoPzEaQOIB0HE+FvrtTMmrU9o+yv5V4Dqx4nw5W5TDUddAi+yvPhiPTl/vaS9Ox7o1JhfqfAfQ87BUv8AdzWIVQAwHec5iM+4eZPPhM2/OW+ixfrwIiHIgcMhb9KpThgieymbNxLEaePE+It+bN+f2+8/5hsGmbYIihz7CjHnRSPiLDnMKSNQx0/KRr9LW94C2K6oGCBrvSMwCZFFNePAAWGUb0/Z1w8F1Az5y0euevWwFaiL3gJgGJHAR3T4kzNurhWIAIB1MDj+9H18bC7jXWVLXpgWIxKqNM66xBzt7frz/iHBrMigTI/NA06GwPFxrYDDCSDlHPXwiONurxsGg5lH7PFmcgwnjE52AbJvNRqCmsCJEZZM6+76Z58RYrRql4A1jUHLwHTrYIqW59FpPb4iOYIWeExB+Nr2xd0rvTV1rAVXYxiUkBVjhnqMzxtw9RVEuThnuge8dMoz9MzYhdGLEdoBMd2ivLgXPDw6cbAmbX2V92c0qssrAtTeTnA8ddPjzsH2beGxoMUEHunkTxs778XN6t3V1gtTcRGQg5QvE5xnxspbMuPtuy91Bny5Hz5dYsDRsxajYaasMTd5m/JT0n0HrFmunUVKUUiBSRYB58SZ4n5k2zu97WKUhQpA9tV/5rchoqDllr52L7q37GKN3dpRGJBGjAAmOsMPOwDNvVCjCq0BRUxdmYPfga84gDxmy/Xvb1nxVCeg5f7nn0s8b37DNXFgzKwY4kx7I6xnzzFk2tdkZ0p3fGztlpz0BB0YZzwiLBd3YpVXr4qTFVU4mIyGWcegPlZ82Pd+8by3vuWBiAqBWgnpBmwKnR7C7rSpEFqzFRkcxAVzzgzA6C1baW07xWcXRWAWRTgIQII1aT6c7BdvV4a/VyVJF3pjCrfndiBlPXKeQtT2hsRnV6SiWpsWp5yYHtKPEQ0elmGiUu5p0QvcTPX3sjiP98bW9r/hsldQdY7okyPZIXSNQeeLwsAbZezFpVbvdwJae3rGYw5d1fITlzNmes0LgUZMAI/d9lVH8XyxG1TYNMik9VwcVVpM6wAFgcYJHxtPeCRnljmB/mNl6Iv1sE1CnCnCcyYnoNT8/haOlecmrRm3cpLz5fzHjyUWjvhJVaSe93BzwCAx89PO3z1FxFyQtKj3V4DFHfbwAhR1mwW7uqphQtL+03UnU+v0t+Z9+P2+8/5ht+lLrtClVP4bAka5EEA6ZETFvzVvuf8AH3n/ADDYNI2zdGqVLtBQRdqOb6Z0kFqaXKUqIro71CAWkcG6TAOdpNt1VNagtQHALtQJAyJmilq219nihFSnKkEAiZGckdc40/SwS0CabKjXilTKDhTlhpkTh9q0lbZyVLwzkhqOQlT7WUSscRrHSLUqt+QXis9Wnix54ctThY+HHMW4RjTuoYN/zHjukd0R3p5Mco6WAtc1NNDTeojEGKYD94T7vQHLwsUe9rQQs5A8BqdYUctbBq60Q9ECjTcVMlMmQA0KTBgkznM2+2vWpO703cKKanDE51OWhyGnnYGIXkANUJXFAZWJ7qK3GT1GvG1tGzXsSCrLDVJyI4EngNfWyZ9+NTZ7U/epMsnmpPdniYMj0t1QF5u1APHaXasneHAEyJPEGdDoYsDXT2lRbv8Aaq1OkBLtlDyYw5QTGYHGBYDte+rRprSQjXGxjVmzUZ5wqn1Ng9CpFwqLzrKfRTa/tW5US1JEqMKvZqZaIZ2w5Tw8TysAu6KrEsxOEe2fp/EbFLrUUKLw2VFGhAJ7zRkB0HE/rYdUu9ZlrIYIoyzEREkgSSNTy87T16jvcEBAwUmPHMlmJOXQR/ZsDHsbbd3q1Kat2hOKMKK0sdSxg84A5AE2r1trXaheK5li5JphkX2EyxsDObHP0t5s6930KrKbrTXu05ATGQ0acZz1tVvN6S63+sWpFlC4cOU6Ic55x8bAfo7WuTv94kJRpKiKCDjmZ0Gc659BYMNv3ZagdG73a42OFjPfMTp7sZW63OuV1c1KlXs3LN3bvOaiZmDGLWIHAWr7iUKLVXNREMPTjFw75JjyFgN1967qahmt3GEt+CxMwMs2sw7OvtK9glWZ1/hZO8CuGBOg+ls4rqRf64pJQfvMQK2HBEz7xAm2g7ods4xVfu8Lkq3eIXQwYYielgNpcESGCZoO7meGh1tDXU41AOagmf33kD0GI2vkyTl8rB6tWBiAzeSuntNCLx4Ln5WDtnwq9RRJjBTB8cK+rEn0t9V2djoqgIOBlIB0fAZaf4jPpbupdpVVUEhW6aKI56yZtZpSMsJCxkNfqelgBbK2S9E4nkMCVBZgWbtGWBl7q8PO2Cb8D/H3n/MNv0vVqSafd9+c+gNvzRvx+33n/MNg0fb+zxUFAgxUNCgAPzAUEY9ZH1tVpUGYA12LgewIyxa97iYBBz4E293pospu1VSR+BQg8iKSWrDa4jH7+XdE+3EYuUcYsE9xuYNRySjth7yflHdGuhPhaansij3mJhSJgmAsHM58c+PWy9QrtTcPnOufEHXyNie1L6HVadMA4yGJ456L652Ce6UrpTJqF2bC3dUTrmRmAJ0162OUKd0p0wwpq64MRdlxEAxrOeKeHWwTa91WndUWO8tTPzUzn4/S1+7qBs9iRE0z55x6aR52D26bGu9fG1B6gRmCvKwFkqRHOx2/bSu1zRaTAsMBVVicZGRZjymQB42A7lVVFGpiJEVabEjgADi+Atx9oSHFRYzmjQOSyIHjGZ8bA3bO2NcwhRqammqjUnNx32bWTAw+WVk3aN+ubkiqj4gQBgywrMnxyhQDkIs0lCtAA+8iZjWGgkL1OnjNkjbpNO+scCEhgcESug7pHHLKwX22/dlu9S70abqtXDiJgnLU6yTxizTerrS+5Gl2RSihEDF3sXdYYsjmZnWyvcNs1TVUi5XcFmUSaLQugkZ5RrlZy29SLU60E95qRaBqDhBgHTSwAbhuzde0QmlVIHtBnEBjBTFloc/HKxzZezKQr3iuyEPDIVmVHczy46W4oDvvTau5SoBBwJ3lEx7s4hnpnl0tZ2LSYVK1NzLAa/nlWAfz+c2ATsfZN3QXaulKXYBX1MMASSAdDAOnEdbDthXbsL1TwggO7wZBDYSYyJjja/VqGmgYkmi7A4l1pVI5D3Zgzzmwrad9SpTQnDINQNGWEnDnzGk+dgY62511rs1V+0DtUOIK4jXhkelj1xu1G6BqVNQqABhzJwxmeJMHPpYCu1lo4aNQF6mBCxVCZeNBhIM4QDlaltTa5KkBa6TlmtQjX9+mSPI2B2vZ7hA1OQ8TA+vwtQ2pRmAqY8EHCOPfRY5ezJ87LK71XlmVVpdoeChSHy4wJy62s0d4b1OE3OozDMqG7wBORKlRllr0sCrfdnX0V6poiqq4yVCsdJOgBjhoeVm3YVSpTFEV8XaGnzJlmq4FzkjS1UV7zhqYblWBZT3iVBAM4jrrED1NvL5fL0WFWnc2FNFGZcGAuMkjvHIYiR/CLA0LeFd4UyAcv4u8D8APW35w33/b7z/mG2xbqbSqGrDh1Eqq5ZDE4BLEkmYEC2Pb8/t95/zDYNK2xJ7BciOwo5HTvUaYPyGdlu77OY1QhBgZngSOk8TY/vHfGp/d4CtN3owCDlFJOR4k/C3mzr+Lw4pP+FV0VjoWAiDIkA/MWCrfrn2qALJZAcM6kSRh8YHz52rbAubFy8HuAH14+QtY/wCLsrkdkSwJxQTJMwTplax/xGqab1OyKMkEHgc4IIymLB3vIjvTBABGIL3fBiB/v1tdpXJvuhpESwp5YcxjJkKeRAnpnYRc9uVqYFQ01KEnMCBJnFxIk9RY/dawyqUyQGE4IJAHL95emosC/dtk7RpAqiVElgYBXNhmvHW1u+bvX+rTp40d3DODide6O5HHLObMW27yVu7kEghSUOueWatrx0Pwso7J3nqpUPa1HdGGFpzMcCOosFqrs3aYAxGoAsAHtB3Z00bpaXauyb2l6FSgjsQAUcQ2LCoBaNfUWk3n2nVWmnZ1O5VmSujYdBpIjF0s6Ur0Hu4rqcLouNwY/LLEcIYTPA+NgXdnXrbdSoqkPTUkSzU1AA56crNm0LqStUQzkqBlEkjFnwGts02bvNVF9W8MzYWfNSThCnu+EDL0sT2om2KIao9VogsSjoQFnUDWMxwsBiiajoWFMFc8YLZg4vbWB7pnEP1z6pmsl4p1GwkhSO62LGkzlkM88XXhxsnbNqbRq96g1Q4nOYZQMZGYkkAE8uNvLxeKtO800qmouBhKkjuk+0RBjXOwaLcbpTqdrSDSplgOBDgkHxViw8lsu7Y2PDU6hUhPfPEYQZE8dIE8R1sM2lt2v957O6tLsQuIKASxy54ZzgnQxNq+2KF/o0+0au1RMUPDHuPrDqwyM8YiwWKNY12DM7SpJVpzDEziyAJE5ZZiLM+xN5e1ihWY062JYbLDUhh5Yug1sgX+viu9N6ZZQrFCusGMWR1jjB0m3V12gtRSHHf56YiNCOTj0Ng069bVF2vb9oGftEXAaYxMMM4lKiSBOcxGdlG8b3u94HZUyjFWQGCT3iD7PFu6Y4SbAN29p9hflrMxMFpLSTBEZ8ZszXi61L1UFS7J93p1AxBJGJ8xiz1QZxA5aWAsd+UpIBWQrUBjAHUmObAEkHXI2q3jf671KT04ZMS4dDoYB06E2DPu2hBVU7w1k6a8c8Z/hxeWliWydxgv4leUpqpJQe00AnmYHx8LBZ2Je07Oq6uGJ7Fu6dIcSCNRmoP+sWxbfn9vvP8AmG273bdG7kAhGpsGIMMTiWRkc9ctRHnbCN+P2+8/5hsGi760YpXNx71BMuopUf8Ab0tX3iohr8FpMZYpnIMNlqen0sI29vtQrLQpmnUAo0kX3cz2dMNx5jK0ez99rvRB7O7tiOrtDHyzgemdgOXC71nvldaNZaTYnOJmiQG0Bg2KXigy3KsKtUVH8ZjSACOOs2z+rvHdmYs1OrmSYBUDWetiF230uqUXoi71IcyzFhOWkcBH1sEtKoSEp1GZaOInITE5EjmbOxuGEKaZxUyBhjQjKM9QevrZGO+92N37A3dyoJKkkYlY6kH6aWsbJ+0K73dCiUKsEySX4+Gg8hPWwOV/cm618x7GYOR1HDQ+IsO3T3eS+XWqshaq1JQn+EZHobAL79o9GrTZDQcFhGKRl5aW53d+0SjdUdRQepiYN3iBGUZfrYIb7Tq0iaFSR2bHungTrHjlZj3kvrJd6VKQe0RWB4hYEiRkQT8udlveDfq73oqxo1UZRE4gSRwBnlwtx/8A7K5nCXu1ZiihV/EAAjTKOecGwGNq7Vu9S6UKKU2WpS1YxnPtfGDYvctsGtca4q1GLJTCgKp0HsYmHDXIxnzsv3n7SqFRMD3UERqAqkN+YEHlwsP2Zvrd6IqqKNVlqrgYFh7Mg5H62B83CZmuz01ptUmocSiACuFT7RIhgcxFge8FBnv6KXxFzTAeMwDCjF+8OPhansv7UKN2EXe71EUmWVnDBjETnmDHI+VvL59pFzqVTVe4kufexkEEaEQciLBIl2+533DeQ3dJzWJgzDjgecWN7wbYRqLqWWpiUBKqMAWEggVEJmR6jwsv7V+0yheaQSvdmdlHdqyAw9NevOwTZ29F0pviehUqDgCYg8CCG1HUWA1VphLiJPeqVsQGfshCAfMzYhtzYbNRp10XVFLRxy/qHxFhO1vtCu14QCrdmxj31IWf4lGRy8LWW+06g1FKTXV+4AFZXwkRpz062AKJJzOtmDdreFruyAmUDElTpBGExHrHSy3ft6bs5xCi6NxK4YJ5xMDytV/49Q/LV9F/Wwbte7zTamlWmrO+IBSpUMuU90nu4emhnnYfe9s1C5dqNTAaZXsye6TqDkCZM4ZOQiTAInNd3vtFS65BKjqfdbDHlnkeo85sZr/bCjCBdmGomVORidRYHStvDWQj8BVVmElmEgEsCYBzzA0PvWwjfQzfrwebn5Cz5W+1mm2lCoOUFcvQC2bbe2ita8VKoBAcyAcyMhrYP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5" name="AutoShape 8" descr="data:image/jpeg;base64,/9j/4AAQSkZJRgABAQAAAQABAAD/2wCEAAkGBxMTEhUUExQVFhUXGBwaGRgXGRwgHhscIBoYGBwhHCAgHCggIBwoHh0cIzEhJSksLi4uFyAzODMsNygtLisBCgoKBQUFDgUFDisZExkrKysrKysrKysrKysrKysrKysrKysrKysrKysrKysrKysrKysrKysrKysrKysrKysrK//AABEIAQ4AuwMBIgACEQEDEQH/xAAcAAACAwEBAQEAAAAAAAAAAAAFBgMEBwIBAAj/xABLEAACAQEFBQUFBQYEBAMJAQABAhEDAAQSITEFBkFRYRMicYGRMkKhscEHFCNS0TRicpKy8CRzguEVM6KzU2PxQ0RUZIOTo8LiFv/EABQBAQAAAAAAAAAAAAAAAAAAAAD/xAAUEQEAAAAAAAAAAAAAAAAAAAAA/9oADAMBAAIRAxEAPwCK/bRNBqSU7vdmQXeixDUKZJmkhYlsM6mZ62JbGv1K8MFWnQBjNRd6Rb+iI62q0Lyad9okCT90o/8AYT4W82lsRa7l6IFJxmRos9Pynw+Fg9uN5erXrUxSuoCEwBdqRYjFhgd0CY42o7V27gqFUo3aFyM3eic+IkJ5WoXTalWi1Z2DY3UoSeDEgmesZ+dubrdawotFIFHjvGJ6RnYD16vFZmH3ehdWQgETQoT/AKu7AztQuu0rxULBaN0ldZu9EcY/Lbrd9qs9gQVhpBIJE8RA1PLzt9c7uy168hokiSupxctOdgk2ltR6SJNO6FyTiAu1KABH7uvhbzam2mphALvdQzKGzoUjkeMYeNqu8dBwKciZxRz93raPa9JT2bUmd2CjECCYiIz8ZsFyvf66ri7O5kDWLvSy/wCj5W7p7bx0mZaN1DKMwaFH4DBNqabTFRWVaA7RhEzks8dPna1d7s1KhVSQSymY4mNBl/c2CO47xScL0roJPtG708uhhfja7fdostenTFG6w2sXanzOkpatc9nK12C1QqMMWFi0MM+KxmLDad3qJUQsO0VPZgyCM4A4wTYDG2trNTYU0u92xxib/DUpA10w8s7WNlbW7VcrtdMQyb8BNecYONgF1o1sZcFFZtQ0cehB8LR3QvQqglVbnlIGfzFgLbM2yzs4ajdMudCkOMfksSe+gAsaF2gAsStKgYHnSsqLfglWqXQOWJ44YMzIyNrFC9LU0ogRke8DM+IFgMDbNBvZN3U8mudI/FRbr79nEXE5/wDgUlPoaZsGe7oDIxqwgyFOXmDaTE+UVA3QkHLLhYDTXtlAJoXY+FCifkot899ac6F2Udbskf0fWwNa7DVSfAx00IItL/xADF7JMaMsHifaUj5WAob+YnsrpHH8Cl007k/O1mnehEtRoJyVrtSxOeSjBp1IsEp3kM0x3uEvIX+YST52IU7yoUwzBW9qrUWWP7qc7AcoshaDdbuuWhpUstc2ITXjEeVsa3zvLffa4GAANACogEBQMgFi2nLCHD3wYnswZJB/MY7vhPjFsq3uP+Mra+1x8BrYNK2/tR17GjTIp4rvd8b8SOySATE4RrbyhcbzSdVFUVKZzMGQZiQOOKOVvtqU6NSrSp1G7M/drvhqcP8AkqYYfIzaHZAqXW8oiurq8yFzjI5kcGFgtX/atYs1GhTkr7RIDR05CwyltmtTf8ZMXA4hBHPDwtxsXaZoq6MSrEzi4g6MPE8+Gdptp30VgKSkMMjizCoBMxOvU8bBZve1L1UYrSUqG0ORYrwk8BHKBnatsetWqEzVinT10iTkAOenwtLte+mnTFNVwqwhQciVyBY+PDztHQ2rQo0lWmru+pLABcXQanlnysHW0L0Fq01pmQYxMRJPejnmI5Ra7tO+9muLBIBIUNoT0UADLzNqG3Gdq1EkQYEcfenQcp0i3W0FrVageQVUkJ2gieZjlPysHlz2q1UEVGgjhoCPLjatfagFWn3iVMSMxx6k2q3ug4YvKgyD3Dp1t3tOo57N3WDy00IP1sBCo6BWhBIBjE45HgI9LU7jUmm5aCRpMzpw4W+S8tVLkLAg6kciOQk2i2eHCsQDPAAkWCKlVZ2ntMLcM4HkeFi1atUFNsVRWIGcNM6cIzsIVqTKceNXzzER0y1m1mkpFBsRgkZKV1GUQbBPs3bzrkxHQlVjwOWnW1Xae0WdhpA5KACeOnD9bTXa5GpSC9mJDHvA96MjBHLXhaHaFKcARSAJABMgaHUxYJdp3hldQKYpznAnPOMpn4W4vtZYkAk8mA+Y19LfbUu5nGrB8OsZHWZjW317rVKqhezYAnVpj+YjSwV6r4URuJnLhlqTyPS0tF3ZjiUezrHpx4272hT7OmilQy/nV5z45RkbV7hWIYqoLKRmInLn0sFtAF5jmpEjwn9bXLpVGItAQz3WTQHTJdJ6xasSrRlB458eggG093olACpB8NQddPrYL1QVKdTKCzLmw90yTnzfjrlNsy3rUi91QdZH9Itp9XFoBhbDnHAawOp9bZfvUD97qzrImf4RYNT2ls6nWanjODDdaBxCM/wlyg8f0t9critIgUpltXOZI5gcF+eVrVYgYC2YF3u8LzY0Uj4T4R1tSpI1V5LGDmxB4DgDMWDraFGlVPdpqQuWIyJ6k8bd0LqiQFAA1J59ecDKBav2xJZUMKMyc4HICenG3RAynIeEzrYIK1Ba1TEykwACS05DnwFrNKkqgimFH7wAB5a8LVXUkgDLTy/U/rZl2LuZUqgNWJpprEd4+AmB42AFc3wsMAxMT7R+hzJ8hY1d91b1WguMAme93fh7R84s8bN2VRu4ikgB/Mc2PmbXS1gWLjuRTUQ1VjzCjCLXk3TuazNOerMT8zYbt/f27XeVQ9s/JD3fNtPS2cbf3wvN6lWbBTPuJkCOp1Ngct4Ns7Lu4KU6CVn5IYUHq36Wrbk0rtfxVWpTCVFMgIT7B8ZzB+ds2AsW3X2ybpeUqj2dHHNTr+vlYNNvX2e0W9mqwP7yg/KLA9p7jXmnJpxUH7pg+htpNKqGAZSCCAQehE26DWDDa10dWIdYI1yiP97SrW7qyxI5Np8JtsW0tm0q474ziAw1HnZF2/ur2KhklgCBksg/xDh42BVrnIkphzEH+9beJeXlVDMQcoJMEZajWLXXujUmxQKX/U38uRA9bDq5BMkYtc2MfDhYOzUQk4oA/wDLAg+Itzd6qKSMAYDjofTO0ASdJaMhGQjxtG92ILhsII/Mc/LgbBYrOphhgnWM5+X1tbul7lsTMJB95dI42EioZWG00hc/nad676MXPOQAfU2BpudRcYIzaO4vXPvt/fC2S73T98rfxfQW0O47RbHEnSCSRkvTrbO97I+91o0xCPDCLBqG0SMdJZM/d6E+HY04+tvrquJeRYwFjIAaE+pNpNoGMEDvNdbuAf8A6Sk/AWrXi8BVRDkdWI5aAD62CWERMC582/MfoOvHyt1dlNRwFUs5yAHjwy06m0RoP7IBNRoGEDTko+ttI3a2CLsktDVWHePAdB0sEe727CUO/UhqnwXw5nrY8zW8JtFeqJdGUMVLKRiGokRIsAbeHeq7XQEO2J+FNYLefLztl+8m+t4vUrlTpfkUnP8AiPH5WCbUulSlVenVnGrENPE85662qGwe28t7FmfdLcurfR2mIU6QMFjmesD9bAsIhJAAkkwAONnTd/7OrxXh657GnrBHfPgOHnbSdhbs3a6D8JAW4u8Fj8MvKxYnOwDaCUrpRSniOFBC4jLGwuvt3GSO0FIDgBLnpGk/AczavddmC+OazucAY6cY4eA/vpfFGkMXYUxh/OzFV5ZGe98utgloXVWAPZmp1qVAT6aWG7VuRXNKLUZ1ZGy/1QdPL0tZY0ywPvDiFE+XB16ehtdpBWhZKtEqVzRxzAOXiuo+NgXrjsXCxNNwrmCMTE4suDQD84njapedjUnqg3l2R+GNcSnPQMGH0NmPsuzcgAANqg9kn81M+606jnHjYSdoYqjpURmAAPejQTJwka6zB92wUL3uMxDG73hGP5GBHxxEjzsq3jZrU3ZHRkYaggdNCdRZ6rVBSKBqhE6Fs1iciG1UcNTEWrbxVKj+3SDLAwurTiE95Z48xxB52BPpXUMVAjSArYifHIgWnpGnEBocHKAog8MxJ1tar3E40KkOCZVycRgZQSco01HG3NKqzSpwA8xOvTDhHkSdLB2i1ahIJZlAkkg6Gcj3eNss3sEXusNIYZcshbUlOFjJJATE2Q59Zz1ym2W71tN7rHmw+QsGp3/26Jyyu1HXkKAJ+YsPDjEGw5KdObcPTjaxtggNSP8A8tQPj+DT/wB7QXBci5VnVBjcJrHvfQT1sD5uTsuF+81Yk+yTlAzljJ42r7d+0ejScJRXtoPeYGFGfDIybZ/t/emveu6xwUhkKSThjrzsEsH6Io1xUVXQyrgEEcjnbsE2z77LdvSDdXOa96menvD6jztoRsGffarsIsq3tBoAtQRw91vp6WzK36LvFFaiNTcSrqVI6HK2B7f2U12rvRb3Tkea+6fSwUQbOP2a7d7Cv2Ln8OsQM+D+766elky3qtGmo+dg/R025qOACzEKADJJgC2er9pqrd0/DL14hpyWeZOpnWBZK25vFeL2fxXleCDJR5frYH+lttVp0qCKHyhFmFc8Xc8EnhxsxXO5o0GrX7ZhwBARdMlUcOUzZd+zrs0pBihao5iYmFAnL1z8rOLojTiQGOYsEFbZFFiSymTxDt+sWrVtnPTUCnWcKDocMjmQcNu6v3cMEOJC2mbCT04W6bZjxC1214ifmbAOv13vKAsK0mQYq0xGXHGpj1AsNvz15SpWoKwGZZZIOh1GmQIswFL0k/jUm5Ar84ItUepUBBNKGb3qBj1BkHzsA6u91NMMKbLBkFUJB5jMEZi1a8fdgITNTE9mWVwuk9kdQAZleWlr9WsgnGhzyJVSj/6l9lvQeFoxdEcQAlelABgfiJ/pOh6ZdBYEvadxNEhqTdrSJJwmc9Qeqkjh142nu99VhjGIFfaRzihfzU2I4TobMLbFWn3kda1D3lcd+nBGo1AEnkQLL+1ri1I1FAkBXdDrKEGRPEAEmetgmvbuWVT7VVpbL3QQFHhkTbLt7hF8rce99BbTb5eSLwkcKQAP+k+pn6Wy/eYf4mp4j+lbBqm1KfeoExButI/y0aZ+dm37Otmr2FRnUEVO5B4qMm+Pysn7Xcg0c9LrR/7SG2p7BunZXeknHACfE94/E2DDd49jtdbw9FpIBlSeKnQ+nysLm2xfahsDt6AroPxKIzjimp9NfW2OkWCzs++vRqpVQwyGR5c+htvWydoLeKKVk0cTHI8R5G358Bs9/Zbt3s6jXZz3amaTwfiPMfKwakLJ/wBpmwO3odug/FojOPeTU+mvraxvDvxd7tKqe1qD3UOQP7x0tmu3d67zesnfCn5EyHnxPnYAajlYreLoAxAKwIzFquyroatVEXUn5Am2i3Dc6nTQVKjYsgTiGQynzsGepdyZiIFrt12QTOIhYE5wfXlbSrvu6HmEVVPvOssf4V0HibSX+4XegUDMZPebhKrnoAAZaB52D3Z9UUqKU0r0AoAGTeuYB42le8owhrwpB4CT/wDrapcQ9QtVVPu9OdQxB8x7JPkdbX7tfq+cPTqxoPYb6g/CwR0kpLOGsVJ4osfS0bPTj9rvA/0//wAWJptlRlUD0ifzju/zDu/G1oKGAIbzBsC3XvFFTJvVUmJg4Z9MGdqyXzEww3pRBmXKwOMEiCx6DLxsavVzJdgikYhOJpPrxP8ACPO012uIWOYGrAYj4cFHhYB9LahYR2l3q9WMT6sbWKl1SpmVQmMjScZeGhtfNypsINNSOoGdoKuwrsTJo056KBYKV5uRynHmGXFni0PFZB8CLLu9dDswHmQwcRERNNgfI6xz8bMlfd+hKwGXM+zUccD+9ZV3xuCqiQzkFMUM5OZKpGvWwLW0qgLIc4akkg8MhNkHef8AaqniP6Vs/wBNMdY5ZYTrwAGVs/3n/aanl/Stg1u9UhUe7pGtC7L/ADU0n++ttcqa2ym6Gb5ch/5d2/7SE/S2qVDnYPQAciJByIPLS2C75bCNzvLU/cbvUz+6T9NPK29LZY+0XYP3q6kqJq0pZY1I95fMZ+IsGIG3tNCWAXUkRbw2v7Au/aV6axMkWCe+buVaeUYv4c/lat/wmrpgb+U/pbTKew0Zpc4eiT65z62trse7j/29RfF0+q2BI3R2NWS8GaZYim2Q4Tl3piLabcFFc9oxlVPdXQeMfr9LBdn13Ss60irB1AxMe9kzaRrl05WY9l3TsqQUnvZk+JzjysFot62zzeai/wB8BVsws94SASZCk6f+tnraV9WjSeo3ujIcSeAHUmBYLdVemgUrjrOe0qcgx0B6Dl0sCtfrvfq2JWqoMEdzGBrpA1PH0tPszd+8AsxqLCiDJjrkTwszLs5seOpmxEN4ajy1sJbZ7rVKNUJAzhpiOYzg+cxYLu7yVRIxYl0IbQ+BCxa5edho0lR2RPGmzKfOMvUWK3ZFCgLpFvK2mtgTq21LzQqOq1hUUED8VZObhNVjKSc44WItvHUSO2u5zPtU2xCOcZGOulg+8CgVa4EgTd/i7O1mPaewKBzOIx7s+0eHI9NbBPcd4btVyFQAng2XpOtiDHjwtnd8vNK7fhOqlC0OMM4SwBJB/dJnDy42pVa14oV+yp1QMTqoQYiIbDhYZ8jp0sGl1DmvRvobIO9deWRMsu6PIs3zI/lsVvu073dsJfA4BzkagA55QfhZVve0heLyGUYVCwc5EliSQeWfwsHF0UCrUyOVNvh/6WzTef8AaqniP6VtpQaKrPBzRz/1QbZrvP8AtVXxH9K2DXqLhb3cm5U7vP8A9qkPrbVW1tjG2qxWpQYH2bvdz/8Aip/pbZC85zkc/WwSg29DWjBt9Ngxn7RtgfdbxjQRSrSy8g3vL9fO3G4V3i8Y3BAVSRI19bbHe7rTqgCoiuFOIBhMHnZAvWFbzeO3mMXdjjGgWM/eH8tgvDbFR4S7UyxjMx11zi1i77tV6o/xFUKCdFzP9+dqte63sEG71hwhHAmNe8Rl8LQVts7RoKXdaLoNSGA+ufpYGG7btUqf/Leqp/MGEz6aWs/8PcaViR1Bn4H6WUaO/daBN1JkwCG1PId3M2mpb33l5CXM6Tm3D0H9iwFxdy94wvUxU6GFyCdXM4eAyAE8c4tcq3xs8FJ4OZeP1E2X7uLxeWFRD2DxDFcw0HiMtCdbEtm3G9B2xXnGFOHlnr156ZWC5dlAhhrMGTmPH9LVN4FL0sS5uhkRy42t3LZGBX72J3YsTwnQQJ0i1ijTUe0ImwL2wNvTGIiDkenXw/W1na22YyWQNJ1J8BYRtnZZoOWpkQT7PPlA+lqtBMVMlyYBkc4JyjrwsEG0r0ztVy9o0joeAMZ8LNd3utRxLuwkHofKdB4Z9bA7ns1qtWqPY71OAc8oJJPWBYzvhtDsKBw+0WCjPMzmYy1iwKF52SK9RmFYP+IRhAMwIljwC8OvC0d4vdNL4KztjFLPLRnAhQOi5elu6G02qoxqYKdKiMqa5Go/DEZlvCwW9XOoSXcYQR3QR8hy62DvaW8Neqc21MxlhHLW02xk/Dk61KmZjoPhB062sbsbG7QFzBglVHDFhOflr42guT/hJHuCpi8QG+gFg+qOASJGdL5lTHztne8/7VV8R/SLOd4qSU4xHwAsmb0ftVXxH9K2DSd4UYtQgE/4WjoOVJDbTt27y1W7UmIM4YOXEZfS2d7SUl6Ef/D0R63dSfl8bM/2Z7RLJVpE+yQy+BkH4gHzsDkuKMwbUb3tNgPw6TVG4AQB6nh1Frt6VoJTNoyBORssbU3gel/zbs5I6H+/SwVr2b9WkMxpj8lAZ/6nJ/Sw6pupeThhXWAdTJzI1zOeVidPfUKs/dnCgTIOlqt5+0VQO4knqf0iwWaV3vVMQQYGXtQYGXvKbUtq3upXKXVRJdhOQ7qjXQ9LDW34r1WC91Qcsxl6T8ybMu592zqXiq4L+wNBhGpMcOXrYJtp7Gat2aQVVPZIiQRy65WF3vY5+8hCezRlzK6SOA6nrNmMOcWNaqmOHAD6m3e2aa1F5NEqRwOosFi4XJUQKqwOuvmedhuwq7DtcakTVcydOX0tLs2/VMqdQQw48GHT9Ld37aq0HAqLFM6VBmAeTcvHSwSttOjiCmomImAuISfDPOwje2+tT7NFWcZJ65WPU2pEY1VT1AE2C1ro9e8ByO7TEAecnzyFgqbYpF7xSVR3sAJ6DERPjPytYrbKNN1f2sJyHQnh1nj1tZuWz3Ndq9XumIVRwAmJ58fW09/2kEnECPKZHHTpYK+z7ufvNUgcEM/z/rZW39ql6lGiubM3xJwjzz0sxXLa4itUBRo1UHMqFCgjmJBsj3W9feL9SKzCuCSeYzJ+EeQsB/d3dTvhqkYEMxrLcfIWg3p2UzVhTp95quQacgozMRwA1PXxlwmFGIZe6g1bq3If2eVqF0BNdqrRKqKagD2feYjrmB5WDjZewVooFEYhA8JH9RsgbNuRIvSYlBUuM2g+y3wtoe1tu0bok1D3tVQRiJ/vU6WyysarGpelQqjOfCG1HUQYPjYPjdDjHeBkEiDP0sk71L/i6viP6RbRa90GC7ke8p4ZziAtnW9S/wCLq+I/pFg0vaxPa3cTEXeh5TRQW+3V2maFdHk4Jhv4TlPwm321z+JQy/8Ad7v/ANqnYddjBhpA4+E2DcwbSTZe3Rv2OiEYy9PLxHA/30sdqOACSYAEk9BmbAi/aU9MmjQQIKjGWbIQugnLiflZe2pu02HHTUAAaSRPUBjPnYzspnvFS833CGMhKIOi9T4LHqbc3+44Faphr16sSXwkIvEkc+OmVgSqF1Yuq+9PpnbRb3u7RrgVMbU8Kd8ro0DUjnYdt7ZvY4Lwi5RDAcCeI6R6GxHYe2KNS7VqYbvmm5g5EjCcgP0sEm7GxEwKxqVCMiBIAPHSNP8AezQ91WZsqbLud+VFwrSw4REvGUDkDZiuFWvmKyKvVWkH4CLBYFEG3GOkxKkgkCSDwHhahsm9iKrT3FY971MDy42QP+OVKl5eqis0yFVQZC8P762DTqd0RB3MuMDS3b3hV94Wz5tpXt8ku95MnguEeuG1TagviQXp06RbIYmxN45kx6WB2vm36amAST0Flzam9KhWXQnKCQTHgsn/AKhYTet0LyF7SowMxkGnXS1KvshKWRaX5QIHzsFGtWaqwVJAiJ0+WfqTZm3H2Y4qYlExpOg6nw1jjYVexgIRWlmALSYEZ8uFnncW7kUCYhCZB0xczHKwErxTCIxmSM2c6mM4H6WUtt72rdk7KjD1SJYnNVJzz5t0tW343yDzQux7oMNUHHovTrYXuduo15btagIoqf5zyHTmbBJu7u7Vvbi8XgkoT7xzeI06WcdsXdGT7s1MKrAYFUzmSV5d3LPl3Cedi952cGp4QTTwd5CsAgjME8I0yiyKduVxVdlIqFVh2ZYUE5M2uZAiFGomwAtoUKl1qijVJbAcgORMyvMSLZ/vYR97rRpiEfyi36C2RsZGPaVKnbllWXPAgnJY9kZ6etsB31WL9eANBUI+Vg0fbI71E8fu9H/sIR8rUKx7zMY7r6ZkQZtc29kaPW7UIPUUUn4NareKgh5MlifLQj4EiwNG7t7IaRAddOREGZ/vnZ9ut5WqgaMmEEHhzBtk2zLxhzUySMuOf9/72Yt39tlWgRrGZybpyy58PCwV7/s2rdrz93ut4wiqZwn3Micz4aWKpsu9FCDeC0iMiCM8jMidM9eFhu9c03NfC8lw6uNNAMJPAjPocutoLnvkhhWVl4Tl/YzsBfZlRqTC61+8hBFJ20dNCD1st7S2ObtVBpMcU9wHXDxnw0Nj9e802CguGUkmVIxIwzUx5ZxkbDdp7QFZamcVEKjEPMEDx5dLBOLze0UCgC1P3AdVGuZ0K28feq8EFMBx8TEAdcxa/dd6LuyKpODCApBE5ADll62kq71XfCZBK6CSonyHeiwANu7VNO7LSQmXktOueXy+dq25ahW7QwAra8zll4Wp3vbDV3ZRSRgxyXD3hwGFtRw6Wu3XZN7UAGKcAnMjIcST52Bs2nvKyyRCjmSBPgDJPlZfuCffb0MWSrGRB0GfHiTYdV2ccGJ2ZiSMOep1Jac4iOWtnfdCgoQsNBx+JNgI7ZoFqFRVyOGR0ggz8NOlsyoXkOHdyMc5CdW6zw4n0toe1dvKkADHiOFUGZqNpAH5ebG2eb37GN3qqRHfXGVX3DOY8LBw9wJqoQ0lxJAzIEx6k6DlYlvPvIUorc6LeyMNRxx5ovTgTYFeNoN3CndwpAI1z4+Nre7uwhU/GrStBSCT+aDOEcyedgm3S3V7ea1fuXdcyTlijXPgOZtsNCiqoAgAUARGkdLY5vVvM9SaFIhKIyhfejh4WatzN7Qbq/aHvUVzXiRHdK+OhHPOwE967+8Ld6ENVdgGA91TxbPT9DZcobKKV3okwB7WJcWKYxOsx3oAPUZZ6WYt2tmqC98q+3VzBPBY/seAFp9s7KF4AecFQCEIyJGufzE6cbBXbYz0StS61CUAzptmGEcDrn5/S2Ab6n/HXif/ABD9Lbls3bNW6kUbwpKSQrjgZmD1/d9CRbDN9mBv94IzBqEjwysGh7cpntKGUg3eiM+fYp8bDFHdYNkcj6ZN8PlYvt2QaBEz2F3I8qScbV6KL2mcBYMxyMGB1zsEV1AVtTHTVgeA5TBzsR2exOEMMhIEZARwEeUm0b0oKx7S90x/SvXmetp7rTGSrOEwTHPio+FgYjUF4o1qDNCtow0B1AHOTwFlDYpqAw9EOoEyKIeIyPlZuuVHusV1CnMe7kcknTqx1NudgbWprdkDqcYJDKozkc/n52ANtLbtBVK0KKU2ykwVz/hstpfsKkAZnOf3udmvePa1JxC0VBnvM+EE5zEAk6/SyregjOMJMQJyiOY/3sBnZe79M0VqXh+zxkkZ54fDmbWHNzpgijd8ZzmpUMheozg2D16w7pYsQMuJIyyEnIeVuqh7TDTQEgtC5RJ4DwmwNO6tGmRjWkFggK/FoBYt4cJ6m328l1Yr2inu4wrAHNjkcI58PMm0+xVwrTSc1U4j5xA6QsediFwubXnEGyphmDMOPNU+rePHQEq/XpqinU4BiZtARMLA65nz6WZ6d7F2uyBhm/s0xq54COQ+JPSy1tq7mlUqsVGAVUpsQYmO8RHUD+5sXq3qC19vMBipFGl+Qe6I/MePIeNgN7ubKYObxXg12yUcKa/lHXmf1sn7zXg1GrMSZFUoctFGWXL2bOe5e1xWpAGMQMeOhIPXOesjlYFf9lLV2g9KcqhkKNAYAZj8SLAM3W3c7du0qKRSXnq2WflbreXbJrMt2ug7g7qhePM2c9s0Fu9MBWPY+ywnvKCIlDqY1jp5Wz9ruLtjQ4DVWWRwcnR0KwOMiZHgbAvFY6HSzhuBsPtXNQlgIZMhwKQSTz70D1sEFNqrMwALADMDVslBjixMDxztp269yNOiqDLtFVmj3QFAM9SfkbARruCJOVKnoPzEaQOIB0HE+FvrtTMmrU9o+yv5V4Dqx4nw5W5TDUddAi+yvPhiPTl/vaS9Ox7o1JhfqfAfQ87BUv8AdzWIVQAwHec5iM+4eZPPhM2/OW+ixfrwIiHIgcMhb9KpThgieymbNxLEaePE+It+bN+f2+8/5hsGmbYIihz7CjHnRSPiLDnMKSNQx0/KRr9LW94C2K6oGCBrvSMwCZFFNePAAWGUb0/Z1w8F1Az5y0euevWwFaiL3gJgGJHAR3T4kzNurhWIAIB1MDj+9H18bC7jXWVLXpgWIxKqNM66xBzt7frz/iHBrMigTI/NA06GwPFxrYDDCSDlHPXwiONurxsGg5lH7PFmcgwnjE52AbJvNRqCmsCJEZZM6+76Z58RYrRql4A1jUHLwHTrYIqW59FpPb4iOYIWeExB+Nr2xd0rvTV1rAVXYxiUkBVjhnqMzxtw9RVEuThnuge8dMoz9MzYhdGLEdoBMd2ivLgXPDw6cbAmbX2V92c0qssrAtTeTnA8ddPjzsH2beGxoMUEHunkTxs778XN6t3V1gtTcRGQg5QvE5xnxspbMuPtuy91Bny5Hz5dYsDRsxajYaasMTd5m/JT0n0HrFmunUVKUUiBSRYB58SZ4n5k2zu97WKUhQpA9tV/5rchoqDllr52L7q37GKN3dpRGJBGjAAmOsMPOwDNvVCjCq0BRUxdmYPfga84gDxmy/Xvb1nxVCeg5f7nn0s8b37DNXFgzKwY4kx7I6xnzzFk2tdkZ0p3fGztlpz0BB0YZzwiLBd3YpVXr4qTFVU4mIyGWcegPlZ82Pd+8by3vuWBiAqBWgnpBmwKnR7C7rSpEFqzFRkcxAVzzgzA6C1baW07xWcXRWAWRTgIQII1aT6c7BdvV4a/VyVJF3pjCrfndiBlPXKeQtT2hsRnV6SiWpsWp5yYHtKPEQ0elmGiUu5p0QvcTPX3sjiP98bW9r/hsldQdY7okyPZIXSNQeeLwsAbZezFpVbvdwJae3rGYw5d1fITlzNmes0LgUZMAI/d9lVH8XyxG1TYNMik9VwcVVpM6wAFgcYJHxtPeCRnljmB/mNl6Iv1sE1CnCnCcyYnoNT8/haOlecmrRm3cpLz5fzHjyUWjvhJVaSe93BzwCAx89PO3z1FxFyQtKj3V4DFHfbwAhR1mwW7uqphQtL+03UnU+v0t+Z9+P2+8/5ht+lLrtClVP4bAka5EEA6ZETFvzVvuf8AH3n/ADDYNI2zdGqVLtBQRdqOb6Z0kFqaXKUqIro71CAWkcG6TAOdpNt1VNagtQHALtQJAyJmilq219nihFSnKkEAiZGckdc40/SwS0CabKjXilTKDhTlhpkTh9q0lbZyVLwzkhqOQlT7WUSscRrHSLUqt+QXis9Wnix54ctThY+HHMW4RjTuoYN/zHjukd0R3p5Mco6WAtc1NNDTeojEGKYD94T7vQHLwsUe9rQQs5A8BqdYUctbBq60Q9ECjTcVMlMmQA0KTBgkznM2+2vWpO703cKKanDE51OWhyGnnYGIXkANUJXFAZWJ7qK3GT1GvG1tGzXsSCrLDVJyI4EngNfWyZ9+NTZ7U/epMsnmpPdniYMj0t1QF5u1APHaXasneHAEyJPEGdDoYsDXT2lRbv8Aaq1OkBLtlDyYw5QTGYHGBYDte+rRprSQjXGxjVmzUZ5wqn1Ng9CpFwqLzrKfRTa/tW5US1JEqMKvZqZaIZ2w5Tw8TysAu6KrEsxOEe2fp/EbFLrUUKLw2VFGhAJ7zRkB0HE/rYdUu9ZlrIYIoyzEREkgSSNTy87T16jvcEBAwUmPHMlmJOXQR/ZsDHsbbd3q1Kat2hOKMKK0sdSxg84A5AE2r1trXaheK5li5JphkX2EyxsDObHP0t5s6930KrKbrTXu05ATGQ0acZz1tVvN6S63+sWpFlC4cOU6Ic55x8bAfo7WuTv94kJRpKiKCDjmZ0Gc659BYMNv3ZagdG73a42OFjPfMTp7sZW63OuV1c1KlXs3LN3bvOaiZmDGLWIHAWr7iUKLVXNREMPTjFw75JjyFgN1967qahmt3GEt+CxMwMs2sw7OvtK9glWZ1/hZO8CuGBOg+ls4rqRf64pJQfvMQK2HBEz7xAm2g7ods4xVfu8Lkq3eIXQwYYielgNpcESGCZoO7meGh1tDXU41AOagmf33kD0GI2vkyTl8rB6tWBiAzeSuntNCLx4Ln5WDtnwq9RRJjBTB8cK+rEn0t9V2djoqgIOBlIB0fAZaf4jPpbupdpVVUEhW6aKI56yZtZpSMsJCxkNfqelgBbK2S9E4nkMCVBZgWbtGWBl7q8PO2Cb8D/H3n/MNv0vVqSafd9+c+gNvzRvx+33n/MNg0fb+zxUFAgxUNCgAPzAUEY9ZH1tVpUGYA12LgewIyxa97iYBBz4E293pospu1VSR+BQg8iKSWrDa4jH7+XdE+3EYuUcYsE9xuYNRySjth7yflHdGuhPhaansij3mJhSJgmAsHM58c+PWy9QrtTcPnOufEHXyNie1L6HVadMA4yGJ456L652Ce6UrpTJqF2bC3dUTrmRmAJ0162OUKd0p0wwpq64MRdlxEAxrOeKeHWwTa91WndUWO8tTPzUzn4/S1+7qBs9iRE0z55x6aR52D26bGu9fG1B6gRmCvKwFkqRHOx2/bSu1zRaTAsMBVVicZGRZjymQB42A7lVVFGpiJEVabEjgADi+Atx9oSHFRYzmjQOSyIHjGZ8bA3bO2NcwhRqammqjUnNx32bWTAw+WVk3aN+ubkiqj4gQBgywrMnxyhQDkIs0lCtAA+8iZjWGgkL1OnjNkjbpNO+scCEhgcESug7pHHLKwX22/dlu9S70abqtXDiJgnLU6yTxizTerrS+5Gl2RSihEDF3sXdYYsjmZnWyvcNs1TVUi5XcFmUSaLQugkZ5RrlZy29SLU60E95qRaBqDhBgHTSwAbhuzde0QmlVIHtBnEBjBTFloc/HKxzZezKQr3iuyEPDIVmVHczy46W4oDvvTau5SoBBwJ3lEx7s4hnpnl0tZ2LSYVK1NzLAa/nlWAfz+c2ATsfZN3QXaulKXYBX1MMASSAdDAOnEdbDthXbsL1TwggO7wZBDYSYyJjja/VqGmgYkmi7A4l1pVI5D3Zgzzmwrad9SpTQnDINQNGWEnDnzGk+dgY62511rs1V+0DtUOIK4jXhkelj1xu1G6BqVNQqABhzJwxmeJMHPpYCu1lo4aNQF6mBCxVCZeNBhIM4QDlaltTa5KkBa6TlmtQjX9+mSPI2B2vZ7hA1OQ8TA+vwtQ2pRmAqY8EHCOPfRY5ezJ87LK71XlmVVpdoeChSHy4wJy62s0d4b1OE3OozDMqG7wBORKlRllr0sCrfdnX0V6poiqq4yVCsdJOgBjhoeVm3YVSpTFEV8XaGnzJlmq4FzkjS1UV7zhqYblWBZT3iVBAM4jrrED1NvL5fL0WFWnc2FNFGZcGAuMkjvHIYiR/CLA0LeFd4UyAcv4u8D8APW35w33/b7z/mG2xbqbSqGrDh1Eqq5ZDE4BLEkmYEC2Pb8/t95/zDYNK2xJ7BciOwo5HTvUaYPyGdlu77OY1QhBgZngSOk8TY/vHfGp/d4CtN3owCDlFJOR4k/C3mzr+Lw4pP+FV0VjoWAiDIkA/MWCrfrn2qALJZAcM6kSRh8YHz52rbAubFy8HuAH14+QtY/wCLsrkdkSwJxQTJMwTplax/xGqab1OyKMkEHgc4IIymLB3vIjvTBABGIL3fBiB/v1tdpXJvuhpESwp5YcxjJkKeRAnpnYRc9uVqYFQ01KEnMCBJnFxIk9RY/dawyqUyQGE4IJAHL95emosC/dtk7RpAqiVElgYBXNhmvHW1u+bvX+rTp40d3DODide6O5HHLObMW27yVu7kEghSUOueWatrx0Pwso7J3nqpUPa1HdGGFpzMcCOosFqrs3aYAxGoAsAHtB3Z00bpaXauyb2l6FSgjsQAUcQ2LCoBaNfUWk3n2nVWmnZ1O5VmSujYdBpIjF0s6Ur0Hu4rqcLouNwY/LLEcIYTPA+NgXdnXrbdSoqkPTUkSzU1AA56crNm0LqStUQzkqBlEkjFnwGts02bvNVF9W8MzYWfNSThCnu+EDL0sT2om2KIao9VogsSjoQFnUDWMxwsBiiajoWFMFc8YLZg4vbWB7pnEP1z6pmsl4p1GwkhSO62LGkzlkM88XXhxsnbNqbRq96g1Q4nOYZQMZGYkkAE8uNvLxeKtO800qmouBhKkjuk+0RBjXOwaLcbpTqdrSDSplgOBDgkHxViw8lsu7Y2PDU6hUhPfPEYQZE8dIE8R1sM2lt2v957O6tLsQuIKASxy54ZzgnQxNq+2KF/o0+0au1RMUPDHuPrDqwyM8YiwWKNY12DM7SpJVpzDEziyAJE5ZZiLM+xN5e1ihWY062JYbLDUhh5Yug1sgX+viu9N6ZZQrFCusGMWR1jjB0m3V12gtRSHHf56YiNCOTj0Ng069bVF2vb9oGftEXAaYxMMM4lKiSBOcxGdlG8b3u94HZUyjFWQGCT3iD7PFu6Y4SbAN29p9hflrMxMFpLSTBEZ8ZszXi61L1UFS7J93p1AxBJGJ8xiz1QZxA5aWAsd+UpIBWQrUBjAHUmObAEkHXI2q3jf671KT04ZMS4dDoYB06E2DPu2hBVU7w1k6a8c8Z/hxeWliWydxgv4leUpqpJQe00AnmYHx8LBZ2Je07Oq6uGJ7Fu6dIcSCNRmoP+sWxbfn9vvP8AmG273bdG7kAhGpsGIMMTiWRkc9ctRHnbCN+P2+8/5hsGi760YpXNx71BMuopUf8Ab0tX3iohr8FpMZYpnIMNlqen0sI29vtQrLQpmnUAo0kX3cz2dMNx5jK0ez99rvRB7O7tiOrtDHyzgemdgOXC71nvldaNZaTYnOJmiQG0Bg2KXigy3KsKtUVH8ZjSACOOs2z+rvHdmYs1OrmSYBUDWetiF230uqUXoi71IcyzFhOWkcBH1sEtKoSEp1GZaOInITE5EjmbOxuGEKaZxUyBhjQjKM9QevrZGO+92N37A3dyoJKkkYlY6kH6aWsbJ+0K73dCiUKsEySX4+Gg8hPWwOV/cm618x7GYOR1HDQ+IsO3T3eS+XWqshaq1JQn+EZHobAL79o9GrTZDQcFhGKRl5aW53d+0SjdUdRQepiYN3iBGUZfrYIb7Tq0iaFSR2bHungTrHjlZj3kvrJd6VKQe0RWB4hYEiRkQT8udlveDfq73oqxo1UZRE4gSRwBnlwtx/8A7K5nCXu1ZiihV/EAAjTKOecGwGNq7Vu9S6UKKU2WpS1YxnPtfGDYvctsGtca4q1GLJTCgKp0HsYmHDXIxnzsv3n7SqFRMD3UERqAqkN+YEHlwsP2Zvrd6IqqKNVlqrgYFh7Mg5H62B83CZmuz01ptUmocSiACuFT7RIhgcxFge8FBnv6KXxFzTAeMwDCjF+8OPhansv7UKN2EXe71EUmWVnDBjETnmDHI+VvL59pFzqVTVe4kufexkEEaEQciLBIl2+533DeQ3dJzWJgzDjgecWN7wbYRqLqWWpiUBKqMAWEggVEJmR6jwsv7V+0yheaQSvdmdlHdqyAw9NevOwTZ29F0pviehUqDgCYg8CCG1HUWA1VphLiJPeqVsQGfshCAfMzYhtzYbNRp10XVFLRxy/qHxFhO1vtCu14QCrdmxj31IWf4lGRy8LWW+06g1FKTXV+4AFZXwkRpz062AKJJzOtmDdreFruyAmUDElTpBGExHrHSy3ft6bs5xCi6NxK4YJ5xMDytV/49Q/LV9F/Wwbte7zTamlWmrO+IBSpUMuU90nu4emhnnYfe9s1C5dqNTAaZXsye6TqDkCZM4ZOQiTAInNd3vtFS65BKjqfdbDHlnkeo85sZr/bCjCBdmGomVORidRYHStvDWQj8BVVmElmEgEsCYBzzA0PvWwjfQzfrwebn5Cz5W+1mm2lCoOUFcvQC2bbe2ita8VKoBAcyAcyMhrYP//Z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6" name="AutoShape 10" descr="Výsledek obrázku pro nationalsozialismus der organisierte Wille der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7" name="TextovéPole 6"/>
          <p:cNvSpPr txBox="1"/>
          <p:nvPr/>
        </p:nvSpPr>
        <p:spPr>
          <a:xfrm>
            <a:off x="5000625" y="1485900"/>
            <a:ext cx="22129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smtClean="0">
                <a:solidFill>
                  <a:schemeClr val="bg1"/>
                </a:solidFill>
              </a:rPr>
              <a:t>Znovuzrození národa</a:t>
            </a:r>
            <a:endParaRPr lang="cs-CZ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0529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Umírněná demokracie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1543050"/>
            <a:ext cx="7500938" cy="5200650"/>
          </a:xfrm>
          <a:prstGeom prst="rect">
            <a:avLst/>
          </a:prstGeom>
        </p:spPr>
      </p:pic>
      <p:pic>
        <p:nvPicPr>
          <p:cNvPr id="16386" name="Picture 2" descr="http://vlast.cz/soubory/nahrane/1_mladibrani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1875" y="-142876"/>
            <a:ext cx="4810125" cy="7000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9228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Osnova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Propaganda (vizuální </a:t>
            </a:r>
            <a:r>
              <a:rPr lang="cs-CZ" dirty="0" smtClean="0"/>
              <a:t>dědictví)</a:t>
            </a:r>
            <a:endParaRPr lang="cs-CZ" dirty="0" smtClean="0"/>
          </a:p>
          <a:p>
            <a:r>
              <a:rPr lang="cs-CZ" dirty="0" smtClean="0"/>
              <a:t>Ideologické menu 30. a 40. let: </a:t>
            </a:r>
          </a:p>
          <a:p>
            <a:pPr lvl="1"/>
            <a:r>
              <a:rPr lang="cs-CZ" dirty="0" smtClean="0"/>
              <a:t>komunismus </a:t>
            </a:r>
            <a:r>
              <a:rPr lang="cs-CZ" dirty="0" smtClean="0"/>
              <a:t>(Moskva udává tón: od satiry k simplifikaci - dřevorytu k fotomontáži – vizuální vzorce revoluce), </a:t>
            </a:r>
          </a:p>
          <a:p>
            <a:pPr lvl="1"/>
            <a:r>
              <a:rPr lang="cs-CZ" dirty="0" smtClean="0"/>
              <a:t>fašismus/nacismus: der </a:t>
            </a:r>
            <a:r>
              <a:rPr lang="cs-CZ" dirty="0" err="1" smtClean="0"/>
              <a:t>Held</a:t>
            </a:r>
            <a:r>
              <a:rPr lang="cs-CZ" dirty="0" smtClean="0"/>
              <a:t> drtí nepřítele (drtí i Baťa), </a:t>
            </a:r>
          </a:p>
          <a:p>
            <a:pPr lvl="1"/>
            <a:r>
              <a:rPr lang="cs-CZ" dirty="0"/>
              <a:t>u</a:t>
            </a:r>
            <a:r>
              <a:rPr lang="cs-CZ" dirty="0" smtClean="0"/>
              <a:t>mírněná demokracie (TEXT: Fuchs</a:t>
            </a:r>
            <a:r>
              <a:rPr lang="cs-CZ" dirty="0" smtClean="0"/>
              <a:t>),</a:t>
            </a:r>
            <a:endParaRPr lang="cs-CZ" dirty="0" smtClean="0"/>
          </a:p>
          <a:p>
            <a:pPr marL="685800" lvl="2">
              <a:spcBef>
                <a:spcPts val="1000"/>
              </a:spcBef>
            </a:pPr>
            <a:r>
              <a:rPr lang="cs-CZ" sz="2400" dirty="0" smtClean="0"/>
              <a:t>kapitalismus </a:t>
            </a:r>
            <a:r>
              <a:rPr lang="cs-CZ" sz="2400" dirty="0"/>
              <a:t>(Aspidistra a Turek</a:t>
            </a:r>
            <a:r>
              <a:rPr lang="cs-CZ" sz="2400" dirty="0" smtClean="0"/>
              <a:t>) </a:t>
            </a:r>
            <a:endParaRPr lang="cs-CZ" sz="2400" dirty="0"/>
          </a:p>
          <a:p>
            <a:r>
              <a:rPr lang="cs-CZ" dirty="0" smtClean="0"/>
              <a:t>Problém </a:t>
            </a:r>
            <a:r>
              <a:rPr lang="cs-CZ" dirty="0" smtClean="0"/>
              <a:t>jazyka (TEXT: </a:t>
            </a:r>
            <a:r>
              <a:rPr lang="cs-CZ" dirty="0" err="1" smtClean="0"/>
              <a:t>Horkheimer</a:t>
            </a:r>
            <a:r>
              <a:rPr lang="cs-CZ" dirty="0" smtClean="0"/>
              <a:t> - </a:t>
            </a:r>
            <a:r>
              <a:rPr lang="cs-CZ" dirty="0" err="1" smtClean="0"/>
              <a:t>Adorno</a:t>
            </a:r>
            <a:r>
              <a:rPr lang="cs-CZ" dirty="0" smtClean="0"/>
              <a:t>)  </a:t>
            </a:r>
          </a:p>
          <a:p>
            <a:pPr lvl="8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20002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7410" name="Picture 2" descr="http://vlast.cz/soubory/nahrane/1_pohlednice2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015163" cy="5029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http://vlast.cz/soubory/nahrane/1_masaryk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9489" y="-1"/>
            <a:ext cx="4862512" cy="6627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00502" y="3454036"/>
            <a:ext cx="3328987" cy="3403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777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Aspidistra a Turek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G. </a:t>
            </a:r>
            <a:r>
              <a:rPr lang="cs-CZ" dirty="0" err="1" smtClean="0"/>
              <a:t>Orwell</a:t>
            </a:r>
            <a:r>
              <a:rPr lang="cs-CZ" dirty="0" smtClean="0"/>
              <a:t>: Bože chraň Aspidistru</a:t>
            </a:r>
          </a:p>
          <a:p>
            <a:r>
              <a:rPr lang="cs-CZ" dirty="0" smtClean="0"/>
              <a:t>Sv. Turek: </a:t>
            </a:r>
            <a:r>
              <a:rPr lang="cs-CZ" dirty="0" err="1" smtClean="0"/>
              <a:t>Botostroj</a:t>
            </a:r>
            <a:r>
              <a:rPr lang="cs-CZ" dirty="0" smtClean="0"/>
              <a:t>, Andělé úspěchu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2501" y="-142874"/>
            <a:ext cx="3619500" cy="6471904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650" y="2955711"/>
            <a:ext cx="4300537" cy="3221252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4534" y="3833813"/>
            <a:ext cx="1952625" cy="2343150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5724529" y="2955711"/>
            <a:ext cx="19526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… a duch kapitalismu</a:t>
            </a:r>
            <a:endParaRPr lang="cs-CZ" dirty="0"/>
          </a:p>
        </p:txBody>
      </p:sp>
      <p:pic>
        <p:nvPicPr>
          <p:cNvPr id="18434" name="Picture 2" descr="http://cdn.shopify.com/s/files/1/0254/2847/files/718_v1_drahota_grande.jpg?302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3613" y="-35915"/>
            <a:ext cx="4857750" cy="6923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2178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8362950" cy="592138"/>
          </a:xfrm>
        </p:spPr>
        <p:txBody>
          <a:bodyPr>
            <a:normAutofit/>
          </a:bodyPr>
          <a:lstStyle/>
          <a:p>
            <a:r>
              <a:rPr lang="cs-CZ" sz="3200" dirty="0" smtClean="0"/>
              <a:t>Firma jako městský stát (model </a:t>
            </a:r>
            <a:r>
              <a:rPr lang="cs-CZ" sz="3200" dirty="0" err="1" smtClean="0"/>
              <a:t>company</a:t>
            </a:r>
            <a:r>
              <a:rPr lang="cs-CZ" sz="3200" dirty="0" smtClean="0"/>
              <a:t> </a:t>
            </a:r>
            <a:r>
              <a:rPr lang="cs-CZ" sz="3200" dirty="0" err="1" smtClean="0"/>
              <a:t>town</a:t>
            </a:r>
            <a:r>
              <a:rPr lang="cs-CZ" sz="3200" dirty="0" smtClean="0"/>
              <a:t>)</a:t>
            </a:r>
            <a:endParaRPr lang="cs-CZ" sz="32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9458" name="Picture 2" descr="http://ekonomicky-denik.cz/wp-content/uploads/2015/03/bata-bota-reklama-580px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159" y="957264"/>
            <a:ext cx="9281607" cy="5857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9" name="Picture 3" descr="MZA-Zlin-AmerickaReklama2 111"/>
          <p:cNvPicPr>
            <a:picLocks noChangeAspect="1" noChangeArrowheads="1"/>
          </p:cNvPicPr>
          <p:nvPr/>
        </p:nvPicPr>
        <p:blipFill>
          <a:blip r:embed="rId3">
            <a:lum bright="-20000" contrast="12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8" t="5247" r="18576" b="7397"/>
          <a:stretch>
            <a:fillRect/>
          </a:stretch>
        </p:blipFill>
        <p:spPr bwMode="auto">
          <a:xfrm>
            <a:off x="1390650" y="0"/>
            <a:ext cx="9653587" cy="8178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3299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schilderjagd.de/wp-content/uploads/2013/07/foto-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1042" y="-471488"/>
            <a:ext cx="12363979" cy="9272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850" y="1131095"/>
            <a:ext cx="10515600" cy="4351338"/>
          </a:xfrm>
        </p:spPr>
        <p:txBody>
          <a:bodyPr/>
          <a:lstStyle/>
          <a:p>
            <a:r>
              <a:rPr lang="cs-CZ" b="1" dirty="0" smtClean="0">
                <a:solidFill>
                  <a:schemeClr val="bg1"/>
                </a:solidFill>
              </a:rPr>
              <a:t>Leo </a:t>
            </a:r>
            <a:r>
              <a:rPr lang="cs-CZ" b="1" dirty="0" err="1" smtClean="0">
                <a:solidFill>
                  <a:schemeClr val="bg1"/>
                </a:solidFill>
              </a:rPr>
              <a:t>Heilbrunn</a:t>
            </a:r>
            <a:r>
              <a:rPr lang="cs-CZ" b="1" dirty="0" smtClean="0">
                <a:solidFill>
                  <a:schemeClr val="bg1"/>
                </a:solidFill>
              </a:rPr>
              <a:t>, </a:t>
            </a:r>
            <a:r>
              <a:rPr lang="cs-CZ" b="1" dirty="0" err="1" smtClean="0">
                <a:solidFill>
                  <a:schemeClr val="bg1"/>
                </a:solidFill>
              </a:rPr>
              <a:t>Piras</a:t>
            </a:r>
            <a:r>
              <a:rPr lang="cs-CZ" b="1" dirty="0" smtClean="0">
                <a:solidFill>
                  <a:schemeClr val="bg1"/>
                </a:solidFill>
              </a:rPr>
              <a:t>, I.R.E-film</a:t>
            </a:r>
            <a:endParaRPr lang="cs-CZ" b="1" dirty="0">
              <a:solidFill>
                <a:schemeClr val="bg1"/>
              </a:solidFill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3850" y="0"/>
            <a:ext cx="10515600" cy="1325563"/>
          </a:xfrm>
        </p:spPr>
        <p:txBody>
          <a:bodyPr/>
          <a:lstStyle/>
          <a:p>
            <a:r>
              <a:rPr lang="cs-CZ" b="1" dirty="0" smtClean="0">
                <a:solidFill>
                  <a:schemeClr val="bg1"/>
                </a:solidFill>
              </a:rPr>
              <a:t>Co nemá reklamu je podezřelé!</a:t>
            </a:r>
            <a:endParaRPr lang="cs-CZ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4870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1" r="1815"/>
          <a:stretch/>
        </p:blipFill>
        <p:spPr>
          <a:xfrm>
            <a:off x="2128838" y="0"/>
            <a:ext cx="8329612" cy="6790134"/>
          </a:xfrm>
        </p:spPr>
      </p:pic>
    </p:spTree>
    <p:extLst>
      <p:ext uri="{BB962C8B-B14F-4D97-AF65-F5344CB8AC3E}">
        <p14:creationId xmlns:p14="http://schemas.microsoft.com/office/powerpoint/2010/main" val="738787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4338" name="Picture 2" descr="http://img2.rajce.idnes.cz/d0203/0/107/107375_457db338b131aef4f5cb67f51e136030/images/Nationalsozialiste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13" y="0"/>
            <a:ext cx="4533900" cy="6334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obrázek 6" descr="P306013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51" t="52843" r="2859" b="13115"/>
          <a:stretch>
            <a:fillRect/>
          </a:stretch>
        </p:blipFill>
        <p:spPr bwMode="auto">
          <a:xfrm>
            <a:off x="6800850" y="168669"/>
            <a:ext cx="3914775" cy="6416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197350" y="1090612"/>
            <a:ext cx="3052763" cy="577850"/>
          </a:xfrm>
          <a:solidFill>
            <a:schemeClr val="accent2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cs-CZ" sz="2800" b="1" dirty="0" smtClean="0"/>
              <a:t>monumentalizace</a:t>
            </a:r>
            <a:endParaRPr lang="cs-CZ" sz="2800" b="1" dirty="0"/>
          </a:p>
        </p:txBody>
      </p:sp>
      <p:pic>
        <p:nvPicPr>
          <p:cNvPr id="14340" name="Picture 4" descr="P4230062"/>
          <p:cNvPicPr>
            <a:picLocks noChangeAspect="1" noChangeArrowheads="1"/>
          </p:cNvPicPr>
          <p:nvPr/>
        </p:nvPicPr>
        <p:blipFill>
          <a:blip r:embed="rId4">
            <a:lum bright="18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40" t="6946" r="56383" b="19569"/>
          <a:stretch>
            <a:fillRect/>
          </a:stretch>
        </p:blipFill>
        <p:spPr bwMode="auto">
          <a:xfrm>
            <a:off x="7543800" y="0"/>
            <a:ext cx="4129088" cy="6950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846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95375" y="2052938"/>
            <a:ext cx="20330160" cy="6750370"/>
          </a:xfrm>
        </p:spPr>
        <p:txBody>
          <a:bodyPr/>
          <a:lstStyle/>
          <a:p>
            <a:endParaRPr lang="cs-CZ" dirty="0"/>
          </a:p>
        </p:txBody>
      </p:sp>
      <p:pic>
        <p:nvPicPr>
          <p:cNvPr id="20482" name="Picture 2" descr="P822003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4" t="5269" r="6767" b="4401"/>
          <a:stretch>
            <a:fillRect/>
          </a:stretch>
        </p:blipFill>
        <p:spPr bwMode="auto">
          <a:xfrm>
            <a:off x="7163166" y="228600"/>
            <a:ext cx="4922471" cy="662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257174" y="298663"/>
            <a:ext cx="23571200" cy="46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20483" name="Picture 3" descr="P91700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7" t="3952" r="7382" b="2672"/>
          <a:stretch>
            <a:fillRect/>
          </a:stretch>
        </p:blipFill>
        <p:spPr bwMode="auto">
          <a:xfrm>
            <a:off x="257175" y="-16933"/>
            <a:ext cx="4972050" cy="6874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81709" y="636420"/>
            <a:ext cx="3228974" cy="681107"/>
          </a:xfrm>
          <a:solidFill>
            <a:schemeClr val="accent2">
              <a:lumMod val="60000"/>
              <a:lumOff val="40000"/>
            </a:schemeClr>
          </a:solidFill>
        </p:spPr>
        <p:txBody>
          <a:bodyPr>
            <a:noAutofit/>
          </a:bodyPr>
          <a:lstStyle/>
          <a:p>
            <a:r>
              <a:rPr lang="cs-CZ" sz="2800" b="1" i="1" dirty="0" err="1" smtClean="0"/>
              <a:t>Aufhebung</a:t>
            </a:r>
            <a:r>
              <a:rPr lang="cs-CZ" sz="2800" b="1" dirty="0" smtClean="0"/>
              <a:t> jako destrukce</a:t>
            </a:r>
            <a:endParaRPr lang="cs-CZ" sz="2800" b="1" dirty="0"/>
          </a:p>
        </p:txBody>
      </p:sp>
    </p:spTree>
    <p:extLst>
      <p:ext uri="{BB962C8B-B14F-4D97-AF65-F5344CB8AC3E}">
        <p14:creationId xmlns:p14="http://schemas.microsoft.com/office/powerpoint/2010/main" val="619348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P205002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4" t="4401" r="4712" b="7764"/>
          <a:stretch>
            <a:fillRect/>
          </a:stretch>
        </p:blipFill>
        <p:spPr bwMode="auto">
          <a:xfrm>
            <a:off x="6829425" y="-2942"/>
            <a:ext cx="5362575" cy="686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4" descr="http://api.ning.com/files/OFlVCqEVHBSWPtG5wNlWYCi19QEP71ZkfYTZh3a3EMDBXPWnmmLoF3xAHYcXk6BoWNtKNJmCcINviY0ZluJ08*K7gB51EjHZ/W1942Lissitzky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4690"/>
            <a:ext cx="4800600" cy="6892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800600" y="1279525"/>
            <a:ext cx="2028825" cy="620713"/>
          </a:xfrm>
          <a:solidFill>
            <a:schemeClr val="accent2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cs-CZ" sz="3200" b="1" dirty="0" smtClean="0"/>
              <a:t>zdvojování</a:t>
            </a:r>
            <a:endParaRPr lang="cs-CZ" sz="3200" b="1" dirty="0"/>
          </a:p>
        </p:txBody>
      </p:sp>
    </p:spTree>
    <p:extLst>
      <p:ext uri="{BB962C8B-B14F-4D97-AF65-F5344CB8AC3E}">
        <p14:creationId xmlns:p14="http://schemas.microsoft.com/office/powerpoint/2010/main" val="2974754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1" name="Picture 3" descr="P2060018"/>
          <p:cNvPicPr>
            <a:picLocks noChangeAspect="1" noChangeArrowheads="1"/>
          </p:cNvPicPr>
          <p:nvPr/>
        </p:nvPicPr>
        <p:blipFill>
          <a:blip r:embed="rId2">
            <a:lum bright="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09" t="10356" r="14633" b="12341"/>
          <a:stretch>
            <a:fillRect/>
          </a:stretch>
        </p:blipFill>
        <p:spPr bwMode="auto">
          <a:xfrm>
            <a:off x="0" y="0"/>
            <a:ext cx="4767262" cy="726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-2249038" y="-30957"/>
            <a:ext cx="24301000" cy="5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22532" name="Picture 4" descr="MZA-BVV 221"/>
          <p:cNvPicPr>
            <a:picLocks noChangeAspect="1" noChangeArrowheads="1"/>
          </p:cNvPicPr>
          <p:nvPr/>
        </p:nvPicPr>
        <p:blipFill>
          <a:blip r:embed="rId3" cstate="print">
            <a:lum bright="6000" contrast="6000"/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07" t="4048" r="7829" b="8684"/>
          <a:stretch>
            <a:fillRect/>
          </a:stretch>
        </p:blipFill>
        <p:spPr bwMode="auto">
          <a:xfrm>
            <a:off x="7543800" y="-30957"/>
            <a:ext cx="4648200" cy="6863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718500" y="1079501"/>
            <a:ext cx="2825300" cy="863600"/>
          </a:xfrm>
          <a:solidFill>
            <a:schemeClr val="accent2">
              <a:lumMod val="60000"/>
              <a:lumOff val="40000"/>
            </a:schemeClr>
          </a:solidFill>
        </p:spPr>
        <p:txBody>
          <a:bodyPr>
            <a:normAutofit fontScale="90000"/>
          </a:bodyPr>
          <a:lstStyle/>
          <a:p>
            <a:r>
              <a:rPr lang="cs-CZ" b="1" dirty="0"/>
              <a:t>z</a:t>
            </a:r>
            <a:r>
              <a:rPr lang="cs-CZ" b="1" dirty="0" smtClean="0"/>
              <a:t>množování</a:t>
            </a:r>
            <a:br>
              <a:rPr lang="cs-CZ" b="1" dirty="0" smtClean="0"/>
            </a:br>
            <a:r>
              <a:rPr lang="cs-CZ" b="1" dirty="0" smtClean="0"/>
              <a:t>multiplikace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684899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199" y="365126"/>
            <a:ext cx="8748714" cy="706438"/>
          </a:xfrm>
        </p:spPr>
        <p:txBody>
          <a:bodyPr>
            <a:normAutofit fontScale="90000"/>
          </a:bodyPr>
          <a:lstStyle/>
          <a:p>
            <a:r>
              <a:rPr lang="cs-CZ" dirty="0" smtClean="0">
                <a:solidFill>
                  <a:schemeClr val="bg1"/>
                </a:solidFill>
              </a:rPr>
              <a:t>Analogie</a:t>
            </a:r>
            <a:r>
              <a:rPr lang="cs-CZ" dirty="0" smtClean="0"/>
              <a:t> </a:t>
            </a:r>
            <a:r>
              <a:rPr lang="cs-CZ" dirty="0" err="1" smtClean="0">
                <a:solidFill>
                  <a:schemeClr val="bg1"/>
                </a:solidFill>
              </a:rPr>
              <a:t>narativu</a:t>
            </a:r>
            <a:r>
              <a:rPr lang="cs-CZ" dirty="0">
                <a:solidFill>
                  <a:schemeClr val="bg1"/>
                </a:solidFill>
              </a:rPr>
              <a:t>,</a:t>
            </a:r>
            <a:r>
              <a:rPr lang="cs-CZ" dirty="0" smtClean="0">
                <a:solidFill>
                  <a:schemeClr val="bg1"/>
                </a:solidFill>
              </a:rPr>
              <a:t> kontrast a simplifikace</a:t>
            </a:r>
            <a:endParaRPr lang="cs-CZ" dirty="0">
              <a:solidFill>
                <a:schemeClr val="bg1"/>
              </a:solidFill>
            </a:endParaRPr>
          </a:p>
        </p:txBody>
      </p:sp>
      <p:pic>
        <p:nvPicPr>
          <p:cNvPr id="23554" name="Picture 2" descr="P8210023"/>
          <p:cNvPicPr>
            <a:picLocks noChangeAspect="1" noChangeArrowheads="1"/>
          </p:cNvPicPr>
          <p:nvPr/>
        </p:nvPicPr>
        <p:blipFill>
          <a:blip r:embed="rId2">
            <a:lum bright="18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17" t="29021" r="2571" b="18028"/>
          <a:stretch>
            <a:fillRect/>
          </a:stretch>
        </p:blipFill>
        <p:spPr bwMode="auto">
          <a:xfrm>
            <a:off x="-238125" y="1071564"/>
            <a:ext cx="12896850" cy="5693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00316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518" y="3885703"/>
            <a:ext cx="2655890" cy="3701112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Propaganda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„</a:t>
            </a:r>
            <a:r>
              <a:rPr lang="cs-CZ" i="1" dirty="0" smtClean="0"/>
              <a:t>Výklad teorie</a:t>
            </a:r>
            <a:r>
              <a:rPr lang="cs-CZ" dirty="0" smtClean="0"/>
              <a:t>“? (</a:t>
            </a:r>
            <a:r>
              <a:rPr lang="cs-CZ" dirty="0" err="1" smtClean="0"/>
              <a:t>Willi</a:t>
            </a:r>
            <a:r>
              <a:rPr lang="cs-CZ" dirty="0" smtClean="0"/>
              <a:t> </a:t>
            </a:r>
            <a:r>
              <a:rPr lang="cs-CZ" dirty="0" err="1" smtClean="0"/>
              <a:t>Münzenberg</a:t>
            </a:r>
            <a:r>
              <a:rPr lang="cs-CZ" dirty="0" smtClean="0"/>
              <a:t> - </a:t>
            </a:r>
            <a:r>
              <a:rPr lang="de-DE" sz="1800" dirty="0"/>
              <a:t>Propaganda-Chef der Kommunistischen Internationale für die westliche Welt</a:t>
            </a:r>
            <a:r>
              <a:rPr lang="cs-CZ" dirty="0" smtClean="0"/>
              <a:t>)</a:t>
            </a:r>
            <a:endParaRPr lang="cs-CZ" dirty="0" smtClean="0"/>
          </a:p>
          <a:p>
            <a:r>
              <a:rPr lang="cs-CZ" dirty="0"/>
              <a:t> </a:t>
            </a:r>
            <a:r>
              <a:rPr lang="cs-CZ" dirty="0" smtClean="0"/>
              <a:t>instituce: </a:t>
            </a:r>
            <a:r>
              <a:rPr lang="cs-CZ" i="1" dirty="0" err="1" smtClean="0"/>
              <a:t>Sacra</a:t>
            </a:r>
            <a:r>
              <a:rPr lang="cs-CZ" i="1" dirty="0" smtClean="0"/>
              <a:t> </a:t>
            </a:r>
            <a:r>
              <a:rPr lang="cs-CZ" i="1" dirty="0" err="1"/>
              <a:t>congregatio</a:t>
            </a:r>
            <a:r>
              <a:rPr lang="cs-CZ" i="1" dirty="0"/>
              <a:t> de propaganda fide</a:t>
            </a:r>
            <a:r>
              <a:rPr lang="cs-CZ" dirty="0"/>
              <a:t> (tj. Svatá kongregace pro šíření víry</a:t>
            </a:r>
            <a:r>
              <a:rPr lang="cs-CZ" dirty="0" smtClean="0"/>
              <a:t>)</a:t>
            </a:r>
          </a:p>
          <a:p>
            <a:r>
              <a:rPr lang="cs-CZ" dirty="0" smtClean="0"/>
              <a:t>Metoda: repertoár, vizuální jednotky, rétorické figury</a:t>
            </a:r>
          </a:p>
          <a:p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2848" y="4108360"/>
            <a:ext cx="1959789" cy="2637612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70155" y="2817666"/>
            <a:ext cx="3221831" cy="4301310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4972848" y="167425"/>
            <a:ext cx="7219152" cy="147732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cs-CZ" dirty="0" smtClean="0"/>
              <a:t>IDEOLOGIE</a:t>
            </a:r>
          </a:p>
          <a:p>
            <a:r>
              <a:rPr lang="cs-CZ" i="1" dirty="0" smtClean="0"/>
              <a:t>Myšlenky </a:t>
            </a:r>
            <a:r>
              <a:rPr lang="cs-CZ" i="1" dirty="0"/>
              <a:t>vládnoucí třídy, jsou v každé epoše myšlenkami vládnoucími, tj. třída, která je vládnoucí materiální mocí společnosti, je současně její vládnoucí duchovní </a:t>
            </a:r>
            <a:r>
              <a:rPr lang="cs-CZ" i="1" dirty="0" smtClean="0"/>
              <a:t>mocí</a:t>
            </a:r>
          </a:p>
          <a:p>
            <a:r>
              <a:rPr lang="cs-CZ" dirty="0" smtClean="0"/>
              <a:t>		Karl Marx – Friedrich Engels (</a:t>
            </a:r>
            <a:r>
              <a:rPr lang="cs-CZ" i="1" dirty="0" smtClean="0"/>
              <a:t>Německá ideologie</a:t>
            </a:r>
            <a:r>
              <a:rPr lang="cs-CZ" dirty="0" smtClean="0"/>
              <a:t>, 1846)</a:t>
            </a:r>
            <a:endParaRPr lang="cs-CZ" dirty="0"/>
          </a:p>
        </p:txBody>
      </p:sp>
      <p:sp>
        <p:nvSpPr>
          <p:cNvPr id="8" name="TextovéPole 7"/>
          <p:cNvSpPr txBox="1"/>
          <p:nvPr/>
        </p:nvSpPr>
        <p:spPr>
          <a:xfrm>
            <a:off x="7147774" y="5447640"/>
            <a:ext cx="7536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James M. Flagg,1916</a:t>
            </a:r>
            <a:endParaRPr lang="cs-CZ" dirty="0"/>
          </a:p>
        </p:txBody>
      </p:sp>
      <p:sp>
        <p:nvSpPr>
          <p:cNvPr id="9" name="TextovéPole 8"/>
          <p:cNvSpPr txBox="1"/>
          <p:nvPr/>
        </p:nvSpPr>
        <p:spPr>
          <a:xfrm>
            <a:off x="2921908" y="5822642"/>
            <a:ext cx="10821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4. července 1776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00643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délník 15"/>
          <p:cNvSpPr/>
          <p:nvPr/>
        </p:nvSpPr>
        <p:spPr>
          <a:xfrm>
            <a:off x="6362163" y="1825625"/>
            <a:ext cx="4803820" cy="261758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Obdélník 14"/>
          <p:cNvSpPr/>
          <p:nvPr/>
        </p:nvSpPr>
        <p:spPr>
          <a:xfrm>
            <a:off x="4365938" y="1815921"/>
            <a:ext cx="1738648" cy="262729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Obdélník 11"/>
          <p:cNvSpPr/>
          <p:nvPr/>
        </p:nvSpPr>
        <p:spPr>
          <a:xfrm>
            <a:off x="838200" y="3438659"/>
            <a:ext cx="1840605" cy="81136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Jak působí </a:t>
            </a:r>
            <a:r>
              <a:rPr lang="cs-CZ" i="1" dirty="0" smtClean="0"/>
              <a:t>dílo</a:t>
            </a:r>
            <a:r>
              <a:rPr lang="cs-CZ" dirty="0" smtClean="0"/>
              <a:t>, </a:t>
            </a:r>
            <a:r>
              <a:rPr lang="cs-CZ" i="1" dirty="0" smtClean="0"/>
              <a:t>projev</a:t>
            </a:r>
            <a:r>
              <a:rPr lang="cs-CZ" dirty="0" smtClean="0"/>
              <a:t>, </a:t>
            </a:r>
            <a:r>
              <a:rPr lang="cs-CZ" i="1" dirty="0" smtClean="0"/>
              <a:t>reklama</a:t>
            </a:r>
            <a:r>
              <a:rPr lang="cs-CZ" dirty="0" smtClean="0"/>
              <a:t> a </a:t>
            </a:r>
            <a:r>
              <a:rPr lang="cs-CZ" i="1" dirty="0" smtClean="0"/>
              <a:t>propaganda</a:t>
            </a:r>
            <a:endParaRPr lang="cs-CZ" i="1" dirty="0"/>
          </a:p>
        </p:txBody>
      </p:sp>
      <p:sp>
        <p:nvSpPr>
          <p:cNvPr id="4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None/>
            </a:pPr>
            <a:r>
              <a:rPr lang="cs-CZ" altLang="cs-CZ" sz="2000" dirty="0"/>
              <a:t>			 </a:t>
            </a:r>
            <a:r>
              <a:rPr lang="cs-CZ" altLang="cs-CZ" sz="2000" dirty="0" smtClean="0"/>
              <a:t>		 </a:t>
            </a:r>
            <a:r>
              <a:rPr lang="cs-CZ" altLang="cs-CZ" sz="2000" dirty="0"/>
              <a:t>prostředky  	cíle</a:t>
            </a:r>
          </a:p>
          <a:p>
            <a:endParaRPr lang="cs-CZ" altLang="cs-CZ" sz="2000" dirty="0"/>
          </a:p>
          <a:p>
            <a:pPr>
              <a:buFont typeface="Wingdings" panose="05000000000000000000" pitchFamily="2" charset="2"/>
              <a:buNone/>
            </a:pPr>
            <a:r>
              <a:rPr lang="cs-CZ" altLang="cs-CZ" sz="2000" dirty="0" smtClean="0"/>
              <a:t>Estetická (pragmatická teorie):    	nápodoba    	libost </a:t>
            </a:r>
            <a:r>
              <a:rPr lang="cs-CZ" altLang="cs-CZ" sz="2000" dirty="0"/>
              <a:t>(dojetí, poučení)</a:t>
            </a:r>
          </a:p>
          <a:p>
            <a:pPr>
              <a:buFont typeface="Wingdings" panose="05000000000000000000" pitchFamily="2" charset="2"/>
              <a:buNone/>
            </a:pPr>
            <a:r>
              <a:rPr lang="cs-CZ" altLang="cs-CZ" sz="2000" dirty="0"/>
              <a:t>Rétorika: 	  </a:t>
            </a:r>
            <a:r>
              <a:rPr lang="cs-CZ" altLang="cs-CZ" sz="2000" dirty="0" smtClean="0"/>
              <a:t>		nápodoba    	libost </a:t>
            </a:r>
            <a:r>
              <a:rPr lang="cs-CZ" altLang="cs-CZ" sz="2000" dirty="0"/>
              <a:t>	 </a:t>
            </a:r>
            <a:r>
              <a:rPr lang="cs-CZ" altLang="cs-CZ" sz="2000" dirty="0" smtClean="0"/>
              <a:t>    přesvědčení </a:t>
            </a:r>
            <a:r>
              <a:rPr lang="cs-CZ" altLang="cs-CZ" sz="2000" dirty="0"/>
              <a:t>(</a:t>
            </a:r>
            <a:r>
              <a:rPr lang="cs-CZ" altLang="cs-CZ" sz="2000" dirty="0" err="1"/>
              <a:t>persvaze</a:t>
            </a:r>
            <a:r>
              <a:rPr lang="cs-CZ" altLang="cs-CZ" sz="2000" dirty="0"/>
              <a:t>)</a:t>
            </a:r>
          </a:p>
          <a:p>
            <a:pPr>
              <a:buFont typeface="Wingdings" panose="05000000000000000000" pitchFamily="2" charset="2"/>
              <a:buNone/>
            </a:pPr>
            <a:r>
              <a:rPr lang="cs-CZ" altLang="cs-CZ" sz="2000" b="1" dirty="0"/>
              <a:t>Reklama: 	   </a:t>
            </a:r>
            <a:r>
              <a:rPr lang="cs-CZ" altLang="cs-CZ" sz="2000" b="1" dirty="0" smtClean="0"/>
              <a:t>		nápodoba    </a:t>
            </a:r>
            <a:r>
              <a:rPr lang="cs-CZ" altLang="cs-CZ" sz="2000" b="1" dirty="0"/>
              <a:t>(</a:t>
            </a:r>
            <a:r>
              <a:rPr lang="cs-CZ" altLang="cs-CZ" sz="2000" b="1" dirty="0">
                <a:solidFill>
                  <a:schemeClr val="hlink"/>
                </a:solidFill>
              </a:rPr>
              <a:t>libost</a:t>
            </a:r>
            <a:r>
              <a:rPr lang="cs-CZ" altLang="cs-CZ" sz="2000" b="1" dirty="0"/>
              <a:t>) 	 </a:t>
            </a:r>
            <a:r>
              <a:rPr lang="cs-CZ" altLang="cs-CZ" sz="2000" b="1" dirty="0" smtClean="0"/>
              <a:t>    přesvědčení    </a:t>
            </a:r>
            <a:r>
              <a:rPr lang="cs-CZ" altLang="cs-CZ" sz="2000" b="1" dirty="0">
                <a:solidFill>
                  <a:srgbClr val="FF3300"/>
                </a:solidFill>
              </a:rPr>
              <a:t>chování/konání</a:t>
            </a:r>
          </a:p>
          <a:p>
            <a:pPr>
              <a:buFont typeface="Wingdings" panose="05000000000000000000" pitchFamily="2" charset="2"/>
              <a:buNone/>
            </a:pPr>
            <a:r>
              <a:rPr lang="cs-CZ" altLang="cs-CZ" sz="2000" b="1" dirty="0" smtClean="0"/>
              <a:t> </a:t>
            </a:r>
            <a:r>
              <a:rPr lang="cs-CZ" altLang="cs-CZ" sz="2000" b="1" dirty="0"/>
              <a:t>&amp;</a:t>
            </a:r>
            <a:r>
              <a:rPr lang="cs-CZ" altLang="cs-CZ" sz="2000" b="1" dirty="0" smtClean="0"/>
              <a:t>  propaganda</a:t>
            </a:r>
            <a:endParaRPr lang="cs-CZ" altLang="cs-CZ" sz="2000" b="1" dirty="0"/>
          </a:p>
          <a:p>
            <a:pPr>
              <a:buFont typeface="Wingdings" panose="05000000000000000000" pitchFamily="2" charset="2"/>
              <a:buNone/>
            </a:pPr>
            <a:endParaRPr lang="cs-CZ" altLang="cs-CZ" sz="2000" dirty="0">
              <a:solidFill>
                <a:srgbClr val="FF3300"/>
              </a:solidFill>
            </a:endParaRPr>
          </a:p>
          <a:p>
            <a:pPr>
              <a:buFont typeface="Wingdings" panose="05000000000000000000" pitchFamily="2" charset="2"/>
              <a:buNone/>
            </a:pPr>
            <a:r>
              <a:rPr lang="cs-CZ" altLang="cs-CZ" sz="2000" dirty="0" smtClean="0">
                <a:solidFill>
                  <a:srgbClr val="FF3300"/>
                </a:solidFill>
              </a:rPr>
              <a:t> </a:t>
            </a:r>
            <a:endParaRPr lang="cs-CZ" altLang="cs-CZ" sz="2000" dirty="0">
              <a:solidFill>
                <a:srgbClr val="FF3300"/>
              </a:solidFill>
            </a:endParaRPr>
          </a:p>
        </p:txBody>
      </p:sp>
      <p:sp>
        <p:nvSpPr>
          <p:cNvPr id="5" name="Šipka doprava 4"/>
          <p:cNvSpPr/>
          <p:nvPr/>
        </p:nvSpPr>
        <p:spPr>
          <a:xfrm>
            <a:off x="4082603" y="2730321"/>
            <a:ext cx="489397" cy="14166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Šipka doprava 5"/>
          <p:cNvSpPr/>
          <p:nvPr/>
        </p:nvSpPr>
        <p:spPr>
          <a:xfrm>
            <a:off x="5761149" y="2730321"/>
            <a:ext cx="489397" cy="14166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Šipka doprava 6"/>
          <p:cNvSpPr/>
          <p:nvPr/>
        </p:nvSpPr>
        <p:spPr>
          <a:xfrm>
            <a:off x="5761148" y="3130675"/>
            <a:ext cx="489397" cy="14166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Šipka doprava 7"/>
          <p:cNvSpPr/>
          <p:nvPr/>
        </p:nvSpPr>
        <p:spPr>
          <a:xfrm>
            <a:off x="7057623" y="3130675"/>
            <a:ext cx="489397" cy="14166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Šipka doprava 8"/>
          <p:cNvSpPr/>
          <p:nvPr/>
        </p:nvSpPr>
        <p:spPr>
          <a:xfrm>
            <a:off x="2060620" y="3130675"/>
            <a:ext cx="2511379" cy="14166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Šipka doprava 9"/>
          <p:cNvSpPr/>
          <p:nvPr/>
        </p:nvSpPr>
        <p:spPr>
          <a:xfrm>
            <a:off x="2678805" y="3531027"/>
            <a:ext cx="1893195" cy="16151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Šipka doprava 10"/>
          <p:cNvSpPr/>
          <p:nvPr/>
        </p:nvSpPr>
        <p:spPr>
          <a:xfrm>
            <a:off x="5881354" y="3692540"/>
            <a:ext cx="1665666" cy="19688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Šipka doprava 13"/>
          <p:cNvSpPr/>
          <p:nvPr/>
        </p:nvSpPr>
        <p:spPr>
          <a:xfrm>
            <a:off x="8856374" y="3692540"/>
            <a:ext cx="369196" cy="15159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71928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Propaganda a reklama jako persvazivní akt</a:t>
            </a:r>
            <a:endParaRPr lang="cs-CZ" dirty="0"/>
          </a:p>
        </p:txBody>
      </p:sp>
      <p:sp>
        <p:nvSpPr>
          <p:cNvPr id="4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cs-CZ" altLang="cs-CZ" u="sng" dirty="0"/>
              <a:t>Co a jak je třeba „napodobit“, aby </a:t>
            </a:r>
            <a:r>
              <a:rPr lang="cs-CZ" altLang="cs-CZ" u="sng" dirty="0" smtClean="0"/>
              <a:t>fungovaly?</a:t>
            </a:r>
            <a:endParaRPr lang="cs-CZ" altLang="cs-CZ" u="sng" dirty="0"/>
          </a:p>
          <a:p>
            <a:pPr>
              <a:buFont typeface="Wingdings" panose="05000000000000000000" pitchFamily="2" charset="2"/>
              <a:buNone/>
            </a:pPr>
            <a:r>
              <a:rPr lang="cs-CZ" altLang="cs-CZ" dirty="0"/>
              <a:t>CO:</a:t>
            </a:r>
          </a:p>
          <a:p>
            <a:r>
              <a:rPr lang="cs-CZ" altLang="cs-CZ" dirty="0"/>
              <a:t>(Obecně přijímanou) </a:t>
            </a:r>
            <a:r>
              <a:rPr lang="cs-CZ" altLang="cs-CZ" b="1" dirty="0"/>
              <a:t>hodnotu</a:t>
            </a:r>
          </a:p>
          <a:p>
            <a:r>
              <a:rPr lang="cs-CZ" altLang="cs-CZ" b="1" dirty="0"/>
              <a:t>Základní myšlenku</a:t>
            </a:r>
            <a:r>
              <a:rPr lang="cs-CZ" altLang="cs-CZ" dirty="0"/>
              <a:t> (Universal </a:t>
            </a:r>
            <a:r>
              <a:rPr lang="cs-CZ" altLang="cs-CZ" dirty="0" err="1"/>
              <a:t>Selling</a:t>
            </a:r>
            <a:r>
              <a:rPr lang="cs-CZ" altLang="cs-CZ" dirty="0"/>
              <a:t> </a:t>
            </a:r>
            <a:r>
              <a:rPr lang="cs-CZ" altLang="cs-CZ" dirty="0" err="1"/>
              <a:t>Product</a:t>
            </a:r>
            <a:r>
              <a:rPr lang="cs-CZ" altLang="cs-CZ" dirty="0"/>
              <a:t>)</a:t>
            </a:r>
          </a:p>
          <a:p>
            <a:r>
              <a:rPr lang="cs-CZ" altLang="cs-CZ" dirty="0"/>
              <a:t>Propagované </a:t>
            </a:r>
            <a:r>
              <a:rPr lang="cs-CZ" altLang="cs-CZ" b="1" dirty="0" smtClean="0"/>
              <a:t>zboží / čin</a:t>
            </a:r>
            <a:endParaRPr lang="cs-CZ" altLang="cs-CZ" b="1" dirty="0"/>
          </a:p>
          <a:p>
            <a:r>
              <a:rPr lang="cs-CZ" altLang="cs-CZ" b="1" dirty="0"/>
              <a:t>Značku </a:t>
            </a:r>
            <a:r>
              <a:rPr lang="cs-CZ" altLang="cs-CZ" dirty="0" smtClean="0"/>
              <a:t>výrobce / jméno </a:t>
            </a:r>
            <a:r>
              <a:rPr lang="cs-CZ" altLang="cs-CZ" b="1" dirty="0" smtClean="0"/>
              <a:t>vůdce, hrdiny</a:t>
            </a:r>
            <a:endParaRPr lang="cs-CZ" altLang="cs-CZ" b="1" dirty="0"/>
          </a:p>
          <a:p>
            <a:pPr>
              <a:buFont typeface="Wingdings" panose="05000000000000000000" pitchFamily="2" charset="2"/>
              <a:buNone/>
            </a:pPr>
            <a:r>
              <a:rPr lang="cs-CZ" altLang="cs-CZ" dirty="0"/>
              <a:t>JAK:</a:t>
            </a:r>
          </a:p>
          <a:p>
            <a:r>
              <a:rPr lang="cs-CZ" altLang="cs-CZ" dirty="0" smtClean="0"/>
              <a:t>tak</a:t>
            </a:r>
            <a:r>
              <a:rPr lang="cs-CZ" altLang="cs-CZ" dirty="0"/>
              <a:t>, aby se všechny body fixovaly v paměti recipienta </a:t>
            </a:r>
            <a:r>
              <a:rPr lang="cs-CZ" altLang="cs-CZ" b="1" dirty="0" smtClean="0"/>
              <a:t>propojeny</a:t>
            </a:r>
            <a:r>
              <a:rPr lang="cs-CZ" altLang="cs-CZ" dirty="0" smtClean="0"/>
              <a:t>…</a:t>
            </a:r>
            <a:endParaRPr lang="cs-CZ" altLang="cs-CZ" dirty="0"/>
          </a:p>
          <a:p>
            <a:r>
              <a:rPr lang="cs-CZ" altLang="cs-CZ" dirty="0" smtClean="0"/>
              <a:t>… vyvoláním </a:t>
            </a:r>
            <a:r>
              <a:rPr lang="cs-CZ" altLang="cs-CZ" dirty="0"/>
              <a:t>určité </a:t>
            </a:r>
            <a:r>
              <a:rPr lang="cs-CZ" altLang="cs-CZ" b="1" i="1" dirty="0"/>
              <a:t>mentální události</a:t>
            </a:r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781805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274639"/>
            <a:ext cx="7931150" cy="490537"/>
          </a:xfrm>
        </p:spPr>
        <p:txBody>
          <a:bodyPr>
            <a:normAutofit fontScale="90000"/>
          </a:bodyPr>
          <a:lstStyle/>
          <a:p>
            <a:r>
              <a:rPr lang="cs-CZ" altLang="cs-CZ" sz="4000" dirty="0" smtClean="0"/>
              <a:t>Kýžená mentální </a:t>
            </a:r>
            <a:r>
              <a:rPr lang="cs-CZ" altLang="cs-CZ" sz="4000" dirty="0"/>
              <a:t>událost</a:t>
            </a:r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0" y="908050"/>
            <a:ext cx="8218488" cy="5187950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cs-CZ" altLang="cs-CZ" sz="2000" dirty="0" smtClean="0"/>
              <a:t>Vizuální reprezentace </a:t>
            </a:r>
            <a:r>
              <a:rPr lang="cs-CZ" altLang="cs-CZ" sz="2000" dirty="0"/>
              <a:t>nezobrazuje „libou představu“, ale iniciuje </a:t>
            </a:r>
            <a:r>
              <a:rPr lang="cs-CZ" altLang="cs-CZ" sz="2000" b="1" dirty="0"/>
              <a:t>mentální událost</a:t>
            </a:r>
            <a:r>
              <a:rPr lang="cs-CZ" altLang="cs-CZ" sz="2000" dirty="0"/>
              <a:t> . </a:t>
            </a:r>
            <a:r>
              <a:rPr lang="cs-CZ" altLang="cs-CZ" sz="2000" dirty="0"/>
              <a:t>Vytváří podmínky pro recipientovo vytvoření přibližného kýženého „zážitku“ (představa, zatoužení, vize, zasnění se). 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endParaRPr lang="cs-CZ" altLang="cs-CZ" sz="2000" dirty="0"/>
          </a:p>
          <a:p>
            <a:pPr>
              <a:lnSpc>
                <a:spcPct val="80000"/>
              </a:lnSpc>
            </a:pPr>
            <a:r>
              <a:rPr lang="cs-CZ" altLang="cs-CZ" sz="2000" dirty="0"/>
              <a:t>Čím? </a:t>
            </a:r>
            <a:r>
              <a:rPr lang="cs-CZ" altLang="cs-CZ" sz="2000" dirty="0" smtClean="0"/>
              <a:t>„Sign-</a:t>
            </a:r>
            <a:r>
              <a:rPr lang="cs-CZ" altLang="cs-CZ" sz="2000" dirty="0" err="1" smtClean="0"/>
              <a:t>making</a:t>
            </a:r>
            <a:r>
              <a:rPr lang="cs-CZ" altLang="cs-CZ" sz="2000" dirty="0"/>
              <a:t>“ – „…</a:t>
            </a:r>
            <a:r>
              <a:rPr lang="cs-CZ" altLang="cs-CZ" sz="2000" i="1" dirty="0"/>
              <a:t>proces</a:t>
            </a:r>
            <a:r>
              <a:rPr lang="cs-CZ" altLang="cs-CZ" sz="2000" dirty="0"/>
              <a:t>, při němž se tvůrce znaku snaží vytvořit </a:t>
            </a:r>
            <a:r>
              <a:rPr lang="cs-CZ" altLang="cs-CZ" sz="2000" i="1" dirty="0"/>
              <a:t>reprezentaci</a:t>
            </a:r>
            <a:r>
              <a:rPr lang="cs-CZ" altLang="cs-CZ" sz="2000" dirty="0"/>
              <a:t> nějakého objektu či entity, fyzické či významové, v níž spočívá </a:t>
            </a:r>
            <a:r>
              <a:rPr lang="cs-CZ" altLang="cs-CZ" sz="2000" b="1" dirty="0"/>
              <a:t>specifický tvůrcův </a:t>
            </a:r>
            <a:r>
              <a:rPr lang="cs-CZ" altLang="cs-CZ" sz="2000" b="1" u="sng" dirty="0"/>
              <a:t>zájem</a:t>
            </a:r>
            <a:r>
              <a:rPr lang="cs-CZ" altLang="cs-CZ" sz="2000" b="1" dirty="0"/>
              <a:t> o objekt</a:t>
            </a:r>
            <a:r>
              <a:rPr lang="cs-CZ" altLang="cs-CZ" sz="2000" dirty="0"/>
              <a:t> … je komplexem (procesů) vycházejícím z kulturní, sociální a psychologické historie tvůrce znaku a je směrován specifickým kontextem, v němž znak vzniká…Specifický zájem o objekt pak </a:t>
            </a:r>
            <a:r>
              <a:rPr lang="cs-CZ" altLang="cs-CZ" sz="2000" b="1" dirty="0"/>
              <a:t>určuje </a:t>
            </a:r>
            <a:r>
              <a:rPr lang="cs-CZ" altLang="cs-CZ" sz="2000" b="1" u="sng" dirty="0"/>
              <a:t>výběr toho, co je viděno</a:t>
            </a:r>
            <a:r>
              <a:rPr lang="cs-CZ" altLang="cs-CZ" sz="2000" dirty="0"/>
              <a:t> na objektu jako </a:t>
            </a:r>
            <a:r>
              <a:rPr lang="cs-CZ" altLang="cs-CZ" sz="2000" b="1" i="1" dirty="0"/>
              <a:t>charakteristické</a:t>
            </a:r>
            <a:r>
              <a:rPr lang="cs-CZ" altLang="cs-CZ" sz="2000" i="1" dirty="0"/>
              <a:t> (esenciální)</a:t>
            </a:r>
            <a:r>
              <a:rPr lang="cs-CZ" altLang="cs-CZ" sz="2000" dirty="0"/>
              <a:t>“  </a:t>
            </a:r>
            <a:endParaRPr lang="cs-CZ" altLang="cs-CZ" sz="2000" dirty="0" smtClean="0"/>
          </a:p>
          <a:p>
            <a:pPr marL="0" indent="0">
              <a:lnSpc>
                <a:spcPct val="80000"/>
              </a:lnSpc>
              <a:buNone/>
            </a:pPr>
            <a:r>
              <a:rPr lang="cs-CZ" altLang="cs-CZ" sz="2000" dirty="0" err="1" smtClean="0"/>
              <a:t>Gunther</a:t>
            </a:r>
            <a:r>
              <a:rPr lang="cs-CZ" altLang="cs-CZ" sz="2000" dirty="0" smtClean="0"/>
              <a:t> </a:t>
            </a:r>
            <a:r>
              <a:rPr lang="cs-CZ" altLang="cs-CZ" sz="2000" dirty="0" err="1"/>
              <a:t>Kress</a:t>
            </a:r>
            <a:r>
              <a:rPr lang="cs-CZ" altLang="cs-CZ" sz="2000" dirty="0"/>
              <a:t> – </a:t>
            </a:r>
            <a:r>
              <a:rPr lang="cs-CZ" altLang="cs-CZ" sz="2000" dirty="0" err="1"/>
              <a:t>Theo</a:t>
            </a:r>
            <a:r>
              <a:rPr lang="cs-CZ" altLang="cs-CZ" sz="2000" dirty="0"/>
              <a:t> van </a:t>
            </a:r>
            <a:r>
              <a:rPr lang="cs-CZ" altLang="cs-CZ" sz="2000" dirty="0" err="1"/>
              <a:t>Leeuwen</a:t>
            </a:r>
            <a:r>
              <a:rPr lang="cs-CZ" altLang="cs-CZ" sz="2000" dirty="0"/>
              <a:t>: </a:t>
            </a:r>
            <a:r>
              <a:rPr lang="cs-CZ" altLang="cs-CZ" sz="2000" i="1" dirty="0" err="1"/>
              <a:t>Reading</a:t>
            </a:r>
            <a:r>
              <a:rPr lang="cs-CZ" altLang="cs-CZ" sz="2000" i="1" dirty="0"/>
              <a:t> </a:t>
            </a:r>
            <a:r>
              <a:rPr lang="cs-CZ" altLang="cs-CZ" sz="2000" i="1" dirty="0" err="1"/>
              <a:t>Images</a:t>
            </a:r>
            <a:r>
              <a:rPr lang="cs-CZ" altLang="cs-CZ" sz="2000" i="1" dirty="0"/>
              <a:t>. </a:t>
            </a:r>
            <a:r>
              <a:rPr lang="cs-CZ" altLang="cs-CZ" sz="2000" i="1" dirty="0" err="1"/>
              <a:t>The</a:t>
            </a:r>
            <a:r>
              <a:rPr lang="cs-CZ" altLang="cs-CZ" sz="2000" i="1" dirty="0"/>
              <a:t> </a:t>
            </a:r>
            <a:r>
              <a:rPr lang="cs-CZ" altLang="cs-CZ" sz="2000" i="1" dirty="0" err="1"/>
              <a:t>Grammar</a:t>
            </a:r>
            <a:r>
              <a:rPr lang="cs-CZ" altLang="cs-CZ" sz="2000" i="1" dirty="0"/>
              <a:t> </a:t>
            </a:r>
            <a:r>
              <a:rPr lang="cs-CZ" altLang="cs-CZ" sz="2000" i="1" dirty="0" err="1"/>
              <a:t>of</a:t>
            </a:r>
            <a:r>
              <a:rPr lang="cs-CZ" altLang="cs-CZ" sz="2000" i="1" dirty="0"/>
              <a:t> </a:t>
            </a:r>
            <a:r>
              <a:rPr lang="cs-CZ" altLang="cs-CZ" sz="2000" i="1" dirty="0" err="1"/>
              <a:t>Visual</a:t>
            </a:r>
            <a:r>
              <a:rPr lang="cs-CZ" altLang="cs-CZ" sz="2000" i="1" dirty="0"/>
              <a:t> Design.</a:t>
            </a:r>
            <a:r>
              <a:rPr lang="cs-CZ" altLang="cs-CZ" sz="2000" dirty="0"/>
              <a:t> London – New York, 1996, s. 6.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endParaRPr lang="cs-CZ" altLang="cs-CZ" sz="2000" dirty="0"/>
          </a:p>
          <a:p>
            <a:pPr>
              <a:lnSpc>
                <a:spcPct val="80000"/>
              </a:lnSpc>
            </a:pPr>
            <a:r>
              <a:rPr lang="cs-CZ" altLang="cs-CZ" sz="2000" dirty="0" smtClean="0"/>
              <a:t>Při persvazivních aktech: </a:t>
            </a:r>
            <a:r>
              <a:rPr lang="cs-CZ" altLang="cs-CZ" sz="2000" dirty="0"/>
              <a:t>objekt tendenčně charakterizován&gt; tvůrce vybírá a uzpůsobuje ty vizuální prvky náležející k objektu, </a:t>
            </a:r>
            <a:r>
              <a:rPr lang="cs-CZ" altLang="cs-CZ" sz="2000" b="1" dirty="0"/>
              <a:t>které májí být viděny</a:t>
            </a:r>
            <a:r>
              <a:rPr lang="cs-CZ" altLang="cs-CZ" sz="2000" dirty="0"/>
              <a:t> jako </a:t>
            </a:r>
            <a:r>
              <a:rPr lang="cs-CZ" altLang="cs-CZ" sz="2000" i="1" dirty="0"/>
              <a:t>charakteristické</a:t>
            </a:r>
            <a:r>
              <a:rPr lang="cs-CZ" altLang="cs-CZ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91978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>
                <a:solidFill>
                  <a:schemeClr val="bg1"/>
                </a:solidFill>
              </a:rPr>
              <a:t>Moskva udává tón</a:t>
            </a:r>
            <a:endParaRPr lang="cs-CZ" b="1" dirty="0">
              <a:solidFill>
                <a:schemeClr val="bg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>
                <a:solidFill>
                  <a:schemeClr val="bg1"/>
                </a:solidFill>
              </a:rPr>
              <a:t>Vizuální řeč </a:t>
            </a:r>
            <a:r>
              <a:rPr lang="cs-CZ" dirty="0" smtClean="0">
                <a:solidFill>
                  <a:schemeClr val="bg1"/>
                </a:solidFill>
              </a:rPr>
              <a:t>revolucí (symboly, procesy, </a:t>
            </a:r>
            <a:r>
              <a:rPr lang="cs-CZ" dirty="0" err="1" smtClean="0">
                <a:solidFill>
                  <a:schemeClr val="bg1"/>
                </a:solidFill>
              </a:rPr>
              <a:t>narrativy</a:t>
            </a:r>
            <a:r>
              <a:rPr lang="cs-CZ" dirty="0" smtClean="0">
                <a:solidFill>
                  <a:schemeClr val="bg1"/>
                </a:solidFill>
              </a:rPr>
              <a:t> a jejich participanti)</a:t>
            </a:r>
            <a:endParaRPr lang="cs-CZ" dirty="0" smtClean="0">
              <a:solidFill>
                <a:schemeClr val="bg1"/>
              </a:solidFill>
            </a:endParaRPr>
          </a:p>
          <a:p>
            <a:r>
              <a:rPr lang="cs-CZ" dirty="0" smtClean="0">
                <a:solidFill>
                  <a:schemeClr val="bg1"/>
                </a:solidFill>
              </a:rPr>
              <a:t>Témata komunistické </a:t>
            </a:r>
            <a:r>
              <a:rPr lang="cs-CZ" dirty="0" smtClean="0">
                <a:solidFill>
                  <a:schemeClr val="bg1"/>
                </a:solidFill>
              </a:rPr>
              <a:t>rétoriky (hrdinové, nepřátelé, </a:t>
            </a:r>
            <a:r>
              <a:rPr lang="cs-CZ" dirty="0" smtClean="0">
                <a:solidFill>
                  <a:schemeClr val="bg1"/>
                </a:solidFill>
              </a:rPr>
              <a:t>vůdci)</a:t>
            </a:r>
            <a:endParaRPr lang="cs-CZ" dirty="0" smtClean="0">
              <a:solidFill>
                <a:schemeClr val="bg1"/>
              </a:solidFill>
            </a:endParaRPr>
          </a:p>
          <a:p>
            <a:r>
              <a:rPr lang="cs-CZ" dirty="0" smtClean="0">
                <a:solidFill>
                  <a:schemeClr val="bg1"/>
                </a:solidFill>
              </a:rPr>
              <a:t>Karikatura (hyperbola, kontrast, metonymie, epizeuxis-zdvojování…)</a:t>
            </a:r>
            <a:endParaRPr lang="cs-CZ" dirty="0" smtClean="0">
              <a:solidFill>
                <a:schemeClr val="bg1"/>
              </a:solidFill>
            </a:endParaRPr>
          </a:p>
          <a:p>
            <a:r>
              <a:rPr lang="cs-CZ" dirty="0" smtClean="0">
                <a:solidFill>
                  <a:schemeClr val="bg1"/>
                </a:solidFill>
              </a:rPr>
              <a:t>Fotomontáž a simplifikace </a:t>
            </a:r>
            <a:r>
              <a:rPr lang="cs-CZ" dirty="0" smtClean="0">
                <a:solidFill>
                  <a:schemeClr val="bg1"/>
                </a:solidFill>
              </a:rPr>
              <a:t>(John </a:t>
            </a:r>
            <a:r>
              <a:rPr lang="cs-CZ" dirty="0" err="1" smtClean="0">
                <a:solidFill>
                  <a:schemeClr val="bg1"/>
                </a:solidFill>
              </a:rPr>
              <a:t>Heartfield</a:t>
            </a:r>
            <a:r>
              <a:rPr lang="cs-CZ" dirty="0" smtClean="0">
                <a:solidFill>
                  <a:schemeClr val="bg1"/>
                </a:solidFill>
              </a:rPr>
              <a:t>)</a:t>
            </a:r>
            <a:endParaRPr lang="cs-CZ" dirty="0">
              <a:solidFill>
                <a:schemeClr val="bg1"/>
              </a:solidFill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79869" y="-30931"/>
            <a:ext cx="1947862" cy="1856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658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80975" y="2055813"/>
            <a:ext cx="2747963" cy="1189038"/>
          </a:xfrm>
        </p:spPr>
        <p:txBody>
          <a:bodyPr/>
          <a:lstStyle/>
          <a:p>
            <a:pPr marL="0" indent="0">
              <a:buNone/>
            </a:pPr>
            <a:r>
              <a:rPr lang="cs-CZ" sz="3200" dirty="0" err="1" smtClean="0">
                <a:solidFill>
                  <a:schemeClr val="bg1"/>
                </a:solidFill>
              </a:rPr>
              <a:t>narrativ</a:t>
            </a:r>
            <a:endParaRPr lang="cs-CZ" sz="3200" dirty="0">
              <a:solidFill>
                <a:schemeClr val="bg1"/>
              </a:solidFill>
            </a:endParaRPr>
          </a:p>
        </p:txBody>
      </p:sp>
      <p:pic>
        <p:nvPicPr>
          <p:cNvPr id="5122" name="Picture 2" descr="https://ehistory.osu.edu/sites/ehistory.osu.edu/files/mmh/russian_revolution/Tryd%20cartoon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52" b="39711"/>
          <a:stretch/>
        </p:blipFill>
        <p:spPr bwMode="auto">
          <a:xfrm>
            <a:off x="1808139" y="0"/>
            <a:ext cx="10174311" cy="6965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3687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026" name="Picture 2" descr="http://library.duke.edu/digitalcollections/media/jpg/russianposters/med/rpcps0100400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5164428" cy="6932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upload.wikimedia.org/wikipedia/commons/thumb/4/4b/Inmaculada_Concepci%C3%B3n_%28Tiepolo%29.jpg/320px-Inmaculada_Concepci%C3%B3n_%28Tiepolo%2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0279" y="-153295"/>
            <a:ext cx="4004301" cy="7608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571403" y="6034469"/>
            <a:ext cx="2382055" cy="898257"/>
          </a:xfrm>
        </p:spPr>
        <p:txBody>
          <a:bodyPr>
            <a:normAutofit fontScale="85000" lnSpcReduction="20000"/>
          </a:bodyPr>
          <a:lstStyle/>
          <a:p>
            <a:r>
              <a:rPr lang="cs-CZ" b="1" dirty="0" smtClean="0">
                <a:solidFill>
                  <a:schemeClr val="bg1"/>
                </a:solidFill>
              </a:rPr>
              <a:t>G. </a:t>
            </a:r>
            <a:r>
              <a:rPr lang="cs-CZ" b="1" dirty="0" err="1" smtClean="0">
                <a:solidFill>
                  <a:schemeClr val="bg1"/>
                </a:solidFill>
              </a:rPr>
              <a:t>Battista</a:t>
            </a:r>
            <a:r>
              <a:rPr lang="cs-CZ" b="1" dirty="0" smtClean="0">
                <a:solidFill>
                  <a:schemeClr val="bg1"/>
                </a:solidFill>
              </a:rPr>
              <a:t> </a:t>
            </a:r>
            <a:r>
              <a:rPr lang="cs-CZ" b="1" dirty="0" err="1" smtClean="0">
                <a:solidFill>
                  <a:schemeClr val="bg1"/>
                </a:solidFill>
              </a:rPr>
              <a:t>Tiempolo</a:t>
            </a:r>
            <a:r>
              <a:rPr lang="cs-CZ" b="1" dirty="0" smtClean="0">
                <a:solidFill>
                  <a:schemeClr val="bg1"/>
                </a:solidFill>
              </a:rPr>
              <a:t>: </a:t>
            </a:r>
            <a:r>
              <a:rPr lang="cs-CZ" b="1" dirty="0" err="1" smtClean="0">
                <a:solidFill>
                  <a:schemeClr val="bg1"/>
                </a:solidFill>
              </a:rPr>
              <a:t>Immaculata</a:t>
            </a:r>
            <a:endParaRPr lang="cs-CZ" b="1" dirty="0">
              <a:solidFill>
                <a:schemeClr val="bg1"/>
              </a:solidFill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5343527" y="2277806"/>
            <a:ext cx="17573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 smtClean="0">
                <a:solidFill>
                  <a:schemeClr val="bg1"/>
                </a:solidFill>
              </a:rPr>
              <a:t>symboly</a:t>
            </a:r>
            <a:endParaRPr lang="cs-CZ" sz="3200" b="1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0506" y="365125"/>
            <a:ext cx="3961793" cy="5772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870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1004</TotalTime>
  <Words>507</Words>
  <Application>Microsoft Office PowerPoint</Application>
  <PresentationFormat>Širokoúhlá obrazovka</PresentationFormat>
  <Paragraphs>81</Paragraphs>
  <Slides>29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29</vt:i4>
      </vt:variant>
    </vt:vector>
  </HeadingPairs>
  <TitlesOfParts>
    <vt:vector size="35" baseType="lpstr">
      <vt:lpstr>Arial</vt:lpstr>
      <vt:lpstr>Calibri</vt:lpstr>
      <vt:lpstr>Calibri Light</vt:lpstr>
      <vt:lpstr>Old English Text MT</vt:lpstr>
      <vt:lpstr>Wingdings</vt:lpstr>
      <vt:lpstr>Motiv Office</vt:lpstr>
      <vt:lpstr>Reklama slouží propagandě</vt:lpstr>
      <vt:lpstr>Osnova</vt:lpstr>
      <vt:lpstr>Propaganda</vt:lpstr>
      <vt:lpstr>Jak působí dílo, projev, reklama a propaganda</vt:lpstr>
      <vt:lpstr>Propaganda a reklama jako persvazivní akt</vt:lpstr>
      <vt:lpstr>Kýžená mentální událost</vt:lpstr>
      <vt:lpstr>Moskva udává tón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Fašismus drtí nepřítele</vt:lpstr>
      <vt:lpstr>Prezentace aplikace PowerPoint</vt:lpstr>
      <vt:lpstr>Prezentace aplikace PowerPoint</vt:lpstr>
      <vt:lpstr>Umírněná demokracie</vt:lpstr>
      <vt:lpstr>Prezentace aplikace PowerPoint</vt:lpstr>
      <vt:lpstr>Aspidistra a Turek</vt:lpstr>
      <vt:lpstr>Firma jako městský stát (model company town)</vt:lpstr>
      <vt:lpstr>Co nemá reklamu je podezřelé!</vt:lpstr>
      <vt:lpstr>Prezentace aplikace PowerPoint</vt:lpstr>
      <vt:lpstr>monumentalizace</vt:lpstr>
      <vt:lpstr>Aufhebung jako destrukce</vt:lpstr>
      <vt:lpstr>zdvojování</vt:lpstr>
      <vt:lpstr>zmnožování multiplikace</vt:lpstr>
      <vt:lpstr>Analogie narativu, kontrast a simplifikace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Reklama slouží propagandě</dc:title>
  <dc:creator>Účet Microsoft</dc:creator>
  <cp:lastModifiedBy>Účet Microsoft</cp:lastModifiedBy>
  <cp:revision>55</cp:revision>
  <dcterms:created xsi:type="dcterms:W3CDTF">2015-11-01T22:28:12Z</dcterms:created>
  <dcterms:modified xsi:type="dcterms:W3CDTF">2015-11-03T02:38:13Z</dcterms:modified>
</cp:coreProperties>
</file>