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8" r:id="rId8"/>
    <p:sldId id="265" r:id="rId9"/>
    <p:sldId id="262" r:id="rId10"/>
    <p:sldId id="266" r:id="rId11"/>
    <p:sldId id="267" r:id="rId12"/>
    <p:sldId id="270" r:id="rId13"/>
    <p:sldId id="263" r:id="rId14"/>
    <p:sldId id="264" r:id="rId15"/>
    <p:sldId id="269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666E-17A9-493C-8266-0A8C10F1E716}" type="datetimeFigureOut">
              <a:rPr lang="cs-CZ" smtClean="0"/>
              <a:t>14. 12. 2015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29D-1691-4820-A7C4-B93889CF52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5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666E-17A9-493C-8266-0A8C10F1E716}" type="datetimeFigureOut">
              <a:rPr lang="cs-CZ" smtClean="0"/>
              <a:t>14. 12. 2015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29D-1691-4820-A7C4-B93889CF52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36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666E-17A9-493C-8266-0A8C10F1E716}" type="datetimeFigureOut">
              <a:rPr lang="cs-CZ" smtClean="0"/>
              <a:t>14. 12. 2015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29D-1691-4820-A7C4-B93889CF52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72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666E-17A9-493C-8266-0A8C10F1E716}" type="datetimeFigureOut">
              <a:rPr lang="cs-CZ" smtClean="0"/>
              <a:t>14. 12. 2015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29D-1691-4820-A7C4-B93889CF52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93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666E-17A9-493C-8266-0A8C10F1E716}" type="datetimeFigureOut">
              <a:rPr lang="cs-CZ" smtClean="0"/>
              <a:t>14. 12. 2015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29D-1691-4820-A7C4-B93889CF52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86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666E-17A9-493C-8266-0A8C10F1E716}" type="datetimeFigureOut">
              <a:rPr lang="cs-CZ" smtClean="0"/>
              <a:t>14. 12. 2015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29D-1691-4820-A7C4-B93889CF52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06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666E-17A9-493C-8266-0A8C10F1E716}" type="datetimeFigureOut">
              <a:rPr lang="cs-CZ" smtClean="0"/>
              <a:t>14. 12. 2015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29D-1691-4820-A7C4-B93889CF52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04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666E-17A9-493C-8266-0A8C10F1E716}" type="datetimeFigureOut">
              <a:rPr lang="cs-CZ" smtClean="0"/>
              <a:t>14. 12. 2015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29D-1691-4820-A7C4-B93889CF52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87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666E-17A9-493C-8266-0A8C10F1E716}" type="datetimeFigureOut">
              <a:rPr lang="cs-CZ" smtClean="0"/>
              <a:t>14. 12. 2015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29D-1691-4820-A7C4-B93889CF52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09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666E-17A9-493C-8266-0A8C10F1E716}" type="datetimeFigureOut">
              <a:rPr lang="cs-CZ" smtClean="0"/>
              <a:t>14. 12. 2015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29D-1691-4820-A7C4-B93889CF52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15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666E-17A9-493C-8266-0A8C10F1E716}" type="datetimeFigureOut">
              <a:rPr lang="cs-CZ" smtClean="0"/>
              <a:t>14. 12. 2015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729D-1691-4820-A7C4-B93889CF52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2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B666E-17A9-493C-8266-0A8C10F1E716}" type="datetimeFigureOut">
              <a:rPr lang="cs-CZ" smtClean="0"/>
              <a:t>14. 12. 2015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729D-1691-4820-A7C4-B93889CF52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858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wMj3PJDxuo&amp;list=PL58DD9AB1D6714E96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ztohoven.com/?page_id=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NUsojRiJ4Q" TargetMode="External"/><Relationship Id="rId2" Type="http://schemas.openxmlformats.org/officeDocument/2006/relationships/hyperlink" Target="https://www.youtube.com/watch?v=F5l4QUDaHo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uB3zx8-QbY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s://www.youtube.com/watch?v=fcqY9mNYOec&amp;index=4&amp;list=PL58DD9AB1D6714E96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5x1QDiQ0Ggs&amp;index=2&amp;list=PL58DD9AB1D6714E96" TargetMode="External"/><Relationship Id="rId5" Type="http://schemas.openxmlformats.org/officeDocument/2006/relationships/hyperlink" Target="https://www.youtube.com/watch?v=FOcujXpbkhg&amp;list=PL58DD9AB1D6714E96&amp;index=5" TargetMode="External"/><Relationship Id="rId4" Type="http://schemas.openxmlformats.org/officeDocument/2006/relationships/hyperlink" Target="https://www.youtube.com/watch?v=MTileQ4-M78&amp;list=PL755A8BBF30CBACE8&amp;index=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Guerillová </a:t>
            </a:r>
            <a:r>
              <a:rPr lang="cs-CZ" dirty="0" smtClean="0"/>
              <a:t>reklama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Říše zdání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6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www.hypestrategic.com/wp-content/uploads/2015/08/guerilla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33"/>
            <a:ext cx="5628068" cy="671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828" y="2240925"/>
            <a:ext cx="6041171" cy="433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mediaguru.cz/wp-content/uploads/2011/05/gueril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03" y="165163"/>
            <a:ext cx="8820766" cy="64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372" y="-1"/>
            <a:ext cx="8741846" cy="64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5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ivinityo.files.wordpress.com/2012/09/ipo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37" y="1212193"/>
            <a:ext cx="6205963" cy="496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082" y="3310511"/>
            <a:ext cx="4258614" cy="30342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3346"/>
            <a:ext cx="10515600" cy="1325563"/>
          </a:xfrm>
        </p:spPr>
        <p:txBody>
          <a:bodyPr/>
          <a:lstStyle/>
          <a:p>
            <a:r>
              <a:rPr lang="cs-CZ" dirty="0" smtClean="0"/>
              <a:t>Nové strategie – nová slova – nová kritika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Guerilla marketing</a:t>
            </a:r>
          </a:p>
          <a:p>
            <a:r>
              <a:rPr lang="cs-CZ" dirty="0" smtClean="0"/>
              <a:t>Krizový marketing</a:t>
            </a:r>
          </a:p>
          <a:p>
            <a:r>
              <a:rPr lang="cs-CZ" dirty="0" smtClean="0"/>
              <a:t>Kreativní marketing</a:t>
            </a:r>
          </a:p>
          <a:p>
            <a:r>
              <a:rPr lang="cs-CZ" dirty="0" err="1" smtClean="0"/>
              <a:t>Artvertising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Guerilla art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Subvertising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Participační umění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84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Vytržení, vychýlení (</a:t>
            </a:r>
            <a:r>
              <a:rPr lang="cs-CZ" i="1" dirty="0" err="1" smtClean="0"/>
              <a:t>détournement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098" name="Picture 2" descr="https://i.ytimg.com/vi/vaQS4_4Ak1g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088" y="1548248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68991" y="1825625"/>
            <a:ext cx="19243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Pokus o </a:t>
            </a:r>
            <a:r>
              <a:rPr lang="cs-CZ" dirty="0" err="1" smtClean="0"/>
              <a:t>Šklovského</a:t>
            </a:r>
            <a:r>
              <a:rPr lang="cs-CZ" dirty="0" smtClean="0"/>
              <a:t> </a:t>
            </a:r>
            <a:r>
              <a:rPr lang="cs-CZ" i="1" dirty="0" err="1" smtClean="0"/>
              <a:t>ostranenie</a:t>
            </a:r>
            <a:r>
              <a:rPr lang="cs-CZ" dirty="0" smtClean="0"/>
              <a:t> ve veřejném prostoru?</a:t>
            </a:r>
          </a:p>
          <a:p>
            <a:endParaRPr lang="cs-CZ" dirty="0"/>
          </a:p>
          <a:p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www.youtube.com/watch?v=jwMj3PJDxuo&amp;list=PL58DD9AB1D6714E96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13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Ztohoven</a:t>
            </a:r>
            <a:r>
              <a:rPr lang="cs-CZ" dirty="0"/>
              <a:t> </a:t>
            </a:r>
            <a:r>
              <a:rPr lang="cs-CZ" dirty="0" smtClean="0"/>
              <a:t>aj. výpady proti reklamě NEKLIDEM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107287" cy="4351338"/>
          </a:xfrm>
        </p:spPr>
        <p:txBody>
          <a:bodyPr/>
          <a:lstStyle/>
          <a:p>
            <a:r>
              <a:rPr lang="cs-CZ" sz="1800" dirty="0">
                <a:hlinkClick r:id="rId2"/>
              </a:rPr>
              <a:t>http://www.ztohoven.com/?</a:t>
            </a:r>
            <a:r>
              <a:rPr lang="cs-CZ" sz="1800" dirty="0" smtClean="0">
                <a:hlinkClick r:id="rId2"/>
              </a:rPr>
              <a:t>page_id=36</a:t>
            </a:r>
            <a:endParaRPr lang="cs-CZ" sz="1800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Znásilněné podvědomí - Ztohoven - záběry z me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25" y="1545465"/>
            <a:ext cx="7114175" cy="531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h282200.zoidberg.idn.cz/galerie.citylajty/02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7794" cy="716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9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380" y="1767001"/>
            <a:ext cx="10515600" cy="4351338"/>
          </a:xfrm>
        </p:spPr>
        <p:txBody>
          <a:bodyPr/>
          <a:lstStyle/>
          <a:p>
            <a:r>
              <a:rPr lang="cs-CZ" dirty="0" smtClean="0"/>
              <a:t>Rekuperace – zpětné přisvojení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233" y="566671"/>
            <a:ext cx="6341437" cy="61753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30" y="48137"/>
            <a:ext cx="9761918" cy="669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 seminárních prací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Reklama vinná či nevinná? Srovnání vlivu reklamy v </a:t>
            </a:r>
            <a:r>
              <a:rPr lang="cs-CZ" sz="2400" dirty="0" err="1" smtClean="0"/>
              <a:t>Lipovetského</a:t>
            </a:r>
            <a:r>
              <a:rPr lang="cs-CZ" sz="2400" dirty="0" smtClean="0"/>
              <a:t> úvaze Reklama vytahuje drápy a </a:t>
            </a:r>
            <a:r>
              <a:rPr lang="cs-CZ" sz="2400" dirty="0" err="1" smtClean="0"/>
              <a:t>Habermasově</a:t>
            </a:r>
            <a:r>
              <a:rPr lang="cs-CZ" sz="2400" dirty="0" smtClean="0"/>
              <a:t> knize Strukturální přeměna veřejnosti.</a:t>
            </a:r>
          </a:p>
          <a:p>
            <a:endParaRPr lang="cs-CZ" sz="2400" dirty="0"/>
          </a:p>
          <a:p>
            <a:r>
              <a:rPr lang="cs-CZ" sz="2400" dirty="0" smtClean="0"/>
              <a:t>Jaké jsou úlohy reklamy v textech B. </a:t>
            </a:r>
            <a:r>
              <a:rPr lang="cs-CZ" sz="2400" dirty="0" err="1" smtClean="0"/>
              <a:t>Markalouse</a:t>
            </a:r>
            <a:r>
              <a:rPr lang="cs-CZ" sz="2400" dirty="0" smtClean="0"/>
              <a:t> Umění a reklama a T. </a:t>
            </a:r>
            <a:r>
              <a:rPr lang="cs-CZ" sz="2400" dirty="0" err="1" smtClean="0"/>
              <a:t>Veblena</a:t>
            </a:r>
            <a:r>
              <a:rPr lang="cs-CZ" sz="2400" dirty="0" smtClean="0"/>
              <a:t> Teorie zahálčivé třídy?</a:t>
            </a:r>
          </a:p>
          <a:p>
            <a:r>
              <a:rPr lang="cs-CZ" sz="2400" dirty="0" err="1" smtClean="0"/>
              <a:t>Olivero</a:t>
            </a:r>
            <a:r>
              <a:rPr lang="cs-CZ" sz="2400" dirty="0" smtClean="0"/>
              <a:t> </a:t>
            </a:r>
            <a:r>
              <a:rPr lang="cs-CZ" sz="2400" dirty="0" err="1" smtClean="0"/>
              <a:t>Toscani</a:t>
            </a:r>
            <a:r>
              <a:rPr lang="cs-CZ" sz="2400" dirty="0" smtClean="0"/>
              <a:t> (Reklama je navoněná zdechlina) a meze kreativní reklamy (srovnání s přístupy v české reklamě):  Jaroslav Krupka: Česká reklama. Od pana Vajíčka po falešné soby nebo Pavel Horňák: Kreativita v reklamě.</a:t>
            </a:r>
          </a:p>
          <a:p>
            <a:endParaRPr lang="cs-CZ" sz="2400" dirty="0"/>
          </a:p>
          <a:p>
            <a:r>
              <a:rPr lang="cs-CZ" sz="2400" dirty="0" smtClean="0"/>
              <a:t>V rozsahu 3-5 normostran, s poznámkovým aparátem, s použitím příkladu konkrétní reklamy a </a:t>
            </a:r>
            <a:r>
              <a:rPr lang="cs-CZ" sz="2400" smtClean="0"/>
              <a:t>aplikace dané problematiky </a:t>
            </a:r>
            <a:r>
              <a:rPr lang="cs-CZ" sz="2400" dirty="0" smtClean="0"/>
              <a:t>na její výklad.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763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Kritika reklamy I a II a </a:t>
            </a:r>
            <a:r>
              <a:rPr lang="cs-CZ" dirty="0" smtClean="0"/>
              <a:t>obhajoba reklamy </a:t>
            </a:r>
            <a:r>
              <a:rPr lang="cs-CZ" dirty="0" smtClean="0"/>
              <a:t>G. </a:t>
            </a:r>
            <a:r>
              <a:rPr lang="cs-CZ" dirty="0" err="1" smtClean="0"/>
              <a:t>Lipovetského</a:t>
            </a:r>
            <a:r>
              <a:rPr lang="cs-CZ" dirty="0" smtClean="0"/>
              <a:t> (shrnutí)</a:t>
            </a:r>
          </a:p>
          <a:p>
            <a:r>
              <a:rPr lang="cs-CZ" dirty="0" smtClean="0"/>
              <a:t>Ten </a:t>
            </a:r>
            <a:r>
              <a:rPr lang="cs-CZ" dirty="0" smtClean="0"/>
              <a:t>kdo mluví (</a:t>
            </a:r>
            <a:r>
              <a:rPr lang="cs-CZ" dirty="0" err="1" smtClean="0"/>
              <a:t>Foucault</a:t>
            </a:r>
            <a:r>
              <a:rPr lang="cs-CZ" dirty="0" smtClean="0"/>
              <a:t>), jak </a:t>
            </a:r>
            <a:r>
              <a:rPr lang="cs-CZ" dirty="0" smtClean="0"/>
              <a:t>guerilla marketing </a:t>
            </a:r>
            <a:r>
              <a:rPr lang="cs-CZ" dirty="0" smtClean="0"/>
              <a:t>vyzrál </a:t>
            </a:r>
            <a:r>
              <a:rPr lang="cs-CZ" dirty="0" smtClean="0"/>
              <a:t>na nepopulární autoritu </a:t>
            </a:r>
            <a:r>
              <a:rPr lang="cs-CZ" i="1" dirty="0" smtClean="0"/>
              <a:t>Reklamy</a:t>
            </a:r>
            <a:r>
              <a:rPr lang="cs-CZ" dirty="0" smtClean="0"/>
              <a:t> tím, že </a:t>
            </a:r>
            <a:r>
              <a:rPr lang="cs-CZ" dirty="0" smtClean="0"/>
              <a:t>ukryl její </a:t>
            </a:r>
            <a:r>
              <a:rPr lang="cs-CZ" dirty="0" smtClean="0"/>
              <a:t>tvář a </a:t>
            </a:r>
            <a:r>
              <a:rPr lang="cs-CZ" dirty="0" smtClean="0"/>
              <a:t>nepřestal </a:t>
            </a:r>
            <a:r>
              <a:rPr lang="cs-CZ" dirty="0" smtClean="0"/>
              <a:t>mluvit.</a:t>
            </a:r>
          </a:p>
          <a:p>
            <a:r>
              <a:rPr lang="cs-CZ" dirty="0" smtClean="0"/>
              <a:t>Boj o uši a oči a o prostor (boj s nechutí poslouchat, schopnost třídění a zapomínání informací), povinná </a:t>
            </a:r>
            <a:r>
              <a:rPr lang="cs-CZ" dirty="0" smtClean="0"/>
              <a:t>interaktivita</a:t>
            </a:r>
            <a:endParaRPr lang="cs-CZ" dirty="0" smtClean="0"/>
          </a:p>
          <a:p>
            <a:r>
              <a:rPr lang="cs-CZ" dirty="0" smtClean="0"/>
              <a:t>Kreativita ve službách reklamy</a:t>
            </a:r>
            <a:r>
              <a:rPr lang="cs-CZ" dirty="0" smtClean="0"/>
              <a:t>?</a:t>
            </a:r>
          </a:p>
          <a:p>
            <a:r>
              <a:rPr lang="cs-CZ" dirty="0" smtClean="0"/>
              <a:t>Epilog: rekuperace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8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reklamy I a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Packardismus</a:t>
            </a:r>
            <a:r>
              <a:rPr lang="cs-CZ" dirty="0" smtClean="0"/>
              <a:t> – SKRÝVANĚ vnucené potřeby, fetišismus komodit (útok na podvědomí)</a:t>
            </a:r>
          </a:p>
          <a:p>
            <a:r>
              <a:rPr lang="cs-CZ" dirty="0" smtClean="0"/>
              <a:t>Proměna občana (účastnícího se veřejného života) na pasívního konzumenta (reklama jako hypnóza)</a:t>
            </a:r>
          </a:p>
          <a:p>
            <a:r>
              <a:rPr lang="cs-CZ" dirty="0" smtClean="0"/>
              <a:t>Mytologie (komodity na sebe berou významy hodnot bez referenta)</a:t>
            </a:r>
          </a:p>
          <a:p>
            <a:r>
              <a:rPr lang="cs-CZ" dirty="0" smtClean="0"/>
              <a:t>Charakter média standardizuje („mechanizuje“) diváka (účastníka komunikace)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2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yemylife.com/sitebuildercontent/sitebuilderpictures/chiv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66" y="1027906"/>
            <a:ext cx="4459952" cy="58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Williamsonová</a:t>
            </a:r>
            <a:r>
              <a:rPr lang="cs-CZ" dirty="0" smtClean="0"/>
              <a:t>: </a:t>
            </a:r>
            <a:r>
              <a:rPr lang="cs-CZ" dirty="0" err="1" smtClean="0"/>
              <a:t>cooked</a:t>
            </a:r>
            <a:r>
              <a:rPr lang="cs-CZ" dirty="0" smtClean="0"/>
              <a:t> and </a:t>
            </a:r>
            <a:r>
              <a:rPr lang="cs-CZ" dirty="0" err="1" smtClean="0"/>
              <a:t>raw</a:t>
            </a:r>
            <a:r>
              <a:rPr lang="cs-CZ" dirty="0" smtClean="0"/>
              <a:t> – reakce reklamního průmyslu na </a:t>
            </a:r>
            <a:r>
              <a:rPr lang="cs-CZ" dirty="0" smtClean="0"/>
              <a:t>kritiku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Claude </a:t>
            </a:r>
            <a:r>
              <a:rPr lang="cs-CZ" dirty="0" err="1" smtClean="0"/>
              <a:t>Lévy-Strauss</a:t>
            </a:r>
            <a:r>
              <a:rPr lang="cs-CZ" dirty="0" smtClean="0"/>
              <a:t>: vařené a syrové</a:t>
            </a:r>
          </a:p>
          <a:p>
            <a:r>
              <a:rPr lang="cs-CZ" dirty="0" smtClean="0"/>
              <a:t>Judith </a:t>
            </a:r>
            <a:r>
              <a:rPr lang="cs-CZ" dirty="0" err="1" smtClean="0"/>
              <a:t>Williamsonová</a:t>
            </a:r>
            <a:r>
              <a:rPr lang="cs-CZ" dirty="0" smtClean="0"/>
              <a:t>: </a:t>
            </a:r>
            <a:r>
              <a:rPr lang="cs-CZ" dirty="0" err="1" smtClean="0"/>
              <a:t>cooking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endParaRPr lang="cs-CZ" dirty="0"/>
          </a:p>
        </p:txBody>
      </p:sp>
      <p:pic>
        <p:nvPicPr>
          <p:cNvPr id="1028" name="Picture 4" descr="http://www.oldshopstuff.com/Portals/49/ListingImages/FullSize/168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86" y="2971105"/>
            <a:ext cx="2915171" cy="388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4732" y="365125"/>
            <a:ext cx="6009068" cy="1325563"/>
          </a:xfrm>
        </p:spPr>
        <p:txBody>
          <a:bodyPr/>
          <a:lstStyle/>
          <a:p>
            <a:r>
              <a:rPr lang="cs-CZ" dirty="0" smtClean="0"/>
              <a:t>Revolta 80.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40740" y="1825625"/>
            <a:ext cx="611306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Stařeny: tradiční zástupkyně těch kdo mluví: kultura jako elitní (zkostnatělá) skupina</a:t>
            </a:r>
          </a:p>
          <a:p>
            <a:r>
              <a:rPr lang="cs-CZ" dirty="0" smtClean="0"/>
              <a:t>Rozvázat pouta této kultury, vymanit se zpod kontroly civilizace (protiklad civilizace </a:t>
            </a:r>
            <a:r>
              <a:rPr lang="cs-CZ" dirty="0" err="1" smtClean="0"/>
              <a:t>contra</a:t>
            </a:r>
            <a:r>
              <a:rPr lang="cs-CZ" dirty="0" smtClean="0"/>
              <a:t> sebevyjádření)</a:t>
            </a:r>
          </a:p>
          <a:p>
            <a:r>
              <a:rPr lang="cs-CZ" dirty="0" smtClean="0"/>
              <a:t>Hrdina 80. let: pláče, směje se nahlas, křičí, nadává, uštědřuje rány, nevyznává strategickou diplomacii ani společenské struktury a organizace, pravdu potvrzuje srdcem, gesty a emocemi (ne rozumem a slovy), spontánně utváří menší sociální útvary (blížící se gangům)</a:t>
            </a:r>
            <a:endParaRPr lang="cs-CZ" dirty="0"/>
          </a:p>
        </p:txBody>
      </p:sp>
      <p:pic>
        <p:nvPicPr>
          <p:cNvPr id="2052" name="Picture 4" descr="http://2.bp.blogspot.com/-FeYDrmCx6Zw/U_IDDFwJ0wI/AAAAAAAANB4/qlSZ8bukvWo/s1600/old%2Bladies%2Bsophia%2Bby%2Bcoty%2B1985%2Bad%2Beb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35"/>
            <a:ext cx="5240740" cy="68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5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</a:t>
            </a:r>
            <a:r>
              <a:rPr lang="cs-CZ" dirty="0"/>
              <a:t>. </a:t>
            </a:r>
            <a:r>
              <a:rPr lang="cs-CZ" dirty="0" err="1" smtClean="0"/>
              <a:t>Lipovetsky</a:t>
            </a:r>
            <a:r>
              <a:rPr lang="cs-CZ" dirty="0" smtClean="0"/>
              <a:t> </a:t>
            </a:r>
            <a:r>
              <a:rPr lang="cs-CZ" dirty="0" smtClean="0"/>
              <a:t>snímá vinu</a:t>
            </a:r>
            <a:r>
              <a:rPr lang="cs-CZ" dirty="0" smtClean="0"/>
              <a:t>? </a:t>
            </a:r>
            <a:r>
              <a:rPr lang="cs-CZ" sz="2000" b="1" dirty="0" smtClean="0">
                <a:solidFill>
                  <a:srgbClr val="FF0000"/>
                </a:solidFill>
              </a:rPr>
              <a:t>(TEXT: s. 297)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Postmoderní pohled: reklama jako dobrodružství každodennosti (Catherine </a:t>
            </a:r>
            <a:r>
              <a:rPr lang="cs-CZ" dirty="0" err="1" smtClean="0"/>
              <a:t>Bidou</a:t>
            </a:r>
            <a:r>
              <a:rPr lang="cs-CZ" dirty="0" smtClean="0"/>
              <a:t>, alternativní třída a společenský trend 80. let)</a:t>
            </a:r>
          </a:p>
          <a:p>
            <a:endParaRPr lang="cs-CZ" dirty="0" smtClean="0"/>
          </a:p>
          <a:p>
            <a:r>
              <a:rPr lang="cs-CZ" dirty="0"/>
              <a:t>možnost sám si zvolit vlastní způsob života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www.youtube.com/watch?v=F5l4QUDaHoQ</a:t>
            </a:r>
            <a:r>
              <a:rPr lang="cs-CZ" dirty="0" smtClean="0"/>
              <a:t> min 2:25</a:t>
            </a:r>
          </a:p>
          <a:p>
            <a:r>
              <a:rPr lang="cs-CZ" dirty="0"/>
              <a:t>nesmírné zaujetí pro rozvoj vlastní osobnosti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www.youtube.com/watch?v=F5l4QUDaHoQ</a:t>
            </a:r>
            <a:r>
              <a:rPr lang="cs-CZ" dirty="0" smtClean="0"/>
              <a:t> min 0:27</a:t>
            </a:r>
          </a:p>
          <a:p>
            <a:endParaRPr lang="cs-CZ" dirty="0" smtClean="0"/>
          </a:p>
          <a:p>
            <a:r>
              <a:rPr lang="cs-CZ" dirty="0" smtClean="0"/>
              <a:t>Narcismus individualismu </a:t>
            </a:r>
            <a:r>
              <a:rPr lang="cs-CZ" dirty="0"/>
              <a:t>a narcismus média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www.youtube.com/watch?v=cNUsojRiJ4Q</a:t>
            </a:r>
            <a:r>
              <a:rPr lang="cs-CZ" dirty="0" smtClean="0"/>
              <a:t> min 0:23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2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Šálení smyslů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www.youtube.com/watch?v=uB3zx8-QbYw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Picture 4" descr="Obra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09" y="-82169"/>
            <a:ext cx="6857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Říše zdání</a:t>
            </a:r>
            <a:endParaRPr lang="cs-CZ" dirty="0"/>
          </a:p>
        </p:txBody>
      </p:sp>
      <p:pic>
        <p:nvPicPr>
          <p:cNvPr id="2050" name="Picture 2" descr="Ztohoven Obcan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107" y="0"/>
            <a:ext cx="1956400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IDENTITA (kult a jeho </a:t>
            </a:r>
            <a:r>
              <a:rPr lang="cs-CZ" dirty="0"/>
              <a:t>z</a:t>
            </a:r>
            <a:r>
              <a:rPr lang="cs-CZ" dirty="0" smtClean="0"/>
              <a:t>tráta) - od </a:t>
            </a:r>
            <a:r>
              <a:rPr lang="cs-CZ" dirty="0" err="1"/>
              <a:t>Lacana</a:t>
            </a:r>
            <a:r>
              <a:rPr lang="cs-CZ" dirty="0"/>
              <a:t> po Superstar: alegorie o mediální identitě/pravdě, rozpad já, </a:t>
            </a:r>
            <a:r>
              <a:rPr lang="cs-CZ" dirty="0" err="1" smtClean="0"/>
              <a:t>simulacrum</a:t>
            </a:r>
            <a:r>
              <a:rPr lang="cs-CZ" dirty="0" smtClean="0"/>
              <a:t> Jeana </a:t>
            </a:r>
            <a:r>
              <a:rPr lang="cs-CZ" dirty="0" err="1" smtClean="0"/>
              <a:t>Baudrillard</a:t>
            </a:r>
            <a:r>
              <a:rPr lang="cs-CZ" dirty="0" err="1"/>
              <a:t>a</a:t>
            </a:r>
            <a:r>
              <a:rPr lang="cs-CZ" dirty="0" smtClean="0"/>
              <a:t>, </a:t>
            </a:r>
            <a:r>
              <a:rPr lang="cs-CZ" dirty="0"/>
              <a:t>i ty už to o mě víš – líp, líp než já (mediální pravda, globální vesnice), všudy přítomné </a:t>
            </a:r>
            <a:r>
              <a:rPr lang="cs-CZ" dirty="0" smtClean="0"/>
              <a:t>PR (formování souhlasu) </a:t>
            </a:r>
            <a:r>
              <a:rPr lang="cs-CZ" dirty="0"/>
              <a:t>a </a:t>
            </a:r>
            <a:r>
              <a:rPr lang="cs-CZ" dirty="0" smtClean="0"/>
              <a:t>PP (formování zvyku a prostoru).</a:t>
            </a:r>
          </a:p>
          <a:p>
            <a:r>
              <a:rPr lang="cs-CZ" dirty="0" smtClean="0"/>
              <a:t>Zdání je „</a:t>
            </a:r>
            <a:r>
              <a:rPr lang="cs-CZ" dirty="0" err="1" smtClean="0"/>
              <a:t>překrytost</a:t>
            </a:r>
            <a:r>
              <a:rPr lang="cs-CZ" dirty="0" smtClean="0"/>
              <a:t>“ (</a:t>
            </a:r>
            <a:r>
              <a:rPr lang="cs-CZ" dirty="0" err="1" smtClean="0"/>
              <a:t>doxa</a:t>
            </a:r>
            <a:r>
              <a:rPr lang="cs-CZ" dirty="0" smtClean="0"/>
              <a:t>) a skrývání</a:t>
            </a:r>
          </a:p>
          <a:p>
            <a:pPr lvl="1"/>
            <a:r>
              <a:rPr lang="cs-CZ" dirty="0" smtClean="0"/>
              <a:t>Léthé - řeka zapomnění (překrývání zábavou – co je nedůležité ale přitažlivé)</a:t>
            </a:r>
          </a:p>
          <a:p>
            <a:pPr lvl="1"/>
            <a:r>
              <a:rPr lang="cs-CZ" dirty="0" err="1" smtClean="0"/>
              <a:t>Pseudos</a:t>
            </a:r>
            <a:r>
              <a:rPr lang="cs-CZ" dirty="0" smtClean="0"/>
              <a:t> – úmyslné lhaní (překrytí množstvím: množství faktů, čísel, zpráv)</a:t>
            </a:r>
          </a:p>
          <a:p>
            <a:pPr lvl="1"/>
            <a:r>
              <a:rPr lang="cs-CZ" dirty="0" err="1" smtClean="0"/>
              <a:t>Pierre</a:t>
            </a:r>
            <a:r>
              <a:rPr lang="cs-CZ" dirty="0" smtClean="0"/>
              <a:t> </a:t>
            </a:r>
            <a:r>
              <a:rPr lang="cs-CZ" dirty="0" err="1" smtClean="0"/>
              <a:t>Bourdieu</a:t>
            </a:r>
            <a:r>
              <a:rPr lang="cs-CZ" dirty="0" smtClean="0"/>
              <a:t> – socializace a „společná pravda“ (říše možných promluv)</a:t>
            </a:r>
            <a:endParaRPr lang="cs-CZ" dirty="0"/>
          </a:p>
          <a:p>
            <a:endParaRPr lang="cs-CZ" dirty="0"/>
          </a:p>
        </p:txBody>
      </p:sp>
      <p:pic>
        <p:nvPicPr>
          <p:cNvPr id="2054" name="Picture 6" descr="1357928798138.cach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3" y="528035"/>
            <a:ext cx="9224191" cy="61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56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pp.toddadel.com/wp-content/uploads/2012/04/ouroboros_inve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65" y="0"/>
            <a:ext cx="3564835" cy="356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</a:t>
            </a:r>
            <a:r>
              <a:rPr lang="cs-CZ" dirty="0" err="1" smtClean="0"/>
              <a:t>sebestravování</a:t>
            </a:r>
            <a:r>
              <a:rPr lang="cs-CZ" dirty="0" smtClean="0"/>
              <a:t> (</a:t>
            </a:r>
            <a:r>
              <a:rPr lang="cs-CZ" dirty="0" err="1" smtClean="0"/>
              <a:t>uroboros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098" name="Picture 2" descr="http://dvehlavy.cz/wp-content/uploads/2014/08/mimikry-uvodk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28" y="32861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38199" y="1540563"/>
            <a:ext cx="69507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1. Médium tematizuje sebe sama</a:t>
            </a:r>
          </a:p>
          <a:p>
            <a:endParaRPr lang="cs-CZ" dirty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www.youtube.com/watch?v=MTileQ4-M78&amp;list=PL755A8BBF30CBACE8&amp;index=3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www.youtube.com/watch?v=FOcujXpbkhg&amp;list=PL58DD9AB1D6714E96&amp;index=5</a:t>
            </a:r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2. Skrývání </a:t>
            </a:r>
            <a:r>
              <a:rPr lang="cs-CZ" b="1" dirty="0" smtClean="0"/>
              <a:t>média </a:t>
            </a:r>
            <a:r>
              <a:rPr lang="cs-CZ" b="1" dirty="0" smtClean="0"/>
              <a:t>(guerilla marketing, </a:t>
            </a:r>
            <a:r>
              <a:rPr lang="cs-CZ" b="1" dirty="0" err="1" smtClean="0"/>
              <a:t>Jay</a:t>
            </a:r>
            <a:r>
              <a:rPr lang="cs-CZ" b="1" dirty="0" smtClean="0"/>
              <a:t> C. </a:t>
            </a:r>
            <a:r>
              <a:rPr lang="cs-CZ" b="1" dirty="0" err="1" smtClean="0"/>
              <a:t>Levison</a:t>
            </a:r>
            <a:r>
              <a:rPr lang="cs-CZ" b="1" dirty="0" smtClean="0"/>
              <a:t>, 1982)</a:t>
            </a:r>
            <a:endParaRPr lang="cs-CZ" b="1" dirty="0" smtClean="0"/>
          </a:p>
          <a:p>
            <a:endParaRPr lang="cs-CZ" dirty="0"/>
          </a:p>
          <a:p>
            <a:r>
              <a:rPr lang="cs-CZ" dirty="0" smtClean="0"/>
              <a:t>Happening? </a:t>
            </a:r>
            <a:r>
              <a:rPr lang="cs-CZ" dirty="0" err="1" smtClean="0"/>
              <a:t>Whats</a:t>
            </a:r>
            <a:r>
              <a:rPr lang="cs-CZ" dirty="0" smtClean="0"/>
              <a:t> </a:t>
            </a:r>
            <a:r>
              <a:rPr lang="cs-CZ" dirty="0" err="1" smtClean="0"/>
              <a:t>goin</a:t>
            </a:r>
            <a:r>
              <a:rPr lang="cs-CZ" dirty="0" smtClean="0"/>
              <a:t> on?</a:t>
            </a:r>
          </a:p>
          <a:p>
            <a:r>
              <a:rPr lang="cs-CZ" dirty="0" smtClean="0"/>
              <a:t>Znejistit:</a:t>
            </a:r>
          </a:p>
          <a:p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www.youtube.com/watch?v=5x1QDiQ0Ggs&amp;index=2&amp;list=PL58DD9AB1D6714E96</a:t>
            </a:r>
            <a:endParaRPr lang="cs-CZ" dirty="0" smtClean="0"/>
          </a:p>
          <a:p>
            <a:r>
              <a:rPr lang="cs-CZ" dirty="0" smtClean="0"/>
              <a:t>Ohromit:</a:t>
            </a:r>
            <a:endParaRPr lang="cs-CZ" dirty="0"/>
          </a:p>
          <a:p>
            <a:r>
              <a:rPr lang="cs-CZ" dirty="0">
                <a:hlinkClick r:id="rId7"/>
              </a:rPr>
              <a:t>https://</a:t>
            </a:r>
            <a:r>
              <a:rPr lang="cs-CZ" dirty="0" smtClean="0">
                <a:hlinkClick r:id="rId7"/>
              </a:rPr>
              <a:t>www.youtube.com/watch?v=fcqY9mNYOec&amp;index=4&amp;list=PL58DD9AB1D6714E96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3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630</Words>
  <Application>Microsoft Office PowerPoint</Application>
  <PresentationFormat>Širokoúhlá obrazovka</PresentationFormat>
  <Paragraphs>73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Guerillová reklama</vt:lpstr>
      <vt:lpstr>osnova</vt:lpstr>
      <vt:lpstr>Kritika reklamy I a II</vt:lpstr>
      <vt:lpstr>Williamsonová: cooked and raw – reakce reklamního průmyslu na kritiku</vt:lpstr>
      <vt:lpstr>Revolta 80. let</vt:lpstr>
      <vt:lpstr>G. Lipovetsky snímá vinu? (TEXT: s. 297)</vt:lpstr>
      <vt:lpstr>Šálení smyslů</vt:lpstr>
      <vt:lpstr>Říše zdání</vt:lpstr>
      <vt:lpstr>Princip sebestravování (uroboros)</vt:lpstr>
      <vt:lpstr>Prezentace aplikace PowerPoint</vt:lpstr>
      <vt:lpstr>Prezentace aplikace PowerPoint</vt:lpstr>
      <vt:lpstr>Nové strategie – nová slova – nová kritika</vt:lpstr>
      <vt:lpstr>Vytržení, vychýlení (détournement)</vt:lpstr>
      <vt:lpstr>Ztohoven aj. výpady proti reklamě NEKLIDEM</vt:lpstr>
      <vt:lpstr>Epilog</vt:lpstr>
      <vt:lpstr>Témata seminárních prací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Guerillová reklama</dc:title>
  <dc:creator>Účet Microsoft</dc:creator>
  <cp:lastModifiedBy>Účet Microsoft</cp:lastModifiedBy>
  <cp:revision>46</cp:revision>
  <dcterms:created xsi:type="dcterms:W3CDTF">2015-12-09T01:41:53Z</dcterms:created>
  <dcterms:modified xsi:type="dcterms:W3CDTF">2015-12-15T02:00:42Z</dcterms:modified>
</cp:coreProperties>
</file>