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2" r:id="rId3"/>
    <p:sldId id="268" r:id="rId4"/>
    <p:sldId id="285" r:id="rId5"/>
    <p:sldId id="286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3283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3283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4A669-A6E8-41AF-8740-BFD430FEF0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80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F61AB-97BD-4BBA-BFBF-6B2156E8E6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7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05DE7-2FB1-4513-A6A7-A24007D42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7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7E3FD-75E2-4348-BA7D-B74EEEC590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97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257A1-8495-4D24-A04A-1AC8F36912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84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430EB-482D-49C0-9058-6CE57C6FB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1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9BDB2-CB4D-423A-9573-2E3ED1CA88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43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2D822-D154-40D8-A448-70C74ACC53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09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616B3-0403-41BD-A561-FAC2FE975C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B7EA7-1CF2-4D8E-A3A9-BB58B88593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71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4BC5E-E00E-441A-A05F-99730840FC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42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76 w 5740"/>
                <a:gd name="T1" fmla="*/ 617 h 4316"/>
                <a:gd name="T2" fmla="*/ 0 w 5740"/>
                <a:gd name="T3" fmla="*/ 617 h 4316"/>
                <a:gd name="T4" fmla="*/ 0 w 5740"/>
                <a:gd name="T5" fmla="*/ 0 h 4316"/>
                <a:gd name="T6" fmla="*/ 5776 w 5740"/>
                <a:gd name="T7" fmla="*/ 0 h 4316"/>
                <a:gd name="T8" fmla="*/ 5776 w 5740"/>
                <a:gd name="T9" fmla="*/ 617 h 4316"/>
                <a:gd name="T10" fmla="*/ 5776 w 5740"/>
                <a:gd name="T11" fmla="*/ 617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175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5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176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6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7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178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8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8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79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1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1 w 382"/>
                  <a:gd name="T19" fmla="*/ 96 h 96"/>
                  <a:gd name="T20" fmla="*/ 265 w 382"/>
                  <a:gd name="T21" fmla="*/ 90 h 96"/>
                  <a:gd name="T22" fmla="*/ 313 w 382"/>
                  <a:gd name="T23" fmla="*/ 84 h 96"/>
                  <a:gd name="T24" fmla="*/ 354 w 382"/>
                  <a:gd name="T25" fmla="*/ 66 h 96"/>
                  <a:gd name="T26" fmla="*/ 384 w 382"/>
                  <a:gd name="T27" fmla="*/ 42 h 96"/>
                  <a:gd name="T28" fmla="*/ 378 w 382"/>
                  <a:gd name="T29" fmla="*/ 42 h 96"/>
                  <a:gd name="T30" fmla="*/ 348 w 382"/>
                  <a:gd name="T31" fmla="*/ 66 h 96"/>
                  <a:gd name="T32" fmla="*/ 307 w 382"/>
                  <a:gd name="T33" fmla="*/ 78 h 96"/>
                  <a:gd name="T34" fmla="*/ 265 w 382"/>
                  <a:gd name="T35" fmla="*/ 90 h 96"/>
                  <a:gd name="T36" fmla="*/ 211 w 382"/>
                  <a:gd name="T37" fmla="*/ 96 h 96"/>
                  <a:gd name="T38" fmla="*/ 211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1 w 185"/>
                  <a:gd name="T5" fmla="*/ 36 h 210"/>
                  <a:gd name="T6" fmla="*/ 157 w 185"/>
                  <a:gd name="T7" fmla="*/ 72 h 210"/>
                  <a:gd name="T8" fmla="*/ 163 w 185"/>
                  <a:gd name="T9" fmla="*/ 90 h 210"/>
                  <a:gd name="T10" fmla="*/ 169 w 185"/>
                  <a:gd name="T11" fmla="*/ 114 h 210"/>
                  <a:gd name="T12" fmla="*/ 163 w 185"/>
                  <a:gd name="T13" fmla="*/ 138 h 210"/>
                  <a:gd name="T14" fmla="*/ 151 w 185"/>
                  <a:gd name="T15" fmla="*/ 162 h 210"/>
                  <a:gd name="T16" fmla="*/ 121 w 185"/>
                  <a:gd name="T17" fmla="*/ 180 h 210"/>
                  <a:gd name="T18" fmla="*/ 90 w 185"/>
                  <a:gd name="T19" fmla="*/ 198 h 210"/>
                  <a:gd name="T20" fmla="*/ 98 w 185"/>
                  <a:gd name="T21" fmla="*/ 210 h 210"/>
                  <a:gd name="T22" fmla="*/ 133 w 185"/>
                  <a:gd name="T23" fmla="*/ 192 h 210"/>
                  <a:gd name="T24" fmla="*/ 163 w 185"/>
                  <a:gd name="T25" fmla="*/ 168 h 210"/>
                  <a:gd name="T26" fmla="*/ 181 w 185"/>
                  <a:gd name="T27" fmla="*/ 144 h 210"/>
                  <a:gd name="T28" fmla="*/ 187 w 185"/>
                  <a:gd name="T29" fmla="*/ 114 h 210"/>
                  <a:gd name="T30" fmla="*/ 181 w 185"/>
                  <a:gd name="T31" fmla="*/ 90 h 210"/>
                  <a:gd name="T32" fmla="*/ 175 w 185"/>
                  <a:gd name="T33" fmla="*/ 66 h 210"/>
                  <a:gd name="T34" fmla="*/ 157 w 185"/>
                  <a:gd name="T35" fmla="*/ 48 h 210"/>
                  <a:gd name="T36" fmla="*/ 133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3181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181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181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81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FA951F1-7CA5-46F1-8EB4-BCC87F8765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1376362"/>
          </a:xfrm>
        </p:spPr>
        <p:txBody>
          <a:bodyPr/>
          <a:lstStyle/>
          <a:p>
            <a:pPr eaLnBrk="1" hangingPunct="1">
              <a:defRPr/>
            </a:pPr>
            <a:r>
              <a:rPr lang="cs-CZ" sz="8000" dirty="0" err="1" smtClean="0"/>
              <a:t>Etnoorganologie</a:t>
            </a:r>
            <a:endParaRPr lang="cs-CZ" sz="8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6400800" cy="19939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PhDr. Petr Kalina, Ph.D.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fld id="{1B67812A-26AC-4048-9AD9-93408DF01659}" type="datetime1">
              <a:rPr lang="cs-CZ" smtClean="0"/>
              <a:pPr eaLnBrk="1" hangingPunct="1">
                <a:defRPr/>
              </a:pPr>
              <a:t>27.10.2015</a:t>
            </a:fld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836712"/>
            <a:ext cx="8229600" cy="2808312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algn="ctr" eaLnBrk="1" hangingPunct="1">
              <a:buNone/>
              <a:defRPr/>
            </a:pPr>
            <a:r>
              <a:rPr lang="cs-CZ" b="1" dirty="0" err="1" smtClean="0"/>
              <a:t>Etnoorganologie</a:t>
            </a:r>
            <a:r>
              <a:rPr lang="cs-CZ" b="1" dirty="0" smtClean="0"/>
              <a:t> </a:t>
            </a:r>
          </a:p>
          <a:p>
            <a:pPr algn="ctr" eaLnBrk="1" hangingPunct="1">
              <a:buNone/>
              <a:defRPr/>
            </a:pPr>
            <a:r>
              <a:rPr lang="cs-CZ" dirty="0" smtClean="0"/>
              <a:t>je </a:t>
            </a:r>
            <a:r>
              <a:rPr lang="cs-CZ" dirty="0"/>
              <a:t>vědecká disciplína, která se zabývá studiem těch hudebních nástrojů, které byly a jsou užívány v lidových hudebních projevech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255311" y="4221088"/>
            <a:ext cx="6840760" cy="156966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Lidovost hudebních nástrojů posuzuje </a:t>
            </a:r>
            <a:r>
              <a:rPr lang="cs-CZ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etnoorganologie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především z hlediska jejich funkce v životě lidu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hledisko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 teprve v druhé řadě z hlediska technologického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Definice lidového hudebního nástroje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061048"/>
          </a:xfrm>
        </p:spPr>
        <p:txBody>
          <a:bodyPr/>
          <a:lstStyle/>
          <a:p>
            <a:pPr eaLnBrk="1" hangingPunct="1">
              <a:defRPr/>
            </a:pPr>
            <a:r>
              <a:rPr lang="cs-CZ" sz="2300" i="1" dirty="0" err="1">
                <a:effectLst/>
              </a:rPr>
              <a:t>Pri</a:t>
            </a:r>
            <a:r>
              <a:rPr lang="cs-CZ" sz="2300" i="1" dirty="0">
                <a:effectLst/>
              </a:rPr>
              <a:t> definovaní pojmu </a:t>
            </a:r>
            <a:r>
              <a:rPr lang="cs-CZ" sz="2300" i="1" dirty="0" err="1">
                <a:effectLst/>
              </a:rPr>
              <a:t>ľudového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hudobného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nástroja</a:t>
            </a:r>
            <a:r>
              <a:rPr lang="cs-CZ" sz="2300" i="1" dirty="0">
                <a:effectLst/>
              </a:rPr>
              <a:t>, tým že zdůrazňujeme jeho </a:t>
            </a:r>
            <a:r>
              <a:rPr lang="cs-CZ" sz="2300" i="1" dirty="0" err="1">
                <a:effectLst/>
              </a:rPr>
              <a:t>pôvod</a:t>
            </a:r>
            <a:r>
              <a:rPr lang="cs-CZ" sz="2300" i="1" dirty="0">
                <a:effectLst/>
              </a:rPr>
              <a:t> a </a:t>
            </a:r>
            <a:r>
              <a:rPr lang="cs-CZ" sz="2300" i="1" dirty="0" err="1">
                <a:effectLst/>
              </a:rPr>
              <a:t>funkciu</a:t>
            </a:r>
            <a:r>
              <a:rPr lang="cs-CZ" sz="2300" i="1" dirty="0">
                <a:effectLst/>
              </a:rPr>
              <a:t>, rozlišujeme pojem užší a širší. Za </a:t>
            </a:r>
            <a:r>
              <a:rPr lang="cs-CZ" sz="2300" i="1" dirty="0" err="1">
                <a:effectLst/>
              </a:rPr>
              <a:t>ľudové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hudobné</a:t>
            </a:r>
            <a:r>
              <a:rPr lang="cs-CZ" sz="2300" i="1" dirty="0">
                <a:effectLst/>
              </a:rPr>
              <a:t> nástroje </a:t>
            </a:r>
            <a:r>
              <a:rPr lang="cs-CZ" sz="2300" b="1" i="1" dirty="0">
                <a:effectLst/>
              </a:rPr>
              <a:t>v </a:t>
            </a:r>
            <a:r>
              <a:rPr lang="cs-CZ" sz="2300" b="1" i="1" dirty="0" err="1">
                <a:effectLst/>
              </a:rPr>
              <a:t>užšom</a:t>
            </a:r>
            <a:r>
              <a:rPr lang="cs-CZ" sz="2300" b="1" i="1" dirty="0">
                <a:effectLst/>
              </a:rPr>
              <a:t> slova-</a:t>
            </a:r>
            <a:r>
              <a:rPr lang="cs-CZ" sz="2300" b="1" i="1" dirty="0" err="1">
                <a:effectLst/>
              </a:rPr>
              <a:t>zmylse</a:t>
            </a:r>
            <a:r>
              <a:rPr lang="cs-CZ" sz="2300" i="1" dirty="0">
                <a:effectLst/>
              </a:rPr>
              <a:t> považujeme také </a:t>
            </a:r>
            <a:r>
              <a:rPr lang="cs-CZ" sz="2300" i="1" dirty="0" err="1">
                <a:effectLst/>
              </a:rPr>
              <a:t>tonové</a:t>
            </a:r>
            <a:r>
              <a:rPr lang="cs-CZ" sz="2300" i="1" dirty="0">
                <a:effectLst/>
              </a:rPr>
              <a:t>  zvukové zdroje, </a:t>
            </a:r>
            <a:r>
              <a:rPr lang="cs-CZ" sz="2300" i="1" dirty="0" err="1">
                <a:effectLst/>
              </a:rPr>
              <a:t>ktoré</a:t>
            </a:r>
            <a:r>
              <a:rPr lang="cs-CZ" sz="2300" i="1" dirty="0">
                <a:effectLst/>
              </a:rPr>
              <a:t> si </a:t>
            </a:r>
            <a:r>
              <a:rPr lang="cs-CZ" sz="2300" i="1" dirty="0" err="1">
                <a:effectLst/>
              </a:rPr>
              <a:t>dedinský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ľud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samostatne</a:t>
            </a:r>
            <a:r>
              <a:rPr lang="cs-CZ" sz="2300" i="1" dirty="0">
                <a:effectLst/>
              </a:rPr>
              <a:t> a vlastnoručně zhotovil a za </a:t>
            </a:r>
            <a:r>
              <a:rPr lang="cs-CZ" sz="2300" i="1" dirty="0" err="1">
                <a:effectLst/>
              </a:rPr>
              <a:t>účelom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hudobnej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interpretácie</a:t>
            </a:r>
            <a:r>
              <a:rPr lang="cs-CZ" sz="2300" i="1" dirty="0">
                <a:effectLst/>
              </a:rPr>
              <a:t> uchoval v </a:t>
            </a:r>
            <a:r>
              <a:rPr lang="cs-CZ" sz="2300" i="1" dirty="0" err="1">
                <a:effectLst/>
              </a:rPr>
              <a:t>priebehu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niekolkých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generácií</a:t>
            </a:r>
            <a:r>
              <a:rPr lang="cs-CZ" sz="2300" i="1" dirty="0">
                <a:effectLst/>
              </a:rPr>
              <a:t>. K </a:t>
            </a:r>
            <a:r>
              <a:rPr lang="cs-CZ" sz="2300" i="1" dirty="0" err="1">
                <a:effectLst/>
              </a:rPr>
              <a:t>ľudovým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nástrojom</a:t>
            </a:r>
            <a:r>
              <a:rPr lang="cs-CZ" sz="2300" i="1" dirty="0">
                <a:effectLst/>
              </a:rPr>
              <a:t> </a:t>
            </a:r>
            <a:r>
              <a:rPr lang="cs-CZ" sz="2300" b="1" i="1" dirty="0">
                <a:effectLst/>
              </a:rPr>
              <a:t>v </a:t>
            </a:r>
            <a:r>
              <a:rPr lang="cs-CZ" sz="2300" b="1" i="1" dirty="0" err="1">
                <a:effectLst/>
              </a:rPr>
              <a:t>širšom</a:t>
            </a:r>
            <a:r>
              <a:rPr lang="cs-CZ" sz="2300" b="1" i="1" dirty="0">
                <a:effectLst/>
              </a:rPr>
              <a:t> slova-</a:t>
            </a:r>
            <a:r>
              <a:rPr lang="cs-CZ" sz="2300" b="1" i="1" dirty="0" err="1">
                <a:effectLst/>
              </a:rPr>
              <a:t>zmysle</a:t>
            </a:r>
            <a:r>
              <a:rPr lang="cs-CZ" sz="2300" b="1" i="1" dirty="0">
                <a:effectLst/>
              </a:rPr>
              <a:t> </a:t>
            </a:r>
            <a:r>
              <a:rPr lang="cs-CZ" sz="2300" i="1" dirty="0" err="1">
                <a:effectLst/>
              </a:rPr>
              <a:t>zarjaďujeme</a:t>
            </a:r>
            <a:r>
              <a:rPr lang="cs-CZ" sz="2300" i="1" dirty="0">
                <a:effectLst/>
              </a:rPr>
              <a:t> okrem uvedených </a:t>
            </a:r>
            <a:r>
              <a:rPr lang="cs-CZ" sz="2300" i="1" dirty="0" err="1">
                <a:effectLst/>
              </a:rPr>
              <a:t>druhov</a:t>
            </a:r>
            <a:r>
              <a:rPr lang="cs-CZ" sz="2300" i="1" dirty="0">
                <a:effectLst/>
              </a:rPr>
              <a:t> aj nástroje </a:t>
            </a:r>
            <a:r>
              <a:rPr lang="cs-CZ" sz="2300" i="1" dirty="0" err="1">
                <a:effectLst/>
              </a:rPr>
              <a:t>profesionálnej</a:t>
            </a:r>
            <a:r>
              <a:rPr lang="cs-CZ" sz="2300" i="1" dirty="0">
                <a:effectLst/>
              </a:rPr>
              <a:t> výroby, </a:t>
            </a:r>
            <a:r>
              <a:rPr lang="cs-CZ" sz="2300" i="1" dirty="0" err="1">
                <a:effectLst/>
              </a:rPr>
              <a:t>prispôsobené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tradičným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ľudovým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druhom</a:t>
            </a:r>
            <a:r>
              <a:rPr lang="cs-CZ" sz="2300" i="1" dirty="0">
                <a:effectLst/>
              </a:rPr>
              <a:t> za </a:t>
            </a:r>
            <a:r>
              <a:rPr lang="cs-CZ" sz="2300" i="1" dirty="0" err="1">
                <a:effectLst/>
              </a:rPr>
              <a:t>účelom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hudobnej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interpretácie</a:t>
            </a:r>
            <a:r>
              <a:rPr lang="cs-CZ" sz="2300" i="1" dirty="0">
                <a:effectLst/>
              </a:rPr>
              <a:t> </a:t>
            </a:r>
            <a:r>
              <a:rPr lang="cs-CZ" sz="2300" i="1" dirty="0" err="1">
                <a:effectLst/>
              </a:rPr>
              <a:t>ľudovej</a:t>
            </a:r>
            <a:r>
              <a:rPr lang="cs-CZ" sz="2300" i="1" dirty="0">
                <a:effectLst/>
              </a:rPr>
              <a:t> hudby</a:t>
            </a:r>
            <a:r>
              <a:rPr lang="cs-CZ" sz="2300" i="1" dirty="0" smtClean="0">
                <a:effectLst/>
              </a:rPr>
              <a:t>.</a:t>
            </a:r>
          </a:p>
          <a:p>
            <a:pPr eaLnBrk="1" hangingPunct="1">
              <a:defRPr/>
            </a:pPr>
            <a:endParaRPr lang="cs-CZ" sz="2300" i="1" dirty="0">
              <a:effectLst/>
            </a:endParaRPr>
          </a:p>
          <a:p>
            <a:pPr marL="0" indent="0" eaLnBrk="1" hangingPunct="1">
              <a:buNone/>
              <a:defRPr/>
            </a:pPr>
            <a:r>
              <a:rPr lang="cs-CZ" sz="1800" dirty="0"/>
              <a:t>Ladislav </a:t>
            </a:r>
            <a:r>
              <a:rPr lang="cs-CZ" sz="1800" dirty="0" err="1"/>
              <a:t>Leng</a:t>
            </a:r>
            <a:r>
              <a:rPr lang="cs-CZ" sz="1800" dirty="0"/>
              <a:t>:</a:t>
            </a:r>
            <a:r>
              <a:rPr lang="cs-CZ" sz="1800" i="1" dirty="0"/>
              <a:t> Slovenské </a:t>
            </a:r>
            <a:r>
              <a:rPr lang="cs-CZ" sz="1800" i="1" dirty="0" err="1"/>
              <a:t>ľudové</a:t>
            </a:r>
            <a:r>
              <a:rPr lang="cs-CZ" sz="1800" i="1" dirty="0"/>
              <a:t> </a:t>
            </a:r>
            <a:r>
              <a:rPr lang="cs-CZ" sz="1800" i="1" dirty="0" err="1"/>
              <a:t>hudobné</a:t>
            </a:r>
            <a:r>
              <a:rPr lang="cs-CZ" sz="1800" i="1" dirty="0"/>
              <a:t> nástroje</a:t>
            </a:r>
            <a:r>
              <a:rPr lang="cs-CZ" sz="1800" dirty="0"/>
              <a:t>, Bratislava 1967, s. </a:t>
            </a:r>
            <a:r>
              <a:rPr lang="cs-CZ" sz="1800" dirty="0" smtClean="0"/>
              <a:t>17-18.</a:t>
            </a:r>
            <a:endParaRPr lang="cs-CZ" sz="1800" dirty="0"/>
          </a:p>
          <a:p>
            <a:pPr eaLnBrk="1" hangingPunct="1">
              <a:defRPr/>
            </a:pPr>
            <a:endParaRPr lang="cs-CZ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882064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Místo </a:t>
            </a:r>
            <a:r>
              <a:rPr lang="cs-CZ" sz="2400" dirty="0" smtClean="0"/>
              <a:t>„</a:t>
            </a:r>
            <a:r>
              <a:rPr lang="cs-CZ" sz="2400" b="1" dirty="0" smtClean="0"/>
              <a:t>lidové </a:t>
            </a:r>
            <a:r>
              <a:rPr lang="cs-CZ" sz="2400" b="1" dirty="0"/>
              <a:t>hudební nástroje </a:t>
            </a:r>
            <a:r>
              <a:rPr lang="cs-CZ" sz="2400" b="1" dirty="0">
                <a:solidFill>
                  <a:srgbClr val="00B050"/>
                </a:solidFill>
              </a:rPr>
              <a:t>v užším slova </a:t>
            </a:r>
            <a:r>
              <a:rPr lang="cs-CZ" sz="2400" b="1" dirty="0" smtClean="0">
                <a:solidFill>
                  <a:srgbClr val="00B050"/>
                </a:solidFill>
              </a:rPr>
              <a:t>smyslu</a:t>
            </a:r>
            <a:r>
              <a:rPr lang="cs-CZ" sz="2400" dirty="0" smtClean="0"/>
              <a:t>“</a:t>
            </a:r>
          </a:p>
          <a:p>
            <a:pPr algn="ctr"/>
            <a:r>
              <a:rPr lang="cs-CZ" sz="2400" dirty="0" smtClean="0"/>
              <a:t>(nadřazený pojem)</a:t>
            </a:r>
            <a:endParaRPr lang="cs-CZ" sz="2400" dirty="0"/>
          </a:p>
        </p:txBody>
      </p:sp>
      <p:sp>
        <p:nvSpPr>
          <p:cNvPr id="5" name="Šipka dolů 4"/>
          <p:cNvSpPr/>
          <p:nvPr/>
        </p:nvSpPr>
        <p:spPr>
          <a:xfrm>
            <a:off x="4231384" y="1828353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379769" y="2492896"/>
            <a:ext cx="4219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lidové hudební nástroje</a:t>
            </a:r>
            <a:endParaRPr lang="cs-CZ" sz="2800" dirty="0">
              <a:solidFill>
                <a:srgbClr val="FFFF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99592" y="3658959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Místo „</a:t>
            </a:r>
            <a:r>
              <a:rPr lang="cs-CZ" sz="2400" b="1" dirty="0" smtClean="0"/>
              <a:t>lidové hudební nástroje </a:t>
            </a:r>
            <a:r>
              <a:rPr lang="cs-CZ" sz="2400" b="1" dirty="0" smtClean="0">
                <a:solidFill>
                  <a:srgbClr val="00B050"/>
                </a:solidFill>
              </a:rPr>
              <a:t>v širším slova smyslu</a:t>
            </a:r>
            <a:r>
              <a:rPr lang="cs-CZ" sz="2400" dirty="0" smtClean="0"/>
              <a:t>“</a:t>
            </a:r>
          </a:p>
          <a:p>
            <a:pPr algn="ctr"/>
            <a:r>
              <a:rPr lang="cs-CZ" sz="2400" dirty="0" smtClean="0"/>
              <a:t>(podřazený pojem)</a:t>
            </a:r>
            <a:endParaRPr lang="cs-CZ" sz="2400" dirty="0"/>
          </a:p>
        </p:txBody>
      </p:sp>
      <p:sp>
        <p:nvSpPr>
          <p:cNvPr id="8" name="Šipka dolů 7"/>
          <p:cNvSpPr/>
          <p:nvPr/>
        </p:nvSpPr>
        <p:spPr>
          <a:xfrm>
            <a:off x="4231384" y="4691421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071191" y="5464388"/>
            <a:ext cx="48365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nástroje pro lidovou hudbu</a:t>
            </a:r>
            <a:endParaRPr lang="cs-CZ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46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Definice lidového hudebního nástroje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061048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Lidové hudební nástroje jsou nástroje užívané ve folklórním prostředí.</a:t>
            </a:r>
          </a:p>
          <a:p>
            <a:pPr eaLnBrk="1" hangingPunct="1">
              <a:defRPr/>
            </a:pPr>
            <a:endParaRPr lang="cs-CZ" sz="2300" dirty="0" smtClean="0"/>
          </a:p>
          <a:p>
            <a:pPr marL="0" indent="0" algn="ctr" eaLnBrk="1" hangingPunct="1">
              <a:buNone/>
              <a:defRPr/>
            </a:pPr>
            <a:r>
              <a:rPr lang="cs-CZ" sz="2300" dirty="0" smtClean="0"/>
              <a:t>nebo</a:t>
            </a:r>
          </a:p>
          <a:p>
            <a:pPr marL="0" indent="0" algn="ctr" eaLnBrk="1" hangingPunct="1">
              <a:buNone/>
              <a:defRPr/>
            </a:pPr>
            <a:endParaRPr lang="cs-CZ" sz="2300" dirty="0" smtClean="0"/>
          </a:p>
          <a:p>
            <a:pPr algn="ctr" eaLnBrk="1" hangingPunct="1">
              <a:defRPr/>
            </a:pPr>
            <a:r>
              <a:rPr lang="cs-CZ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Lidové hudební nástroje jsou nástroje lidového hudebního instrumentáře.</a:t>
            </a:r>
          </a:p>
          <a:p>
            <a:pPr algn="ctr" eaLnBrk="1" hangingPunct="1">
              <a:defRPr/>
            </a:pPr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262545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247</TotalTime>
  <Words>108</Words>
  <Application>Microsoft Office PowerPoint</Application>
  <PresentationFormat>Předvádění na obrazovce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Wingdings</vt:lpstr>
      <vt:lpstr>Kruhy na vodě</vt:lpstr>
      <vt:lpstr>Etnoorganologie</vt:lpstr>
      <vt:lpstr>Prezentace aplikace PowerPoint</vt:lpstr>
      <vt:lpstr>Definice lidového hudebního nástroje</vt:lpstr>
      <vt:lpstr>Prezentace aplikace PowerPoint</vt:lpstr>
      <vt:lpstr>Definice lidového hudebního nástroje</vt:lpstr>
    </vt:vector>
  </TitlesOfParts>
  <Company>Lucylla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Hudební akustika</dc:title>
  <dc:creator>Lucylla</dc:creator>
  <cp:lastModifiedBy>Petr Kalina</cp:lastModifiedBy>
  <cp:revision>24</cp:revision>
  <dcterms:created xsi:type="dcterms:W3CDTF">2007-02-18T18:39:06Z</dcterms:created>
  <dcterms:modified xsi:type="dcterms:W3CDTF">2015-10-27T08:53:43Z</dcterms:modified>
</cp:coreProperties>
</file>