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0" r:id="rId5"/>
    <p:sldId id="261" r:id="rId6"/>
    <p:sldId id="262" r:id="rId7"/>
    <p:sldId id="271" r:id="rId8"/>
    <p:sldId id="267" r:id="rId9"/>
    <p:sldId id="268" r:id="rId10"/>
    <p:sldId id="272" r:id="rId11"/>
    <p:sldId id="263" r:id="rId12"/>
    <p:sldId id="273" r:id="rId13"/>
    <p:sldId id="264" r:id="rId14"/>
    <p:sldId id="265" r:id="rId15"/>
    <p:sldId id="269" r:id="rId16"/>
    <p:sldId id="275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3E308-1C68-4B43-9ED4-D2216E24C489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D7CC-4394-4D71-B2F2-91227B2F1B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pQHz2dGX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WJQx_KOJk&amp;spfreload=1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Nad5AJaIcB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VH_735 Organologie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Zuzana Dudová </a:t>
            </a:r>
            <a:r>
              <a:rPr lang="cs-CZ" dirty="0" err="1" smtClean="0"/>
              <a:t>Šalplachtová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Každý stroj sestává z několika řad píšťal čili rejstříků (registrů), které je zpravidla možno nezávisle zapínat a vypínat</a:t>
            </a:r>
            <a:r>
              <a:rPr lang="cs-CZ" dirty="0" smtClean="0"/>
              <a:t>.</a:t>
            </a:r>
          </a:p>
          <a:p>
            <a:r>
              <a:rPr lang="cs-CZ" dirty="0" smtClean="0"/>
              <a:t>Výška </a:t>
            </a:r>
            <a:r>
              <a:rPr lang="cs-CZ" dirty="0" smtClean="0"/>
              <a:t>rejstříku vypovídá o tom, v jaké výšce píšťaly znějí. Udává se podle toho, jakou délku má otevřená labiální píšťala nejnižšího tónu, který je zpravidla na klávese velké C. Udává se ve stopách (</a:t>
            </a:r>
            <a:r>
              <a:rPr lang="cs-CZ" dirty="0" err="1" smtClean="0"/>
              <a:t>ft</a:t>
            </a:r>
            <a:r>
              <a:rPr lang="cs-CZ" dirty="0" smtClean="0"/>
              <a:t>, někdy se značí také čárkou ') a většinou jde o celočíselnou mocninu čísla 2 (takže klasické rejstříky mají výšky 1' , 2' , 4' , 8' a 16' - vyšší rejstříky nalezneme jen na velikých varhanách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Principál</a:t>
            </a:r>
          </a:p>
          <a:p>
            <a:r>
              <a:rPr lang="cs-CZ" dirty="0" smtClean="0">
                <a:hlinkClick r:id="rId2"/>
              </a:rPr>
              <a:t>https://www.youtube.com/watch?v=tzpQHz2dGX8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KLARINET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Klarinet se chová podobně jako varhanní píšťala: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jeden </a:t>
            </a:r>
            <a:r>
              <a:rPr lang="cs-CZ" dirty="0" smtClean="0"/>
              <a:t>konec je pevný (hubička) a druhý může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volně </a:t>
            </a:r>
            <a:r>
              <a:rPr lang="cs-CZ" dirty="0" smtClean="0"/>
              <a:t>vibrovat. </a:t>
            </a:r>
            <a:endParaRPr lang="cs-CZ" dirty="0" smtClean="0"/>
          </a:p>
          <a:p>
            <a:r>
              <a:rPr lang="cs-CZ" dirty="0" smtClean="0"/>
              <a:t>V průběhu historického vývoje klarinetu se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prosadily </a:t>
            </a:r>
            <a:r>
              <a:rPr lang="cs-CZ" dirty="0" smtClean="0"/>
              <a:t>dva hmatové systémy: </a:t>
            </a:r>
            <a:r>
              <a:rPr lang="cs-CZ" i="1" dirty="0" err="1" smtClean="0"/>
              <a:t>Boehmův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neboli </a:t>
            </a:r>
            <a:r>
              <a:rPr lang="cs-CZ" i="1" dirty="0" smtClean="0"/>
              <a:t>francouzský</a:t>
            </a:r>
            <a:r>
              <a:rPr lang="cs-CZ" dirty="0" smtClean="0"/>
              <a:t>) a </a:t>
            </a:r>
            <a:r>
              <a:rPr lang="cs-CZ" i="1" dirty="0" err="1" smtClean="0"/>
              <a:t>Öhlerův</a:t>
            </a:r>
            <a:r>
              <a:rPr lang="cs-CZ" dirty="0" smtClean="0"/>
              <a:t> (</a:t>
            </a:r>
            <a:r>
              <a:rPr lang="cs-CZ" i="1" dirty="0" smtClean="0"/>
              <a:t>německý</a:t>
            </a:r>
            <a:r>
              <a:rPr lang="cs-CZ" dirty="0" smtClean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systém</a:t>
            </a:r>
            <a:r>
              <a:rPr lang="cs-CZ" dirty="0" smtClean="0"/>
              <a:t>, který je rozšířen zvláště v Německu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Rakousku a je odvozený od hmatového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systému </a:t>
            </a:r>
            <a:r>
              <a:rPr lang="cs-CZ" dirty="0" smtClean="0"/>
              <a:t>barokních zobcových fléten. Systémy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mají </a:t>
            </a:r>
            <a:r>
              <a:rPr lang="cs-CZ" dirty="0" smtClean="0"/>
              <a:t>jinou soustavu klapek a dírek, </a:t>
            </a:r>
            <a:r>
              <a:rPr lang="cs-CZ" dirty="0" err="1" smtClean="0"/>
              <a:t>Boehmův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systém </a:t>
            </a:r>
            <a:r>
              <a:rPr lang="cs-CZ" dirty="0" smtClean="0"/>
              <a:t>(v českých zemích nejpoužívanější) má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také </a:t>
            </a:r>
            <a:r>
              <a:rPr lang="cs-CZ" dirty="0" smtClean="0"/>
              <a:t>širší hubičku a plátek, což umožňuje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relativně </a:t>
            </a:r>
            <a:r>
              <a:rPr lang="cs-CZ" dirty="0" smtClean="0"/>
              <a:t>vyšší flexibilitu hry. Zní o něco ostřeji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než </a:t>
            </a:r>
            <a:r>
              <a:rPr lang="cs-CZ" dirty="0" smtClean="0"/>
              <a:t>např. německý systém, což se ale dá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odstranit </a:t>
            </a:r>
            <a:r>
              <a:rPr lang="cs-CZ" dirty="0" smtClean="0"/>
              <a:t>vhodným nátiskem rtů.</a:t>
            </a:r>
            <a:endParaRPr lang="cs-CZ" dirty="0"/>
          </a:p>
        </p:txBody>
      </p:sp>
      <p:pic>
        <p:nvPicPr>
          <p:cNvPr id="9218" name="Picture 2" descr="https://upload.wikimedia.org/wikipedia/commons/thumb/1/1b/Klarinetove_dily.PNG/140px-Klarinetove_d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484784"/>
            <a:ext cx="1333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 descr="platekpopis.JPG, 7 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2664296" cy="4342290"/>
          </a:xfrm>
          <a:prstGeom prst="rect">
            <a:avLst/>
          </a:prstGeom>
          <a:noFill/>
        </p:spPr>
      </p:pic>
      <p:pic>
        <p:nvPicPr>
          <p:cNvPr id="32772" name="Picture 4" descr="platekpopisb.JPG, 3 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41168"/>
            <a:ext cx="7128792" cy="1322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HOBOJ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Dvouplátkový</a:t>
            </a:r>
            <a:r>
              <a:rPr lang="cs-CZ" dirty="0" smtClean="0"/>
              <a:t> </a:t>
            </a:r>
            <a:r>
              <a:rPr lang="cs-CZ" dirty="0" smtClean="0"/>
              <a:t>dechový nástroj laděný v C. </a:t>
            </a:r>
            <a:endParaRPr lang="cs-CZ" dirty="0" smtClean="0"/>
          </a:p>
          <a:p>
            <a:r>
              <a:rPr lang="cs-CZ" dirty="0" smtClean="0"/>
              <a:t>Na hoboj je obecně složitější vytvořit kvalitní tón než například na klarinet nebo příčnou flétnu. V porovnání s těmito nástroji má hoboj také pronikavější zvuk, protože jeho stavba zdůrazňuje sudé vyšší harmonické frekvence (klarinet oproti tomu má relativně silnější liché vyšší harmonické frekvence,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jeho </a:t>
            </a:r>
            <a:r>
              <a:rPr lang="cs-CZ" dirty="0" smtClean="0"/>
              <a:t>zvuk je proto jemnější). </a:t>
            </a:r>
            <a:endParaRPr lang="cs-CZ" dirty="0"/>
          </a:p>
        </p:txBody>
      </p:sp>
      <p:pic>
        <p:nvPicPr>
          <p:cNvPr id="8194" name="Picture 2" descr="http://www.zusbreznice.cz/php_aplikace/data/redakcniFoto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941168"/>
            <a:ext cx="238125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FAGOT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Dvouplátkový</a:t>
            </a:r>
            <a:r>
              <a:rPr lang="cs-CZ" dirty="0" smtClean="0"/>
              <a:t> strojek připevněný</a:t>
            </a:r>
            <a:br>
              <a:rPr lang="cs-CZ" dirty="0" smtClean="0"/>
            </a:br>
            <a:r>
              <a:rPr lang="cs-CZ" dirty="0" smtClean="0"/>
              <a:t>na esu.</a:t>
            </a:r>
          </a:p>
          <a:p>
            <a:r>
              <a:rPr lang="cs-CZ" dirty="0" smtClean="0"/>
              <a:t>Stejně jako hoboj je laděný v C.</a:t>
            </a:r>
          </a:p>
          <a:p>
            <a:r>
              <a:rPr lang="cs-CZ" dirty="0" smtClean="0"/>
              <a:t>Na principu dvou-</a:t>
            </a:r>
            <a:br>
              <a:rPr lang="cs-CZ" dirty="0" smtClean="0"/>
            </a:br>
            <a:r>
              <a:rPr lang="cs-CZ" dirty="0" smtClean="0"/>
              <a:t>plátku fungují též</a:t>
            </a:r>
            <a:br>
              <a:rPr lang="cs-CZ" dirty="0" smtClean="0"/>
            </a:br>
            <a:r>
              <a:rPr lang="cs-CZ" dirty="0" smtClean="0"/>
              <a:t>dudy.</a:t>
            </a:r>
          </a:p>
          <a:p>
            <a:endParaRPr lang="cs-CZ" dirty="0"/>
          </a:p>
        </p:txBody>
      </p:sp>
      <p:pic>
        <p:nvPicPr>
          <p:cNvPr id="7170" name="Picture 2" descr="https://upload.wikimedia.org/wikipedia/commons/thumb/8/8d/Fagot-prurez.png/150px-Fagot-prure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2160240" cy="5890254"/>
          </a:xfrm>
          <a:prstGeom prst="rect">
            <a:avLst/>
          </a:prstGeom>
          <a:noFill/>
        </p:spPr>
      </p:pic>
      <p:pic>
        <p:nvPicPr>
          <p:cNvPr id="7172" name="Picture 4" descr="http://www.zusbreznice.cz/php_aplikace/data/redakcniFoto_1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2304256" cy="2845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https://www.youtube.com/watch?v=ALWJQx_KOJk&amp;spfreload=10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Карта-Гуцульщини-20-ст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75601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Kritéria lidových nástrojů</a:t>
            </a:r>
          </a:p>
          <a:p>
            <a:pPr algn="ctr"/>
            <a:r>
              <a:rPr lang="cs-CZ" dirty="0" smtClean="0"/>
              <a:t>SIGNÁL vs. HUDBA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Obrázek 4" descr="Warnsig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6169165" cy="1085090"/>
          </a:xfrm>
          <a:prstGeom prst="rect">
            <a:avLst/>
          </a:prstGeom>
        </p:spPr>
      </p:pic>
      <p:pic>
        <p:nvPicPr>
          <p:cNvPr id="6" name="Obrázek 5" descr="Bela_Bartok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6"/>
            <a:ext cx="4828042" cy="192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PRAETORIUS: </a:t>
            </a:r>
          </a:p>
          <a:p>
            <a:r>
              <a:rPr lang="cs-CZ" dirty="0" smtClean="0"/>
              <a:t>A) </a:t>
            </a:r>
            <a:r>
              <a:rPr lang="cs-CZ" dirty="0" err="1" smtClean="0"/>
              <a:t>jednotónové</a:t>
            </a:r>
            <a:r>
              <a:rPr lang="cs-CZ" dirty="0" smtClean="0"/>
              <a:t> nebo </a:t>
            </a:r>
            <a:r>
              <a:rPr lang="cs-CZ" dirty="0" err="1" smtClean="0"/>
              <a:t>vícetónové</a:t>
            </a:r>
            <a:endParaRPr lang="cs-CZ" dirty="0" smtClean="0"/>
          </a:p>
          <a:p>
            <a:r>
              <a:rPr lang="cs-CZ" dirty="0" smtClean="0"/>
              <a:t>B) foukací nebo strunné</a:t>
            </a:r>
          </a:p>
          <a:p>
            <a:r>
              <a:rPr lang="cs-CZ" dirty="0" smtClean="0"/>
              <a:t>C) tónové nebo zvukové</a:t>
            </a:r>
          </a:p>
          <a:p>
            <a:r>
              <a:rPr lang="cs-CZ" dirty="0" smtClean="0"/>
              <a:t>RIEMANN:</a:t>
            </a:r>
          </a:p>
          <a:p>
            <a:r>
              <a:rPr lang="cs-CZ" dirty="0" smtClean="0"/>
              <a:t>Nástroje dechové</a:t>
            </a:r>
          </a:p>
          <a:p>
            <a:r>
              <a:rPr lang="cs-CZ" dirty="0" smtClean="0"/>
              <a:t>A) dřevěné nebo plechové</a:t>
            </a:r>
          </a:p>
          <a:p>
            <a:r>
              <a:rPr lang="cs-CZ" dirty="0" smtClean="0"/>
              <a:t>B) hranové, jazýčkové nebo varhany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TROUBA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Nátrubkový </a:t>
            </a:r>
            <a:r>
              <a:rPr lang="cs-CZ" dirty="0" err="1" smtClean="0"/>
              <a:t>aerofon</a:t>
            </a:r>
            <a:r>
              <a:rPr lang="cs-CZ" dirty="0" smtClean="0"/>
              <a:t> s kónickým nebo kónicko-cylindrickým vrtáním. </a:t>
            </a:r>
            <a:endParaRPr lang="cs-CZ" dirty="0"/>
          </a:p>
          <a:p>
            <a:r>
              <a:rPr lang="cs-CZ" dirty="0" smtClean="0"/>
              <a:t>Využívaná zejména ve </a:t>
            </a:r>
            <a:r>
              <a:rPr lang="cs-CZ" dirty="0" smtClean="0"/>
              <a:t>folkloru.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Totožné </a:t>
            </a:r>
            <a:r>
              <a:rPr lang="cs-CZ" dirty="0" smtClean="0"/>
              <a:t>vlastnosti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mají </a:t>
            </a:r>
            <a:r>
              <a:rPr lang="cs-CZ" dirty="0" smtClean="0"/>
              <a:t>i zvířecí </a:t>
            </a:r>
            <a:r>
              <a:rPr lang="cs-CZ" dirty="0" smtClean="0"/>
              <a:t>rohy.</a:t>
            </a:r>
          </a:p>
          <a:p>
            <a:endParaRPr lang="cs-CZ" dirty="0" smtClean="0"/>
          </a:p>
        </p:txBody>
      </p:sp>
      <p:pic>
        <p:nvPicPr>
          <p:cNvPr id="12290" name="Picture 2" descr="http://homen.vsb.cz/%7Eber30/texty/varhany/anatomie/obrazky/alikwo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429125" cy="1047751"/>
          </a:xfrm>
          <a:prstGeom prst="rect">
            <a:avLst/>
          </a:prstGeom>
          <a:noFill/>
        </p:spPr>
      </p:pic>
      <p:pic>
        <p:nvPicPr>
          <p:cNvPr id="12292" name="Picture 4" descr="https://upload.wikimedia.org/wikipedia/uk/d/d4/Tremb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789" y="3761656"/>
            <a:ext cx="451721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NÁTRUBEK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Hráč vytváří tóny chvěním svých rtů a současně foukáním do nátrubku. </a:t>
            </a:r>
            <a:endParaRPr lang="cs-CZ" dirty="0" smtClean="0"/>
          </a:p>
          <a:p>
            <a:r>
              <a:rPr lang="cs-CZ" dirty="0" smtClean="0"/>
              <a:t>Čím jsou rty napjatější, tedy čím větší je tlak vzduchu překonávajícího úzkou škvíru mezi sevřenými rty, tím vyšší tón zazní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Nátrubek může mít různé velikosti a tvary, např. „kotlíkové“ nátrubky </a:t>
            </a:r>
            <a:r>
              <a:rPr lang="cs-CZ" dirty="0" smtClean="0"/>
              <a:t>(pozoun</a:t>
            </a:r>
            <a:r>
              <a:rPr lang="cs-CZ" dirty="0" smtClean="0"/>
              <a:t>, tuba) či nátrubek „nálevkový“ (zejména lesní roh). </a:t>
            </a:r>
            <a:endParaRPr lang="cs-CZ" dirty="0" smtClean="0"/>
          </a:p>
          <a:p>
            <a:r>
              <a:rPr lang="cs-CZ" dirty="0" smtClean="0"/>
              <a:t>Obecně čím níže znějící nástroj, tím větší nátrubek.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LESNÍ ROH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Vyvinul se z prostých loveckých rohů přidáním tří klapek.</a:t>
            </a:r>
          </a:p>
          <a:p>
            <a:r>
              <a:rPr lang="cs-CZ" dirty="0" smtClean="0"/>
              <a:t>V orchestrech používaný od konce 17. století.</a:t>
            </a:r>
          </a:p>
          <a:p>
            <a:r>
              <a:rPr lang="cs-CZ" dirty="0" smtClean="0"/>
              <a:t>V současnosti nejpoužívanější jsou dvojité lesní </a:t>
            </a:r>
            <a:r>
              <a:rPr lang="cs-CZ" dirty="0" smtClean="0"/>
              <a:t>rohy, které </a:t>
            </a:r>
            <a:r>
              <a:rPr lang="cs-CZ" dirty="0" smtClean="0"/>
              <a:t>v sobě integrují roh v F ladění a roh v ladění o kvartu výše, v B; hráč je může měnit pomocí čtvrté klapky ovládané palcem. </a:t>
            </a:r>
            <a:endParaRPr lang="cs-CZ" dirty="0"/>
          </a:p>
        </p:txBody>
      </p:sp>
      <p:pic>
        <p:nvPicPr>
          <p:cNvPr id="11266" name="Picture 2" descr="Tónový rozs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085184"/>
            <a:ext cx="350378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OKARÍNA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Hliněný aerofon považován za jeden z nejstarších dechových nástrojů (až 12 000 let starý).</a:t>
            </a:r>
          </a:p>
          <a:p>
            <a:r>
              <a:rPr lang="cs-CZ" dirty="0" smtClean="0"/>
              <a:t>Uplatňuje se 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výtvarné umění.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 smtClean="0">
                <a:hlinkClick r:id="rId2"/>
              </a:rPr>
              <a:t>://www.youtube.com/watch?v=Nad5AJaIcBI</a:t>
            </a:r>
            <a:endParaRPr lang="cs-CZ" dirty="0"/>
          </a:p>
        </p:txBody>
      </p:sp>
      <p:pic>
        <p:nvPicPr>
          <p:cNvPr id="10242" name="Picture 2" descr="https://upload.wikimedia.org/wikipedia/commons/thumb/1/17/Okarina1.jpg/220px-Okari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336037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roudeni_vzduchu_ve_valc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36121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ZOBCOVÁ FLÉTNA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Ladění většinou v C, popř. v F.</a:t>
            </a:r>
          </a:p>
          <a:p>
            <a:r>
              <a:rPr lang="cs-CZ" dirty="0" smtClean="0"/>
              <a:t>Otvorem </a:t>
            </a:r>
            <a:r>
              <a:rPr lang="cs-CZ" dirty="0" smtClean="0"/>
              <a:t>ovládaný palcem levé ruky umístěný na zadní straně </a:t>
            </a:r>
            <a:r>
              <a:rPr lang="cs-CZ" dirty="0" smtClean="0"/>
              <a:t>nástroje se </a:t>
            </a:r>
            <a:r>
              <a:rPr lang="cs-CZ" dirty="0" smtClean="0"/>
              <a:t>ovládá přefukování do horních rejstříků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b="1" dirty="0" err="1" smtClean="0"/>
              <a:t>garklein</a:t>
            </a:r>
            <a:r>
              <a:rPr lang="cs-CZ" b="1" dirty="0" smtClean="0"/>
              <a:t> flétna</a:t>
            </a:r>
            <a:r>
              <a:rPr lang="cs-CZ" dirty="0" smtClean="0"/>
              <a:t> – rozsah c3 až g5</a:t>
            </a:r>
          </a:p>
          <a:p>
            <a:pPr>
              <a:buNone/>
            </a:pPr>
            <a:r>
              <a:rPr lang="cs-CZ" b="1" dirty="0" smtClean="0"/>
              <a:t>sopraninová flétna</a:t>
            </a:r>
            <a:r>
              <a:rPr lang="cs-CZ" dirty="0" smtClean="0"/>
              <a:t> – rozsah f2 až c5 (notuje se v oktávovém houslovém klíči, resp. o oktávu níže než zní)</a:t>
            </a:r>
          </a:p>
          <a:p>
            <a:pPr>
              <a:buNone/>
            </a:pPr>
            <a:r>
              <a:rPr lang="cs-CZ" b="1" dirty="0" smtClean="0"/>
              <a:t>sopránová flétna</a:t>
            </a:r>
            <a:r>
              <a:rPr lang="cs-CZ" dirty="0" smtClean="0"/>
              <a:t> – rozsah c2 až g4 (notuje se v oktávovém houslovém klíči, resp. o oktávu níže než zní)</a:t>
            </a:r>
          </a:p>
          <a:p>
            <a:pPr>
              <a:buNone/>
            </a:pPr>
            <a:r>
              <a:rPr lang="cs-CZ" b="1" dirty="0" smtClean="0"/>
              <a:t>altová flétna</a:t>
            </a:r>
            <a:r>
              <a:rPr lang="cs-CZ" dirty="0" smtClean="0"/>
              <a:t> – rozsah f1 až c4 (notuje se v houslovém klíči jak zní, někdy o oktávu níže)</a:t>
            </a:r>
          </a:p>
          <a:p>
            <a:pPr>
              <a:buNone/>
            </a:pPr>
            <a:r>
              <a:rPr lang="cs-CZ" b="1" dirty="0" smtClean="0"/>
              <a:t>tenorová flétna</a:t>
            </a:r>
            <a:r>
              <a:rPr lang="cs-CZ" dirty="0" smtClean="0"/>
              <a:t> – rozsah c1 až g3 (notuje se v houslovém klíči jak zní)</a:t>
            </a:r>
          </a:p>
          <a:p>
            <a:pPr>
              <a:buNone/>
            </a:pPr>
            <a:r>
              <a:rPr lang="cs-CZ" b="1" dirty="0" smtClean="0"/>
              <a:t>basová flétna</a:t>
            </a:r>
            <a:r>
              <a:rPr lang="cs-CZ" dirty="0" smtClean="0"/>
              <a:t> – rozsah f až c3 (notuje se v oktávovém basovém klíči, resp. o oktávu níže než zní)</a:t>
            </a:r>
          </a:p>
          <a:p>
            <a:pPr>
              <a:buNone/>
            </a:pPr>
            <a:r>
              <a:rPr lang="cs-CZ" b="1" dirty="0" err="1" smtClean="0"/>
              <a:t>velkobasová</a:t>
            </a:r>
            <a:r>
              <a:rPr lang="cs-CZ" b="1" dirty="0" smtClean="0"/>
              <a:t> flétna</a:t>
            </a:r>
            <a:r>
              <a:rPr lang="cs-CZ" dirty="0" smtClean="0"/>
              <a:t> – rozsah c až g2</a:t>
            </a:r>
          </a:p>
          <a:p>
            <a:pPr>
              <a:buNone/>
            </a:pPr>
            <a:r>
              <a:rPr lang="cs-CZ" b="1" dirty="0" smtClean="0"/>
              <a:t>kontrabasová flétna</a:t>
            </a:r>
            <a:r>
              <a:rPr lang="cs-CZ" dirty="0" smtClean="0"/>
              <a:t> – rozsah F až c2</a:t>
            </a:r>
          </a:p>
          <a:p>
            <a:pPr>
              <a:buNone/>
            </a:pPr>
            <a:r>
              <a:rPr lang="cs-CZ" b="1" dirty="0" smtClean="0"/>
              <a:t>sub-kontrabasová flétna</a:t>
            </a:r>
            <a:r>
              <a:rPr lang="cs-CZ" dirty="0" smtClean="0"/>
              <a:t> – rozsah C až g1</a:t>
            </a:r>
          </a:p>
          <a:p>
            <a:pPr>
              <a:buNone/>
            </a:pPr>
            <a:r>
              <a:rPr lang="cs-CZ" b="1" dirty="0" smtClean="0"/>
              <a:t>sub-sub-kontrabasová flétna</a:t>
            </a:r>
            <a:r>
              <a:rPr lang="cs-CZ" dirty="0" smtClean="0"/>
              <a:t> – rozsah F1 až c1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VARHANY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Stlačený vzduch se do píšťal vhání měchem.</a:t>
            </a:r>
          </a:p>
          <a:p>
            <a:r>
              <a:rPr lang="cs-CZ" dirty="0" smtClean="0"/>
              <a:t>Zvuk píšťaly tvoří stejně jako u flétny – chvěním vzduchu ve vzduchovém válci.</a:t>
            </a:r>
          </a:p>
          <a:p>
            <a:r>
              <a:rPr lang="cs-CZ" dirty="0" smtClean="0"/>
              <a:t>Délka píšťaly rozhoduje o frekvenci zvuku; čím je píšťala delší, tím hlubší tón vydává</a:t>
            </a:r>
            <a:r>
              <a:rPr lang="cs-CZ" dirty="0" smtClean="0"/>
              <a:t>.</a:t>
            </a:r>
          </a:p>
          <a:p>
            <a:r>
              <a:rPr lang="cs-CZ" dirty="0" smtClean="0"/>
              <a:t>Jazykové píšťaly: zvuk vzniká chvěním kovového jazýčku, jehož rozměry a materiál určuje výšku tónu; délka těla píšťaly (rezonátor) má vliv pouze na zabarvení výsledného zvuku, ale jeho výšku podstatně neovlivňuje.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594</Words>
  <Application>Microsoft Office PowerPoint</Application>
  <PresentationFormat>Předvádění na obrazovce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VH_735 Organologie</vt:lpstr>
      <vt:lpstr>SYSTEMATIKY</vt:lpstr>
      <vt:lpstr>TROUBA</vt:lpstr>
      <vt:lpstr>NÁTRUBEK</vt:lpstr>
      <vt:lpstr>LESNÍ ROH</vt:lpstr>
      <vt:lpstr>OKARÍNA</vt:lpstr>
      <vt:lpstr>Snímek 7</vt:lpstr>
      <vt:lpstr>ZOBCOVÁ FLÉTNA</vt:lpstr>
      <vt:lpstr>VARHANY</vt:lpstr>
      <vt:lpstr>Snímek 10</vt:lpstr>
      <vt:lpstr>KLARINET</vt:lpstr>
      <vt:lpstr>Snímek 12</vt:lpstr>
      <vt:lpstr>HOBOJ</vt:lpstr>
      <vt:lpstr>FAGOT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Organologie</dc:title>
  <dc:creator>Zuzana</dc:creator>
  <cp:lastModifiedBy>Zuzka</cp:lastModifiedBy>
  <cp:revision>28</cp:revision>
  <dcterms:created xsi:type="dcterms:W3CDTF">2015-10-19T16:35:29Z</dcterms:created>
  <dcterms:modified xsi:type="dcterms:W3CDTF">2015-10-20T08:11:58Z</dcterms:modified>
</cp:coreProperties>
</file>