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08" r:id="rId2"/>
    <p:sldId id="405" r:id="rId3"/>
    <p:sldId id="421" r:id="rId4"/>
    <p:sldId id="510" r:id="rId5"/>
    <p:sldId id="461" r:id="rId6"/>
    <p:sldId id="422" r:id="rId7"/>
    <p:sldId id="423" r:id="rId8"/>
    <p:sldId id="424" r:id="rId9"/>
    <p:sldId id="425" r:id="rId10"/>
    <p:sldId id="426" r:id="rId11"/>
    <p:sldId id="462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50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51" r:id="rId35"/>
    <p:sldId id="474" r:id="rId36"/>
    <p:sldId id="452" r:id="rId37"/>
    <p:sldId id="463" r:id="rId38"/>
    <p:sldId id="465" r:id="rId39"/>
    <p:sldId id="466" r:id="rId40"/>
    <p:sldId id="473" r:id="rId41"/>
    <p:sldId id="468" r:id="rId42"/>
    <p:sldId id="469" r:id="rId43"/>
    <p:sldId id="470" r:id="rId44"/>
    <p:sldId id="471" r:id="rId45"/>
    <p:sldId id="472" r:id="rId46"/>
    <p:sldId id="467" r:id="rId47"/>
    <p:sldId id="456" r:id="rId48"/>
    <p:sldId id="475" r:id="rId49"/>
    <p:sldId id="457" r:id="rId50"/>
    <p:sldId id="479" r:id="rId51"/>
    <p:sldId id="498" r:id="rId52"/>
    <p:sldId id="478" r:id="rId53"/>
    <p:sldId id="505" r:id="rId54"/>
    <p:sldId id="500" r:id="rId55"/>
    <p:sldId id="503" r:id="rId56"/>
    <p:sldId id="502" r:id="rId57"/>
    <p:sldId id="506" r:id="rId58"/>
    <p:sldId id="507" r:id="rId59"/>
    <p:sldId id="499" r:id="rId60"/>
    <p:sldId id="459" r:id="rId61"/>
    <p:sldId id="483" r:id="rId62"/>
    <p:sldId id="481" r:id="rId63"/>
    <p:sldId id="482" r:id="rId64"/>
    <p:sldId id="484" r:id="rId65"/>
    <p:sldId id="485" r:id="rId66"/>
    <p:sldId id="486" r:id="rId67"/>
    <p:sldId id="511" r:id="rId68"/>
    <p:sldId id="496" r:id="rId69"/>
    <p:sldId id="497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49" r:id="rId79"/>
    <p:sldId id="509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CCF0-D466-413A-A551-38F4D3626B4A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36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CBA8-F272-43B0-B844-9A194AA6BECF}" type="slidenum">
              <a:rPr lang="ru-RU" altLang="cs-CZ"/>
              <a:pPr/>
              <a:t>70</a:t>
            </a:fld>
            <a:endParaRPr lang="ru-RU" altLang="cs-CZ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71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0116-8465-4419-AF40-74F1DC0D4033}" type="slidenum">
              <a:rPr lang="ru-RU" altLang="cs-CZ"/>
              <a:pPr/>
              <a:t>79</a:t>
            </a:fld>
            <a:endParaRPr lang="ru-RU" altLang="cs-CZ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49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FBC06-ABFE-4E0D-A2CB-F98730881F40}" type="slidenum">
              <a:rPr lang="ru-RU" altLang="cs-CZ"/>
              <a:pPr/>
              <a:t>2</a:t>
            </a:fld>
            <a:endParaRPr lang="ru-RU" altLang="cs-CZ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759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BE14-2DF7-40EC-8E21-F006EEFAF768}" type="slidenum">
              <a:rPr lang="ru-RU" altLang="cs-CZ"/>
              <a:pPr/>
              <a:t>21</a:t>
            </a:fld>
            <a:endParaRPr lang="ru-RU" altLang="cs-CZ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91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35BB-A6F2-420C-813D-BB8B5228765A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DE65B-31C5-4A10-836F-48AA772AA242}" type="slidenum">
              <a:rPr lang="ru-RU" altLang="cs-CZ"/>
              <a:pPr/>
              <a:t>36</a:t>
            </a:fld>
            <a:endParaRPr lang="ru-RU" altLang="cs-CZ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94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142BE-86E8-44CF-B4A4-DB07A87427FD}" type="slidenum">
              <a:rPr lang="ru-RU" altLang="cs-CZ"/>
              <a:pPr/>
              <a:t>47</a:t>
            </a:fld>
            <a:endParaRPr lang="ru-RU" altLang="cs-CZ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76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5C328-5129-4B50-8795-BBF8CACA831C}" type="slidenum">
              <a:rPr lang="ru-RU" altLang="cs-CZ"/>
              <a:pPr/>
              <a:t>49</a:t>
            </a:fld>
            <a:endParaRPr lang="ru-RU" altLang="cs-CZ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808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FA70D-23CB-4690-8B06-D792FD79CB19}" type="slidenum">
              <a:rPr lang="ru-RU" altLang="cs-CZ"/>
              <a:pPr/>
              <a:t>60</a:t>
            </a:fld>
            <a:endParaRPr lang="ru-RU" altLang="cs-CZ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88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5CAB3-59C0-4AB0-8DF2-A7296B316D95}" type="slidenum">
              <a:rPr lang="ru-RU" altLang="cs-CZ"/>
              <a:pPr/>
              <a:t>68</a:t>
            </a:fld>
            <a:endParaRPr lang="ru-RU" altLang="cs-CZ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67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_PB2ctsCf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SaXUlilk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scantailor.sourceforge.net/" TargetMode="External"/><Relationship Id="rId7" Type="http://schemas.openxmlformats.org/officeDocument/2006/relationships/hyperlink" Target="http://www.irislink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://www.nuance.com/for-individuals/by-product/omnipage/index.htm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finereader.abbyy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hyperlink" Target="http://www.youtube.com/watch?v=-oOXXpxzETA" TargetMode="Externa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images/stories/tiskove_zpravy/Tiskovka_CTENARI_zari_2010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o/z/446/CO-JE-CTENARSKA-GRAMOTNOST-PROC-A-JAK-JI-ROZVIJET.html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62.png"/><Relationship Id="rId34" Type="http://schemas.openxmlformats.org/officeDocument/2006/relationships/image" Target="../media/image67.png"/><Relationship Id="rId7" Type="http://schemas.openxmlformats.org/officeDocument/2006/relationships/oleObject" Target="../embeddings/oleObject4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3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56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1.png"/><Relationship Id="rId31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65.png"/><Relationship Id="rId30" Type="http://schemas.openxmlformats.org/officeDocument/2006/relationships/hyperlink" Target="http://www.nocsandersenem.cz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p.nkp.cz/KeStazeni/Tyden10/Tiskovka_PruzkumCR_2010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emesknihou.cz/podpora-ctenarstvi-ve-svete-ac60/" TargetMode="External"/><Relationship Id="rId2" Type="http://schemas.openxmlformats.org/officeDocument/2006/relationships/hyperlink" Target="http://knihovnam.nkp.cz/sekce.php3?page=12_Ct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getattachment/cz/O-nas/Mezinarodni-setreni-archiv/PISA/PISA-2009/Publikace-Zakrouzkuj,-vyber,-zduvodni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os-mk.cz/?cat=88" TargetMode="External"/><Relationship Id="rId2" Type="http://schemas.openxmlformats.org/officeDocument/2006/relationships/hyperlink" Target="http://dsia.uiv.cz/v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m.nkp.cz/sekce.php3?page=01_stat.htm" TargetMode="External"/><Relationship Id="rId5" Type="http://schemas.openxmlformats.org/officeDocument/2006/relationships/hyperlink" Target="http://knihovnam.nkp.cz/docs/MereniVirtualnichNavstev.pdf" TargetMode="External"/><Relationship Id="rId4" Type="http://schemas.openxmlformats.org/officeDocument/2006/relationships/hyperlink" Target="http://knihovnam.nkp.cz/docs/stat/DVK2011_2012_Silny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tenar.svkkl.cz/clanky/2009-roc-61/02-2009/tema-benchmarking-knihoven-55-329.htm" TargetMode="External"/><Relationship Id="rId2" Type="http://schemas.openxmlformats.org/officeDocument/2006/relationships/hyperlink" Target="http://knihovnam.nkp.cz/sekce.php3?page=02_Odb/Benchmark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kba.sk/dokumenty/2011/dohnalkova-AK-28062011.pdf" TargetMode="External"/><Relationship Id="rId4" Type="http://schemas.openxmlformats.org/officeDocument/2006/relationships/hyperlink" Target="http://inhd.cz/videos/144-mereni-vykonu-a-cinnosti-knihoven-projekt-benchmarking-knihoven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docstock.com" TargetMode="External"/><Relationship Id="rId7" Type="http://schemas.openxmlformats.org/officeDocument/2006/relationships/hyperlink" Target="Linkuj.cz" TargetMode="External"/><Relationship Id="rId2" Type="http://schemas.openxmlformats.org/officeDocument/2006/relationships/hyperlink" Target="issuu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elicious.com" TargetMode="External"/><Relationship Id="rId5" Type="http://schemas.openxmlformats.org/officeDocument/2006/relationships/hyperlink" Target="vimeo.com" TargetMode="External"/><Relationship Id="rId4" Type="http://schemas.openxmlformats.org/officeDocument/2006/relationships/hyperlink" Target="http://www.screentoaster.com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4u.cz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1/03/30/nypl-foursquare/" TargetMode="External"/><Relationship Id="rId2" Type="http://schemas.openxmlformats.org/officeDocument/2006/relationships/hyperlink" Target="http://www.greaders.cz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bz.cz/DOWNLOAD/km_prirucka.pdf" TargetMode="External"/><Relationship Id="rId2" Type="http://schemas.openxmlformats.org/officeDocument/2006/relationships/hyperlink" Target="http://texty.jinonice.cuni.cz/studijni-texty/stocklova-anna/stocklova_04.pdf/attachment_download/fi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nihovnam.nkp.cz/docs/IFLA_zivelni_pohromy.pdf" TargetMode="External"/><Relationship Id="rId4" Type="http://schemas.openxmlformats.org/officeDocument/2006/relationships/hyperlink" Target="http://www.nkp.cz/pages/page.php3?page=weba_vlivy.htm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400">
                <a:solidFill>
                  <a:srgbClr val="FFFF00"/>
                </a:solidFill>
              </a:rPr>
              <a:t>Metody knihovnické práce (VIKBA04)</a:t>
            </a:r>
            <a:endParaRPr lang="uk-UA" altLang="cs-CZ" sz="4400">
              <a:solidFill>
                <a:srgbClr val="FFFF00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000"/>
              <a:t>Martin Krčál</a:t>
            </a:r>
            <a:endParaRPr lang="uk-UA" altLang="cs-CZ" sz="2000"/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latin typeface="Tahoma" pitchFamily="34" charset="0"/>
              </a:rPr>
              <a:t>EIZ - kurz pro studenty KISK FF MU</a:t>
            </a: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4. prosince 2015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6. Hlavní činnosti knihoven II</a:t>
            </a:r>
          </a:p>
        </p:txBody>
      </p:sp>
      <p:pic>
        <p:nvPicPr>
          <p:cNvPr id="824327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Vyřazování</a:t>
            </a:r>
          </a:p>
        </p:txBody>
      </p:sp>
      <p:sp>
        <p:nvSpPr>
          <p:cNvPr id="6420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odstranění knih. jednotek z fondu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 AKS, úbytkový seznam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důvody: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zastaralý obsahu, poškození, ztráta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nabídkový seznam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partnerské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konference Knihovna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antikvariáty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čtenáři (symbolický poplatek nebo zdarma)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sběrný dvůr (až 2Kč/kg)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Revize fondu</a:t>
            </a:r>
          </a:p>
        </p:txBody>
      </p:sp>
      <p:pic>
        <p:nvPicPr>
          <p:cNvPr id="74650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35100"/>
            <a:ext cx="6624638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3075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1042988" y="1196975"/>
            <a:ext cx="76327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Knihovní zákon (257/2001 Sb.)</a:t>
            </a:r>
          </a:p>
          <a:p>
            <a:pPr marL="1041400" lvl="1">
              <a:tabLst/>
            </a:pPr>
            <a:r>
              <a:rPr lang="cs-CZ" altLang="cs-CZ" sz="2200">
                <a:latin typeface="Arial" charset="0"/>
              </a:rPr>
              <a:t>§16 Evidence a revize knihovního fondu</a:t>
            </a:r>
            <a:endParaRPr lang="cs-CZ" altLang="cs-CZ" sz="20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Cíl = zjištění skutečného stavu fondu</a:t>
            </a:r>
            <a:endParaRPr lang="en-US" altLang="cs-CZ" sz="26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Frekvence revize</a:t>
            </a:r>
          </a:p>
          <a:p>
            <a:pPr marL="361950" indent="-361950">
              <a:buFontTx/>
              <a:buNone/>
              <a:tabLst/>
            </a:pPr>
            <a:endParaRPr lang="cs-CZ" altLang="cs-CZ" sz="2600">
              <a:latin typeface="Arial" charset="0"/>
            </a:endParaRPr>
          </a:p>
        </p:txBody>
      </p:sp>
      <p:pic>
        <p:nvPicPr>
          <p:cNvPr id="643076" name="Picture 6" descr="DS6707-SR20001ZZR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748">
            <a:off x="6300788" y="3790950"/>
            <a:ext cx="31670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8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1549400" y="3425825"/>
          <a:ext cx="4535488" cy="2523808"/>
        </p:xfrm>
        <a:graphic>
          <a:graphicData uri="http://schemas.openxmlformats.org/drawingml/2006/table">
            <a:tbl>
              <a:tblPr/>
              <a:tblGrid>
                <a:gridCol w="2663825"/>
                <a:gridCol w="1871663"/>
              </a:tblGrid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100 001 - 200 000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200 001 - 1 000 000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1 000 00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- 3 000 000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fondu/rok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3 000 000+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200 000 k.j./rok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Mimořádná revize</a:t>
            </a:r>
          </a:p>
          <a:p>
            <a:pPr marL="1041400" lvl="1">
              <a:tabLst/>
            </a:pPr>
            <a:r>
              <a:rPr lang="cs-CZ" altLang="cs-CZ"/>
              <a:t>nařízení nadřízeného orgánu, změna pracovníka, násilné vniknutí, nalezení knih mimo knihovnu</a:t>
            </a:r>
          </a:p>
          <a:p>
            <a:pPr marL="361950" indent="-361950">
              <a:tabLst/>
            </a:pPr>
            <a:r>
              <a:rPr lang="cs-CZ" altLang="cs-CZ"/>
              <a:t>Namátková a zkrácená revize</a:t>
            </a:r>
          </a:p>
          <a:p>
            <a:pPr marL="361950" indent="-361950">
              <a:tabLst/>
            </a:pPr>
            <a:r>
              <a:rPr lang="cs-CZ" altLang="cs-CZ"/>
              <a:t>Forma revize:</a:t>
            </a:r>
          </a:p>
          <a:p>
            <a:pPr marL="1041400" lvl="1">
              <a:tabLst/>
            </a:pPr>
            <a:r>
              <a:rPr lang="cs-CZ" altLang="cs-CZ"/>
              <a:t>porovnání s přírůstkovým seznamem</a:t>
            </a:r>
          </a:p>
          <a:p>
            <a:pPr marL="1041400" lvl="1">
              <a:tabLst/>
            </a:pPr>
            <a:r>
              <a:rPr lang="cs-CZ" altLang="cs-CZ"/>
              <a:t>porovnání s místním seznamem</a:t>
            </a:r>
          </a:p>
          <a:p>
            <a:pPr marL="361950" indent="-361950">
              <a:tabLst/>
            </a:pPr>
            <a:r>
              <a:rPr lang="cs-CZ" altLang="cs-CZ"/>
              <a:t>Komise (2+ členové)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Výsledky a řešení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nedohledané knihy</a:t>
            </a:r>
          </a:p>
          <a:p>
            <a:pPr marL="1041400" lvl="1">
              <a:tabLst/>
            </a:pPr>
            <a:r>
              <a:rPr lang="cs-CZ" altLang="cs-CZ"/>
              <a:t>odpisy, nahrazení</a:t>
            </a:r>
          </a:p>
          <a:p>
            <a:pPr marL="361950" indent="-361950">
              <a:tabLst/>
            </a:pPr>
            <a:r>
              <a:rPr lang="cs-CZ" altLang="cs-CZ"/>
              <a:t>knihy nejsou zapsány</a:t>
            </a:r>
          </a:p>
          <a:p>
            <a:pPr marL="1041400" lvl="1">
              <a:tabLst/>
            </a:pPr>
            <a:r>
              <a:rPr lang="cs-CZ" altLang="cs-CZ"/>
              <a:t>neprodleně zapsat</a:t>
            </a:r>
          </a:p>
          <a:p>
            <a:pPr marL="361950" indent="-361950">
              <a:tabLst/>
            </a:pPr>
            <a:r>
              <a:rPr lang="cs-CZ" altLang="cs-CZ"/>
              <a:t>přír. seznam není správně veden</a:t>
            </a:r>
          </a:p>
          <a:p>
            <a:pPr marL="1041400" lvl="1">
              <a:tabLst/>
            </a:pPr>
            <a:r>
              <a:rPr lang="cs-CZ" altLang="cs-CZ"/>
              <a:t>opravit</a:t>
            </a:r>
          </a:p>
          <a:p>
            <a:pPr marL="361950" indent="-361950">
              <a:tabLst/>
            </a:pPr>
            <a:r>
              <a:rPr lang="cs-CZ" altLang="cs-CZ"/>
              <a:t>nalezení chybějících knih</a:t>
            </a:r>
          </a:p>
          <a:p>
            <a:pPr marL="1041400" lvl="1">
              <a:tabLst/>
            </a:pPr>
            <a:r>
              <a:rPr lang="cs-CZ" altLang="cs-CZ"/>
              <a:t>přesun na správné místo, změna statusu</a:t>
            </a:r>
          </a:p>
          <a:p>
            <a:pPr marL="361950" indent="-361950">
              <a:tabLst/>
            </a:pPr>
            <a:r>
              <a:rPr lang="cs-CZ" altLang="cs-CZ"/>
              <a:t>objevení zastaralých knih</a:t>
            </a:r>
          </a:p>
          <a:p>
            <a:pPr marL="1041400" lvl="1">
              <a:tabLst/>
            </a:pPr>
            <a:r>
              <a:rPr lang="cs-CZ" altLang="cs-CZ"/>
              <a:t>odpis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Protokol o revizi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rozsah a doba revize</a:t>
            </a:r>
          </a:p>
          <a:p>
            <a:pPr marL="361950" indent="-361950">
              <a:tabLst/>
            </a:pPr>
            <a:r>
              <a:rPr lang="cs-CZ" altLang="cs-CZ"/>
              <a:t>druh seznamu</a:t>
            </a:r>
          </a:p>
          <a:p>
            <a:pPr marL="361950" indent="-361950">
              <a:tabLst/>
            </a:pPr>
            <a:r>
              <a:rPr lang="cs-CZ" altLang="cs-CZ"/>
              <a:t>členové revizní komise</a:t>
            </a:r>
          </a:p>
          <a:p>
            <a:pPr marL="1041400" lvl="1">
              <a:tabLst/>
            </a:pPr>
            <a:r>
              <a:rPr lang="cs-CZ" altLang="cs-CZ"/>
              <a:t>+ kdo se na revizi podílel</a:t>
            </a:r>
          </a:p>
          <a:p>
            <a:pPr marL="361950" indent="-361950">
              <a:tabLst/>
            </a:pPr>
            <a:r>
              <a:rPr lang="cs-CZ" altLang="cs-CZ"/>
              <a:t>seznam chybějících knih</a:t>
            </a:r>
          </a:p>
          <a:p>
            <a:pPr marL="361950" indent="-361950">
              <a:tabLst/>
            </a:pPr>
            <a:r>
              <a:rPr lang="cs-CZ" altLang="cs-CZ"/>
              <a:t>návrhy opatření</a:t>
            </a:r>
          </a:p>
          <a:p>
            <a:pPr marL="1041400" lvl="1">
              <a:tabLst/>
            </a:pPr>
            <a:r>
              <a:rPr lang="cs-CZ" altLang="cs-CZ"/>
              <a:t>poškozené, chybějící knihy</a:t>
            </a:r>
          </a:p>
          <a:p>
            <a:pPr marL="1041400" lvl="1">
              <a:tabLst/>
            </a:pPr>
            <a:r>
              <a:rPr lang="cs-CZ" altLang="cs-CZ"/>
              <a:t>provozní změny </a:t>
            </a:r>
          </a:p>
          <a:p>
            <a:pPr marL="361950" indent="-361950">
              <a:tabLst/>
            </a:pP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supervize</a:t>
            </a:r>
          </a:p>
          <a:p>
            <a:pPr marL="1041400" lvl="1">
              <a:tabLst/>
            </a:pPr>
            <a:r>
              <a:rPr lang="cs-CZ" altLang="cs-CZ"/>
              <a:t>dohledávání chybějících knih</a:t>
            </a:r>
          </a:p>
          <a:p>
            <a:pPr marL="361950" indent="-361950">
              <a:tabLst/>
            </a:pPr>
            <a:r>
              <a:rPr lang="cs-CZ" altLang="cs-CZ"/>
              <a:t>odpisy bez řízení o náhradě škody</a:t>
            </a:r>
          </a:p>
          <a:p>
            <a:pPr marL="1041400" lvl="1">
              <a:tabLst/>
            </a:pPr>
            <a:r>
              <a:rPr lang="cs-CZ" altLang="cs-CZ"/>
              <a:t>do 0,5</a:t>
            </a:r>
            <a:r>
              <a:rPr lang="en-US" altLang="cs-CZ"/>
              <a:t>% v</a:t>
            </a:r>
            <a:r>
              <a:rPr lang="cs-CZ" altLang="cs-CZ"/>
              <a:t>ýpůjč</a:t>
            </a:r>
            <a:r>
              <a:rPr lang="en-US" altLang="cs-CZ"/>
              <a:t>ek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jinak úhrada škody institucí + správní řízení s osobou odpovědnou za fond</a:t>
            </a:r>
          </a:p>
          <a:p>
            <a:pPr marL="361950" indent="-361950">
              <a:tabLst/>
            </a:pPr>
            <a:r>
              <a:rPr lang="cs-CZ" altLang="cs-CZ"/>
              <a:t>technické zabezpečení revize</a:t>
            </a:r>
          </a:p>
          <a:p>
            <a:pPr marL="1041400" lvl="1">
              <a:tabLst/>
            </a:pPr>
            <a:r>
              <a:rPr lang="cs-CZ" altLang="cs-CZ"/>
              <a:t>čtečky čárových kódů</a:t>
            </a:r>
          </a:p>
          <a:p>
            <a:pPr marL="1041400" lvl="1">
              <a:tabLst/>
            </a:pPr>
            <a:r>
              <a:rPr lang="cs-CZ" altLang="cs-CZ"/>
              <a:t>technologie </a:t>
            </a:r>
            <a:r>
              <a:rPr lang="cs-CZ" altLang="cs-CZ">
                <a:hlinkClick r:id="rId2"/>
              </a:rPr>
              <a:t>RFID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ruční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Značení fondu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signatury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lokační a orientační funkce</a:t>
            </a:r>
          </a:p>
          <a:p>
            <a:pPr marL="361950" indent="-361950">
              <a:tabLst/>
            </a:pPr>
            <a:r>
              <a:rPr lang="cs-CZ" altLang="cs-CZ"/>
              <a:t>informační systém knihovny</a:t>
            </a:r>
          </a:p>
          <a:p>
            <a:pPr marL="1041400" lvl="1">
              <a:tabLst/>
            </a:pPr>
            <a:r>
              <a:rPr lang="cs-CZ" altLang="cs-CZ"/>
              <a:t>popisky regálů</a:t>
            </a:r>
          </a:p>
          <a:p>
            <a:pPr marL="1041400" lvl="1">
              <a:tabLst/>
            </a:pPr>
            <a:r>
              <a:rPr lang="cs-CZ" altLang="cs-CZ"/>
              <a:t>navigace v knihovně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jaké druhy stavění fondu znáte?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kdy je vhodné je použít?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máte oblíbené signatury</a:t>
            </a:r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552825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pořadové číslo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abecední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autor, název (beletrie)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oborové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skupiny, klasifikace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geografické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jazykové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formátové, druhové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Organizace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kombinace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FF MU - MDT + autor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ESF MU - skupina + číslo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FSS MU - skupina, pořadové číslo, indexy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GeoÚ PřF UK - formát, skupina, číslo, indexy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barvy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038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Ochrana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Definice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Ochrana fondu</a:t>
            </a:r>
          </a:p>
          <a:p>
            <a:pPr marL="1041400" lvl="1">
              <a:tabLst/>
            </a:pPr>
            <a:r>
              <a:rPr lang="cs-CZ" altLang="cs-CZ"/>
              <a:t>běžné činnosti, skladování, uchovávání, zabezpečení, kvalifikace knihovníků,…</a:t>
            </a:r>
          </a:p>
          <a:p>
            <a:pPr marL="361950" indent="-361950">
              <a:tabLst/>
            </a:pPr>
            <a:r>
              <a:rPr lang="cs-CZ" altLang="cs-CZ"/>
              <a:t>Konzervace fondu</a:t>
            </a:r>
          </a:p>
          <a:p>
            <a:pPr marL="1041400" lvl="1">
              <a:tabLst/>
            </a:pPr>
            <a:r>
              <a:rPr lang="cs-CZ" altLang="cs-CZ"/>
              <a:t>specifické činnosti, ochrana proti degradačním procesům, poškození a zkáze</a:t>
            </a:r>
          </a:p>
          <a:p>
            <a:pPr marL="361950" indent="-361950">
              <a:tabLst/>
            </a:pPr>
            <a:r>
              <a:rPr lang="cs-CZ" altLang="cs-CZ"/>
              <a:t>Restaurování fondu</a:t>
            </a:r>
          </a:p>
          <a:p>
            <a:pPr marL="1041400" lvl="1">
              <a:tabLst/>
            </a:pPr>
            <a:r>
              <a:rPr lang="cs-CZ" altLang="cs-CZ"/>
              <a:t>činnosti vedoucí k vylepšení stavu fondu (čas, živelné pohromy, používání,…)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Teplota a vlhkost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1214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udržovat stálé podmínky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nižší teplota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knihy x čtenář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kompromis 16-21°C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vlhkost 40-</a:t>
            </a:r>
            <a:r>
              <a:rPr lang="en-US" altLang="cs-CZ">
                <a:latin typeface="Arial" charset="0"/>
              </a:rPr>
              <a:t>6</a:t>
            </a:r>
            <a:r>
              <a:rPr lang="cs-CZ" altLang="cs-CZ">
                <a:latin typeface="Arial" charset="0"/>
              </a:rPr>
              <a:t>0</a:t>
            </a:r>
            <a:r>
              <a:rPr lang="en-US" altLang="cs-CZ">
                <a:latin typeface="Arial" charset="0"/>
              </a:rPr>
              <a:t>%</a:t>
            </a:r>
          </a:p>
          <a:p>
            <a:pPr marL="361950" indent="-361950">
              <a:tabLst/>
            </a:pPr>
            <a:r>
              <a:rPr lang="en-US" altLang="cs-CZ">
                <a:latin typeface="Arial" charset="0"/>
              </a:rPr>
              <a:t>kontrola p</a:t>
            </a:r>
            <a:r>
              <a:rPr lang="cs-CZ" altLang="cs-CZ">
                <a:latin typeface="Arial" charset="0"/>
              </a:rPr>
              <a:t>ří</a:t>
            </a:r>
            <a:r>
              <a:rPr lang="en-US" altLang="cs-CZ">
                <a:latin typeface="Arial" charset="0"/>
              </a:rPr>
              <a:t>stroji</a:t>
            </a:r>
            <a:r>
              <a:rPr lang="cs-CZ" altLang="cs-CZ">
                <a:latin typeface="Arial" charset="0"/>
              </a:rPr>
              <a:t>, klimatizace, odvlhčovače, větrání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problém ve skladech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vyšší vlhkost, plísně</a:t>
            </a:r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44675"/>
            <a:ext cx="885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Světlo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nepřítel knihovního fondu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škodí umělé i přirozené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co nejnižší intenzita světla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50 luxů ve výstavních prostorách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sklady tma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žaluzie a UV filtry na oknech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žárovky lepší než zářivky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mezi regály každé 2m 1x40-60W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 uličce každé 4-5m 1x75W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problematika starých tisků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Znečištění ovzduší</a:t>
            </a: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5364163" y="846138"/>
          <a:ext cx="3509962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4" name="Image" r:id="rId3" imgW="5066667" imgH="5739683" progId="Photoshop.Image.8">
                  <p:embed/>
                </p:oleObj>
              </mc:Choice>
              <mc:Fallback>
                <p:oleObj name="Image" r:id="rId3" imgW="5066667" imgH="5739683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846138"/>
                        <a:ext cx="3509962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697662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problematický </a:t>
            </a:r>
            <a:r>
              <a:rPr lang="cs-CZ" altLang="cs-CZ"/>
              <a:t>prach</a:t>
            </a:r>
            <a:endParaRPr lang="cs-CZ" altLang="cs-CZ">
              <a:latin typeface="Arial" charset="0"/>
            </a:endParaRP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kyselost papíru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pravidelné vysávání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zabezpečení oken, klimatizace, cirkulace vzduchu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prašnost ve skladu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těsnost regálů, protiprachové manžety</a:t>
            </a:r>
          </a:p>
          <a:p>
            <a:pPr marL="742950" lvl="1" indent="-285750">
              <a:tabLst/>
            </a:pPr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Živelné pohromy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voda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oheň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válečné konflikty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evakuační plán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Voda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povodně, vodovodní havárie, zatíkání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zvýšení vlhkosti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obrana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knihovny ve vyšších patrech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vzácné knihy ve vyšších patrech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zmrazování fondů</a:t>
            </a:r>
          </a:p>
        </p:txBody>
      </p:sp>
      <p:pic>
        <p:nvPicPr>
          <p:cNvPr id="65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4476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Oheň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protipožární plán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hasicí přístroje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nouzové východy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dobře označené, uvolněné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809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Biologické faktory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brouci, plísně, hlodavci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souvisí s prostředím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dezinfekce (Savo)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dezinsekce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deratizace</a:t>
            </a:r>
          </a:p>
        </p:txBody>
      </p:sp>
      <p:pic>
        <p:nvPicPr>
          <p:cNvPr id="66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Knihovní fond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organizovaný soubor dokumentů (k.j.)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plánované budování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vyznačeno vlastnictví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např. signatura, razítko organizace</a:t>
            </a:r>
          </a:p>
          <a:p>
            <a:pPr marL="361950" indent="-361950">
              <a:tabLst/>
            </a:pPr>
            <a:r>
              <a:rPr lang="cs-CZ" altLang="cs-CZ" sz="3300">
                <a:latin typeface="Arial" charset="0"/>
              </a:rPr>
              <a:t>typ a funkce knihovny</a:t>
            </a:r>
          </a:p>
          <a:p>
            <a:pPr marL="1041400" lvl="1">
              <a:tabLst/>
            </a:pPr>
            <a:r>
              <a:rPr lang="cs-CZ" altLang="cs-CZ" sz="2700">
                <a:latin typeface="Arial" charset="0"/>
              </a:rPr>
              <a:t>veřejná x VŠ knihovna</a:t>
            </a:r>
          </a:p>
          <a:p>
            <a:pPr marL="361950" indent="-361950">
              <a:tabLst/>
            </a:pPr>
            <a:r>
              <a:rPr lang="cs-CZ" altLang="cs-CZ" sz="3400">
                <a:latin typeface="Arial" charset="0"/>
              </a:rPr>
              <a:t>cílová skupina</a:t>
            </a:r>
          </a:p>
          <a:p>
            <a:pPr marL="1041400" lvl="1">
              <a:tabLst/>
            </a:pPr>
            <a:r>
              <a:rPr lang="cs-CZ" altLang="cs-CZ" sz="2800">
                <a:latin typeface="Arial" charset="0"/>
              </a:rPr>
              <a:t>počet, složení</a:t>
            </a:r>
            <a:endParaRPr lang="cs-CZ" altLang="cs-CZ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Krádeže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krádeže dokumentů, techniky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minimalizovat nebezpečí krádeží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vhodné rozmístění služeb</a:t>
            </a:r>
          </a:p>
          <a:p>
            <a:pPr marL="742950" lvl="1" indent="-285750">
              <a:lnSpc>
                <a:spcPct val="90000"/>
              </a:lnSpc>
              <a:tabLst/>
            </a:pPr>
            <a:r>
              <a:rPr lang="cs-CZ" altLang="cs-CZ">
                <a:latin typeface="Arial" charset="0"/>
              </a:rPr>
              <a:t>stálý dozor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dostatečné personální zabezpečení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šatny, odkládací prostory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kamerový systém (ano x ne)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ideální 1 vchod/východ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zabezpečení oken</a:t>
            </a: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7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Zabezpečení dokumentů</a:t>
            </a:r>
          </a:p>
        </p:txBody>
      </p:sp>
      <p:sp>
        <p:nvSpPr>
          <p:cNvPr id="6625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/>
              <a:t>magnetické proužky</a:t>
            </a:r>
          </a:p>
          <a:p>
            <a:pPr marL="361950" indent="-361950">
              <a:tabLst/>
            </a:pPr>
            <a:r>
              <a:rPr lang="cs-CZ" altLang="cs-CZ" sz="3200"/>
              <a:t>RFID čipy</a:t>
            </a:r>
          </a:p>
        </p:txBody>
      </p:sp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2667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4578350" y="4149725"/>
            <a:ext cx="641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7200"/>
              <a:t>x</a:t>
            </a:r>
          </a:p>
        </p:txBody>
      </p:sp>
      <p:pic>
        <p:nvPicPr>
          <p:cNvPr id="66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2657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Detekční brány + de/aktivátory</a:t>
            </a:r>
          </a:p>
        </p:txBody>
      </p:sp>
      <p:pic>
        <p:nvPicPr>
          <p:cNvPr id="66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2542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908050"/>
            <a:ext cx="27606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1510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138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125538"/>
            <a:ext cx="2667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3050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357688"/>
            <a:ext cx="19018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Speciální dokumenty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jak je chránit</a:t>
            </a:r>
          </a:p>
          <a:p>
            <a:pPr marL="1041400" lvl="1">
              <a:tabLst/>
            </a:pPr>
            <a:r>
              <a:rPr lang="cs-CZ" altLang="cs-CZ"/>
              <a:t>staré tisky</a:t>
            </a:r>
          </a:p>
          <a:p>
            <a:pPr marL="1041400" lvl="1">
              <a:tabLst/>
            </a:pPr>
            <a:r>
              <a:rPr lang="cs-CZ" altLang="cs-CZ"/>
              <a:t>mikrofiše</a:t>
            </a:r>
          </a:p>
          <a:p>
            <a:pPr marL="1041400" lvl="1">
              <a:tabLst/>
            </a:pPr>
            <a:r>
              <a:rPr lang="cs-CZ" altLang="cs-CZ"/>
              <a:t>fotografie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Automatizace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Automatizace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661025"/>
          </a:xfrm>
        </p:spPr>
        <p:txBody>
          <a:bodyPr/>
          <a:lstStyle/>
          <a:p>
            <a:r>
              <a:rPr lang="cs-CZ" altLang="cs-CZ" sz="2600"/>
              <a:t>integrace nových komunikačních technologií a výpočetní techniky</a:t>
            </a:r>
          </a:p>
          <a:p>
            <a:pPr lvl="1"/>
            <a:r>
              <a:rPr lang="cs-CZ" altLang="cs-CZ" sz="2000"/>
              <a:t>do knihoven a informačních středisek</a:t>
            </a:r>
          </a:p>
          <a:p>
            <a:pPr lvl="1"/>
            <a:r>
              <a:rPr lang="cs-CZ" altLang="cs-CZ" sz="2000"/>
              <a:t>cíl: zefektivnění a racionalizace činnosti</a:t>
            </a:r>
          </a:p>
          <a:p>
            <a:r>
              <a:rPr lang="cs-CZ" altLang="cs-CZ" sz="2600"/>
              <a:t>zavádění a správa automatizovaných knihovních systémů (AKS)</a:t>
            </a:r>
          </a:p>
          <a:p>
            <a:pPr lvl="1"/>
            <a:r>
              <a:rPr lang="cs-CZ" altLang="cs-CZ" sz="2000"/>
              <a:t>2. pol. 90. let</a:t>
            </a:r>
          </a:p>
          <a:p>
            <a:pPr lvl="1"/>
            <a:r>
              <a:rPr lang="cs-CZ" altLang="cs-CZ" sz="2000"/>
              <a:t>často zúženo na OPAC a katalogizaci</a:t>
            </a:r>
          </a:p>
          <a:p>
            <a:r>
              <a:rPr lang="cs-CZ" altLang="cs-CZ" sz="2600"/>
              <a:t>implementace standardů</a:t>
            </a:r>
          </a:p>
          <a:p>
            <a:r>
              <a:rPr lang="cs-CZ" altLang="cs-CZ" sz="2600"/>
              <a:t>sdílení dat</a:t>
            </a:r>
          </a:p>
          <a:p>
            <a:pPr lvl="1"/>
            <a:r>
              <a:rPr lang="cs-CZ" altLang="cs-CZ" sz="2000"/>
              <a:t>např. souborné katalogy, sdílená katalogizace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Digitalizace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46438"/>
            <a:ext cx="3240087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Digitalizace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proces převodu tištěných dokumentů do elektronické podoby</a:t>
            </a:r>
          </a:p>
          <a:p>
            <a:r>
              <a:rPr lang="cs-CZ" altLang="cs-CZ"/>
              <a:t>aktuální téma v knihovnách</a:t>
            </a:r>
          </a:p>
          <a:p>
            <a:r>
              <a:rPr lang="cs-CZ" altLang="cs-CZ"/>
              <a:t>důvody</a:t>
            </a:r>
          </a:p>
          <a:p>
            <a:pPr lvl="1"/>
            <a:r>
              <a:rPr lang="cs-CZ" altLang="cs-CZ"/>
              <a:t>ochrana kulturního dědictví</a:t>
            </a:r>
          </a:p>
          <a:p>
            <a:pPr lvl="1"/>
            <a:r>
              <a:rPr lang="cs-CZ" altLang="cs-CZ"/>
              <a:t>záložní kopie</a:t>
            </a:r>
          </a:p>
          <a:p>
            <a:pPr lvl="1"/>
            <a:r>
              <a:rPr lang="cs-CZ" altLang="cs-CZ"/>
              <a:t>větší dostupnost literatury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Proces digitalizace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výběr dokumentů</a:t>
            </a:r>
          </a:p>
          <a:p>
            <a:r>
              <a:rPr lang="cs-CZ" altLang="cs-CZ"/>
              <a:t>příprava workflow</a:t>
            </a:r>
          </a:p>
          <a:p>
            <a:r>
              <a:rPr lang="cs-CZ" altLang="cs-CZ"/>
              <a:t>volba vhodného zařízení</a:t>
            </a:r>
          </a:p>
          <a:p>
            <a:r>
              <a:rPr lang="cs-CZ" altLang="cs-CZ"/>
              <a:t>převod do digitální podoby</a:t>
            </a:r>
          </a:p>
          <a:p>
            <a:r>
              <a:rPr lang="cs-CZ" altLang="cs-CZ"/>
              <a:t>úprava na PC</a:t>
            </a:r>
          </a:p>
          <a:p>
            <a:pPr lvl="1"/>
            <a:r>
              <a:rPr lang="cs-CZ" altLang="cs-CZ"/>
              <a:t>OCR, ořezání, otočení, srovnání zkosení, zvýšení kontrastu, jasu, úprava barev,...</a:t>
            </a:r>
          </a:p>
          <a:p>
            <a:pPr lvl="1"/>
            <a:r>
              <a:rPr lang="cs-CZ" altLang="cs-CZ"/>
              <a:t>uložení do výstupního formátu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OCR</a:t>
            </a:r>
          </a:p>
        </p:txBody>
      </p:sp>
      <p:sp>
        <p:nvSpPr>
          <p:cNvPr id="7516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O</a:t>
            </a:r>
            <a:r>
              <a:rPr lang="cs-CZ" altLang="cs-CZ"/>
              <a:t>ptical </a:t>
            </a:r>
            <a:r>
              <a:rPr lang="cs-CZ" altLang="cs-CZ" b="1"/>
              <a:t>C</a:t>
            </a:r>
            <a:r>
              <a:rPr lang="cs-CZ" altLang="cs-CZ"/>
              <a:t>haracter </a:t>
            </a:r>
            <a:r>
              <a:rPr lang="cs-CZ" altLang="cs-CZ" b="1"/>
              <a:t>R</a:t>
            </a:r>
            <a:r>
              <a:rPr lang="cs-CZ" altLang="cs-CZ"/>
              <a:t>ecognition</a:t>
            </a:r>
          </a:p>
          <a:p>
            <a:r>
              <a:rPr lang="cs-CZ" altLang="cs-CZ"/>
              <a:t>automatické rozpoznávání textu</a:t>
            </a:r>
          </a:p>
          <a:p>
            <a:pPr lvl="1"/>
            <a:r>
              <a:rPr lang="cs-CZ" altLang="cs-CZ"/>
              <a:t>obrazová předloha</a:t>
            </a:r>
          </a:p>
          <a:p>
            <a:pPr lvl="1"/>
            <a:r>
              <a:rPr lang="cs-CZ" altLang="cs-CZ"/>
              <a:t>analýza znaků</a:t>
            </a:r>
          </a:p>
          <a:p>
            <a:pPr lvl="1"/>
            <a:r>
              <a:rPr lang="cs-CZ" altLang="cs-CZ"/>
              <a:t>porovnání s DB (znaky, slova)</a:t>
            </a:r>
          </a:p>
          <a:p>
            <a:r>
              <a:rPr lang="cs-CZ" altLang="cs-CZ"/>
              <a:t>kvalita OCR</a:t>
            </a:r>
          </a:p>
          <a:p>
            <a:pPr lvl="1"/>
            <a:r>
              <a:rPr lang="cs-CZ" altLang="cs-CZ"/>
              <a:t>přesnost rozpoznání</a:t>
            </a:r>
          </a:p>
          <a:p>
            <a:pPr lvl="1"/>
            <a:r>
              <a:rPr lang="cs-CZ" altLang="cs-CZ"/>
              <a:t>kvalita předlohy</a:t>
            </a:r>
          </a:p>
          <a:p>
            <a:r>
              <a:rPr lang="cs-CZ" altLang="cs-CZ"/>
              <a:t>OCR pro národní jazyky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836712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Jaké </a:t>
            </a:r>
            <a:r>
              <a:rPr lang="cs-CZ" sz="8000" b="1" dirty="0" smtClean="0">
                <a:solidFill>
                  <a:srgbClr val="008000"/>
                </a:solidFill>
              </a:rPr>
              <a:t>druhy dokumentů </a:t>
            </a:r>
            <a:r>
              <a:rPr lang="cs-CZ" sz="8000" b="1" dirty="0" smtClean="0"/>
              <a:t>mohou být v knihovně???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Programy pro úpravu skenů</a:t>
            </a:r>
          </a:p>
        </p:txBody>
      </p:sp>
      <p:pic>
        <p:nvPicPr>
          <p:cNvPr id="7608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44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1692275" y="3881438"/>
            <a:ext cx="210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3"/>
              </a:rPr>
              <a:t>ScanTaylor</a:t>
            </a:r>
            <a:endParaRPr lang="cs-CZ" altLang="cs-CZ" sz="2800" b="1"/>
          </a:p>
        </p:txBody>
      </p:sp>
      <p:pic>
        <p:nvPicPr>
          <p:cNvPr id="7608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2447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1763713" y="1196975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5"/>
              </a:rPr>
              <a:t>OmniPage</a:t>
            </a:r>
            <a:endParaRPr lang="cs-CZ" altLang="cs-CZ" sz="2800" b="1"/>
          </a:p>
        </p:txBody>
      </p:sp>
      <p:pic>
        <p:nvPicPr>
          <p:cNvPr id="7608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59238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0" name="Rectangle 8"/>
          <p:cNvSpPr>
            <a:spLocks noChangeArrowheads="1"/>
          </p:cNvSpPr>
          <p:nvPr/>
        </p:nvSpPr>
        <p:spPr bwMode="auto">
          <a:xfrm>
            <a:off x="6011863" y="1196975"/>
            <a:ext cx="158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7"/>
              </a:rPr>
              <a:t>Readiris</a:t>
            </a:r>
            <a:endParaRPr lang="cs-CZ" altLang="cs-CZ" sz="2800" b="1"/>
          </a:p>
        </p:txBody>
      </p:sp>
      <p:pic>
        <p:nvPicPr>
          <p:cNvPr id="7608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5923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2" name="Rectangle 10"/>
          <p:cNvSpPr>
            <a:spLocks noChangeArrowheads="1"/>
          </p:cNvSpPr>
          <p:nvPr/>
        </p:nvSpPr>
        <p:spPr bwMode="auto">
          <a:xfrm>
            <a:off x="5148263" y="3860800"/>
            <a:ext cx="321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9"/>
              </a:rPr>
              <a:t>Abby Fine Reader</a:t>
            </a:r>
            <a:endParaRPr lang="cs-CZ" altLang="cs-CZ" sz="28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Ruční a tužkové skenery</a:t>
            </a:r>
          </a:p>
        </p:txBody>
      </p:sp>
      <p:sp>
        <p:nvSpPr>
          <p:cNvPr id="7536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4191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7323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13414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90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85432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Plochý skener</a:t>
            </a:r>
          </a:p>
        </p:txBody>
      </p:sp>
      <p:sp>
        <p:nvSpPr>
          <p:cNvPr id="7546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46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43213"/>
            <a:ext cx="248126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04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83050"/>
            <a:ext cx="27114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Rotační skener</a:t>
            </a:r>
          </a:p>
        </p:txBody>
      </p:sp>
      <p:sp>
        <p:nvSpPr>
          <p:cNvPr id="7557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280828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16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3D skener</a:t>
            </a:r>
          </a:p>
        </p:txBody>
      </p:sp>
      <p:sp>
        <p:nvSpPr>
          <p:cNvPr id="7567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tvorba 3D modelů</a:t>
            </a:r>
          </a:p>
          <a:p>
            <a:endParaRPr lang="cs-CZ" altLang="cs-CZ"/>
          </a:p>
        </p:txBody>
      </p:sp>
      <p:pic>
        <p:nvPicPr>
          <p:cNvPr id="75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Knižní skener</a:t>
            </a:r>
          </a:p>
        </p:txBody>
      </p:sp>
      <p:pic>
        <p:nvPicPr>
          <p:cNvPr id="7577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10343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5263"/>
            <a:ext cx="1943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246312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7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673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Úložiště/repozitář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volba vhodného SW/HW řešení</a:t>
            </a:r>
          </a:p>
          <a:p>
            <a:r>
              <a:rPr lang="cs-CZ" altLang="cs-CZ" sz="2600"/>
              <a:t>volba vhodného formátu</a:t>
            </a:r>
          </a:p>
          <a:p>
            <a:pPr lvl="1"/>
            <a:r>
              <a:rPr lang="cs-CZ" altLang="cs-CZ" sz="2000"/>
              <a:t>TXT, PDF, DjVu, PNG, JPG, TIFF, ePub, XML,...</a:t>
            </a:r>
          </a:p>
          <a:p>
            <a:r>
              <a:rPr lang="cs-CZ" altLang="cs-CZ" sz="2600"/>
              <a:t>základní požadavky</a:t>
            </a:r>
          </a:p>
          <a:p>
            <a:pPr lvl="1"/>
            <a:r>
              <a:rPr lang="cs-CZ" altLang="cs-CZ" sz="2000"/>
              <a:t>bezpečnost</a:t>
            </a:r>
          </a:p>
          <a:p>
            <a:pPr lvl="1"/>
            <a:r>
              <a:rPr lang="cs-CZ" altLang="cs-CZ" sz="2000"/>
              <a:t>dlouhodobá udržitelnost</a:t>
            </a:r>
          </a:p>
          <a:p>
            <a:r>
              <a:rPr lang="cs-CZ" altLang="cs-CZ" sz="2600"/>
              <a:t>zálohování úložiště</a:t>
            </a:r>
          </a:p>
          <a:p>
            <a:r>
              <a:rPr lang="cs-CZ" altLang="cs-CZ" sz="2600"/>
              <a:t>strategie</a:t>
            </a:r>
          </a:p>
          <a:p>
            <a:pPr lvl="1"/>
            <a:r>
              <a:rPr lang="cs-CZ" altLang="cs-CZ" sz="2000"/>
              <a:t>emulze</a:t>
            </a:r>
          </a:p>
          <a:p>
            <a:pPr lvl="1"/>
            <a:r>
              <a:rPr lang="cs-CZ" altLang="cs-CZ" sz="2000"/>
              <a:t>migrace</a:t>
            </a:r>
          </a:p>
          <a:p>
            <a:r>
              <a:rPr lang="cs-CZ" altLang="cs-CZ" sz="2600"/>
              <a:t>metadata a popis e-dokumentů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Správa EIZ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289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23013" y="117475"/>
          <a:ext cx="2786062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03" name="Image" r:id="rId3" imgW="3314286" imgH="7619048" progId="Photoshop.Image.8">
                  <p:embed/>
                </p:oleObj>
              </mc:Choice>
              <mc:Fallback>
                <p:oleObj name="Image" r:id="rId3" imgW="3314286" imgH="7619048" progId="Photoshop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117475"/>
                        <a:ext cx="2786062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Správa EIZ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akvizice EIZ</a:t>
            </a:r>
          </a:p>
          <a:p>
            <a:r>
              <a:rPr lang="cs-CZ" altLang="cs-CZ" sz="2600"/>
              <a:t>sledování aktuálních trendů</a:t>
            </a:r>
          </a:p>
          <a:p>
            <a:r>
              <a:rPr lang="cs-CZ" altLang="cs-CZ" sz="2600"/>
              <a:t>vyjednávání zkušebních přístupů</a:t>
            </a:r>
          </a:p>
          <a:p>
            <a:r>
              <a:rPr lang="cs-CZ" altLang="cs-CZ" sz="2600"/>
              <a:t>propagace EIZ</a:t>
            </a:r>
          </a:p>
          <a:p>
            <a:pPr lvl="1"/>
            <a:r>
              <a:rPr lang="cs-CZ" altLang="cs-CZ" sz="2000"/>
              <a:t>např. návody</a:t>
            </a:r>
          </a:p>
          <a:p>
            <a:r>
              <a:rPr lang="cs-CZ" altLang="cs-CZ" sz="2600"/>
              <a:t>osobní konzultace uživatelům</a:t>
            </a:r>
          </a:p>
          <a:p>
            <a:r>
              <a:rPr lang="cs-CZ" altLang="cs-CZ" sz="2600"/>
              <a:t>školení uživatelů na EIZ</a:t>
            </a:r>
          </a:p>
          <a:p>
            <a:r>
              <a:rPr lang="cs-CZ" altLang="cs-CZ" sz="2600"/>
              <a:t>výjezdy na školení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Podpora čtenářství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Složení KF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545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800" b="1"/>
              <a:t>Monografie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knihy (beletrie, odborná literatura, populárně-naučná literatura)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Šedá literatura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vysokoškolské kvalifikační práce, sborníky,...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Kartografické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mapy, plány, atlasy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Hudebniny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noty, zpěvníky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Seriálové dokumenty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seriály (noviny a časopisy, ročenky, periodické sborníky, výroční zprávy) 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integrační zdroje (průběžně aktualizované dodáváním nových částí, např. publikace z volných listů) 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Zvukové dokumenty 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Hudební CD, CD s mluveným slovem (audioknihy)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Audiovizuální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filmy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Elektronické zdroje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databáze, e-časopisy, e-knihy,...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čteme???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75562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427538" y="6323013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1200" b="1"/>
              <a:t>Zdroj: </a:t>
            </a:r>
            <a:r>
              <a:rPr lang="cs-CZ" altLang="cs-CZ" sz="1200"/>
              <a:t>výzkum </a:t>
            </a:r>
            <a:r>
              <a:rPr lang="cs-CZ" altLang="cs-CZ" sz="1200">
                <a:hlinkClick r:id="rId3"/>
              </a:rPr>
              <a:t>Čtenáři a čtení v ČR 2010</a:t>
            </a:r>
            <a:r>
              <a:rPr lang="cs-CZ" altLang="cs-CZ" sz="1200"/>
              <a:t> (Jiří Trávníček)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Čtenářství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aktivní vztah k četbě a literatuře</a:t>
            </a:r>
          </a:p>
          <a:p>
            <a:r>
              <a:rPr lang="cs-CZ" altLang="cs-CZ"/>
              <a:t>důležitý faktor kultivace a socializace jedince</a:t>
            </a:r>
          </a:p>
          <a:p>
            <a:pPr lvl="1"/>
            <a:r>
              <a:rPr lang="cs-CZ" altLang="cs-CZ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>
                <a:sym typeface="Wingdings" pitchFamily="2" charset="2"/>
              </a:rPr>
              <a:t>(</a:t>
            </a:r>
            <a:r>
              <a:rPr lang="cs-CZ" altLang="cs-CZ" sz="1800">
                <a:sym typeface="Wingdings" pitchFamily="2" charset="2"/>
                <a:hlinkClick r:id="rId2"/>
              </a:rPr>
              <a:t>I. Procházková</a:t>
            </a:r>
            <a:r>
              <a:rPr lang="cs-CZ" altLang="cs-CZ" sz="180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Podpora čtenářství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získat děti i dospělé pro četbu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/>
              <a:t>Projekty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76375" y="2636838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35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67625" y="2060575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36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508476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37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4413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21275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24525" y="4005263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38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PISA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 (</a:t>
            </a:r>
            <a:r>
              <a:rPr lang="en-US" altLang="cs-CZ"/>
              <a:t>&gt;60</a:t>
            </a:r>
            <a:r>
              <a:rPr lang="cs-CZ" altLang="cs-CZ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3"/>
              </a:rPr>
              <a:t>PIAAC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připravenost na život v moderní společn.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cílová skupina dospělí (16–64 let)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2"/>
              </a:rPr>
              <a:t>PIRLS</a:t>
            </a:r>
            <a:endParaRPr lang="cs-CZ" altLang="cs-CZ"/>
          </a:p>
          <a:p>
            <a:pPr lvl="1"/>
            <a:r>
              <a:rPr lang="cs-CZ" altLang="cs-CZ"/>
              <a:t>mezinárodní projekt </a:t>
            </a:r>
            <a:r>
              <a:rPr lang="cs-CZ" altLang="cs-CZ">
                <a:hlinkClick r:id="rId3"/>
              </a:rPr>
              <a:t>IEA</a:t>
            </a:r>
            <a:endParaRPr lang="cs-CZ" altLang="cs-CZ"/>
          </a:p>
          <a:p>
            <a:pPr lvl="1"/>
            <a:r>
              <a:rPr lang="cs-CZ" altLang="cs-CZ"/>
              <a:t>orientace na žáky 4. tříd ZŠ</a:t>
            </a:r>
          </a:p>
          <a:p>
            <a:pPr lvl="1"/>
            <a:r>
              <a:rPr lang="cs-CZ" altLang="cs-CZ"/>
              <a:t>oblasti čtenářské gramotnosti</a:t>
            </a:r>
          </a:p>
          <a:p>
            <a:r>
              <a:rPr lang="cs-CZ" altLang="cs-CZ"/>
              <a:t>Čtenáři a čtení v ČR 2010</a:t>
            </a:r>
          </a:p>
          <a:p>
            <a:pPr lvl="1"/>
            <a:r>
              <a:rPr lang="cs-CZ" altLang="cs-CZ"/>
              <a:t>Prof. Trávníček, </a:t>
            </a:r>
            <a:r>
              <a:rPr lang="cs-CZ" altLang="cs-CZ">
                <a:hlinkClick r:id="rId4"/>
              </a:rPr>
              <a:t>prezentace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2914650" y="1412875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2843213" y="1412875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440237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ke čtenářství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NKP</a:t>
            </a:r>
          </a:p>
          <a:p>
            <a:r>
              <a:rPr lang="cs-CZ" altLang="cs-CZ" dirty="0">
                <a:hlinkClick r:id="rId3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KRAMPLOVÁ, I. </a:t>
            </a:r>
            <a:r>
              <a:rPr lang="cs-CZ" altLang="cs-CZ" dirty="0">
                <a:hlinkClick r:id="rId4"/>
              </a:rPr>
              <a:t>Zakroužkuj – vyber – zdůvodni</a:t>
            </a:r>
            <a:r>
              <a:rPr lang="cs-CZ" altLang="cs-CZ" dirty="0"/>
              <a:t>. Praha: ÚIV, 2011</a:t>
            </a:r>
            <a:r>
              <a:rPr lang="cs-CZ" altLang="cs-CZ" dirty="0" smtClean="0"/>
              <a:t>.</a:t>
            </a:r>
          </a:p>
          <a:p>
            <a:pPr lvl="1"/>
            <a:r>
              <a:rPr lang="cs-CZ" altLang="cs-CZ" dirty="0" smtClean="0"/>
              <a:t>Výzkumy PISA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Vlastnosti KF</a:t>
            </a:r>
          </a:p>
        </p:txBody>
      </p:sp>
      <p:pic>
        <p:nvPicPr>
          <p:cNvPr id="6379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84538"/>
            <a:ext cx="29479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56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dynamičnost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reflexe požadavků čtenářů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problematika životnosti informací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forma dokumentů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prostory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Evidence činnosti, statistiky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říká klasik...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Nevěřím statistice, kterou jsem si sám </a:t>
            </a:r>
            <a:r>
              <a:rPr lang="cs-CZ" altLang="cs-CZ" sz="4600">
                <a:solidFill>
                  <a:srgbClr val="008000"/>
                </a:solidFill>
              </a:rPr>
              <a:t>nezfalšoval</a:t>
            </a:r>
            <a:r>
              <a:rPr lang="cs-CZ" altLang="cs-CZ" sz="4600"/>
              <a:t>!</a:t>
            </a:r>
          </a:p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Nejsou důležitá data, ale jejich správná </a:t>
            </a:r>
            <a:r>
              <a:rPr lang="cs-CZ" altLang="cs-CZ" sz="4600">
                <a:solidFill>
                  <a:srgbClr val="008000"/>
                </a:solidFill>
              </a:rPr>
              <a:t>interpretace</a:t>
            </a:r>
            <a:r>
              <a:rPr lang="cs-CZ" altLang="cs-CZ" sz="46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Evidence v knihovnách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statistiky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roční výkaz knihovny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2"/>
              </a:rPr>
              <a:t>vysokoškolská knihovna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3"/>
              </a:rPr>
              <a:t>veřejná knihovna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>
                <a:hlinkClick r:id="rId4"/>
              </a:rPr>
              <a:t>deník knihovny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evidence kulturních akcí veřejné knihovny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podklad pro roční výkaz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5"/>
              </a:rPr>
              <a:t>metodika</a:t>
            </a:r>
            <a:r>
              <a:rPr lang="cs-CZ" altLang="cs-CZ"/>
              <a:t> pro měření virtuálních návštěv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více informací na </a:t>
            </a:r>
            <a:r>
              <a:rPr lang="cs-CZ" altLang="cs-CZ">
                <a:hlinkClick r:id="rId6"/>
              </a:rPr>
              <a:t>webu NKP</a:t>
            </a:r>
            <a:endParaRPr lang="cs-CZ" altLang="cs-CZ"/>
          </a:p>
          <a:p>
            <a:pPr lvl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Možnosti výstupu</a:t>
            </a:r>
          </a:p>
        </p:txBody>
      </p:sp>
      <p:pic>
        <p:nvPicPr>
          <p:cNvPr id="77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27475"/>
            <a:ext cx="3654425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3673475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389687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 knihoven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nástroj strategického managementu</a:t>
            </a:r>
          </a:p>
          <a:p>
            <a:pPr lvl="1"/>
            <a:r>
              <a:rPr lang="cs-CZ" altLang="cs-CZ"/>
              <a:t>vznik – 80. léta Xerox</a:t>
            </a:r>
          </a:p>
          <a:p>
            <a:r>
              <a:rPr lang="cs-CZ" altLang="cs-CZ"/>
              <a:t>srovnání s jinými knihovnami</a:t>
            </a:r>
          </a:p>
          <a:p>
            <a:pPr lvl="1"/>
            <a:r>
              <a:rPr lang="cs-CZ" altLang="cs-CZ"/>
              <a:t>zlepšení praxe</a:t>
            </a:r>
          </a:p>
          <a:p>
            <a:pPr lvl="1"/>
            <a:r>
              <a:rPr lang="cs-CZ" altLang="cs-CZ"/>
              <a:t>efektivnost služeb</a:t>
            </a:r>
          </a:p>
          <a:p>
            <a:pPr lvl="1"/>
            <a:r>
              <a:rPr lang="cs-CZ" altLang="cs-CZ"/>
              <a:t>kvalifikace a schopnosti zaměstnanců</a:t>
            </a:r>
          </a:p>
          <a:p>
            <a:pPr lvl="1"/>
            <a:r>
              <a:rPr lang="cs-CZ" altLang="cs-CZ"/>
              <a:t>potřeby uživatelů</a:t>
            </a:r>
          </a:p>
          <a:p>
            <a:pPr lvl="1"/>
            <a:r>
              <a:rPr lang="cs-CZ" altLang="cs-CZ"/>
              <a:t>podklady pro zřizovatele</a:t>
            </a:r>
          </a:p>
          <a:p>
            <a:r>
              <a:rPr lang="cs-CZ" altLang="cs-CZ"/>
              <a:t>uplatnění nejlepších výsledků ve vlastní knihovně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dělení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interní – uvnitř velkých společností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externí – malé a střední firmy, srovnání mezi sebou</a:t>
            </a:r>
          </a:p>
          <a:p>
            <a:pPr>
              <a:lnSpc>
                <a:spcPct val="110000"/>
              </a:lnSpc>
            </a:pPr>
            <a:r>
              <a:rPr lang="cs-CZ" altLang="cs-CZ" sz="2600"/>
              <a:t>druhy benchmarkingu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konkurenční – orientace na produkty a služby, porovnání s přímými konkurenty, velmi náročné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funkcionální – orientace na jednu nebo více funkci organizace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procesní (generický) – orientace na konkrétní procesy organizací s podobnou činností (nemusí být konkurenti)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zákaznický - srovnává poskytované služby a požadavky uživatelů/zákazníků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taktický - procesy v jednotlivých odvětvích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o banchmarkingu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Projekt „Benchmarking knihoven“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/>
              <a:t>článek </a:t>
            </a:r>
            <a:r>
              <a:rPr lang="cs-CZ" altLang="cs-CZ">
                <a:hlinkClick r:id="rId3"/>
              </a:rPr>
              <a:t>Benchmarking knihoven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přednáška </a:t>
            </a:r>
            <a:r>
              <a:rPr lang="cs-CZ" altLang="cs-CZ">
                <a:hlinkClick r:id="rId4"/>
              </a:rPr>
              <a:t>Měření výkonu a činnosti knihoven: projekt Benchmarking knihoven</a:t>
            </a:r>
            <a:r>
              <a:rPr lang="cs-CZ" altLang="cs-CZ"/>
              <a:t> (v rámci Bloku expertů)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prezentace </a:t>
            </a:r>
            <a:r>
              <a:rPr lang="cs-CZ" altLang="cs-CZ">
                <a:hlinkClick r:id="rId5"/>
              </a:rPr>
              <a:t>Benchmarking jako EBL metoda v KUK MU Brno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Z. Dohnálková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Akademické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pod AKVŠ</a:t>
            </a:r>
          </a:p>
          <a:p>
            <a:r>
              <a:rPr lang="cs-CZ" dirty="0" smtClean="0"/>
              <a:t>hledání systému</a:t>
            </a:r>
          </a:p>
          <a:p>
            <a:pPr lvl="1"/>
            <a:r>
              <a:rPr lang="cs-CZ" dirty="0" err="1" smtClean="0"/>
              <a:t>LibQual</a:t>
            </a:r>
            <a:r>
              <a:rPr lang="cs-CZ" dirty="0" smtClean="0"/>
              <a:t>+, BIX, jiný na míru</a:t>
            </a:r>
          </a:p>
          <a:p>
            <a:r>
              <a:rPr lang="cs-CZ" dirty="0" smtClean="0"/>
              <a:t>řešení v roce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028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Propagace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Propagace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druh knihovny</a:t>
            </a:r>
          </a:p>
          <a:p>
            <a:pPr lvl="1"/>
            <a:r>
              <a:rPr lang="cs-CZ" altLang="cs-CZ" sz="2000"/>
              <a:t>akademická</a:t>
            </a:r>
          </a:p>
          <a:p>
            <a:pPr lvl="1"/>
            <a:r>
              <a:rPr lang="cs-CZ" altLang="cs-CZ" sz="2000"/>
              <a:t>veřejná</a:t>
            </a:r>
          </a:p>
          <a:p>
            <a:r>
              <a:rPr lang="cs-CZ" altLang="cs-CZ" sz="2600"/>
              <a:t>objekt propagace</a:t>
            </a:r>
            <a:r>
              <a:rPr lang="cs-CZ" altLang="cs-CZ" sz="2200"/>
              <a:t> (co chceme propagovat)</a:t>
            </a:r>
            <a:r>
              <a:rPr lang="cs-CZ" altLang="cs-CZ" sz="2600"/>
              <a:t> </a:t>
            </a:r>
          </a:p>
          <a:p>
            <a:r>
              <a:rPr lang="cs-CZ" altLang="cs-CZ" sz="2600"/>
              <a:t>cílová skupiny</a:t>
            </a:r>
            <a:r>
              <a:rPr lang="cs-CZ" altLang="cs-CZ" sz="2200"/>
              <a:t> (pro koho)</a:t>
            </a:r>
            <a:endParaRPr lang="cs-CZ" altLang="cs-CZ" sz="2600"/>
          </a:p>
          <a:p>
            <a:r>
              <a:rPr lang="cs-CZ" altLang="cs-CZ" sz="2600"/>
              <a:t>cíle propagace</a:t>
            </a:r>
            <a:r>
              <a:rPr lang="cs-CZ" altLang="cs-CZ" sz="2200"/>
              <a:t> (čeho chceme dosáhnout)</a:t>
            </a:r>
            <a:endParaRPr lang="cs-CZ" altLang="cs-CZ" sz="2600"/>
          </a:p>
          <a:p>
            <a:r>
              <a:rPr lang="cs-CZ" altLang="cs-CZ" sz="2600"/>
              <a:t>forma propagace</a:t>
            </a:r>
            <a:r>
              <a:rPr lang="cs-CZ" altLang="cs-CZ" sz="2200"/>
              <a:t> (jak budeme propagovat, jaké nástroje použijeme)</a:t>
            </a:r>
            <a:endParaRPr lang="cs-CZ" altLang="cs-CZ" sz="2600"/>
          </a:p>
          <a:p>
            <a:r>
              <a:rPr lang="cs-CZ" altLang="cs-CZ" sz="2600"/>
              <a:t>místo propagace</a:t>
            </a:r>
            <a:r>
              <a:rPr lang="cs-CZ" altLang="cs-CZ" sz="2200"/>
              <a:t> (kde budeme propagovat)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Přístupnost fondu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volně přístupný fond </a:t>
            </a:r>
            <a:r>
              <a:rPr lang="cs-CZ" altLang="cs-CZ">
                <a:solidFill>
                  <a:srgbClr val="008000"/>
                </a:solidFill>
                <a:latin typeface="Arial" charset="0"/>
              </a:rPr>
              <a:t>x</a:t>
            </a:r>
            <a:r>
              <a:rPr lang="cs-CZ" altLang="cs-CZ">
                <a:latin typeface="Arial" charset="0"/>
              </a:rPr>
              <a:t> po objednání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výhody, nevýhody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Propagace v akademické knihovně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Co budeme propagovat?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přesně popsat předmět propagace</a:t>
            </a:r>
          </a:p>
          <a:p>
            <a:pPr lvl="1"/>
            <a:r>
              <a:rPr lang="cs-CZ" altLang="cs-CZ"/>
              <a:t>služba - EDD, MVS, kopírování</a:t>
            </a:r>
          </a:p>
          <a:p>
            <a:pPr lvl="1"/>
            <a:r>
              <a:rPr lang="cs-CZ" altLang="cs-CZ"/>
              <a:t>produkt - vlastní katalog, EIZ</a:t>
            </a:r>
          </a:p>
          <a:p>
            <a:pPr lvl="1"/>
            <a:r>
              <a:rPr lang="cs-CZ" altLang="cs-CZ"/>
              <a:t>image - např. změna image knihovny, budování a posílení značky</a:t>
            </a:r>
          </a:p>
          <a:p>
            <a:r>
              <a:rPr lang="cs-CZ" altLang="cs-CZ"/>
              <a:t>znát ho a vědět o něm vše</a:t>
            </a:r>
          </a:p>
          <a:p>
            <a:pPr lvl="1"/>
            <a:r>
              <a:rPr lang="cs-CZ" altLang="cs-CZ"/>
              <a:t>klady i zápory</a:t>
            </a:r>
          </a:p>
          <a:p>
            <a:pPr lvl="1"/>
            <a:r>
              <a:rPr lang="cs-CZ" altLang="cs-CZ"/>
              <a:t>v čem je přínos</a:t>
            </a:r>
          </a:p>
          <a:p>
            <a:pPr lvl="1"/>
            <a:r>
              <a:rPr lang="cs-CZ" altLang="cs-CZ"/>
              <a:t>proč začít používat</a:t>
            </a:r>
          </a:p>
          <a:p>
            <a:pPr>
              <a:buFontTx/>
              <a:buNone/>
            </a:pPr>
            <a:endParaRPr lang="cs-CZ" altLang="cs-CZ" sz="1600"/>
          </a:p>
          <a:p>
            <a:pPr lvl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Cílová skupina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studenti</a:t>
            </a:r>
          </a:p>
          <a:p>
            <a:r>
              <a:rPr lang="cs-CZ" altLang="cs-CZ"/>
              <a:t>akademičtí pracovníci</a:t>
            </a:r>
          </a:p>
          <a:p>
            <a:r>
              <a:rPr lang="cs-CZ" altLang="cs-CZ"/>
              <a:t>vedení fakulty/univerzity</a:t>
            </a:r>
          </a:p>
          <a:p>
            <a:r>
              <a:rPr lang="cs-CZ" altLang="cs-CZ"/>
              <a:t>odborná veřejnost, komunita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Cíle propagace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proč propagujeme???</a:t>
            </a:r>
          </a:p>
          <a:p>
            <a:r>
              <a:rPr lang="cs-CZ" altLang="cs-CZ"/>
              <a:t>jaký má být výsledek???</a:t>
            </a:r>
          </a:p>
          <a:p>
            <a:pPr lvl="1"/>
            <a:r>
              <a:rPr lang="cs-CZ" altLang="cs-CZ"/>
              <a:t>dostat do povědomí</a:t>
            </a:r>
          </a:p>
          <a:p>
            <a:pPr lvl="1"/>
            <a:r>
              <a:rPr lang="cs-CZ" altLang="cs-CZ"/>
              <a:t>naučit efektivně využívat</a:t>
            </a:r>
          </a:p>
          <a:p>
            <a:pPr lvl="1"/>
            <a:r>
              <a:rPr lang="cs-CZ" altLang="cs-CZ"/>
              <a:t>lobby u vedení</a:t>
            </a:r>
          </a:p>
          <a:p>
            <a:pPr lvl="1"/>
            <a:r>
              <a:rPr lang="cs-CZ" altLang="cs-CZ"/>
              <a:t>???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Forma propagace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nezanedbávat klasickou propagaci</a:t>
            </a:r>
          </a:p>
          <a:p>
            <a:pPr lvl="1"/>
            <a:r>
              <a:rPr lang="cs-CZ" altLang="cs-CZ"/>
              <a:t>nástěnky, upozornění na dveřích, propagační materiály</a:t>
            </a:r>
          </a:p>
          <a:p>
            <a:r>
              <a:rPr lang="cs-CZ" altLang="cs-CZ"/>
              <a:t>propagace v online prostředí</a:t>
            </a:r>
          </a:p>
          <a:p>
            <a:pPr lvl="1"/>
            <a:r>
              <a:rPr lang="cs-CZ" altLang="cs-CZ"/>
              <a:t>web knihovny</a:t>
            </a:r>
          </a:p>
          <a:p>
            <a:pPr lvl="1"/>
            <a:r>
              <a:rPr lang="cs-CZ" altLang="cs-CZ"/>
              <a:t>sdílení online</a:t>
            </a:r>
          </a:p>
          <a:p>
            <a:pPr lvl="2"/>
            <a:r>
              <a:rPr lang="cs-CZ" altLang="cs-CZ"/>
              <a:t>dokumenty (</a:t>
            </a:r>
            <a:r>
              <a:rPr lang="cs-CZ" altLang="cs-CZ">
                <a:hlinkClick r:id="rId2" action="ppaction://hlinkfile"/>
              </a:rPr>
              <a:t>Issuu</a:t>
            </a:r>
            <a:r>
              <a:rPr lang="cs-CZ" altLang="cs-CZ"/>
              <a:t>, </a:t>
            </a:r>
            <a:r>
              <a:rPr lang="cs-CZ" altLang="cs-CZ">
                <a:hlinkClick r:id="rId3" action="ppaction://hlinkfile"/>
              </a:rPr>
              <a:t>DocStock</a:t>
            </a:r>
            <a:r>
              <a:rPr lang="cs-CZ" altLang="cs-CZ"/>
              <a:t>,...)</a:t>
            </a:r>
          </a:p>
          <a:p>
            <a:pPr lvl="2"/>
            <a:r>
              <a:rPr lang="cs-CZ" altLang="cs-CZ"/>
              <a:t>videotutoriály (</a:t>
            </a:r>
            <a:r>
              <a:rPr lang="cs-CZ" altLang="cs-CZ">
                <a:hlinkClick r:id="rId4"/>
              </a:rPr>
              <a:t>Screentoaster</a:t>
            </a:r>
            <a:r>
              <a:rPr lang="cs-CZ" altLang="cs-CZ"/>
              <a:t>, </a:t>
            </a:r>
            <a:r>
              <a:rPr lang="cs-CZ" altLang="cs-CZ">
                <a:hlinkClick r:id="rId5" action="ppaction://hlinkfile"/>
              </a:rPr>
              <a:t>Vimeo</a:t>
            </a:r>
            <a:r>
              <a:rPr lang="cs-CZ" altLang="cs-CZ"/>
              <a:t>)</a:t>
            </a:r>
          </a:p>
          <a:p>
            <a:pPr lvl="2"/>
            <a:r>
              <a:rPr lang="cs-CZ" altLang="cs-CZ"/>
              <a:t>odkazy (</a:t>
            </a:r>
            <a:r>
              <a:rPr lang="cs-CZ" altLang="cs-CZ">
                <a:hlinkClick r:id="rId6" action="ppaction://hlinkfile"/>
              </a:rPr>
              <a:t>Delicious</a:t>
            </a:r>
            <a:r>
              <a:rPr lang="cs-CZ" altLang="cs-CZ"/>
              <a:t>, </a:t>
            </a:r>
            <a:r>
              <a:rPr lang="cs-CZ" altLang="cs-CZ">
                <a:hlinkClick r:id="rId7" action="ppaction://hlinkfile"/>
              </a:rPr>
              <a:t>Linkuj</a:t>
            </a:r>
            <a:r>
              <a:rPr lang="cs-CZ" altLang="cs-CZ"/>
              <a:t>,...)</a:t>
            </a:r>
          </a:p>
          <a:p>
            <a:pPr lvl="1"/>
            <a:r>
              <a:rPr lang="cs-CZ" altLang="cs-CZ"/>
              <a:t>blogy, RSS</a:t>
            </a:r>
          </a:p>
          <a:p>
            <a:pPr lvl="1"/>
            <a:r>
              <a:rPr lang="cs-CZ" altLang="cs-CZ"/>
              <a:t>komix, virtuální prohlídky,...</a:t>
            </a:r>
          </a:p>
          <a:p>
            <a:pPr lvl="1"/>
            <a:r>
              <a:rPr lang="cs-CZ" altLang="cs-CZ"/>
              <a:t>obrazovky PC - pronájem ve Zlíně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Komunikace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e-mail, IM, telefon, formulář na webu,...</a:t>
            </a:r>
          </a:p>
          <a:p>
            <a:r>
              <a:rPr lang="cs-CZ" altLang="cs-CZ"/>
              <a:t>sociální sítě</a:t>
            </a:r>
          </a:p>
          <a:p>
            <a:pPr lvl="1"/>
            <a:r>
              <a:rPr lang="cs-CZ" altLang="cs-CZ"/>
              <a:t>Facebook, Twitter, Ning, </a:t>
            </a:r>
            <a:r>
              <a:rPr lang="cs-CZ" altLang="cs-CZ">
                <a:hlinkClick r:id="rId2"/>
              </a:rPr>
              <a:t>K4U</a:t>
            </a:r>
            <a:endParaRPr lang="cs-CZ" altLang="cs-CZ"/>
          </a:p>
          <a:p>
            <a:r>
              <a:rPr lang="cs-CZ" altLang="cs-CZ"/>
              <a:t>školení, propagační akce, průzkumy</a:t>
            </a:r>
          </a:p>
          <a:p>
            <a:r>
              <a:rPr lang="cs-CZ" altLang="cs-CZ"/>
              <a:t>osobní setkání</a:t>
            </a:r>
          </a:p>
          <a:p>
            <a:pPr lvl="1"/>
            <a:r>
              <a:rPr lang="cs-CZ" altLang="cs-CZ"/>
              <a:t>vyučující, open coffee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možnosti propagace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guerrilla marketing</a:t>
            </a:r>
          </a:p>
          <a:p>
            <a:pPr lvl="1"/>
            <a:r>
              <a:rPr lang="cs-CZ" altLang="cs-CZ">
                <a:hlinkClick r:id="rId2"/>
              </a:rPr>
              <a:t>Guerrilla Readers</a:t>
            </a:r>
            <a:endParaRPr lang="cs-CZ" altLang="cs-CZ"/>
          </a:p>
          <a:p>
            <a:r>
              <a:rPr lang="cs-CZ" altLang="cs-CZ"/>
              <a:t>geolokace</a:t>
            </a:r>
          </a:p>
          <a:p>
            <a:pPr lvl="1"/>
            <a:r>
              <a:rPr lang="cs-CZ" altLang="cs-CZ"/>
              <a:t>geocaching, Gowalla, Foursquare</a:t>
            </a:r>
          </a:p>
          <a:p>
            <a:pPr lvl="1"/>
            <a:r>
              <a:rPr lang="cs-CZ" altLang="cs-CZ">
                <a:hlinkClick r:id="rId3"/>
              </a:rPr>
              <a:t>NYPL</a:t>
            </a:r>
            <a:r>
              <a:rPr lang="cs-CZ" altLang="cs-CZ"/>
              <a:t>, LoC</a:t>
            </a:r>
          </a:p>
          <a:p>
            <a:r>
              <a:rPr lang="cs-CZ" altLang="cs-CZ"/>
              <a:t>slevové portály</a:t>
            </a:r>
          </a:p>
          <a:p>
            <a:r>
              <a:rPr lang="cs-CZ" altLang="cs-CZ"/>
              <a:t>něco jiného???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Místo propagace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prostory knihovny</a:t>
            </a:r>
          </a:p>
          <a:p>
            <a:r>
              <a:rPr lang="cs-CZ" altLang="cs-CZ"/>
              <a:t>mimo knihovnu</a:t>
            </a:r>
          </a:p>
          <a:p>
            <a:r>
              <a:rPr lang="cs-CZ" altLang="cs-CZ"/>
              <a:t>online prostředí</a:t>
            </a:r>
          </a:p>
          <a:p>
            <a:r>
              <a:rPr lang="cs-CZ" altLang="cs-CZ"/>
              <a:t>možnost kombinace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Zdroje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196975"/>
            <a:ext cx="8101013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1600"/>
              <a:t>STÖCKLOVÁ, Anna. </a:t>
            </a:r>
            <a:r>
              <a:rPr lang="cs-CZ" altLang="cs-CZ" sz="1600" i="1"/>
              <a:t>Organizace a ochrana knihovního fondu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Verze 1.0. Praha, 2008 [cit. 2011-09-13]. Dostupné z WWW</a:t>
            </a:r>
            <a:r>
              <a:rPr lang="en-US" altLang="cs-CZ" sz="1600"/>
              <a:t> po autentizaci</a:t>
            </a:r>
            <a:r>
              <a:rPr lang="cs-CZ" altLang="cs-CZ" sz="1600"/>
              <a:t>: </a:t>
            </a:r>
            <a:r>
              <a:rPr lang="en-US" altLang="cs-CZ" sz="1600">
                <a:hlinkClick r:id="rId2"/>
              </a:rPr>
              <a:t>http://texty.jinonice.cuni.cz/studijni-texty/stocklova-anna/stocklova_04.pdf/attachment_download/file</a:t>
            </a:r>
            <a:endParaRPr lang="en-US" altLang="cs-CZ" sz="1600"/>
          </a:p>
          <a:p>
            <a:pPr marL="361950" indent="-361950">
              <a:tabLst/>
            </a:pPr>
            <a:r>
              <a:rPr lang="cs-CZ" altLang="cs-CZ" sz="1600" i="1"/>
              <a:t>K</a:t>
            </a:r>
            <a:r>
              <a:rPr lang="en-US" altLang="cs-CZ" sz="1600" i="1"/>
              <a:t>nihovnick</a:t>
            </a:r>
            <a:r>
              <a:rPr lang="cs-CZ" altLang="cs-CZ" sz="1600" i="1"/>
              <a:t>é</a:t>
            </a:r>
            <a:r>
              <a:rPr lang="en-US" altLang="cs-CZ" sz="1600" i="1"/>
              <a:t> minimum</a:t>
            </a:r>
            <a:r>
              <a:rPr lang="cs-CZ" altLang="cs-CZ" sz="1600" i="1"/>
              <a:t>: příručka pro účastníky kurzu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Zlín, </a:t>
            </a:r>
            <a:r>
              <a:rPr lang="en-US" altLang="cs-CZ" sz="1600"/>
              <a:t>Krajsk</a:t>
            </a:r>
            <a:r>
              <a:rPr lang="cs-CZ" altLang="cs-CZ" sz="1600"/>
              <a:t>á</a:t>
            </a:r>
            <a:r>
              <a:rPr lang="en-US" altLang="cs-CZ" sz="1600"/>
              <a:t> knihovna F. Barto</a:t>
            </a:r>
            <a:r>
              <a:rPr lang="cs-CZ" altLang="cs-CZ" sz="1600"/>
              <a:t>š</a:t>
            </a:r>
            <a:r>
              <a:rPr lang="en-US" altLang="cs-CZ" sz="1600"/>
              <a:t>e</a:t>
            </a:r>
            <a:r>
              <a:rPr lang="cs-CZ" altLang="cs-CZ" sz="1600"/>
              <a:t>, 2006 [cit. 2011-09-13]. Dostupné z: </a:t>
            </a:r>
            <a:r>
              <a:rPr lang="cs-CZ" altLang="cs-CZ" sz="1600">
                <a:hlinkClick r:id="rId3"/>
              </a:rPr>
              <a:t>http://www.kfbz.cz/DOWNLOAD/km_prirucka.pdf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 i="1"/>
              <a:t>Národní knihovna České republiky</a:t>
            </a:r>
            <a:r>
              <a:rPr lang="cs-CZ" altLang="cs-CZ" sz="1600"/>
              <a:t> [online]. Praha : Národní knihovna České republiky, 2006, 15.08.2007 [cit. 2011-09-13]. Ochrana knihovních fondů. Dostupné z: </a:t>
            </a:r>
            <a:r>
              <a:rPr lang="cs-CZ" altLang="cs-CZ" sz="1600">
                <a:hlinkClick r:id="rId4"/>
              </a:rPr>
              <a:t>http://www.nkp.cz/pages/page.php3?page=weba_vlivy.htm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/>
              <a:t>McILWAINE, John. </a:t>
            </a:r>
            <a:r>
              <a:rPr lang="cs-CZ" altLang="cs-CZ" sz="1600" i="1"/>
              <a:t>Živelní pohromy a havárie: prevence a plánování: stručný manuál </a:t>
            </a:r>
            <a:r>
              <a:rPr lang="en-US" altLang="cs-CZ" sz="1600"/>
              <a:t>[online].</a:t>
            </a:r>
            <a:r>
              <a:rPr lang="cs-CZ" altLang="cs-CZ" sz="1600"/>
              <a:t> Z angl orig. přel. M. Ressler. 1. vyd. Praha</a:t>
            </a:r>
            <a:r>
              <a:rPr lang="en-US" altLang="cs-CZ" sz="1600"/>
              <a:t>:</a:t>
            </a:r>
            <a:r>
              <a:rPr lang="cs-CZ" altLang="cs-CZ" sz="1600"/>
              <a:t> Národní knihovna ČR, 2007. 67 s. Dostupné z: </a:t>
            </a:r>
            <a:r>
              <a:rPr lang="cs-CZ" altLang="cs-CZ" sz="1600">
                <a:hlinkClick r:id="rId5"/>
              </a:rPr>
              <a:t>http://knihovnam.nkp.cz/docs/IFLA_zivelni_pohromy.pdf</a:t>
            </a:r>
            <a:endParaRPr lang="cs-CZ" altLang="cs-CZ" sz="16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826371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  <p:sp>
        <p:nvSpPr>
          <p:cNvPr id="826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000"/>
              <a:t>Statusy dokumentů ve fondu</a:t>
            </a:r>
          </a:p>
        </p:txBody>
      </p:sp>
      <p:sp>
        <p:nvSpPr>
          <p:cNvPr id="6400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absenční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krátkodobé, klasické, dlouhodobé výpůjčky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prezenční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dostupné v knihovně, výpůjčky přes noc</a:t>
            </a:r>
          </a:p>
        </p:txBody>
      </p:sp>
      <p:sp>
        <p:nvSpPr>
          <p:cNvPr id="640004" name="Oval 6"/>
          <p:cNvSpPr>
            <a:spLocks noChangeArrowheads="1"/>
          </p:cNvSpPr>
          <p:nvPr/>
        </p:nvSpPr>
        <p:spPr bwMode="auto">
          <a:xfrm>
            <a:off x="2771775" y="4365625"/>
            <a:ext cx="1296988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40005" name="Rectangle 7"/>
          <p:cNvSpPr>
            <a:spLocks noChangeArrowheads="1"/>
          </p:cNvSpPr>
          <p:nvPr/>
        </p:nvSpPr>
        <p:spPr bwMode="auto">
          <a:xfrm>
            <a:off x="5219700" y="4652963"/>
            <a:ext cx="24479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Práce s knihovním fondem</a:t>
            </a:r>
          </a:p>
        </p:txBody>
      </p:sp>
      <p:pic>
        <p:nvPicPr>
          <p:cNvPr id="641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71913"/>
            <a:ext cx="30956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buFontTx/>
              <a:buNone/>
              <a:tabLst/>
            </a:pPr>
            <a:r>
              <a:rPr lang="cs-CZ" altLang="cs-CZ"/>
              <a:t>= linka zpracování: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doplňování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přemísťování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např. sklad, pobočka, jiná oborová skupina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statistiky výpůjček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katalog, AKS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vyřazování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4380</TotalTime>
  <Words>1790</Words>
  <Application>Microsoft Office PowerPoint</Application>
  <PresentationFormat>Předvádění na obrazovce (4:3)</PresentationFormat>
  <Paragraphs>469</Paragraphs>
  <Slides>79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5" baseType="lpstr">
      <vt:lpstr>Arial</vt:lpstr>
      <vt:lpstr>Tahoma</vt:lpstr>
      <vt:lpstr>Verdana</vt:lpstr>
      <vt:lpstr>Wingdings</vt:lpstr>
      <vt:lpstr>template</vt:lpstr>
      <vt:lpstr>Image</vt:lpstr>
      <vt:lpstr>Metody knihovnické práce (VIKBA04)</vt:lpstr>
      <vt:lpstr>Organizace  knihovního fondu</vt:lpstr>
      <vt:lpstr>Knihovní fond</vt:lpstr>
      <vt:lpstr>Prezentace aplikace PowerPoint</vt:lpstr>
      <vt:lpstr>Složení KF</vt:lpstr>
      <vt:lpstr>Vlastnosti KF</vt:lpstr>
      <vt:lpstr>Přístupnost fondu</vt:lpstr>
      <vt:lpstr>Statusy dokumentů ve fondu</vt:lpstr>
      <vt:lpstr>Práce s knihovním fondem</vt:lpstr>
      <vt:lpstr>Vyřazování</vt:lpstr>
      <vt:lpstr>Revize fondu</vt:lpstr>
      <vt:lpstr>Revize</vt:lpstr>
      <vt:lpstr>Revize</vt:lpstr>
      <vt:lpstr>Výsledky a řešení</vt:lpstr>
      <vt:lpstr>Protokol o revizi</vt:lpstr>
      <vt:lpstr>Revize</vt:lpstr>
      <vt:lpstr>Značení fondu</vt:lpstr>
      <vt:lpstr>Stavění fondu</vt:lpstr>
      <vt:lpstr>Stavění fondu</vt:lpstr>
      <vt:lpstr>Stavění fondu</vt:lpstr>
      <vt:lpstr>Ochrana  knihovního fondu</vt:lpstr>
      <vt:lpstr>Definice</vt:lpstr>
      <vt:lpstr>Teplota a vlhkost</vt:lpstr>
      <vt:lpstr>Světlo</vt:lpstr>
      <vt:lpstr>Znečištění ovzduší</vt:lpstr>
      <vt:lpstr>Živelné pohromy</vt:lpstr>
      <vt:lpstr>Voda</vt:lpstr>
      <vt:lpstr>Oheň</vt:lpstr>
      <vt:lpstr>Biologické faktory</vt:lpstr>
      <vt:lpstr>Krádeže</vt:lpstr>
      <vt:lpstr>Zabezpečení dokumentů</vt:lpstr>
      <vt:lpstr>Detekční brány + de/aktivátory</vt:lpstr>
      <vt:lpstr>Speciální dokumenty</vt:lpstr>
      <vt:lpstr>Automatizace</vt:lpstr>
      <vt:lpstr>Automatizace</vt:lpstr>
      <vt:lpstr>Digitalizace</vt:lpstr>
      <vt:lpstr>Digitalizace</vt:lpstr>
      <vt:lpstr>Proces digitalizace</vt:lpstr>
      <vt:lpstr>OCR</vt:lpstr>
      <vt:lpstr>Programy pro úpravu skenů</vt:lpstr>
      <vt:lpstr>Ruční a tužkové skenery</vt:lpstr>
      <vt:lpstr>Plochý skener</vt:lpstr>
      <vt:lpstr>Rotační skener</vt:lpstr>
      <vt:lpstr>3D skener</vt:lpstr>
      <vt:lpstr>Knižní skener</vt:lpstr>
      <vt:lpstr>Úložiště/repozitář</vt:lpstr>
      <vt:lpstr>Správa EIZ</vt:lpstr>
      <vt:lpstr>Správa EIZ</vt:lpstr>
      <vt:lpstr>Podpora čtenářství</vt:lpstr>
      <vt:lpstr>Jak čteme???</vt:lpstr>
      <vt:lpstr>Čtenářství</vt:lpstr>
      <vt:lpstr>Podpora čtenářství</vt:lpstr>
      <vt:lpstr>Projekty</vt:lpstr>
      <vt:lpstr>Výzkumy</vt:lpstr>
      <vt:lpstr>Výzkumy</vt:lpstr>
      <vt:lpstr>Heslo dne...</vt:lpstr>
      <vt:lpstr>... nebo ještě lépe...</vt:lpstr>
      <vt:lpstr>...třeba i takto</vt:lpstr>
      <vt:lpstr>Další informace ke čtenářství</vt:lpstr>
      <vt:lpstr>Evidence činnosti, statistiky</vt:lpstr>
      <vt:lpstr>Jak říká klasik...</vt:lpstr>
      <vt:lpstr>Evidence v knihovnách</vt:lpstr>
      <vt:lpstr>Možnosti výstupu</vt:lpstr>
      <vt:lpstr>Benchmarking knihoven</vt:lpstr>
      <vt:lpstr>Benchmarking</vt:lpstr>
      <vt:lpstr>Další informace o banchmarkingu</vt:lpstr>
      <vt:lpstr>Akademické knihovny</vt:lpstr>
      <vt:lpstr>Propagace</vt:lpstr>
      <vt:lpstr>Propagace</vt:lpstr>
      <vt:lpstr>Propagace v akademické knihovně</vt:lpstr>
      <vt:lpstr>Co budeme propagovat?</vt:lpstr>
      <vt:lpstr>Cílová skupina</vt:lpstr>
      <vt:lpstr>Cíle propagace</vt:lpstr>
      <vt:lpstr>Forma propagace</vt:lpstr>
      <vt:lpstr>Komunikace</vt:lpstr>
      <vt:lpstr>Další možnosti propagace</vt:lpstr>
      <vt:lpstr>Místo propagace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172</cp:revision>
  <dcterms:created xsi:type="dcterms:W3CDTF">2008-06-02T21:04:14Z</dcterms:created>
  <dcterms:modified xsi:type="dcterms:W3CDTF">2015-12-02T10:49:32Z</dcterms:modified>
</cp:coreProperties>
</file>