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9" r:id="rId10"/>
    <p:sldId id="265" r:id="rId11"/>
    <p:sldId id="266" r:id="rId12"/>
    <p:sldId id="267" r:id="rId13"/>
    <p:sldId id="268" r:id="rId14"/>
    <p:sldId id="270" r:id="rId15"/>
    <p:sldId id="271" r:id="rId16"/>
    <p:sldId id="278" r:id="rId17"/>
    <p:sldId id="272" r:id="rId18"/>
    <p:sldId id="273" r:id="rId19"/>
    <p:sldId id="279" r:id="rId20"/>
    <p:sldId id="280" r:id="rId21"/>
    <p:sldId id="281" r:id="rId22"/>
    <p:sldId id="274" r:id="rId23"/>
    <p:sldId id="275" r:id="rId24"/>
    <p:sldId id="276" r:id="rId25"/>
    <p:sldId id="277" r:id="rId2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333376-425E-42D3-96FF-9918171647AC}" type="doc">
      <dgm:prSet loTypeId="urn:microsoft.com/office/officeart/2005/8/layout/process5" loCatId="process" qsTypeId="urn:microsoft.com/office/officeart/2005/8/quickstyle/simple1" qsCatId="simple" csTypeId="urn:microsoft.com/office/officeart/2005/8/colors/colorful3" csCatId="colorful" phldr="1"/>
      <dgm:spPr/>
      <dgm:t>
        <a:bodyPr/>
        <a:lstStyle/>
        <a:p>
          <a:endParaRPr lang="cs-CZ"/>
        </a:p>
      </dgm:t>
    </dgm:pt>
    <dgm:pt modelId="{8050F337-27B8-4720-8E23-5041FFA50E10}">
      <dgm:prSet phldrT="[Text]" custT="1"/>
      <dgm:spPr/>
      <dgm:t>
        <a:bodyPr/>
        <a:lstStyle/>
        <a:p>
          <a:r>
            <a:rPr lang="cs-CZ" sz="2400" b="1" dirty="0" smtClean="0"/>
            <a:t>Teorie</a:t>
          </a:r>
          <a:endParaRPr lang="cs-CZ" sz="2400" b="1" dirty="0"/>
        </a:p>
      </dgm:t>
    </dgm:pt>
    <dgm:pt modelId="{5C54AD5D-B76B-4241-A9A6-27B9082586E0}" type="parTrans" cxnId="{D41D0112-F1BE-4E07-AE26-96B13A44CEA5}">
      <dgm:prSet/>
      <dgm:spPr/>
      <dgm:t>
        <a:bodyPr/>
        <a:lstStyle/>
        <a:p>
          <a:endParaRPr lang="cs-CZ"/>
        </a:p>
      </dgm:t>
    </dgm:pt>
    <dgm:pt modelId="{66AC307D-2BA5-4C5F-85C3-11CDD8109BB1}" type="sibTrans" cxnId="{D41D0112-F1BE-4E07-AE26-96B13A44CEA5}">
      <dgm:prSet/>
      <dgm:spPr/>
      <dgm:t>
        <a:bodyPr/>
        <a:lstStyle/>
        <a:p>
          <a:endParaRPr lang="cs-CZ"/>
        </a:p>
      </dgm:t>
    </dgm:pt>
    <dgm:pt modelId="{B047D958-940F-4594-8461-8F29FD9D6C56}">
      <dgm:prSet phldrT="[Text]" custT="1"/>
      <dgm:spPr/>
      <dgm:t>
        <a:bodyPr/>
        <a:lstStyle/>
        <a:p>
          <a:r>
            <a:rPr lang="cs-CZ" sz="2400" b="1" dirty="0" smtClean="0"/>
            <a:t>Hypotézy</a:t>
          </a:r>
          <a:endParaRPr lang="cs-CZ" sz="2400" b="1" dirty="0"/>
        </a:p>
      </dgm:t>
    </dgm:pt>
    <dgm:pt modelId="{B8461A6D-13DE-4088-A39F-4B9ECF3BB3B5}" type="parTrans" cxnId="{0FF25782-53BA-4946-8F3C-94CBEB08A79D}">
      <dgm:prSet/>
      <dgm:spPr/>
      <dgm:t>
        <a:bodyPr/>
        <a:lstStyle/>
        <a:p>
          <a:endParaRPr lang="cs-CZ"/>
        </a:p>
      </dgm:t>
    </dgm:pt>
    <dgm:pt modelId="{3ECA50BC-EE54-4A6D-BAC6-41B8F00FE2D4}" type="sibTrans" cxnId="{0FF25782-53BA-4946-8F3C-94CBEB08A79D}">
      <dgm:prSet/>
      <dgm:spPr/>
      <dgm:t>
        <a:bodyPr/>
        <a:lstStyle/>
        <a:p>
          <a:endParaRPr lang="cs-CZ"/>
        </a:p>
      </dgm:t>
    </dgm:pt>
    <dgm:pt modelId="{2E3695DE-7D04-4211-8297-AF9496F6526B}">
      <dgm:prSet phldrT="[Text]" custT="1"/>
      <dgm:spPr/>
      <dgm:t>
        <a:bodyPr/>
        <a:lstStyle/>
        <a:p>
          <a:r>
            <a:rPr lang="cs-CZ" sz="2400" b="1" dirty="0" smtClean="0"/>
            <a:t>Operacionalizace</a:t>
          </a:r>
          <a:endParaRPr lang="cs-CZ" sz="2400" b="1" dirty="0"/>
        </a:p>
      </dgm:t>
    </dgm:pt>
    <dgm:pt modelId="{8E7A3407-D896-442B-A4B8-A586B88AA9E5}" type="parTrans" cxnId="{51D32382-FECB-430B-B189-7DAF5BD1558A}">
      <dgm:prSet/>
      <dgm:spPr/>
      <dgm:t>
        <a:bodyPr/>
        <a:lstStyle/>
        <a:p>
          <a:endParaRPr lang="cs-CZ"/>
        </a:p>
      </dgm:t>
    </dgm:pt>
    <dgm:pt modelId="{B5311FCD-C414-434B-9749-DC43FBBE4F90}" type="sibTrans" cxnId="{51D32382-FECB-430B-B189-7DAF5BD1558A}">
      <dgm:prSet/>
      <dgm:spPr/>
      <dgm:t>
        <a:bodyPr/>
        <a:lstStyle/>
        <a:p>
          <a:endParaRPr lang="cs-CZ"/>
        </a:p>
      </dgm:t>
    </dgm:pt>
    <dgm:pt modelId="{04C06460-8F19-46C7-A8DC-27A305FE36D3}">
      <dgm:prSet phldrT="[Text]" custT="1"/>
      <dgm:spPr/>
      <dgm:t>
        <a:bodyPr/>
        <a:lstStyle/>
        <a:p>
          <a:r>
            <a:rPr lang="cs-CZ" sz="2400" b="1" dirty="0" smtClean="0"/>
            <a:t>Vzorkování</a:t>
          </a:r>
          <a:endParaRPr lang="cs-CZ" sz="2400" b="1" dirty="0"/>
        </a:p>
      </dgm:t>
    </dgm:pt>
    <dgm:pt modelId="{A4F0B638-36C3-4991-8E47-25275A7CE8D6}" type="parTrans" cxnId="{39F0C78D-538A-4914-921A-0808F127693E}">
      <dgm:prSet/>
      <dgm:spPr/>
      <dgm:t>
        <a:bodyPr/>
        <a:lstStyle/>
        <a:p>
          <a:endParaRPr lang="cs-CZ"/>
        </a:p>
      </dgm:t>
    </dgm:pt>
    <dgm:pt modelId="{A071525F-B31A-4889-B0CF-AE94842B3F40}" type="sibTrans" cxnId="{39F0C78D-538A-4914-921A-0808F127693E}">
      <dgm:prSet/>
      <dgm:spPr/>
      <dgm:t>
        <a:bodyPr/>
        <a:lstStyle/>
        <a:p>
          <a:endParaRPr lang="cs-CZ"/>
        </a:p>
      </dgm:t>
    </dgm:pt>
    <dgm:pt modelId="{58CA3E59-7CAA-4393-8724-82489C0DB259}">
      <dgm:prSet phldrT="[Text]" custT="1"/>
      <dgm:spPr/>
      <dgm:t>
        <a:bodyPr/>
        <a:lstStyle/>
        <a:p>
          <a:r>
            <a:rPr lang="cs-CZ" sz="2400" b="1" dirty="0" smtClean="0"/>
            <a:t>Sběr</a:t>
          </a:r>
          <a:endParaRPr lang="cs-CZ" sz="2400" b="1" dirty="0"/>
        </a:p>
      </dgm:t>
    </dgm:pt>
    <dgm:pt modelId="{4F994A7F-20A3-4783-8E75-E5D5F7F63299}" type="parTrans" cxnId="{6464C165-A56B-4EC2-A236-29B31540D80F}">
      <dgm:prSet/>
      <dgm:spPr/>
      <dgm:t>
        <a:bodyPr/>
        <a:lstStyle/>
        <a:p>
          <a:endParaRPr lang="cs-CZ"/>
        </a:p>
      </dgm:t>
    </dgm:pt>
    <dgm:pt modelId="{41669414-97D2-4008-9F95-15C0FDB551A9}" type="sibTrans" cxnId="{6464C165-A56B-4EC2-A236-29B31540D80F}">
      <dgm:prSet/>
      <dgm:spPr/>
      <dgm:t>
        <a:bodyPr/>
        <a:lstStyle/>
        <a:p>
          <a:endParaRPr lang="cs-CZ"/>
        </a:p>
      </dgm:t>
    </dgm:pt>
    <dgm:pt modelId="{C7DF3B54-66E7-4518-A77E-525086E9DFE4}">
      <dgm:prSet phldrT="[Text]" custT="1"/>
      <dgm:spPr/>
      <dgm:t>
        <a:bodyPr/>
        <a:lstStyle/>
        <a:p>
          <a:r>
            <a:rPr lang="cs-CZ" sz="2400" b="1" dirty="0" smtClean="0"/>
            <a:t>Interpretace</a:t>
          </a:r>
          <a:endParaRPr lang="cs-CZ" sz="2400" b="1" dirty="0"/>
        </a:p>
      </dgm:t>
    </dgm:pt>
    <dgm:pt modelId="{A1419784-E907-43CB-A37D-32AB15F60B43}" type="parTrans" cxnId="{6E8AFF8E-D385-4419-B48F-1D530C7C4C60}">
      <dgm:prSet/>
      <dgm:spPr/>
      <dgm:t>
        <a:bodyPr/>
        <a:lstStyle/>
        <a:p>
          <a:endParaRPr lang="cs-CZ"/>
        </a:p>
      </dgm:t>
    </dgm:pt>
    <dgm:pt modelId="{BCD45795-79E9-49AF-AD62-31A77CACFAEB}" type="sibTrans" cxnId="{6E8AFF8E-D385-4419-B48F-1D530C7C4C60}">
      <dgm:prSet/>
      <dgm:spPr/>
      <dgm:t>
        <a:bodyPr/>
        <a:lstStyle/>
        <a:p>
          <a:endParaRPr lang="cs-CZ"/>
        </a:p>
      </dgm:t>
    </dgm:pt>
    <dgm:pt modelId="{08478620-2AAB-4AD2-8EF1-82F41D3F0E50}">
      <dgm:prSet phldrT="[Text]" custT="1"/>
      <dgm:spPr/>
      <dgm:t>
        <a:bodyPr/>
        <a:lstStyle/>
        <a:p>
          <a:r>
            <a:rPr lang="cs-CZ" sz="2400" b="1" dirty="0" err="1" smtClean="0"/>
            <a:t>Validizace</a:t>
          </a:r>
          <a:endParaRPr lang="cs-CZ" sz="2400" b="1" dirty="0"/>
        </a:p>
      </dgm:t>
    </dgm:pt>
    <dgm:pt modelId="{219E2E6E-7041-43D0-8573-D8DC5311E23B}" type="parTrans" cxnId="{14A432EA-CBC5-474E-BC0D-731161F6CE78}">
      <dgm:prSet/>
      <dgm:spPr/>
      <dgm:t>
        <a:bodyPr/>
        <a:lstStyle/>
        <a:p>
          <a:endParaRPr lang="cs-CZ"/>
        </a:p>
      </dgm:t>
    </dgm:pt>
    <dgm:pt modelId="{DF600DA0-2204-4062-9DFB-E2C20CAA10B3}" type="sibTrans" cxnId="{14A432EA-CBC5-474E-BC0D-731161F6CE78}">
      <dgm:prSet/>
      <dgm:spPr/>
      <dgm:t>
        <a:bodyPr/>
        <a:lstStyle/>
        <a:p>
          <a:endParaRPr lang="cs-CZ"/>
        </a:p>
      </dgm:t>
    </dgm:pt>
    <dgm:pt modelId="{45D97453-1B1A-4ECA-A79A-83D55A1FBE9D}" type="pres">
      <dgm:prSet presAssocID="{DA333376-425E-42D3-96FF-9918171647AC}" presName="diagram" presStyleCnt="0">
        <dgm:presLayoutVars>
          <dgm:dir/>
          <dgm:resizeHandles val="exact"/>
        </dgm:presLayoutVars>
      </dgm:prSet>
      <dgm:spPr/>
      <dgm:t>
        <a:bodyPr/>
        <a:lstStyle/>
        <a:p>
          <a:endParaRPr lang="cs-CZ"/>
        </a:p>
      </dgm:t>
    </dgm:pt>
    <dgm:pt modelId="{BE8167EA-89F3-4BE5-B7B4-2C54AB6CA3A9}" type="pres">
      <dgm:prSet presAssocID="{8050F337-27B8-4720-8E23-5041FFA50E10}" presName="node" presStyleLbl="node1" presStyleIdx="0" presStyleCnt="7">
        <dgm:presLayoutVars>
          <dgm:bulletEnabled val="1"/>
        </dgm:presLayoutVars>
      </dgm:prSet>
      <dgm:spPr/>
      <dgm:t>
        <a:bodyPr/>
        <a:lstStyle/>
        <a:p>
          <a:endParaRPr lang="cs-CZ"/>
        </a:p>
      </dgm:t>
    </dgm:pt>
    <dgm:pt modelId="{302AE572-9A0E-4BC8-A3D9-E0E618896BFF}" type="pres">
      <dgm:prSet presAssocID="{66AC307D-2BA5-4C5F-85C3-11CDD8109BB1}" presName="sibTrans" presStyleLbl="sibTrans2D1" presStyleIdx="0" presStyleCnt="6"/>
      <dgm:spPr/>
      <dgm:t>
        <a:bodyPr/>
        <a:lstStyle/>
        <a:p>
          <a:endParaRPr lang="cs-CZ"/>
        </a:p>
      </dgm:t>
    </dgm:pt>
    <dgm:pt modelId="{452A9D29-1EBE-48A7-9F46-2B5EF72A6839}" type="pres">
      <dgm:prSet presAssocID="{66AC307D-2BA5-4C5F-85C3-11CDD8109BB1}" presName="connectorText" presStyleLbl="sibTrans2D1" presStyleIdx="0" presStyleCnt="6"/>
      <dgm:spPr/>
      <dgm:t>
        <a:bodyPr/>
        <a:lstStyle/>
        <a:p>
          <a:endParaRPr lang="cs-CZ"/>
        </a:p>
      </dgm:t>
    </dgm:pt>
    <dgm:pt modelId="{878233E8-DF07-4774-8578-64C7D6BDB662}" type="pres">
      <dgm:prSet presAssocID="{B047D958-940F-4594-8461-8F29FD9D6C56}" presName="node" presStyleLbl="node1" presStyleIdx="1" presStyleCnt="7">
        <dgm:presLayoutVars>
          <dgm:bulletEnabled val="1"/>
        </dgm:presLayoutVars>
      </dgm:prSet>
      <dgm:spPr/>
      <dgm:t>
        <a:bodyPr/>
        <a:lstStyle/>
        <a:p>
          <a:endParaRPr lang="cs-CZ"/>
        </a:p>
      </dgm:t>
    </dgm:pt>
    <dgm:pt modelId="{D7EE8D37-C89C-4627-970A-4D48BCD678B6}" type="pres">
      <dgm:prSet presAssocID="{3ECA50BC-EE54-4A6D-BAC6-41B8F00FE2D4}" presName="sibTrans" presStyleLbl="sibTrans2D1" presStyleIdx="1" presStyleCnt="6"/>
      <dgm:spPr/>
      <dgm:t>
        <a:bodyPr/>
        <a:lstStyle/>
        <a:p>
          <a:endParaRPr lang="cs-CZ"/>
        </a:p>
      </dgm:t>
    </dgm:pt>
    <dgm:pt modelId="{97BCD1FB-EDA4-4620-89B2-221E3766A775}" type="pres">
      <dgm:prSet presAssocID="{3ECA50BC-EE54-4A6D-BAC6-41B8F00FE2D4}" presName="connectorText" presStyleLbl="sibTrans2D1" presStyleIdx="1" presStyleCnt="6"/>
      <dgm:spPr/>
      <dgm:t>
        <a:bodyPr/>
        <a:lstStyle/>
        <a:p>
          <a:endParaRPr lang="cs-CZ"/>
        </a:p>
      </dgm:t>
    </dgm:pt>
    <dgm:pt modelId="{BF5379E6-21E3-4CD7-8C8A-61F82F586DCD}" type="pres">
      <dgm:prSet presAssocID="{2E3695DE-7D04-4211-8297-AF9496F6526B}" presName="node" presStyleLbl="node1" presStyleIdx="2" presStyleCnt="7">
        <dgm:presLayoutVars>
          <dgm:bulletEnabled val="1"/>
        </dgm:presLayoutVars>
      </dgm:prSet>
      <dgm:spPr/>
      <dgm:t>
        <a:bodyPr/>
        <a:lstStyle/>
        <a:p>
          <a:endParaRPr lang="cs-CZ"/>
        </a:p>
      </dgm:t>
    </dgm:pt>
    <dgm:pt modelId="{74F6E37A-ABAF-4FE2-A0D7-0BEF74A27D85}" type="pres">
      <dgm:prSet presAssocID="{B5311FCD-C414-434B-9749-DC43FBBE4F90}" presName="sibTrans" presStyleLbl="sibTrans2D1" presStyleIdx="2" presStyleCnt="6"/>
      <dgm:spPr/>
      <dgm:t>
        <a:bodyPr/>
        <a:lstStyle/>
        <a:p>
          <a:endParaRPr lang="cs-CZ"/>
        </a:p>
      </dgm:t>
    </dgm:pt>
    <dgm:pt modelId="{F0087A88-CFDE-4FC4-A860-33659A1D74DA}" type="pres">
      <dgm:prSet presAssocID="{B5311FCD-C414-434B-9749-DC43FBBE4F90}" presName="connectorText" presStyleLbl="sibTrans2D1" presStyleIdx="2" presStyleCnt="6"/>
      <dgm:spPr/>
      <dgm:t>
        <a:bodyPr/>
        <a:lstStyle/>
        <a:p>
          <a:endParaRPr lang="cs-CZ"/>
        </a:p>
      </dgm:t>
    </dgm:pt>
    <dgm:pt modelId="{F17CFE73-787B-4F0F-BDCE-9DC7F7E1A980}" type="pres">
      <dgm:prSet presAssocID="{04C06460-8F19-46C7-A8DC-27A305FE36D3}" presName="node" presStyleLbl="node1" presStyleIdx="3" presStyleCnt="7">
        <dgm:presLayoutVars>
          <dgm:bulletEnabled val="1"/>
        </dgm:presLayoutVars>
      </dgm:prSet>
      <dgm:spPr/>
      <dgm:t>
        <a:bodyPr/>
        <a:lstStyle/>
        <a:p>
          <a:endParaRPr lang="cs-CZ"/>
        </a:p>
      </dgm:t>
    </dgm:pt>
    <dgm:pt modelId="{878BF68D-8532-4D4A-BF78-E784352D7E6A}" type="pres">
      <dgm:prSet presAssocID="{A071525F-B31A-4889-B0CF-AE94842B3F40}" presName="sibTrans" presStyleLbl="sibTrans2D1" presStyleIdx="3" presStyleCnt="6"/>
      <dgm:spPr/>
      <dgm:t>
        <a:bodyPr/>
        <a:lstStyle/>
        <a:p>
          <a:endParaRPr lang="cs-CZ"/>
        </a:p>
      </dgm:t>
    </dgm:pt>
    <dgm:pt modelId="{70197062-E184-4E47-A83A-210D3274FD7D}" type="pres">
      <dgm:prSet presAssocID="{A071525F-B31A-4889-B0CF-AE94842B3F40}" presName="connectorText" presStyleLbl="sibTrans2D1" presStyleIdx="3" presStyleCnt="6"/>
      <dgm:spPr/>
      <dgm:t>
        <a:bodyPr/>
        <a:lstStyle/>
        <a:p>
          <a:endParaRPr lang="cs-CZ"/>
        </a:p>
      </dgm:t>
    </dgm:pt>
    <dgm:pt modelId="{62868FEE-F09A-4BE1-8EBF-1113EF537EC5}" type="pres">
      <dgm:prSet presAssocID="{58CA3E59-7CAA-4393-8724-82489C0DB259}" presName="node" presStyleLbl="node1" presStyleIdx="4" presStyleCnt="7">
        <dgm:presLayoutVars>
          <dgm:bulletEnabled val="1"/>
        </dgm:presLayoutVars>
      </dgm:prSet>
      <dgm:spPr/>
      <dgm:t>
        <a:bodyPr/>
        <a:lstStyle/>
        <a:p>
          <a:endParaRPr lang="cs-CZ"/>
        </a:p>
      </dgm:t>
    </dgm:pt>
    <dgm:pt modelId="{A8DECE79-891E-43FE-9ADF-4C9FF6524188}" type="pres">
      <dgm:prSet presAssocID="{41669414-97D2-4008-9F95-15C0FDB551A9}" presName="sibTrans" presStyleLbl="sibTrans2D1" presStyleIdx="4" presStyleCnt="6"/>
      <dgm:spPr/>
      <dgm:t>
        <a:bodyPr/>
        <a:lstStyle/>
        <a:p>
          <a:endParaRPr lang="cs-CZ"/>
        </a:p>
      </dgm:t>
    </dgm:pt>
    <dgm:pt modelId="{FAE24CDB-651A-430D-B1DA-28968834A3F5}" type="pres">
      <dgm:prSet presAssocID="{41669414-97D2-4008-9F95-15C0FDB551A9}" presName="connectorText" presStyleLbl="sibTrans2D1" presStyleIdx="4" presStyleCnt="6"/>
      <dgm:spPr/>
      <dgm:t>
        <a:bodyPr/>
        <a:lstStyle/>
        <a:p>
          <a:endParaRPr lang="cs-CZ"/>
        </a:p>
      </dgm:t>
    </dgm:pt>
    <dgm:pt modelId="{F5E67DF3-3B7C-46EB-9D92-E600D1CA3D27}" type="pres">
      <dgm:prSet presAssocID="{C7DF3B54-66E7-4518-A77E-525086E9DFE4}" presName="node" presStyleLbl="node1" presStyleIdx="5" presStyleCnt="7">
        <dgm:presLayoutVars>
          <dgm:bulletEnabled val="1"/>
        </dgm:presLayoutVars>
      </dgm:prSet>
      <dgm:spPr/>
      <dgm:t>
        <a:bodyPr/>
        <a:lstStyle/>
        <a:p>
          <a:endParaRPr lang="cs-CZ"/>
        </a:p>
      </dgm:t>
    </dgm:pt>
    <dgm:pt modelId="{32F949AD-2235-4B3B-8C7E-2BBEF3B27C0D}" type="pres">
      <dgm:prSet presAssocID="{BCD45795-79E9-49AF-AD62-31A77CACFAEB}" presName="sibTrans" presStyleLbl="sibTrans2D1" presStyleIdx="5" presStyleCnt="6"/>
      <dgm:spPr/>
      <dgm:t>
        <a:bodyPr/>
        <a:lstStyle/>
        <a:p>
          <a:endParaRPr lang="cs-CZ"/>
        </a:p>
      </dgm:t>
    </dgm:pt>
    <dgm:pt modelId="{85583567-58C4-421F-BDA9-4C826B2788CB}" type="pres">
      <dgm:prSet presAssocID="{BCD45795-79E9-49AF-AD62-31A77CACFAEB}" presName="connectorText" presStyleLbl="sibTrans2D1" presStyleIdx="5" presStyleCnt="6"/>
      <dgm:spPr/>
      <dgm:t>
        <a:bodyPr/>
        <a:lstStyle/>
        <a:p>
          <a:endParaRPr lang="cs-CZ"/>
        </a:p>
      </dgm:t>
    </dgm:pt>
    <dgm:pt modelId="{6FB8601C-4E16-489B-B6D8-7A42DADBE6CB}" type="pres">
      <dgm:prSet presAssocID="{08478620-2AAB-4AD2-8EF1-82F41D3F0E50}" presName="node" presStyleLbl="node1" presStyleIdx="6" presStyleCnt="7">
        <dgm:presLayoutVars>
          <dgm:bulletEnabled val="1"/>
        </dgm:presLayoutVars>
      </dgm:prSet>
      <dgm:spPr/>
      <dgm:t>
        <a:bodyPr/>
        <a:lstStyle/>
        <a:p>
          <a:endParaRPr lang="cs-CZ"/>
        </a:p>
      </dgm:t>
    </dgm:pt>
  </dgm:ptLst>
  <dgm:cxnLst>
    <dgm:cxn modelId="{D99DF915-00D9-4814-A41A-675D3E533F10}" type="presOf" srcId="{04C06460-8F19-46C7-A8DC-27A305FE36D3}" destId="{F17CFE73-787B-4F0F-BDCE-9DC7F7E1A980}" srcOrd="0" destOrd="0" presId="urn:microsoft.com/office/officeart/2005/8/layout/process5"/>
    <dgm:cxn modelId="{0FF25782-53BA-4946-8F3C-94CBEB08A79D}" srcId="{DA333376-425E-42D3-96FF-9918171647AC}" destId="{B047D958-940F-4594-8461-8F29FD9D6C56}" srcOrd="1" destOrd="0" parTransId="{B8461A6D-13DE-4088-A39F-4B9ECF3BB3B5}" sibTransId="{3ECA50BC-EE54-4A6D-BAC6-41B8F00FE2D4}"/>
    <dgm:cxn modelId="{7EDFF17C-82EC-4493-8244-C0C1FA8EB00B}" type="presOf" srcId="{B5311FCD-C414-434B-9749-DC43FBBE4F90}" destId="{F0087A88-CFDE-4FC4-A860-33659A1D74DA}" srcOrd="1" destOrd="0" presId="urn:microsoft.com/office/officeart/2005/8/layout/process5"/>
    <dgm:cxn modelId="{07CB7660-04CC-44BC-B1B6-CDDE693219F6}" type="presOf" srcId="{BCD45795-79E9-49AF-AD62-31A77CACFAEB}" destId="{32F949AD-2235-4B3B-8C7E-2BBEF3B27C0D}" srcOrd="0" destOrd="0" presId="urn:microsoft.com/office/officeart/2005/8/layout/process5"/>
    <dgm:cxn modelId="{51D32382-FECB-430B-B189-7DAF5BD1558A}" srcId="{DA333376-425E-42D3-96FF-9918171647AC}" destId="{2E3695DE-7D04-4211-8297-AF9496F6526B}" srcOrd="2" destOrd="0" parTransId="{8E7A3407-D896-442B-A4B8-A586B88AA9E5}" sibTransId="{B5311FCD-C414-434B-9749-DC43FBBE4F90}"/>
    <dgm:cxn modelId="{6E8AFF8E-D385-4419-B48F-1D530C7C4C60}" srcId="{DA333376-425E-42D3-96FF-9918171647AC}" destId="{C7DF3B54-66E7-4518-A77E-525086E9DFE4}" srcOrd="5" destOrd="0" parTransId="{A1419784-E907-43CB-A37D-32AB15F60B43}" sibTransId="{BCD45795-79E9-49AF-AD62-31A77CACFAEB}"/>
    <dgm:cxn modelId="{39F0C78D-538A-4914-921A-0808F127693E}" srcId="{DA333376-425E-42D3-96FF-9918171647AC}" destId="{04C06460-8F19-46C7-A8DC-27A305FE36D3}" srcOrd="3" destOrd="0" parTransId="{A4F0B638-36C3-4991-8E47-25275A7CE8D6}" sibTransId="{A071525F-B31A-4889-B0CF-AE94842B3F40}"/>
    <dgm:cxn modelId="{6464C165-A56B-4EC2-A236-29B31540D80F}" srcId="{DA333376-425E-42D3-96FF-9918171647AC}" destId="{58CA3E59-7CAA-4393-8724-82489C0DB259}" srcOrd="4" destOrd="0" parTransId="{4F994A7F-20A3-4783-8E75-E5D5F7F63299}" sibTransId="{41669414-97D2-4008-9F95-15C0FDB551A9}"/>
    <dgm:cxn modelId="{972CCC21-385C-4635-BC7B-D20C445E75AC}" type="presOf" srcId="{DA333376-425E-42D3-96FF-9918171647AC}" destId="{45D97453-1B1A-4ECA-A79A-83D55A1FBE9D}" srcOrd="0" destOrd="0" presId="urn:microsoft.com/office/officeart/2005/8/layout/process5"/>
    <dgm:cxn modelId="{4EB3C45A-5C7E-4B52-A2AA-0484329C481E}" type="presOf" srcId="{C7DF3B54-66E7-4518-A77E-525086E9DFE4}" destId="{F5E67DF3-3B7C-46EB-9D92-E600D1CA3D27}" srcOrd="0" destOrd="0" presId="urn:microsoft.com/office/officeart/2005/8/layout/process5"/>
    <dgm:cxn modelId="{D41D0112-F1BE-4E07-AE26-96B13A44CEA5}" srcId="{DA333376-425E-42D3-96FF-9918171647AC}" destId="{8050F337-27B8-4720-8E23-5041FFA50E10}" srcOrd="0" destOrd="0" parTransId="{5C54AD5D-B76B-4241-A9A6-27B9082586E0}" sibTransId="{66AC307D-2BA5-4C5F-85C3-11CDD8109BB1}"/>
    <dgm:cxn modelId="{0F3EFCC8-44D3-4417-AEC2-AC2BD5B0D8AD}" type="presOf" srcId="{A071525F-B31A-4889-B0CF-AE94842B3F40}" destId="{878BF68D-8532-4D4A-BF78-E784352D7E6A}" srcOrd="0" destOrd="0" presId="urn:microsoft.com/office/officeart/2005/8/layout/process5"/>
    <dgm:cxn modelId="{3848670F-9AE0-45D9-AF11-072AB56FCB0A}" type="presOf" srcId="{66AC307D-2BA5-4C5F-85C3-11CDD8109BB1}" destId="{302AE572-9A0E-4BC8-A3D9-E0E618896BFF}" srcOrd="0" destOrd="0" presId="urn:microsoft.com/office/officeart/2005/8/layout/process5"/>
    <dgm:cxn modelId="{C956B4B6-180C-482B-B866-80EA652FDC52}" type="presOf" srcId="{41669414-97D2-4008-9F95-15C0FDB551A9}" destId="{FAE24CDB-651A-430D-B1DA-28968834A3F5}" srcOrd="1" destOrd="0" presId="urn:microsoft.com/office/officeart/2005/8/layout/process5"/>
    <dgm:cxn modelId="{44EA6BE6-ECB8-416F-B09C-B7E6495FCB79}" type="presOf" srcId="{3ECA50BC-EE54-4A6D-BAC6-41B8F00FE2D4}" destId="{97BCD1FB-EDA4-4620-89B2-221E3766A775}" srcOrd="1" destOrd="0" presId="urn:microsoft.com/office/officeart/2005/8/layout/process5"/>
    <dgm:cxn modelId="{E9C0A1B4-2B96-4F41-BA91-DA33BFC15C36}" type="presOf" srcId="{BCD45795-79E9-49AF-AD62-31A77CACFAEB}" destId="{85583567-58C4-421F-BDA9-4C826B2788CB}" srcOrd="1" destOrd="0" presId="urn:microsoft.com/office/officeart/2005/8/layout/process5"/>
    <dgm:cxn modelId="{D66B8F2F-3A15-4D12-8416-08126F7F9142}" type="presOf" srcId="{66AC307D-2BA5-4C5F-85C3-11CDD8109BB1}" destId="{452A9D29-1EBE-48A7-9F46-2B5EF72A6839}" srcOrd="1" destOrd="0" presId="urn:microsoft.com/office/officeart/2005/8/layout/process5"/>
    <dgm:cxn modelId="{1D02F5B0-F4A1-40E2-8E35-B7267D47A0CF}" type="presOf" srcId="{3ECA50BC-EE54-4A6D-BAC6-41B8F00FE2D4}" destId="{D7EE8D37-C89C-4627-970A-4D48BCD678B6}" srcOrd="0" destOrd="0" presId="urn:microsoft.com/office/officeart/2005/8/layout/process5"/>
    <dgm:cxn modelId="{96B9F425-5A08-4B28-B46D-8C553E8775BD}" type="presOf" srcId="{B5311FCD-C414-434B-9749-DC43FBBE4F90}" destId="{74F6E37A-ABAF-4FE2-A0D7-0BEF74A27D85}" srcOrd="0" destOrd="0" presId="urn:microsoft.com/office/officeart/2005/8/layout/process5"/>
    <dgm:cxn modelId="{8C12E3DB-A15D-485B-8876-C2501D4A0290}" type="presOf" srcId="{41669414-97D2-4008-9F95-15C0FDB551A9}" destId="{A8DECE79-891E-43FE-9ADF-4C9FF6524188}" srcOrd="0" destOrd="0" presId="urn:microsoft.com/office/officeart/2005/8/layout/process5"/>
    <dgm:cxn modelId="{B4D42182-B83D-48AA-8ED5-A7048B25C244}" type="presOf" srcId="{58CA3E59-7CAA-4393-8724-82489C0DB259}" destId="{62868FEE-F09A-4BE1-8EBF-1113EF537EC5}" srcOrd="0" destOrd="0" presId="urn:microsoft.com/office/officeart/2005/8/layout/process5"/>
    <dgm:cxn modelId="{14A432EA-CBC5-474E-BC0D-731161F6CE78}" srcId="{DA333376-425E-42D3-96FF-9918171647AC}" destId="{08478620-2AAB-4AD2-8EF1-82F41D3F0E50}" srcOrd="6" destOrd="0" parTransId="{219E2E6E-7041-43D0-8573-D8DC5311E23B}" sibTransId="{DF600DA0-2204-4062-9DFB-E2C20CAA10B3}"/>
    <dgm:cxn modelId="{19EBA0B9-FD2F-44E6-B672-ADABA02A47B6}" type="presOf" srcId="{2E3695DE-7D04-4211-8297-AF9496F6526B}" destId="{BF5379E6-21E3-4CD7-8C8A-61F82F586DCD}" srcOrd="0" destOrd="0" presId="urn:microsoft.com/office/officeart/2005/8/layout/process5"/>
    <dgm:cxn modelId="{D724ACB7-EC5C-4DFE-BA47-C5DABE8D164C}" type="presOf" srcId="{A071525F-B31A-4889-B0CF-AE94842B3F40}" destId="{70197062-E184-4E47-A83A-210D3274FD7D}" srcOrd="1" destOrd="0" presId="urn:microsoft.com/office/officeart/2005/8/layout/process5"/>
    <dgm:cxn modelId="{9E06A077-26A4-43BA-AF3A-05DAFC5A2988}" type="presOf" srcId="{B047D958-940F-4594-8461-8F29FD9D6C56}" destId="{878233E8-DF07-4774-8578-64C7D6BDB662}" srcOrd="0" destOrd="0" presId="urn:microsoft.com/office/officeart/2005/8/layout/process5"/>
    <dgm:cxn modelId="{678C4505-2B66-4FD9-BECF-D7CF695679C6}" type="presOf" srcId="{8050F337-27B8-4720-8E23-5041FFA50E10}" destId="{BE8167EA-89F3-4BE5-B7B4-2C54AB6CA3A9}" srcOrd="0" destOrd="0" presId="urn:microsoft.com/office/officeart/2005/8/layout/process5"/>
    <dgm:cxn modelId="{8684CFB5-D1E8-4349-A912-0608C0595751}" type="presOf" srcId="{08478620-2AAB-4AD2-8EF1-82F41D3F0E50}" destId="{6FB8601C-4E16-489B-B6D8-7A42DADBE6CB}" srcOrd="0" destOrd="0" presId="urn:microsoft.com/office/officeart/2005/8/layout/process5"/>
    <dgm:cxn modelId="{EF1B4BF6-41AD-447C-8F60-24D617FD5893}" type="presParOf" srcId="{45D97453-1B1A-4ECA-A79A-83D55A1FBE9D}" destId="{BE8167EA-89F3-4BE5-B7B4-2C54AB6CA3A9}" srcOrd="0" destOrd="0" presId="urn:microsoft.com/office/officeart/2005/8/layout/process5"/>
    <dgm:cxn modelId="{1E1908B6-A148-417F-9628-CE960FA7C2A8}" type="presParOf" srcId="{45D97453-1B1A-4ECA-A79A-83D55A1FBE9D}" destId="{302AE572-9A0E-4BC8-A3D9-E0E618896BFF}" srcOrd="1" destOrd="0" presId="urn:microsoft.com/office/officeart/2005/8/layout/process5"/>
    <dgm:cxn modelId="{B6B9FDA1-80CF-4179-B817-76CF653E7F65}" type="presParOf" srcId="{302AE572-9A0E-4BC8-A3D9-E0E618896BFF}" destId="{452A9D29-1EBE-48A7-9F46-2B5EF72A6839}" srcOrd="0" destOrd="0" presId="urn:microsoft.com/office/officeart/2005/8/layout/process5"/>
    <dgm:cxn modelId="{4AA35E2D-CA22-4764-AD8E-1339C2AA0E2F}" type="presParOf" srcId="{45D97453-1B1A-4ECA-A79A-83D55A1FBE9D}" destId="{878233E8-DF07-4774-8578-64C7D6BDB662}" srcOrd="2" destOrd="0" presId="urn:microsoft.com/office/officeart/2005/8/layout/process5"/>
    <dgm:cxn modelId="{E05985EB-E8A6-4C98-8E19-7636DF6CEFA6}" type="presParOf" srcId="{45D97453-1B1A-4ECA-A79A-83D55A1FBE9D}" destId="{D7EE8D37-C89C-4627-970A-4D48BCD678B6}" srcOrd="3" destOrd="0" presId="urn:microsoft.com/office/officeart/2005/8/layout/process5"/>
    <dgm:cxn modelId="{0F3417F3-81CF-4C5E-A936-4A4FF45B505F}" type="presParOf" srcId="{D7EE8D37-C89C-4627-970A-4D48BCD678B6}" destId="{97BCD1FB-EDA4-4620-89B2-221E3766A775}" srcOrd="0" destOrd="0" presId="urn:microsoft.com/office/officeart/2005/8/layout/process5"/>
    <dgm:cxn modelId="{A91ABB68-36B6-4D67-89D6-D386106EFE0C}" type="presParOf" srcId="{45D97453-1B1A-4ECA-A79A-83D55A1FBE9D}" destId="{BF5379E6-21E3-4CD7-8C8A-61F82F586DCD}" srcOrd="4" destOrd="0" presId="urn:microsoft.com/office/officeart/2005/8/layout/process5"/>
    <dgm:cxn modelId="{7A3175B2-0ACB-485E-87CD-AC502C1BD7F9}" type="presParOf" srcId="{45D97453-1B1A-4ECA-A79A-83D55A1FBE9D}" destId="{74F6E37A-ABAF-4FE2-A0D7-0BEF74A27D85}" srcOrd="5" destOrd="0" presId="urn:microsoft.com/office/officeart/2005/8/layout/process5"/>
    <dgm:cxn modelId="{AF06F0F3-4169-4A79-A2AA-530FC768D719}" type="presParOf" srcId="{74F6E37A-ABAF-4FE2-A0D7-0BEF74A27D85}" destId="{F0087A88-CFDE-4FC4-A860-33659A1D74DA}" srcOrd="0" destOrd="0" presId="urn:microsoft.com/office/officeart/2005/8/layout/process5"/>
    <dgm:cxn modelId="{BC5DE86A-8D44-41DB-90D6-A6A35900620D}" type="presParOf" srcId="{45D97453-1B1A-4ECA-A79A-83D55A1FBE9D}" destId="{F17CFE73-787B-4F0F-BDCE-9DC7F7E1A980}" srcOrd="6" destOrd="0" presId="urn:microsoft.com/office/officeart/2005/8/layout/process5"/>
    <dgm:cxn modelId="{81DE25E0-41E4-4FFA-918D-1C60D3F4266C}" type="presParOf" srcId="{45D97453-1B1A-4ECA-A79A-83D55A1FBE9D}" destId="{878BF68D-8532-4D4A-BF78-E784352D7E6A}" srcOrd="7" destOrd="0" presId="urn:microsoft.com/office/officeart/2005/8/layout/process5"/>
    <dgm:cxn modelId="{C0642A9D-84B0-48B5-B5E1-C1DBF821A2DB}" type="presParOf" srcId="{878BF68D-8532-4D4A-BF78-E784352D7E6A}" destId="{70197062-E184-4E47-A83A-210D3274FD7D}" srcOrd="0" destOrd="0" presId="urn:microsoft.com/office/officeart/2005/8/layout/process5"/>
    <dgm:cxn modelId="{D8702243-9BC8-4872-803F-93B1DEA2D37D}" type="presParOf" srcId="{45D97453-1B1A-4ECA-A79A-83D55A1FBE9D}" destId="{62868FEE-F09A-4BE1-8EBF-1113EF537EC5}" srcOrd="8" destOrd="0" presId="urn:microsoft.com/office/officeart/2005/8/layout/process5"/>
    <dgm:cxn modelId="{311DC9DD-62CC-44BB-9BDA-B738C0009C80}" type="presParOf" srcId="{45D97453-1B1A-4ECA-A79A-83D55A1FBE9D}" destId="{A8DECE79-891E-43FE-9ADF-4C9FF6524188}" srcOrd="9" destOrd="0" presId="urn:microsoft.com/office/officeart/2005/8/layout/process5"/>
    <dgm:cxn modelId="{0ADE0319-E1FE-4E02-8B03-62B71DEED7C2}" type="presParOf" srcId="{A8DECE79-891E-43FE-9ADF-4C9FF6524188}" destId="{FAE24CDB-651A-430D-B1DA-28968834A3F5}" srcOrd="0" destOrd="0" presId="urn:microsoft.com/office/officeart/2005/8/layout/process5"/>
    <dgm:cxn modelId="{8D7AD132-F99A-4716-BAF5-5F2A23F34219}" type="presParOf" srcId="{45D97453-1B1A-4ECA-A79A-83D55A1FBE9D}" destId="{F5E67DF3-3B7C-46EB-9D92-E600D1CA3D27}" srcOrd="10" destOrd="0" presId="urn:microsoft.com/office/officeart/2005/8/layout/process5"/>
    <dgm:cxn modelId="{BEF8B535-8015-4879-AC41-69F2F091B6E3}" type="presParOf" srcId="{45D97453-1B1A-4ECA-A79A-83D55A1FBE9D}" destId="{32F949AD-2235-4B3B-8C7E-2BBEF3B27C0D}" srcOrd="11" destOrd="0" presId="urn:microsoft.com/office/officeart/2005/8/layout/process5"/>
    <dgm:cxn modelId="{E4FF8885-4E03-416E-A2FA-6483105CF442}" type="presParOf" srcId="{32F949AD-2235-4B3B-8C7E-2BBEF3B27C0D}" destId="{85583567-58C4-421F-BDA9-4C826B2788CB}" srcOrd="0" destOrd="0" presId="urn:microsoft.com/office/officeart/2005/8/layout/process5"/>
    <dgm:cxn modelId="{733EF040-EC09-40F3-96D1-E6FA733ADB60}" type="presParOf" srcId="{45D97453-1B1A-4ECA-A79A-83D55A1FBE9D}" destId="{6FB8601C-4E16-489B-B6D8-7A42DADBE6CB}" srcOrd="1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760651-DD5B-4A00-8492-EE6EEC2FBEC6}" type="doc">
      <dgm:prSet loTypeId="urn:microsoft.com/office/officeart/2005/8/layout/cycle6" loCatId="cycle" qsTypeId="urn:microsoft.com/office/officeart/2005/8/quickstyle/simple1" qsCatId="simple" csTypeId="urn:microsoft.com/office/officeart/2005/8/colors/colorful2" csCatId="colorful" phldr="1"/>
      <dgm:spPr/>
      <dgm:t>
        <a:bodyPr/>
        <a:lstStyle/>
        <a:p>
          <a:endParaRPr lang="cs-CZ"/>
        </a:p>
      </dgm:t>
    </dgm:pt>
    <dgm:pt modelId="{BC2CCD7F-1753-440B-B954-8B64FA55A271}">
      <dgm:prSet phldrT="[Text]"/>
      <dgm:spPr/>
      <dgm:t>
        <a:bodyPr/>
        <a:lstStyle/>
        <a:p>
          <a:r>
            <a:rPr lang="cs-CZ" b="1" dirty="0" smtClean="0"/>
            <a:t>Případ – Sběr – interpretace</a:t>
          </a:r>
          <a:endParaRPr lang="cs-CZ" b="1" dirty="0"/>
        </a:p>
      </dgm:t>
    </dgm:pt>
    <dgm:pt modelId="{50530125-13BF-48F4-A865-D2F73F89BFC3}" type="parTrans" cxnId="{9FBBBA92-ED1F-4969-90CD-29CF5771211A}">
      <dgm:prSet/>
      <dgm:spPr/>
      <dgm:t>
        <a:bodyPr/>
        <a:lstStyle/>
        <a:p>
          <a:endParaRPr lang="cs-CZ"/>
        </a:p>
      </dgm:t>
    </dgm:pt>
    <dgm:pt modelId="{9974E0CE-0351-437F-8B7E-5138545AF553}" type="sibTrans" cxnId="{9FBBBA92-ED1F-4969-90CD-29CF5771211A}">
      <dgm:prSet/>
      <dgm:spPr/>
      <dgm:t>
        <a:bodyPr/>
        <a:lstStyle/>
        <a:p>
          <a:endParaRPr lang="cs-CZ"/>
        </a:p>
      </dgm:t>
    </dgm:pt>
    <dgm:pt modelId="{8C1D109F-37E0-48D5-975D-0D669B8C77F1}">
      <dgm:prSet phldrT="[Text]"/>
      <dgm:spPr/>
      <dgm:t>
        <a:bodyPr/>
        <a:lstStyle/>
        <a:p>
          <a:r>
            <a:rPr lang="cs-CZ" b="1" dirty="0" smtClean="0"/>
            <a:t>Případ – Sběr – interpretace</a:t>
          </a:r>
          <a:endParaRPr lang="cs-CZ" b="1" dirty="0"/>
        </a:p>
      </dgm:t>
    </dgm:pt>
    <dgm:pt modelId="{8E3BAFE7-01EB-4DFE-A883-969C9BF87C64}" type="parTrans" cxnId="{CD3FDB80-8EF0-4830-BDDF-BF6E010FD2EF}">
      <dgm:prSet/>
      <dgm:spPr/>
      <dgm:t>
        <a:bodyPr/>
        <a:lstStyle/>
        <a:p>
          <a:endParaRPr lang="cs-CZ"/>
        </a:p>
      </dgm:t>
    </dgm:pt>
    <dgm:pt modelId="{F2C00980-6DCF-4336-936F-D7434AC4DF6F}" type="sibTrans" cxnId="{CD3FDB80-8EF0-4830-BDDF-BF6E010FD2EF}">
      <dgm:prSet/>
      <dgm:spPr/>
      <dgm:t>
        <a:bodyPr/>
        <a:lstStyle/>
        <a:p>
          <a:endParaRPr lang="cs-CZ"/>
        </a:p>
      </dgm:t>
    </dgm:pt>
    <dgm:pt modelId="{43AF0041-BFC3-4399-9C2E-A118F45DADB2}">
      <dgm:prSet phldrT="[Text]"/>
      <dgm:spPr/>
      <dgm:t>
        <a:bodyPr/>
        <a:lstStyle/>
        <a:p>
          <a:r>
            <a:rPr lang="cs-CZ" b="1" dirty="0" smtClean="0"/>
            <a:t>Případ – Sběr – interpretace</a:t>
          </a:r>
          <a:endParaRPr lang="cs-CZ" b="1" dirty="0"/>
        </a:p>
      </dgm:t>
    </dgm:pt>
    <dgm:pt modelId="{2B33546D-B59E-4470-AD3D-58A8F0B7FE5D}" type="parTrans" cxnId="{11E7256B-8E05-462A-AC7E-5B87F539CC1F}">
      <dgm:prSet/>
      <dgm:spPr/>
      <dgm:t>
        <a:bodyPr/>
        <a:lstStyle/>
        <a:p>
          <a:endParaRPr lang="cs-CZ"/>
        </a:p>
      </dgm:t>
    </dgm:pt>
    <dgm:pt modelId="{82B9733E-F587-444B-BED9-4863F90C174B}" type="sibTrans" cxnId="{11E7256B-8E05-462A-AC7E-5B87F539CC1F}">
      <dgm:prSet/>
      <dgm:spPr/>
      <dgm:t>
        <a:bodyPr/>
        <a:lstStyle/>
        <a:p>
          <a:endParaRPr lang="cs-CZ"/>
        </a:p>
      </dgm:t>
    </dgm:pt>
    <dgm:pt modelId="{63C5085B-DAA3-4C12-9512-A3BE13F29267}" type="pres">
      <dgm:prSet presAssocID="{61760651-DD5B-4A00-8492-EE6EEC2FBEC6}" presName="cycle" presStyleCnt="0">
        <dgm:presLayoutVars>
          <dgm:dir/>
          <dgm:resizeHandles val="exact"/>
        </dgm:presLayoutVars>
      </dgm:prSet>
      <dgm:spPr/>
      <dgm:t>
        <a:bodyPr/>
        <a:lstStyle/>
        <a:p>
          <a:endParaRPr lang="cs-CZ"/>
        </a:p>
      </dgm:t>
    </dgm:pt>
    <dgm:pt modelId="{0CFC57D2-EC7F-4276-B7CE-FBD348A49D88}" type="pres">
      <dgm:prSet presAssocID="{BC2CCD7F-1753-440B-B954-8B64FA55A271}" presName="node" presStyleLbl="node1" presStyleIdx="0" presStyleCnt="3">
        <dgm:presLayoutVars>
          <dgm:bulletEnabled val="1"/>
        </dgm:presLayoutVars>
      </dgm:prSet>
      <dgm:spPr/>
      <dgm:t>
        <a:bodyPr/>
        <a:lstStyle/>
        <a:p>
          <a:endParaRPr lang="cs-CZ"/>
        </a:p>
      </dgm:t>
    </dgm:pt>
    <dgm:pt modelId="{693C70F5-9922-4037-83A6-6E3989CDDDBF}" type="pres">
      <dgm:prSet presAssocID="{BC2CCD7F-1753-440B-B954-8B64FA55A271}" presName="spNode" presStyleCnt="0"/>
      <dgm:spPr/>
    </dgm:pt>
    <dgm:pt modelId="{2D0EC834-B11F-4143-B4FC-AFE242BFBB80}" type="pres">
      <dgm:prSet presAssocID="{9974E0CE-0351-437F-8B7E-5138545AF553}" presName="sibTrans" presStyleLbl="sibTrans1D1" presStyleIdx="0" presStyleCnt="3"/>
      <dgm:spPr/>
      <dgm:t>
        <a:bodyPr/>
        <a:lstStyle/>
        <a:p>
          <a:endParaRPr lang="cs-CZ"/>
        </a:p>
      </dgm:t>
    </dgm:pt>
    <dgm:pt modelId="{9E1B8398-B3E0-46E1-A18E-75FE071C3D11}" type="pres">
      <dgm:prSet presAssocID="{8C1D109F-37E0-48D5-975D-0D669B8C77F1}" presName="node" presStyleLbl="node1" presStyleIdx="1" presStyleCnt="3">
        <dgm:presLayoutVars>
          <dgm:bulletEnabled val="1"/>
        </dgm:presLayoutVars>
      </dgm:prSet>
      <dgm:spPr/>
      <dgm:t>
        <a:bodyPr/>
        <a:lstStyle/>
        <a:p>
          <a:endParaRPr lang="cs-CZ"/>
        </a:p>
      </dgm:t>
    </dgm:pt>
    <dgm:pt modelId="{989ABC3E-B704-47B1-A22A-21CDB08B5861}" type="pres">
      <dgm:prSet presAssocID="{8C1D109F-37E0-48D5-975D-0D669B8C77F1}" presName="spNode" presStyleCnt="0"/>
      <dgm:spPr/>
    </dgm:pt>
    <dgm:pt modelId="{E76056FA-CC58-4B66-8D3A-71597D9B671C}" type="pres">
      <dgm:prSet presAssocID="{F2C00980-6DCF-4336-936F-D7434AC4DF6F}" presName="sibTrans" presStyleLbl="sibTrans1D1" presStyleIdx="1" presStyleCnt="3"/>
      <dgm:spPr/>
      <dgm:t>
        <a:bodyPr/>
        <a:lstStyle/>
        <a:p>
          <a:endParaRPr lang="cs-CZ"/>
        </a:p>
      </dgm:t>
    </dgm:pt>
    <dgm:pt modelId="{9298AAD8-1BD3-4718-B820-11F4C718764C}" type="pres">
      <dgm:prSet presAssocID="{43AF0041-BFC3-4399-9C2E-A118F45DADB2}" presName="node" presStyleLbl="node1" presStyleIdx="2" presStyleCnt="3">
        <dgm:presLayoutVars>
          <dgm:bulletEnabled val="1"/>
        </dgm:presLayoutVars>
      </dgm:prSet>
      <dgm:spPr/>
      <dgm:t>
        <a:bodyPr/>
        <a:lstStyle/>
        <a:p>
          <a:endParaRPr lang="cs-CZ"/>
        </a:p>
      </dgm:t>
    </dgm:pt>
    <dgm:pt modelId="{4D5A651B-76DA-4AD3-B809-E054642B35EE}" type="pres">
      <dgm:prSet presAssocID="{43AF0041-BFC3-4399-9C2E-A118F45DADB2}" presName="spNode" presStyleCnt="0"/>
      <dgm:spPr/>
    </dgm:pt>
    <dgm:pt modelId="{A545FBF1-7C1A-42C3-8546-0240C9B3BC21}" type="pres">
      <dgm:prSet presAssocID="{82B9733E-F587-444B-BED9-4863F90C174B}" presName="sibTrans" presStyleLbl="sibTrans1D1" presStyleIdx="2" presStyleCnt="3"/>
      <dgm:spPr/>
      <dgm:t>
        <a:bodyPr/>
        <a:lstStyle/>
        <a:p>
          <a:endParaRPr lang="cs-CZ"/>
        </a:p>
      </dgm:t>
    </dgm:pt>
  </dgm:ptLst>
  <dgm:cxnLst>
    <dgm:cxn modelId="{5011D7E5-4165-49E0-B589-1AFAD49FFE3D}" type="presOf" srcId="{82B9733E-F587-444B-BED9-4863F90C174B}" destId="{A545FBF1-7C1A-42C3-8546-0240C9B3BC21}" srcOrd="0" destOrd="0" presId="urn:microsoft.com/office/officeart/2005/8/layout/cycle6"/>
    <dgm:cxn modelId="{11E7256B-8E05-462A-AC7E-5B87F539CC1F}" srcId="{61760651-DD5B-4A00-8492-EE6EEC2FBEC6}" destId="{43AF0041-BFC3-4399-9C2E-A118F45DADB2}" srcOrd="2" destOrd="0" parTransId="{2B33546D-B59E-4470-AD3D-58A8F0B7FE5D}" sibTransId="{82B9733E-F587-444B-BED9-4863F90C174B}"/>
    <dgm:cxn modelId="{E0C70193-C8F6-4A35-817B-AE09F9D24C62}" type="presOf" srcId="{61760651-DD5B-4A00-8492-EE6EEC2FBEC6}" destId="{63C5085B-DAA3-4C12-9512-A3BE13F29267}" srcOrd="0" destOrd="0" presId="urn:microsoft.com/office/officeart/2005/8/layout/cycle6"/>
    <dgm:cxn modelId="{0398B630-3B50-4D8E-B7B7-FDCBAEFA4865}" type="presOf" srcId="{9974E0CE-0351-437F-8B7E-5138545AF553}" destId="{2D0EC834-B11F-4143-B4FC-AFE242BFBB80}" srcOrd="0" destOrd="0" presId="urn:microsoft.com/office/officeart/2005/8/layout/cycle6"/>
    <dgm:cxn modelId="{9F8125C8-C1D5-46A9-B8BF-01A08A087D3E}" type="presOf" srcId="{BC2CCD7F-1753-440B-B954-8B64FA55A271}" destId="{0CFC57D2-EC7F-4276-B7CE-FBD348A49D88}" srcOrd="0" destOrd="0" presId="urn:microsoft.com/office/officeart/2005/8/layout/cycle6"/>
    <dgm:cxn modelId="{DA2B0DF0-766F-4DDC-B1DB-118268C62B20}" type="presOf" srcId="{8C1D109F-37E0-48D5-975D-0D669B8C77F1}" destId="{9E1B8398-B3E0-46E1-A18E-75FE071C3D11}" srcOrd="0" destOrd="0" presId="urn:microsoft.com/office/officeart/2005/8/layout/cycle6"/>
    <dgm:cxn modelId="{9E63DC53-2422-4F6D-8C98-53477CDDFEA0}" type="presOf" srcId="{43AF0041-BFC3-4399-9C2E-A118F45DADB2}" destId="{9298AAD8-1BD3-4718-B820-11F4C718764C}" srcOrd="0" destOrd="0" presId="urn:microsoft.com/office/officeart/2005/8/layout/cycle6"/>
    <dgm:cxn modelId="{CD3FDB80-8EF0-4830-BDDF-BF6E010FD2EF}" srcId="{61760651-DD5B-4A00-8492-EE6EEC2FBEC6}" destId="{8C1D109F-37E0-48D5-975D-0D669B8C77F1}" srcOrd="1" destOrd="0" parTransId="{8E3BAFE7-01EB-4DFE-A883-969C9BF87C64}" sibTransId="{F2C00980-6DCF-4336-936F-D7434AC4DF6F}"/>
    <dgm:cxn modelId="{9FBBBA92-ED1F-4969-90CD-29CF5771211A}" srcId="{61760651-DD5B-4A00-8492-EE6EEC2FBEC6}" destId="{BC2CCD7F-1753-440B-B954-8B64FA55A271}" srcOrd="0" destOrd="0" parTransId="{50530125-13BF-48F4-A865-D2F73F89BFC3}" sibTransId="{9974E0CE-0351-437F-8B7E-5138545AF553}"/>
    <dgm:cxn modelId="{DF5806DF-DF08-4AC2-B87D-FB116BC0DB1A}" type="presOf" srcId="{F2C00980-6DCF-4336-936F-D7434AC4DF6F}" destId="{E76056FA-CC58-4B66-8D3A-71597D9B671C}" srcOrd="0" destOrd="0" presId="urn:microsoft.com/office/officeart/2005/8/layout/cycle6"/>
    <dgm:cxn modelId="{FDB09E02-41A1-40A5-8383-C9006BA9BC15}" type="presParOf" srcId="{63C5085B-DAA3-4C12-9512-A3BE13F29267}" destId="{0CFC57D2-EC7F-4276-B7CE-FBD348A49D88}" srcOrd="0" destOrd="0" presId="urn:microsoft.com/office/officeart/2005/8/layout/cycle6"/>
    <dgm:cxn modelId="{368D11CB-60A7-49F6-9361-AEA5F593748B}" type="presParOf" srcId="{63C5085B-DAA3-4C12-9512-A3BE13F29267}" destId="{693C70F5-9922-4037-83A6-6E3989CDDDBF}" srcOrd="1" destOrd="0" presId="urn:microsoft.com/office/officeart/2005/8/layout/cycle6"/>
    <dgm:cxn modelId="{FCDB39E5-6308-402D-90D9-38A8706DEA3C}" type="presParOf" srcId="{63C5085B-DAA3-4C12-9512-A3BE13F29267}" destId="{2D0EC834-B11F-4143-B4FC-AFE242BFBB80}" srcOrd="2" destOrd="0" presId="urn:microsoft.com/office/officeart/2005/8/layout/cycle6"/>
    <dgm:cxn modelId="{11CF3E4D-C36B-49BB-B9B4-0FD0439FE7F9}" type="presParOf" srcId="{63C5085B-DAA3-4C12-9512-A3BE13F29267}" destId="{9E1B8398-B3E0-46E1-A18E-75FE071C3D11}" srcOrd="3" destOrd="0" presId="urn:microsoft.com/office/officeart/2005/8/layout/cycle6"/>
    <dgm:cxn modelId="{506EBC73-009A-43A6-A0E8-26495BF40008}" type="presParOf" srcId="{63C5085B-DAA3-4C12-9512-A3BE13F29267}" destId="{989ABC3E-B704-47B1-A22A-21CDB08B5861}" srcOrd="4" destOrd="0" presId="urn:microsoft.com/office/officeart/2005/8/layout/cycle6"/>
    <dgm:cxn modelId="{F26854D6-8DBF-40F3-9B2F-9C24BCB1D276}" type="presParOf" srcId="{63C5085B-DAA3-4C12-9512-A3BE13F29267}" destId="{E76056FA-CC58-4B66-8D3A-71597D9B671C}" srcOrd="5" destOrd="0" presId="urn:microsoft.com/office/officeart/2005/8/layout/cycle6"/>
    <dgm:cxn modelId="{ABE2E707-E040-4F50-8B57-F375D08A41C5}" type="presParOf" srcId="{63C5085B-DAA3-4C12-9512-A3BE13F29267}" destId="{9298AAD8-1BD3-4718-B820-11F4C718764C}" srcOrd="6" destOrd="0" presId="urn:microsoft.com/office/officeart/2005/8/layout/cycle6"/>
    <dgm:cxn modelId="{78FCC51E-9795-4D57-B282-F13B81943BB2}" type="presParOf" srcId="{63C5085B-DAA3-4C12-9512-A3BE13F29267}" destId="{4D5A651B-76DA-4AD3-B809-E054642B35EE}" srcOrd="7" destOrd="0" presId="urn:microsoft.com/office/officeart/2005/8/layout/cycle6"/>
    <dgm:cxn modelId="{D916FBF4-6E13-474B-B4D1-3847691DBF71}" type="presParOf" srcId="{63C5085B-DAA3-4C12-9512-A3BE13F29267}" destId="{A545FBF1-7C1A-42C3-8546-0240C9B3BC21}"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E2204B-DE64-45E9-A1E8-10AFA38199BD}" type="doc">
      <dgm:prSet loTypeId="urn:microsoft.com/office/officeart/2005/8/layout/cycle2" loCatId="cycle" qsTypeId="urn:microsoft.com/office/officeart/2005/8/quickstyle/simple4" qsCatId="simple" csTypeId="urn:microsoft.com/office/officeart/2005/8/colors/accent1_4" csCatId="accent1" phldr="1"/>
      <dgm:spPr/>
      <dgm:t>
        <a:bodyPr/>
        <a:lstStyle/>
        <a:p>
          <a:endParaRPr lang="cs-CZ"/>
        </a:p>
      </dgm:t>
    </dgm:pt>
    <dgm:pt modelId="{ECE3C545-3C59-47BF-B58D-75152D810616}">
      <dgm:prSet phldrT="[Text]"/>
      <dgm:spPr/>
      <dgm:t>
        <a:bodyPr/>
        <a:lstStyle/>
        <a:p>
          <a:r>
            <a:rPr lang="cs-CZ" b="1" dirty="0" smtClean="0"/>
            <a:t>Výzkumný problém</a:t>
          </a:r>
          <a:r>
            <a:rPr lang="cs-CZ" dirty="0" smtClean="0"/>
            <a:t> </a:t>
          </a:r>
        </a:p>
        <a:p>
          <a:r>
            <a:rPr lang="cs-CZ" dirty="0" smtClean="0"/>
            <a:t>(z praxe)</a:t>
          </a:r>
          <a:endParaRPr lang="cs-CZ" dirty="0"/>
        </a:p>
      </dgm:t>
    </dgm:pt>
    <dgm:pt modelId="{517B88D0-7B1D-4068-81A5-5FFD846B3301}" type="parTrans" cxnId="{CA9D5620-B3E4-48FA-A1A2-AD46FB2F03EC}">
      <dgm:prSet/>
      <dgm:spPr/>
      <dgm:t>
        <a:bodyPr/>
        <a:lstStyle/>
        <a:p>
          <a:endParaRPr lang="cs-CZ"/>
        </a:p>
      </dgm:t>
    </dgm:pt>
    <dgm:pt modelId="{AEA6D025-5AD2-4EAA-9C8F-B392F74293F8}" type="sibTrans" cxnId="{CA9D5620-B3E4-48FA-A1A2-AD46FB2F03EC}">
      <dgm:prSet/>
      <dgm:spPr/>
      <dgm:t>
        <a:bodyPr/>
        <a:lstStyle/>
        <a:p>
          <a:endParaRPr lang="cs-CZ"/>
        </a:p>
      </dgm:t>
    </dgm:pt>
    <dgm:pt modelId="{BEC3E810-7557-43C3-A95C-8E242BBA58E2}">
      <dgm:prSet phldrT="[Text]"/>
      <dgm:spPr/>
      <dgm:t>
        <a:bodyPr/>
        <a:lstStyle/>
        <a:p>
          <a:r>
            <a:rPr lang="cs-CZ" b="1" dirty="0" smtClean="0"/>
            <a:t>Získávání dat </a:t>
          </a:r>
        </a:p>
        <a:p>
          <a:r>
            <a:rPr lang="cs-CZ" dirty="0" smtClean="0"/>
            <a:t>(důkazů)</a:t>
          </a:r>
          <a:endParaRPr lang="cs-CZ" dirty="0"/>
        </a:p>
      </dgm:t>
    </dgm:pt>
    <dgm:pt modelId="{813D6E54-AF4D-467B-BFD6-1EEDD03339AF}" type="parTrans" cxnId="{6076CDCD-B2B0-45EA-99EB-45DEEC3A58B7}">
      <dgm:prSet/>
      <dgm:spPr/>
      <dgm:t>
        <a:bodyPr/>
        <a:lstStyle/>
        <a:p>
          <a:endParaRPr lang="cs-CZ"/>
        </a:p>
      </dgm:t>
    </dgm:pt>
    <dgm:pt modelId="{C8135E1F-3AE6-45C1-B6F8-12AB1D9AD264}" type="sibTrans" cxnId="{6076CDCD-B2B0-45EA-99EB-45DEEC3A58B7}">
      <dgm:prSet/>
      <dgm:spPr/>
      <dgm:t>
        <a:bodyPr/>
        <a:lstStyle/>
        <a:p>
          <a:endParaRPr lang="cs-CZ"/>
        </a:p>
      </dgm:t>
    </dgm:pt>
    <dgm:pt modelId="{70CF73BB-7540-47BD-A572-69D65005C9EC}">
      <dgm:prSet phldrT="[Text]"/>
      <dgm:spPr/>
      <dgm:t>
        <a:bodyPr/>
        <a:lstStyle/>
        <a:p>
          <a:r>
            <a:rPr lang="cs-CZ" b="1" dirty="0" smtClean="0"/>
            <a:t>Ověřování</a:t>
          </a:r>
          <a:endParaRPr lang="cs-CZ" b="1" dirty="0"/>
        </a:p>
      </dgm:t>
    </dgm:pt>
    <dgm:pt modelId="{C107507A-479A-419C-9445-2F55085D632F}" type="parTrans" cxnId="{9BE4B3FF-222B-42F9-A751-C4B180D4259A}">
      <dgm:prSet/>
      <dgm:spPr/>
      <dgm:t>
        <a:bodyPr/>
        <a:lstStyle/>
        <a:p>
          <a:endParaRPr lang="cs-CZ"/>
        </a:p>
      </dgm:t>
    </dgm:pt>
    <dgm:pt modelId="{06C0D265-64AC-4C21-BB13-794E83CD7211}" type="sibTrans" cxnId="{9BE4B3FF-222B-42F9-A751-C4B180D4259A}">
      <dgm:prSet/>
      <dgm:spPr/>
      <dgm:t>
        <a:bodyPr/>
        <a:lstStyle/>
        <a:p>
          <a:endParaRPr lang="cs-CZ"/>
        </a:p>
      </dgm:t>
    </dgm:pt>
    <dgm:pt modelId="{26A76B46-C3CC-4E0F-9CA1-0A433379CF43}">
      <dgm:prSet phldrT="[Text]"/>
      <dgm:spPr/>
      <dgm:t>
        <a:bodyPr/>
        <a:lstStyle/>
        <a:p>
          <a:r>
            <a:rPr lang="cs-CZ" b="1" dirty="0" smtClean="0"/>
            <a:t>Aplikace</a:t>
          </a:r>
        </a:p>
        <a:p>
          <a:r>
            <a:rPr lang="cs-CZ" dirty="0" smtClean="0"/>
            <a:t>(akce)</a:t>
          </a:r>
          <a:endParaRPr lang="cs-CZ" dirty="0"/>
        </a:p>
      </dgm:t>
    </dgm:pt>
    <dgm:pt modelId="{87F3DFEE-FA86-4C24-A591-909F429B8254}" type="parTrans" cxnId="{4A27130F-1525-4FC8-BA1C-2F13EF096DC4}">
      <dgm:prSet/>
      <dgm:spPr/>
      <dgm:t>
        <a:bodyPr/>
        <a:lstStyle/>
        <a:p>
          <a:endParaRPr lang="cs-CZ"/>
        </a:p>
      </dgm:t>
    </dgm:pt>
    <dgm:pt modelId="{2E6B4271-7363-4C7F-9D6D-913C6D67A824}" type="sibTrans" cxnId="{4A27130F-1525-4FC8-BA1C-2F13EF096DC4}">
      <dgm:prSet/>
      <dgm:spPr/>
      <dgm:t>
        <a:bodyPr/>
        <a:lstStyle/>
        <a:p>
          <a:endParaRPr lang="cs-CZ"/>
        </a:p>
      </dgm:t>
    </dgm:pt>
    <dgm:pt modelId="{E376EEA0-6C8B-4EFD-8117-EFA1E0E547DE}">
      <dgm:prSet phldrT="[Text]"/>
      <dgm:spPr/>
      <dgm:t>
        <a:bodyPr/>
        <a:lstStyle/>
        <a:p>
          <a:r>
            <a:rPr lang="cs-CZ" b="1" dirty="0" smtClean="0"/>
            <a:t>Změření účinku akce</a:t>
          </a:r>
          <a:endParaRPr lang="cs-CZ" b="1" dirty="0"/>
        </a:p>
      </dgm:t>
    </dgm:pt>
    <dgm:pt modelId="{432A6C3E-9BE5-49B5-A199-4B5A21BE621C}" type="parTrans" cxnId="{2BF544E3-2612-4D6A-A3F4-A2AF7CA5780F}">
      <dgm:prSet/>
      <dgm:spPr/>
      <dgm:t>
        <a:bodyPr/>
        <a:lstStyle/>
        <a:p>
          <a:endParaRPr lang="cs-CZ"/>
        </a:p>
      </dgm:t>
    </dgm:pt>
    <dgm:pt modelId="{7A25C064-5108-453D-B5A9-35804FB266F8}" type="sibTrans" cxnId="{2BF544E3-2612-4D6A-A3F4-A2AF7CA5780F}">
      <dgm:prSet/>
      <dgm:spPr/>
      <dgm:t>
        <a:bodyPr/>
        <a:lstStyle/>
        <a:p>
          <a:endParaRPr lang="cs-CZ"/>
        </a:p>
      </dgm:t>
    </dgm:pt>
    <dgm:pt modelId="{21245BFF-5058-4EF2-B37A-BF2DD2FF9BB1}" type="pres">
      <dgm:prSet presAssocID="{EAE2204B-DE64-45E9-A1E8-10AFA38199BD}" presName="cycle" presStyleCnt="0">
        <dgm:presLayoutVars>
          <dgm:dir/>
          <dgm:resizeHandles val="exact"/>
        </dgm:presLayoutVars>
      </dgm:prSet>
      <dgm:spPr/>
      <dgm:t>
        <a:bodyPr/>
        <a:lstStyle/>
        <a:p>
          <a:endParaRPr lang="cs-CZ"/>
        </a:p>
      </dgm:t>
    </dgm:pt>
    <dgm:pt modelId="{C31013E5-7D7D-461A-B500-2672F8F24CB0}" type="pres">
      <dgm:prSet presAssocID="{ECE3C545-3C59-47BF-B58D-75152D810616}" presName="node" presStyleLbl="node1" presStyleIdx="0" presStyleCnt="5">
        <dgm:presLayoutVars>
          <dgm:bulletEnabled val="1"/>
        </dgm:presLayoutVars>
      </dgm:prSet>
      <dgm:spPr/>
      <dgm:t>
        <a:bodyPr/>
        <a:lstStyle/>
        <a:p>
          <a:endParaRPr lang="cs-CZ"/>
        </a:p>
      </dgm:t>
    </dgm:pt>
    <dgm:pt modelId="{3F759BAB-AEEC-4B87-AD90-E337C59ADDB4}" type="pres">
      <dgm:prSet presAssocID="{AEA6D025-5AD2-4EAA-9C8F-B392F74293F8}" presName="sibTrans" presStyleLbl="sibTrans2D1" presStyleIdx="0" presStyleCnt="5"/>
      <dgm:spPr/>
      <dgm:t>
        <a:bodyPr/>
        <a:lstStyle/>
        <a:p>
          <a:endParaRPr lang="cs-CZ"/>
        </a:p>
      </dgm:t>
    </dgm:pt>
    <dgm:pt modelId="{92F8B152-4B98-49C2-96C2-9E630E01D31C}" type="pres">
      <dgm:prSet presAssocID="{AEA6D025-5AD2-4EAA-9C8F-B392F74293F8}" presName="connectorText" presStyleLbl="sibTrans2D1" presStyleIdx="0" presStyleCnt="5"/>
      <dgm:spPr/>
      <dgm:t>
        <a:bodyPr/>
        <a:lstStyle/>
        <a:p>
          <a:endParaRPr lang="cs-CZ"/>
        </a:p>
      </dgm:t>
    </dgm:pt>
    <dgm:pt modelId="{F0A511B8-B98C-498A-B442-1436147E91E7}" type="pres">
      <dgm:prSet presAssocID="{BEC3E810-7557-43C3-A95C-8E242BBA58E2}" presName="node" presStyleLbl="node1" presStyleIdx="1" presStyleCnt="5">
        <dgm:presLayoutVars>
          <dgm:bulletEnabled val="1"/>
        </dgm:presLayoutVars>
      </dgm:prSet>
      <dgm:spPr/>
      <dgm:t>
        <a:bodyPr/>
        <a:lstStyle/>
        <a:p>
          <a:endParaRPr lang="cs-CZ"/>
        </a:p>
      </dgm:t>
    </dgm:pt>
    <dgm:pt modelId="{82E33BA2-844D-45E1-959D-840D3546C6C4}" type="pres">
      <dgm:prSet presAssocID="{C8135E1F-3AE6-45C1-B6F8-12AB1D9AD264}" presName="sibTrans" presStyleLbl="sibTrans2D1" presStyleIdx="1" presStyleCnt="5"/>
      <dgm:spPr/>
      <dgm:t>
        <a:bodyPr/>
        <a:lstStyle/>
        <a:p>
          <a:endParaRPr lang="cs-CZ"/>
        </a:p>
      </dgm:t>
    </dgm:pt>
    <dgm:pt modelId="{F9F1442C-7429-4558-9694-6235605F632F}" type="pres">
      <dgm:prSet presAssocID="{C8135E1F-3AE6-45C1-B6F8-12AB1D9AD264}" presName="connectorText" presStyleLbl="sibTrans2D1" presStyleIdx="1" presStyleCnt="5"/>
      <dgm:spPr/>
      <dgm:t>
        <a:bodyPr/>
        <a:lstStyle/>
        <a:p>
          <a:endParaRPr lang="cs-CZ"/>
        </a:p>
      </dgm:t>
    </dgm:pt>
    <dgm:pt modelId="{9A74D7A8-6A1F-4ECA-AF80-82C6127A1E8F}" type="pres">
      <dgm:prSet presAssocID="{70CF73BB-7540-47BD-A572-69D65005C9EC}" presName="node" presStyleLbl="node1" presStyleIdx="2" presStyleCnt="5">
        <dgm:presLayoutVars>
          <dgm:bulletEnabled val="1"/>
        </dgm:presLayoutVars>
      </dgm:prSet>
      <dgm:spPr/>
      <dgm:t>
        <a:bodyPr/>
        <a:lstStyle/>
        <a:p>
          <a:endParaRPr lang="cs-CZ"/>
        </a:p>
      </dgm:t>
    </dgm:pt>
    <dgm:pt modelId="{8C2D66E4-27B0-45C3-B170-72FA9FB61696}" type="pres">
      <dgm:prSet presAssocID="{06C0D265-64AC-4C21-BB13-794E83CD7211}" presName="sibTrans" presStyleLbl="sibTrans2D1" presStyleIdx="2" presStyleCnt="5"/>
      <dgm:spPr/>
      <dgm:t>
        <a:bodyPr/>
        <a:lstStyle/>
        <a:p>
          <a:endParaRPr lang="cs-CZ"/>
        </a:p>
      </dgm:t>
    </dgm:pt>
    <dgm:pt modelId="{25300A97-7FE3-432C-9097-5D5F19B2CFC3}" type="pres">
      <dgm:prSet presAssocID="{06C0D265-64AC-4C21-BB13-794E83CD7211}" presName="connectorText" presStyleLbl="sibTrans2D1" presStyleIdx="2" presStyleCnt="5"/>
      <dgm:spPr/>
      <dgm:t>
        <a:bodyPr/>
        <a:lstStyle/>
        <a:p>
          <a:endParaRPr lang="cs-CZ"/>
        </a:p>
      </dgm:t>
    </dgm:pt>
    <dgm:pt modelId="{E0910DBC-B4A3-4E04-B4E7-4E7F35EF7311}" type="pres">
      <dgm:prSet presAssocID="{26A76B46-C3CC-4E0F-9CA1-0A433379CF43}" presName="node" presStyleLbl="node1" presStyleIdx="3" presStyleCnt="5">
        <dgm:presLayoutVars>
          <dgm:bulletEnabled val="1"/>
        </dgm:presLayoutVars>
      </dgm:prSet>
      <dgm:spPr/>
      <dgm:t>
        <a:bodyPr/>
        <a:lstStyle/>
        <a:p>
          <a:endParaRPr lang="cs-CZ"/>
        </a:p>
      </dgm:t>
    </dgm:pt>
    <dgm:pt modelId="{EF048BFC-6DE8-463E-9E71-819C2445C63E}" type="pres">
      <dgm:prSet presAssocID="{2E6B4271-7363-4C7F-9D6D-913C6D67A824}" presName="sibTrans" presStyleLbl="sibTrans2D1" presStyleIdx="3" presStyleCnt="5"/>
      <dgm:spPr/>
      <dgm:t>
        <a:bodyPr/>
        <a:lstStyle/>
        <a:p>
          <a:endParaRPr lang="cs-CZ"/>
        </a:p>
      </dgm:t>
    </dgm:pt>
    <dgm:pt modelId="{FC5B105F-8283-44E2-B3FB-AE3E29585A98}" type="pres">
      <dgm:prSet presAssocID="{2E6B4271-7363-4C7F-9D6D-913C6D67A824}" presName="connectorText" presStyleLbl="sibTrans2D1" presStyleIdx="3" presStyleCnt="5"/>
      <dgm:spPr/>
      <dgm:t>
        <a:bodyPr/>
        <a:lstStyle/>
        <a:p>
          <a:endParaRPr lang="cs-CZ"/>
        </a:p>
      </dgm:t>
    </dgm:pt>
    <dgm:pt modelId="{D504362C-AD80-4FB3-BF6D-5AE8DDDD86A8}" type="pres">
      <dgm:prSet presAssocID="{E376EEA0-6C8B-4EFD-8117-EFA1E0E547DE}" presName="node" presStyleLbl="node1" presStyleIdx="4" presStyleCnt="5">
        <dgm:presLayoutVars>
          <dgm:bulletEnabled val="1"/>
        </dgm:presLayoutVars>
      </dgm:prSet>
      <dgm:spPr/>
      <dgm:t>
        <a:bodyPr/>
        <a:lstStyle/>
        <a:p>
          <a:endParaRPr lang="cs-CZ"/>
        </a:p>
      </dgm:t>
    </dgm:pt>
    <dgm:pt modelId="{C6FD5B50-1F3B-4C4A-AAF9-DB64BE34E679}" type="pres">
      <dgm:prSet presAssocID="{7A25C064-5108-453D-B5A9-35804FB266F8}" presName="sibTrans" presStyleLbl="sibTrans2D1" presStyleIdx="4" presStyleCnt="5"/>
      <dgm:spPr/>
      <dgm:t>
        <a:bodyPr/>
        <a:lstStyle/>
        <a:p>
          <a:endParaRPr lang="cs-CZ"/>
        </a:p>
      </dgm:t>
    </dgm:pt>
    <dgm:pt modelId="{A2B4CA34-6C0A-4444-A602-D1EB1CC75A93}" type="pres">
      <dgm:prSet presAssocID="{7A25C064-5108-453D-B5A9-35804FB266F8}" presName="connectorText" presStyleLbl="sibTrans2D1" presStyleIdx="4" presStyleCnt="5"/>
      <dgm:spPr/>
      <dgm:t>
        <a:bodyPr/>
        <a:lstStyle/>
        <a:p>
          <a:endParaRPr lang="cs-CZ"/>
        </a:p>
      </dgm:t>
    </dgm:pt>
  </dgm:ptLst>
  <dgm:cxnLst>
    <dgm:cxn modelId="{8A4284F9-A0E2-4A88-B7BA-F503A9A6D162}" type="presOf" srcId="{C8135E1F-3AE6-45C1-B6F8-12AB1D9AD264}" destId="{F9F1442C-7429-4558-9694-6235605F632F}" srcOrd="1" destOrd="0" presId="urn:microsoft.com/office/officeart/2005/8/layout/cycle2"/>
    <dgm:cxn modelId="{F901A15E-E5F2-4369-A08E-1D8556EA90F0}" type="presOf" srcId="{06C0D265-64AC-4C21-BB13-794E83CD7211}" destId="{25300A97-7FE3-432C-9097-5D5F19B2CFC3}" srcOrd="1" destOrd="0" presId="urn:microsoft.com/office/officeart/2005/8/layout/cycle2"/>
    <dgm:cxn modelId="{67291A8A-3BD9-4B77-83DA-7FF530DF015A}" type="presOf" srcId="{70CF73BB-7540-47BD-A572-69D65005C9EC}" destId="{9A74D7A8-6A1F-4ECA-AF80-82C6127A1E8F}" srcOrd="0" destOrd="0" presId="urn:microsoft.com/office/officeart/2005/8/layout/cycle2"/>
    <dgm:cxn modelId="{F21FBAD4-2DA0-4007-9C51-B03DCA3F15AF}" type="presOf" srcId="{BEC3E810-7557-43C3-A95C-8E242BBA58E2}" destId="{F0A511B8-B98C-498A-B442-1436147E91E7}" srcOrd="0" destOrd="0" presId="urn:microsoft.com/office/officeart/2005/8/layout/cycle2"/>
    <dgm:cxn modelId="{C122B02B-F38A-46AA-918F-63D06375BFDF}" type="presOf" srcId="{2E6B4271-7363-4C7F-9D6D-913C6D67A824}" destId="{EF048BFC-6DE8-463E-9E71-819C2445C63E}" srcOrd="0" destOrd="0" presId="urn:microsoft.com/office/officeart/2005/8/layout/cycle2"/>
    <dgm:cxn modelId="{C4C9FC99-1780-4CAB-B77D-5790CD134697}" type="presOf" srcId="{26A76B46-C3CC-4E0F-9CA1-0A433379CF43}" destId="{E0910DBC-B4A3-4E04-B4E7-4E7F35EF7311}" srcOrd="0" destOrd="0" presId="urn:microsoft.com/office/officeart/2005/8/layout/cycle2"/>
    <dgm:cxn modelId="{3AB94AD6-D1E0-4A80-8CCD-95432D311DFC}" type="presOf" srcId="{7A25C064-5108-453D-B5A9-35804FB266F8}" destId="{A2B4CA34-6C0A-4444-A602-D1EB1CC75A93}" srcOrd="1" destOrd="0" presId="urn:microsoft.com/office/officeart/2005/8/layout/cycle2"/>
    <dgm:cxn modelId="{CA9D5620-B3E4-48FA-A1A2-AD46FB2F03EC}" srcId="{EAE2204B-DE64-45E9-A1E8-10AFA38199BD}" destId="{ECE3C545-3C59-47BF-B58D-75152D810616}" srcOrd="0" destOrd="0" parTransId="{517B88D0-7B1D-4068-81A5-5FFD846B3301}" sibTransId="{AEA6D025-5AD2-4EAA-9C8F-B392F74293F8}"/>
    <dgm:cxn modelId="{777BAE9A-DD3F-4C63-BD2A-FEEC15CB69CA}" type="presOf" srcId="{EAE2204B-DE64-45E9-A1E8-10AFA38199BD}" destId="{21245BFF-5058-4EF2-B37A-BF2DD2FF9BB1}" srcOrd="0" destOrd="0" presId="urn:microsoft.com/office/officeart/2005/8/layout/cycle2"/>
    <dgm:cxn modelId="{8358939B-6A86-4485-A8DF-B1B44064FCC5}" type="presOf" srcId="{AEA6D025-5AD2-4EAA-9C8F-B392F74293F8}" destId="{92F8B152-4B98-49C2-96C2-9E630E01D31C}" srcOrd="1" destOrd="0" presId="urn:microsoft.com/office/officeart/2005/8/layout/cycle2"/>
    <dgm:cxn modelId="{2BF544E3-2612-4D6A-A3F4-A2AF7CA5780F}" srcId="{EAE2204B-DE64-45E9-A1E8-10AFA38199BD}" destId="{E376EEA0-6C8B-4EFD-8117-EFA1E0E547DE}" srcOrd="4" destOrd="0" parTransId="{432A6C3E-9BE5-49B5-A199-4B5A21BE621C}" sibTransId="{7A25C064-5108-453D-B5A9-35804FB266F8}"/>
    <dgm:cxn modelId="{A5B7C95D-1421-42A3-B332-D525522517F8}" type="presOf" srcId="{AEA6D025-5AD2-4EAA-9C8F-B392F74293F8}" destId="{3F759BAB-AEEC-4B87-AD90-E337C59ADDB4}" srcOrd="0" destOrd="0" presId="urn:microsoft.com/office/officeart/2005/8/layout/cycle2"/>
    <dgm:cxn modelId="{29128EE5-35FE-48FA-AD13-E825B6410C18}" type="presOf" srcId="{E376EEA0-6C8B-4EFD-8117-EFA1E0E547DE}" destId="{D504362C-AD80-4FB3-BF6D-5AE8DDDD86A8}" srcOrd="0" destOrd="0" presId="urn:microsoft.com/office/officeart/2005/8/layout/cycle2"/>
    <dgm:cxn modelId="{4A27130F-1525-4FC8-BA1C-2F13EF096DC4}" srcId="{EAE2204B-DE64-45E9-A1E8-10AFA38199BD}" destId="{26A76B46-C3CC-4E0F-9CA1-0A433379CF43}" srcOrd="3" destOrd="0" parTransId="{87F3DFEE-FA86-4C24-A591-909F429B8254}" sibTransId="{2E6B4271-7363-4C7F-9D6D-913C6D67A824}"/>
    <dgm:cxn modelId="{0826D6A6-E38B-4E64-BE24-CF712AA03C36}" type="presOf" srcId="{ECE3C545-3C59-47BF-B58D-75152D810616}" destId="{C31013E5-7D7D-461A-B500-2672F8F24CB0}" srcOrd="0" destOrd="0" presId="urn:microsoft.com/office/officeart/2005/8/layout/cycle2"/>
    <dgm:cxn modelId="{2C88F4F6-1E3C-481C-A26C-8D968A226420}" type="presOf" srcId="{06C0D265-64AC-4C21-BB13-794E83CD7211}" destId="{8C2D66E4-27B0-45C3-B170-72FA9FB61696}" srcOrd="0" destOrd="0" presId="urn:microsoft.com/office/officeart/2005/8/layout/cycle2"/>
    <dgm:cxn modelId="{93BD225B-7D1F-478E-915B-6B0A8B27AA9A}" type="presOf" srcId="{2E6B4271-7363-4C7F-9D6D-913C6D67A824}" destId="{FC5B105F-8283-44E2-B3FB-AE3E29585A98}" srcOrd="1" destOrd="0" presId="urn:microsoft.com/office/officeart/2005/8/layout/cycle2"/>
    <dgm:cxn modelId="{A0A08A51-AF99-4A59-A850-8E3551DAA209}" type="presOf" srcId="{C8135E1F-3AE6-45C1-B6F8-12AB1D9AD264}" destId="{82E33BA2-844D-45E1-959D-840D3546C6C4}" srcOrd="0" destOrd="0" presId="urn:microsoft.com/office/officeart/2005/8/layout/cycle2"/>
    <dgm:cxn modelId="{9BE4B3FF-222B-42F9-A751-C4B180D4259A}" srcId="{EAE2204B-DE64-45E9-A1E8-10AFA38199BD}" destId="{70CF73BB-7540-47BD-A572-69D65005C9EC}" srcOrd="2" destOrd="0" parTransId="{C107507A-479A-419C-9445-2F55085D632F}" sibTransId="{06C0D265-64AC-4C21-BB13-794E83CD7211}"/>
    <dgm:cxn modelId="{A13B7645-F722-454C-9833-1A562FBD67BE}" type="presOf" srcId="{7A25C064-5108-453D-B5A9-35804FB266F8}" destId="{C6FD5B50-1F3B-4C4A-AAF9-DB64BE34E679}" srcOrd="0" destOrd="0" presId="urn:microsoft.com/office/officeart/2005/8/layout/cycle2"/>
    <dgm:cxn modelId="{6076CDCD-B2B0-45EA-99EB-45DEEC3A58B7}" srcId="{EAE2204B-DE64-45E9-A1E8-10AFA38199BD}" destId="{BEC3E810-7557-43C3-A95C-8E242BBA58E2}" srcOrd="1" destOrd="0" parTransId="{813D6E54-AF4D-467B-BFD6-1EEDD03339AF}" sibTransId="{C8135E1F-3AE6-45C1-B6F8-12AB1D9AD264}"/>
    <dgm:cxn modelId="{E2C27D39-4CBB-41CE-8FE6-0F448BB6705D}" type="presParOf" srcId="{21245BFF-5058-4EF2-B37A-BF2DD2FF9BB1}" destId="{C31013E5-7D7D-461A-B500-2672F8F24CB0}" srcOrd="0" destOrd="0" presId="urn:microsoft.com/office/officeart/2005/8/layout/cycle2"/>
    <dgm:cxn modelId="{785D4ECA-ACC0-47D3-841F-A22F8B7B607D}" type="presParOf" srcId="{21245BFF-5058-4EF2-B37A-BF2DD2FF9BB1}" destId="{3F759BAB-AEEC-4B87-AD90-E337C59ADDB4}" srcOrd="1" destOrd="0" presId="urn:microsoft.com/office/officeart/2005/8/layout/cycle2"/>
    <dgm:cxn modelId="{D97F3CAF-7093-4CF6-9D91-9D004078668D}" type="presParOf" srcId="{3F759BAB-AEEC-4B87-AD90-E337C59ADDB4}" destId="{92F8B152-4B98-49C2-96C2-9E630E01D31C}" srcOrd="0" destOrd="0" presId="urn:microsoft.com/office/officeart/2005/8/layout/cycle2"/>
    <dgm:cxn modelId="{695C8DD2-ED71-4840-93F2-CA09E6EA3EA7}" type="presParOf" srcId="{21245BFF-5058-4EF2-B37A-BF2DD2FF9BB1}" destId="{F0A511B8-B98C-498A-B442-1436147E91E7}" srcOrd="2" destOrd="0" presId="urn:microsoft.com/office/officeart/2005/8/layout/cycle2"/>
    <dgm:cxn modelId="{74787A86-068D-46F2-B243-9AACBB924359}" type="presParOf" srcId="{21245BFF-5058-4EF2-B37A-BF2DD2FF9BB1}" destId="{82E33BA2-844D-45E1-959D-840D3546C6C4}" srcOrd="3" destOrd="0" presId="urn:microsoft.com/office/officeart/2005/8/layout/cycle2"/>
    <dgm:cxn modelId="{FCE87201-9D1A-49E6-BD67-A87B312A9C61}" type="presParOf" srcId="{82E33BA2-844D-45E1-959D-840D3546C6C4}" destId="{F9F1442C-7429-4558-9694-6235605F632F}" srcOrd="0" destOrd="0" presId="urn:microsoft.com/office/officeart/2005/8/layout/cycle2"/>
    <dgm:cxn modelId="{DD7DCFD2-A449-4F5D-9264-C04CF09FA41E}" type="presParOf" srcId="{21245BFF-5058-4EF2-B37A-BF2DD2FF9BB1}" destId="{9A74D7A8-6A1F-4ECA-AF80-82C6127A1E8F}" srcOrd="4" destOrd="0" presId="urn:microsoft.com/office/officeart/2005/8/layout/cycle2"/>
    <dgm:cxn modelId="{7D296B41-CF3B-46B5-B54A-B6E35A742F1F}" type="presParOf" srcId="{21245BFF-5058-4EF2-B37A-BF2DD2FF9BB1}" destId="{8C2D66E4-27B0-45C3-B170-72FA9FB61696}" srcOrd="5" destOrd="0" presId="urn:microsoft.com/office/officeart/2005/8/layout/cycle2"/>
    <dgm:cxn modelId="{B8416DB1-E176-4D5C-89E3-F50447DB879A}" type="presParOf" srcId="{8C2D66E4-27B0-45C3-B170-72FA9FB61696}" destId="{25300A97-7FE3-432C-9097-5D5F19B2CFC3}" srcOrd="0" destOrd="0" presId="urn:microsoft.com/office/officeart/2005/8/layout/cycle2"/>
    <dgm:cxn modelId="{7F932BD0-0BB4-4EB5-BF19-AB8034854C3D}" type="presParOf" srcId="{21245BFF-5058-4EF2-B37A-BF2DD2FF9BB1}" destId="{E0910DBC-B4A3-4E04-B4E7-4E7F35EF7311}" srcOrd="6" destOrd="0" presId="urn:microsoft.com/office/officeart/2005/8/layout/cycle2"/>
    <dgm:cxn modelId="{352AF367-5A3C-408F-BBC6-5BC5D4D2F3E4}" type="presParOf" srcId="{21245BFF-5058-4EF2-B37A-BF2DD2FF9BB1}" destId="{EF048BFC-6DE8-463E-9E71-819C2445C63E}" srcOrd="7" destOrd="0" presId="urn:microsoft.com/office/officeart/2005/8/layout/cycle2"/>
    <dgm:cxn modelId="{5F2E9EE4-F568-4AF7-8E30-038C54E126B4}" type="presParOf" srcId="{EF048BFC-6DE8-463E-9E71-819C2445C63E}" destId="{FC5B105F-8283-44E2-B3FB-AE3E29585A98}" srcOrd="0" destOrd="0" presId="urn:microsoft.com/office/officeart/2005/8/layout/cycle2"/>
    <dgm:cxn modelId="{D347DFE0-3B47-4AE7-8A5A-9AA295C989B7}" type="presParOf" srcId="{21245BFF-5058-4EF2-B37A-BF2DD2FF9BB1}" destId="{D504362C-AD80-4FB3-BF6D-5AE8DDDD86A8}" srcOrd="8" destOrd="0" presId="urn:microsoft.com/office/officeart/2005/8/layout/cycle2"/>
    <dgm:cxn modelId="{C8E9F030-C65A-4060-A190-8B6E36290404}" type="presParOf" srcId="{21245BFF-5058-4EF2-B37A-BF2DD2FF9BB1}" destId="{C6FD5B50-1F3B-4C4A-AAF9-DB64BE34E679}" srcOrd="9" destOrd="0" presId="urn:microsoft.com/office/officeart/2005/8/layout/cycle2"/>
    <dgm:cxn modelId="{BB16AAA7-09F6-4892-B99D-1EE5A2555435}" type="presParOf" srcId="{C6FD5B50-1F3B-4C4A-AAF9-DB64BE34E679}" destId="{A2B4CA34-6C0A-4444-A602-D1EB1CC75A9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167EA-89F3-4BE5-B7B4-2C54AB6CA3A9}">
      <dsp:nvSpPr>
        <dsp:cNvPr id="0" name=""/>
        <dsp:cNvSpPr/>
      </dsp:nvSpPr>
      <dsp:spPr>
        <a:xfrm>
          <a:off x="267990" y="2063"/>
          <a:ext cx="1810748" cy="1086448"/>
        </a:xfrm>
        <a:prstGeom prst="roundRect">
          <a:avLst>
            <a:gd name="adj" fmla="val 10000"/>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cs-CZ" sz="2400" b="1" kern="1200" dirty="0" smtClean="0"/>
            <a:t>Teorie</a:t>
          </a:r>
          <a:endParaRPr lang="cs-CZ" sz="2400" b="1" kern="1200" dirty="0"/>
        </a:p>
      </dsp:txBody>
      <dsp:txXfrm>
        <a:off x="299811" y="33884"/>
        <a:ext cx="1747106" cy="1022806"/>
      </dsp:txXfrm>
    </dsp:sp>
    <dsp:sp modelId="{302AE572-9A0E-4BC8-A3D9-E0E618896BFF}">
      <dsp:nvSpPr>
        <dsp:cNvPr id="0" name=""/>
        <dsp:cNvSpPr/>
      </dsp:nvSpPr>
      <dsp:spPr>
        <a:xfrm>
          <a:off x="2238084" y="320755"/>
          <a:ext cx="383878" cy="44906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cs-CZ" sz="1900" kern="1200"/>
        </a:p>
      </dsp:txBody>
      <dsp:txXfrm>
        <a:off x="2238084" y="410568"/>
        <a:ext cx="268715" cy="269439"/>
      </dsp:txXfrm>
    </dsp:sp>
    <dsp:sp modelId="{878233E8-DF07-4774-8578-64C7D6BDB662}">
      <dsp:nvSpPr>
        <dsp:cNvPr id="0" name=""/>
        <dsp:cNvSpPr/>
      </dsp:nvSpPr>
      <dsp:spPr>
        <a:xfrm>
          <a:off x="2803037" y="2063"/>
          <a:ext cx="1810748" cy="1086448"/>
        </a:xfrm>
        <a:prstGeom prst="roundRect">
          <a:avLst>
            <a:gd name="adj" fmla="val 10000"/>
          </a:avLst>
        </a:prstGeom>
        <a:solidFill>
          <a:schemeClr val="accent3">
            <a:hueOff val="-2300600"/>
            <a:satOff val="-6064"/>
            <a:lumOff val="-1569"/>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cs-CZ" sz="2400" b="1" kern="1200" dirty="0" smtClean="0"/>
            <a:t>Hypotézy</a:t>
          </a:r>
          <a:endParaRPr lang="cs-CZ" sz="2400" b="1" kern="1200" dirty="0"/>
        </a:p>
      </dsp:txBody>
      <dsp:txXfrm>
        <a:off x="2834858" y="33884"/>
        <a:ext cx="1747106" cy="1022806"/>
      </dsp:txXfrm>
    </dsp:sp>
    <dsp:sp modelId="{D7EE8D37-C89C-4627-970A-4D48BCD678B6}">
      <dsp:nvSpPr>
        <dsp:cNvPr id="0" name=""/>
        <dsp:cNvSpPr/>
      </dsp:nvSpPr>
      <dsp:spPr>
        <a:xfrm>
          <a:off x="4773131" y="320755"/>
          <a:ext cx="383878" cy="449065"/>
        </a:xfrm>
        <a:prstGeom prst="rightArrow">
          <a:avLst>
            <a:gd name="adj1" fmla="val 60000"/>
            <a:gd name="adj2" fmla="val 50000"/>
          </a:avLst>
        </a:prstGeom>
        <a:solidFill>
          <a:schemeClr val="accent3">
            <a:hueOff val="-2760720"/>
            <a:satOff val="-7277"/>
            <a:lumOff val="-188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cs-CZ" sz="1900" kern="1200"/>
        </a:p>
      </dsp:txBody>
      <dsp:txXfrm>
        <a:off x="4773131" y="410568"/>
        <a:ext cx="268715" cy="269439"/>
      </dsp:txXfrm>
    </dsp:sp>
    <dsp:sp modelId="{BF5379E6-21E3-4CD7-8C8A-61F82F586DCD}">
      <dsp:nvSpPr>
        <dsp:cNvPr id="0" name=""/>
        <dsp:cNvSpPr/>
      </dsp:nvSpPr>
      <dsp:spPr>
        <a:xfrm>
          <a:off x="5338085" y="2063"/>
          <a:ext cx="1810748" cy="1086448"/>
        </a:xfrm>
        <a:prstGeom prst="roundRect">
          <a:avLst>
            <a:gd name="adj" fmla="val 10000"/>
          </a:avLst>
        </a:prstGeom>
        <a:solidFill>
          <a:schemeClr val="accent3">
            <a:hueOff val="-4601200"/>
            <a:satOff val="-12128"/>
            <a:lumOff val="-3137"/>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cs-CZ" sz="2400" b="1" kern="1200" dirty="0" smtClean="0"/>
            <a:t>Operacionalizace</a:t>
          </a:r>
          <a:endParaRPr lang="cs-CZ" sz="2400" b="1" kern="1200" dirty="0"/>
        </a:p>
      </dsp:txBody>
      <dsp:txXfrm>
        <a:off x="5369906" y="33884"/>
        <a:ext cx="1747106" cy="1022806"/>
      </dsp:txXfrm>
    </dsp:sp>
    <dsp:sp modelId="{74F6E37A-ABAF-4FE2-A0D7-0BEF74A27D85}">
      <dsp:nvSpPr>
        <dsp:cNvPr id="0" name=""/>
        <dsp:cNvSpPr/>
      </dsp:nvSpPr>
      <dsp:spPr>
        <a:xfrm rot="5400000">
          <a:off x="6051519" y="1215264"/>
          <a:ext cx="383878" cy="449065"/>
        </a:xfrm>
        <a:prstGeom prst="rightArrow">
          <a:avLst>
            <a:gd name="adj1" fmla="val 60000"/>
            <a:gd name="adj2" fmla="val 50000"/>
          </a:avLst>
        </a:prstGeom>
        <a:solidFill>
          <a:schemeClr val="accent3">
            <a:hueOff val="-5521439"/>
            <a:satOff val="-14554"/>
            <a:lumOff val="-3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cs-CZ" sz="1900" kern="1200"/>
        </a:p>
      </dsp:txBody>
      <dsp:txXfrm rot="-5400000">
        <a:off x="6108739" y="1247858"/>
        <a:ext cx="269439" cy="268715"/>
      </dsp:txXfrm>
    </dsp:sp>
    <dsp:sp modelId="{F17CFE73-787B-4F0F-BDCE-9DC7F7E1A980}">
      <dsp:nvSpPr>
        <dsp:cNvPr id="0" name=""/>
        <dsp:cNvSpPr/>
      </dsp:nvSpPr>
      <dsp:spPr>
        <a:xfrm>
          <a:off x="5338085" y="1812811"/>
          <a:ext cx="1810748" cy="1086448"/>
        </a:xfrm>
        <a:prstGeom prst="roundRect">
          <a:avLst>
            <a:gd name="adj" fmla="val 10000"/>
          </a:avLst>
        </a:prstGeom>
        <a:solidFill>
          <a:schemeClr val="accent3">
            <a:hueOff val="-6901799"/>
            <a:satOff val="-18192"/>
            <a:lumOff val="-4706"/>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cs-CZ" sz="2400" b="1" kern="1200" dirty="0" smtClean="0"/>
            <a:t>Vzorkování</a:t>
          </a:r>
          <a:endParaRPr lang="cs-CZ" sz="2400" b="1" kern="1200" dirty="0"/>
        </a:p>
      </dsp:txBody>
      <dsp:txXfrm>
        <a:off x="5369906" y="1844632"/>
        <a:ext cx="1747106" cy="1022806"/>
      </dsp:txXfrm>
    </dsp:sp>
    <dsp:sp modelId="{878BF68D-8532-4D4A-BF78-E784352D7E6A}">
      <dsp:nvSpPr>
        <dsp:cNvPr id="0" name=""/>
        <dsp:cNvSpPr/>
      </dsp:nvSpPr>
      <dsp:spPr>
        <a:xfrm rot="10800000">
          <a:off x="4794860" y="2131503"/>
          <a:ext cx="383878" cy="449065"/>
        </a:xfrm>
        <a:prstGeom prst="rightArrow">
          <a:avLst>
            <a:gd name="adj1" fmla="val 60000"/>
            <a:gd name="adj2" fmla="val 50000"/>
          </a:avLst>
        </a:prstGeom>
        <a:solidFill>
          <a:schemeClr val="accent3">
            <a:hueOff val="-8282159"/>
            <a:satOff val="-21831"/>
            <a:lumOff val="-564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cs-CZ" sz="1900" kern="1200"/>
        </a:p>
      </dsp:txBody>
      <dsp:txXfrm rot="10800000">
        <a:off x="4910023" y="2221316"/>
        <a:ext cx="268715" cy="269439"/>
      </dsp:txXfrm>
    </dsp:sp>
    <dsp:sp modelId="{62868FEE-F09A-4BE1-8EBF-1113EF537EC5}">
      <dsp:nvSpPr>
        <dsp:cNvPr id="0" name=""/>
        <dsp:cNvSpPr/>
      </dsp:nvSpPr>
      <dsp:spPr>
        <a:xfrm>
          <a:off x="2803037" y="1812811"/>
          <a:ext cx="1810748" cy="1086448"/>
        </a:xfrm>
        <a:prstGeom prst="roundRect">
          <a:avLst>
            <a:gd name="adj" fmla="val 10000"/>
          </a:avLst>
        </a:prstGeom>
        <a:solidFill>
          <a:schemeClr val="accent3">
            <a:hueOff val="-9202399"/>
            <a:satOff val="-24257"/>
            <a:lumOff val="-6275"/>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cs-CZ" sz="2400" b="1" kern="1200" dirty="0" smtClean="0"/>
            <a:t>Sběr</a:t>
          </a:r>
          <a:endParaRPr lang="cs-CZ" sz="2400" b="1" kern="1200" dirty="0"/>
        </a:p>
      </dsp:txBody>
      <dsp:txXfrm>
        <a:off x="2834858" y="1844632"/>
        <a:ext cx="1747106" cy="1022806"/>
      </dsp:txXfrm>
    </dsp:sp>
    <dsp:sp modelId="{A8DECE79-891E-43FE-9ADF-4C9FF6524188}">
      <dsp:nvSpPr>
        <dsp:cNvPr id="0" name=""/>
        <dsp:cNvSpPr/>
      </dsp:nvSpPr>
      <dsp:spPr>
        <a:xfrm rot="10800000">
          <a:off x="2259813" y="2131503"/>
          <a:ext cx="383878" cy="449065"/>
        </a:xfrm>
        <a:prstGeom prst="rightArrow">
          <a:avLst>
            <a:gd name="adj1" fmla="val 60000"/>
            <a:gd name="adj2" fmla="val 50000"/>
          </a:avLst>
        </a:prstGeom>
        <a:solidFill>
          <a:schemeClr val="accent3">
            <a:hueOff val="-11042878"/>
            <a:satOff val="-29108"/>
            <a:lumOff val="-75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cs-CZ" sz="1900" kern="1200"/>
        </a:p>
      </dsp:txBody>
      <dsp:txXfrm rot="10800000">
        <a:off x="2374976" y="2221316"/>
        <a:ext cx="268715" cy="269439"/>
      </dsp:txXfrm>
    </dsp:sp>
    <dsp:sp modelId="{F5E67DF3-3B7C-46EB-9D92-E600D1CA3D27}">
      <dsp:nvSpPr>
        <dsp:cNvPr id="0" name=""/>
        <dsp:cNvSpPr/>
      </dsp:nvSpPr>
      <dsp:spPr>
        <a:xfrm>
          <a:off x="267990" y="1812811"/>
          <a:ext cx="1810748" cy="1086448"/>
        </a:xfrm>
        <a:prstGeom prst="roundRect">
          <a:avLst>
            <a:gd name="adj" fmla="val 10000"/>
          </a:avLst>
        </a:prstGeom>
        <a:solidFill>
          <a:schemeClr val="accent3">
            <a:hueOff val="-11502998"/>
            <a:satOff val="-30321"/>
            <a:lumOff val="-7843"/>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cs-CZ" sz="2400" b="1" kern="1200" dirty="0" smtClean="0"/>
            <a:t>Interpretace</a:t>
          </a:r>
          <a:endParaRPr lang="cs-CZ" sz="2400" b="1" kern="1200" dirty="0"/>
        </a:p>
      </dsp:txBody>
      <dsp:txXfrm>
        <a:off x="299811" y="1844632"/>
        <a:ext cx="1747106" cy="1022806"/>
      </dsp:txXfrm>
    </dsp:sp>
    <dsp:sp modelId="{32F949AD-2235-4B3B-8C7E-2BBEF3B27C0D}">
      <dsp:nvSpPr>
        <dsp:cNvPr id="0" name=""/>
        <dsp:cNvSpPr/>
      </dsp:nvSpPr>
      <dsp:spPr>
        <a:xfrm rot="5400000">
          <a:off x="981425" y="3026012"/>
          <a:ext cx="383878" cy="449065"/>
        </a:xfrm>
        <a:prstGeom prst="rightArrow">
          <a:avLst>
            <a:gd name="adj1" fmla="val 60000"/>
            <a:gd name="adj2" fmla="val 50000"/>
          </a:avLst>
        </a:prstGeom>
        <a:solidFill>
          <a:schemeClr val="accent3">
            <a:hueOff val="-13803598"/>
            <a:satOff val="-36385"/>
            <a:lumOff val="-94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cs-CZ" sz="1900" kern="1200"/>
        </a:p>
      </dsp:txBody>
      <dsp:txXfrm rot="-5400000">
        <a:off x="1038645" y="3058606"/>
        <a:ext cx="269439" cy="268715"/>
      </dsp:txXfrm>
    </dsp:sp>
    <dsp:sp modelId="{6FB8601C-4E16-489B-B6D8-7A42DADBE6CB}">
      <dsp:nvSpPr>
        <dsp:cNvPr id="0" name=""/>
        <dsp:cNvSpPr/>
      </dsp:nvSpPr>
      <dsp:spPr>
        <a:xfrm>
          <a:off x="267990" y="3623559"/>
          <a:ext cx="1810748" cy="1086448"/>
        </a:xfrm>
        <a:prstGeom prst="roundRect">
          <a:avLst>
            <a:gd name="adj" fmla="val 10000"/>
          </a:avLst>
        </a:prstGeom>
        <a:solidFill>
          <a:schemeClr val="accent3">
            <a:hueOff val="-13803598"/>
            <a:satOff val="-36385"/>
            <a:lumOff val="-9412"/>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cs-CZ" sz="2400" b="1" kern="1200" dirty="0" err="1" smtClean="0"/>
            <a:t>Validizace</a:t>
          </a:r>
          <a:endParaRPr lang="cs-CZ" sz="2400" b="1" kern="1200" dirty="0"/>
        </a:p>
      </dsp:txBody>
      <dsp:txXfrm>
        <a:off x="299811" y="3655380"/>
        <a:ext cx="1747106" cy="1022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C57D2-EC7F-4276-B7CE-FBD348A49D88}">
      <dsp:nvSpPr>
        <dsp:cNvPr id="0" name=""/>
        <dsp:cNvSpPr/>
      </dsp:nvSpPr>
      <dsp:spPr>
        <a:xfrm>
          <a:off x="2313819" y="2212"/>
          <a:ext cx="2285128" cy="1485333"/>
        </a:xfrm>
        <a:prstGeom prst="roundRect">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cs-CZ" sz="2700" b="1" kern="1200" dirty="0" smtClean="0"/>
            <a:t>Případ – Sběr – interpretace</a:t>
          </a:r>
          <a:endParaRPr lang="cs-CZ" sz="2700" b="1" kern="1200" dirty="0"/>
        </a:p>
      </dsp:txBody>
      <dsp:txXfrm>
        <a:off x="2386327" y="74720"/>
        <a:ext cx="2140112" cy="1340317"/>
      </dsp:txXfrm>
    </dsp:sp>
    <dsp:sp modelId="{2D0EC834-B11F-4143-B4FC-AFE242BFBB80}">
      <dsp:nvSpPr>
        <dsp:cNvPr id="0" name=""/>
        <dsp:cNvSpPr/>
      </dsp:nvSpPr>
      <dsp:spPr>
        <a:xfrm>
          <a:off x="1474873" y="744879"/>
          <a:ext cx="3963020" cy="3963020"/>
        </a:xfrm>
        <a:custGeom>
          <a:avLst/>
          <a:gdLst/>
          <a:ahLst/>
          <a:cxnLst/>
          <a:rect l="0" t="0" r="0" b="0"/>
          <a:pathLst>
            <a:path>
              <a:moveTo>
                <a:pt x="3140685" y="374433"/>
              </a:moveTo>
              <a:arcTo wR="1981510" hR="1981510" stAng="18348161" swAng="3647982"/>
            </a:path>
          </a:pathLst>
        </a:custGeom>
        <a:noFill/>
        <a:ln w="6350"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E1B8398-B3E0-46E1-A18E-75FE071C3D11}">
      <dsp:nvSpPr>
        <dsp:cNvPr id="0" name=""/>
        <dsp:cNvSpPr/>
      </dsp:nvSpPr>
      <dsp:spPr>
        <a:xfrm>
          <a:off x="4029857" y="2974477"/>
          <a:ext cx="2285128" cy="1485333"/>
        </a:xfrm>
        <a:prstGeom prst="roundRect">
          <a:avLst/>
        </a:prstGeom>
        <a:solidFill>
          <a:schemeClr val="accent2">
            <a:hueOff val="4765848"/>
            <a:satOff val="9751"/>
            <a:lumOff val="3725"/>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cs-CZ" sz="2700" b="1" kern="1200" dirty="0" smtClean="0"/>
            <a:t>Případ – Sběr – interpretace</a:t>
          </a:r>
          <a:endParaRPr lang="cs-CZ" sz="2700" b="1" kern="1200" dirty="0"/>
        </a:p>
      </dsp:txBody>
      <dsp:txXfrm>
        <a:off x="4102365" y="3046985"/>
        <a:ext cx="2140112" cy="1340317"/>
      </dsp:txXfrm>
    </dsp:sp>
    <dsp:sp modelId="{E76056FA-CC58-4B66-8D3A-71597D9B671C}">
      <dsp:nvSpPr>
        <dsp:cNvPr id="0" name=""/>
        <dsp:cNvSpPr/>
      </dsp:nvSpPr>
      <dsp:spPr>
        <a:xfrm>
          <a:off x="1474873" y="744879"/>
          <a:ext cx="3963020" cy="3963020"/>
        </a:xfrm>
        <a:custGeom>
          <a:avLst/>
          <a:gdLst/>
          <a:ahLst/>
          <a:cxnLst/>
          <a:rect l="0" t="0" r="0" b="0"/>
          <a:pathLst>
            <a:path>
              <a:moveTo>
                <a:pt x="2924685" y="3724153"/>
              </a:moveTo>
              <a:arcTo wR="1981510" hR="1981510" stAng="3694578" swAng="3410843"/>
            </a:path>
          </a:pathLst>
        </a:custGeom>
        <a:noFill/>
        <a:ln w="6350" cap="rnd" cmpd="sng" algn="ctr">
          <a:solidFill>
            <a:schemeClr val="accent2">
              <a:hueOff val="4765848"/>
              <a:satOff val="9751"/>
              <a:lumOff val="3725"/>
              <a:alphaOff val="0"/>
            </a:schemeClr>
          </a:solidFill>
          <a:prstDash val="solid"/>
        </a:ln>
        <a:effectLst/>
      </dsp:spPr>
      <dsp:style>
        <a:lnRef idx="1">
          <a:scrgbClr r="0" g="0" b="0"/>
        </a:lnRef>
        <a:fillRef idx="0">
          <a:scrgbClr r="0" g="0" b="0"/>
        </a:fillRef>
        <a:effectRef idx="0">
          <a:scrgbClr r="0" g="0" b="0"/>
        </a:effectRef>
        <a:fontRef idx="minor"/>
      </dsp:style>
    </dsp:sp>
    <dsp:sp modelId="{9298AAD8-1BD3-4718-B820-11F4C718764C}">
      <dsp:nvSpPr>
        <dsp:cNvPr id="0" name=""/>
        <dsp:cNvSpPr/>
      </dsp:nvSpPr>
      <dsp:spPr>
        <a:xfrm>
          <a:off x="597781" y="2974477"/>
          <a:ext cx="2285128" cy="1485333"/>
        </a:xfrm>
        <a:prstGeom prst="roundRect">
          <a:avLst/>
        </a:prstGeom>
        <a:solidFill>
          <a:schemeClr val="accent2">
            <a:hueOff val="9531695"/>
            <a:satOff val="19501"/>
            <a:lumOff val="7451"/>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cs-CZ" sz="2700" b="1" kern="1200" dirty="0" smtClean="0"/>
            <a:t>Případ – Sběr – interpretace</a:t>
          </a:r>
          <a:endParaRPr lang="cs-CZ" sz="2700" b="1" kern="1200" dirty="0"/>
        </a:p>
      </dsp:txBody>
      <dsp:txXfrm>
        <a:off x="670289" y="3046985"/>
        <a:ext cx="2140112" cy="1340317"/>
      </dsp:txXfrm>
    </dsp:sp>
    <dsp:sp modelId="{A545FBF1-7C1A-42C3-8546-0240C9B3BC21}">
      <dsp:nvSpPr>
        <dsp:cNvPr id="0" name=""/>
        <dsp:cNvSpPr/>
      </dsp:nvSpPr>
      <dsp:spPr>
        <a:xfrm>
          <a:off x="1474873" y="744879"/>
          <a:ext cx="3963020" cy="3963020"/>
        </a:xfrm>
        <a:custGeom>
          <a:avLst/>
          <a:gdLst/>
          <a:ahLst/>
          <a:cxnLst/>
          <a:rect l="0" t="0" r="0" b="0"/>
          <a:pathLst>
            <a:path>
              <a:moveTo>
                <a:pt x="13141" y="2209341"/>
              </a:moveTo>
              <a:arcTo wR="1981510" hR="1981510" stAng="10403857" swAng="3647982"/>
            </a:path>
          </a:pathLst>
        </a:custGeom>
        <a:noFill/>
        <a:ln w="6350" cap="rnd" cmpd="sng" algn="ctr">
          <a:solidFill>
            <a:schemeClr val="accent2">
              <a:hueOff val="9531695"/>
              <a:satOff val="19501"/>
              <a:lumOff val="7451"/>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013E5-7D7D-461A-B500-2672F8F24CB0}">
      <dsp:nvSpPr>
        <dsp:cNvPr id="0" name=""/>
        <dsp:cNvSpPr/>
      </dsp:nvSpPr>
      <dsp:spPr>
        <a:xfrm>
          <a:off x="3609350" y="562"/>
          <a:ext cx="1299823" cy="1299823"/>
        </a:xfrm>
        <a:prstGeom prst="ellipse">
          <a:avLst/>
        </a:prstGeom>
        <a:gradFill rotWithShape="0">
          <a:gsLst>
            <a:gs pos="0">
              <a:schemeClr val="accent1">
                <a:shade val="50000"/>
                <a:hueOff val="0"/>
                <a:satOff val="0"/>
                <a:lumOff val="0"/>
                <a:alphaOff val="0"/>
                <a:shade val="47500"/>
                <a:satMod val="137000"/>
              </a:schemeClr>
            </a:gs>
            <a:gs pos="55000">
              <a:schemeClr val="accent1">
                <a:shade val="50000"/>
                <a:hueOff val="0"/>
                <a:satOff val="0"/>
                <a:lumOff val="0"/>
                <a:alphaOff val="0"/>
                <a:shade val="69000"/>
                <a:satMod val="137000"/>
              </a:schemeClr>
            </a:gs>
            <a:gs pos="100000">
              <a:schemeClr val="accent1">
                <a:shade val="50000"/>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cs-CZ" sz="1500" b="1" kern="1200" dirty="0" smtClean="0"/>
            <a:t>Výzkumný problém</a:t>
          </a:r>
          <a:r>
            <a:rPr lang="cs-CZ" sz="1500" kern="1200" dirty="0" smtClean="0"/>
            <a:t> </a:t>
          </a:r>
        </a:p>
        <a:p>
          <a:pPr lvl="0" algn="ctr" defTabSz="666750">
            <a:lnSpc>
              <a:spcPct val="90000"/>
            </a:lnSpc>
            <a:spcBef>
              <a:spcPct val="0"/>
            </a:spcBef>
            <a:spcAft>
              <a:spcPct val="35000"/>
            </a:spcAft>
          </a:pPr>
          <a:r>
            <a:rPr lang="cs-CZ" sz="1500" kern="1200" dirty="0" smtClean="0"/>
            <a:t>(z praxe)</a:t>
          </a:r>
          <a:endParaRPr lang="cs-CZ" sz="1500" kern="1200" dirty="0"/>
        </a:p>
      </dsp:txBody>
      <dsp:txXfrm>
        <a:off x="3799705" y="190917"/>
        <a:ext cx="919113" cy="919113"/>
      </dsp:txXfrm>
    </dsp:sp>
    <dsp:sp modelId="{3F759BAB-AEEC-4B87-AD90-E337C59ADDB4}">
      <dsp:nvSpPr>
        <dsp:cNvPr id="0" name=""/>
        <dsp:cNvSpPr/>
      </dsp:nvSpPr>
      <dsp:spPr>
        <a:xfrm rot="2160000">
          <a:off x="4868297" y="999449"/>
          <a:ext cx="346383" cy="438690"/>
        </a:xfrm>
        <a:prstGeom prst="rightArrow">
          <a:avLst>
            <a:gd name="adj1" fmla="val 60000"/>
            <a:gd name="adj2" fmla="val 50000"/>
          </a:avLst>
        </a:prstGeom>
        <a:gradFill rotWithShape="0">
          <a:gsLst>
            <a:gs pos="0">
              <a:schemeClr val="accent1">
                <a:shade val="90000"/>
                <a:hueOff val="0"/>
                <a:satOff val="0"/>
                <a:lumOff val="0"/>
                <a:alphaOff val="0"/>
                <a:shade val="47500"/>
                <a:satMod val="137000"/>
              </a:schemeClr>
            </a:gs>
            <a:gs pos="55000">
              <a:schemeClr val="accent1">
                <a:shade val="90000"/>
                <a:hueOff val="0"/>
                <a:satOff val="0"/>
                <a:lumOff val="0"/>
                <a:alphaOff val="0"/>
                <a:shade val="69000"/>
                <a:satMod val="137000"/>
              </a:schemeClr>
            </a:gs>
            <a:gs pos="100000">
              <a:schemeClr val="accent1">
                <a:shade val="90000"/>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cs-CZ" sz="1200" kern="1200"/>
        </a:p>
      </dsp:txBody>
      <dsp:txXfrm>
        <a:off x="4878220" y="1056647"/>
        <a:ext cx="242468" cy="263214"/>
      </dsp:txXfrm>
    </dsp:sp>
    <dsp:sp modelId="{F0A511B8-B98C-498A-B442-1436147E91E7}">
      <dsp:nvSpPr>
        <dsp:cNvPr id="0" name=""/>
        <dsp:cNvSpPr/>
      </dsp:nvSpPr>
      <dsp:spPr>
        <a:xfrm>
          <a:off x="5189666" y="1148729"/>
          <a:ext cx="1299823" cy="1299823"/>
        </a:xfrm>
        <a:prstGeom prst="ellipse">
          <a:avLst/>
        </a:prstGeom>
        <a:gradFill rotWithShape="0">
          <a:gsLst>
            <a:gs pos="0">
              <a:schemeClr val="accent1">
                <a:shade val="50000"/>
                <a:hueOff val="-264225"/>
                <a:satOff val="-7693"/>
                <a:lumOff val="19567"/>
                <a:alphaOff val="0"/>
                <a:shade val="47500"/>
                <a:satMod val="137000"/>
              </a:schemeClr>
            </a:gs>
            <a:gs pos="55000">
              <a:schemeClr val="accent1">
                <a:shade val="50000"/>
                <a:hueOff val="-264225"/>
                <a:satOff val="-7693"/>
                <a:lumOff val="19567"/>
                <a:alphaOff val="0"/>
                <a:shade val="69000"/>
                <a:satMod val="137000"/>
              </a:schemeClr>
            </a:gs>
            <a:gs pos="100000">
              <a:schemeClr val="accent1">
                <a:shade val="50000"/>
                <a:hueOff val="-264225"/>
                <a:satOff val="-7693"/>
                <a:lumOff val="19567"/>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cs-CZ" sz="1500" b="1" kern="1200" dirty="0" smtClean="0"/>
            <a:t>Získávání dat </a:t>
          </a:r>
        </a:p>
        <a:p>
          <a:pPr lvl="0" algn="ctr" defTabSz="666750">
            <a:lnSpc>
              <a:spcPct val="90000"/>
            </a:lnSpc>
            <a:spcBef>
              <a:spcPct val="0"/>
            </a:spcBef>
            <a:spcAft>
              <a:spcPct val="35000"/>
            </a:spcAft>
          </a:pPr>
          <a:r>
            <a:rPr lang="cs-CZ" sz="1500" kern="1200" dirty="0" smtClean="0"/>
            <a:t>(důkazů)</a:t>
          </a:r>
          <a:endParaRPr lang="cs-CZ" sz="1500" kern="1200" dirty="0"/>
        </a:p>
      </dsp:txBody>
      <dsp:txXfrm>
        <a:off x="5380021" y="1339084"/>
        <a:ext cx="919113" cy="919113"/>
      </dsp:txXfrm>
    </dsp:sp>
    <dsp:sp modelId="{82E33BA2-844D-45E1-959D-840D3546C6C4}">
      <dsp:nvSpPr>
        <dsp:cNvPr id="0" name=""/>
        <dsp:cNvSpPr/>
      </dsp:nvSpPr>
      <dsp:spPr>
        <a:xfrm rot="6480000">
          <a:off x="5367602" y="2498858"/>
          <a:ext cx="346383" cy="438690"/>
        </a:xfrm>
        <a:prstGeom prst="rightArrow">
          <a:avLst>
            <a:gd name="adj1" fmla="val 60000"/>
            <a:gd name="adj2" fmla="val 50000"/>
          </a:avLst>
        </a:prstGeom>
        <a:gradFill rotWithShape="0">
          <a:gsLst>
            <a:gs pos="0">
              <a:schemeClr val="accent1">
                <a:shade val="90000"/>
                <a:hueOff val="-281147"/>
                <a:satOff val="-7856"/>
                <a:lumOff val="16163"/>
                <a:alphaOff val="0"/>
                <a:shade val="47500"/>
                <a:satMod val="137000"/>
              </a:schemeClr>
            </a:gs>
            <a:gs pos="55000">
              <a:schemeClr val="accent1">
                <a:shade val="90000"/>
                <a:hueOff val="-281147"/>
                <a:satOff val="-7856"/>
                <a:lumOff val="16163"/>
                <a:alphaOff val="0"/>
                <a:shade val="69000"/>
                <a:satMod val="137000"/>
              </a:schemeClr>
            </a:gs>
            <a:gs pos="100000">
              <a:schemeClr val="accent1">
                <a:shade val="90000"/>
                <a:hueOff val="-281147"/>
                <a:satOff val="-7856"/>
                <a:lumOff val="16163"/>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cs-CZ" sz="1200" kern="1200"/>
        </a:p>
      </dsp:txBody>
      <dsp:txXfrm rot="10800000">
        <a:off x="5435615" y="2537181"/>
        <a:ext cx="242468" cy="263214"/>
      </dsp:txXfrm>
    </dsp:sp>
    <dsp:sp modelId="{9A74D7A8-6A1F-4ECA-AF80-82C6127A1E8F}">
      <dsp:nvSpPr>
        <dsp:cNvPr id="0" name=""/>
        <dsp:cNvSpPr/>
      </dsp:nvSpPr>
      <dsp:spPr>
        <a:xfrm>
          <a:off x="4586039" y="3006502"/>
          <a:ext cx="1299823" cy="1299823"/>
        </a:xfrm>
        <a:prstGeom prst="ellipse">
          <a:avLst/>
        </a:prstGeom>
        <a:gradFill rotWithShape="0">
          <a:gsLst>
            <a:gs pos="0">
              <a:schemeClr val="accent1">
                <a:shade val="50000"/>
                <a:hueOff val="-528450"/>
                <a:satOff val="-15386"/>
                <a:lumOff val="39134"/>
                <a:alphaOff val="0"/>
                <a:shade val="47500"/>
                <a:satMod val="137000"/>
              </a:schemeClr>
            </a:gs>
            <a:gs pos="55000">
              <a:schemeClr val="accent1">
                <a:shade val="50000"/>
                <a:hueOff val="-528450"/>
                <a:satOff val="-15386"/>
                <a:lumOff val="39134"/>
                <a:alphaOff val="0"/>
                <a:shade val="69000"/>
                <a:satMod val="137000"/>
              </a:schemeClr>
            </a:gs>
            <a:gs pos="100000">
              <a:schemeClr val="accent1">
                <a:shade val="50000"/>
                <a:hueOff val="-528450"/>
                <a:satOff val="-15386"/>
                <a:lumOff val="39134"/>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cs-CZ" sz="1500" b="1" kern="1200" dirty="0" smtClean="0"/>
            <a:t>Ověřování</a:t>
          </a:r>
          <a:endParaRPr lang="cs-CZ" sz="1500" b="1" kern="1200" dirty="0"/>
        </a:p>
      </dsp:txBody>
      <dsp:txXfrm>
        <a:off x="4776394" y="3196857"/>
        <a:ext cx="919113" cy="919113"/>
      </dsp:txXfrm>
    </dsp:sp>
    <dsp:sp modelId="{8C2D66E4-27B0-45C3-B170-72FA9FB61696}">
      <dsp:nvSpPr>
        <dsp:cNvPr id="0" name=""/>
        <dsp:cNvSpPr/>
      </dsp:nvSpPr>
      <dsp:spPr>
        <a:xfrm rot="10800000">
          <a:off x="4095873" y="3437068"/>
          <a:ext cx="346383" cy="438690"/>
        </a:xfrm>
        <a:prstGeom prst="rightArrow">
          <a:avLst>
            <a:gd name="adj1" fmla="val 60000"/>
            <a:gd name="adj2" fmla="val 50000"/>
          </a:avLst>
        </a:prstGeom>
        <a:gradFill rotWithShape="0">
          <a:gsLst>
            <a:gs pos="0">
              <a:schemeClr val="accent1">
                <a:shade val="90000"/>
                <a:hueOff val="-562294"/>
                <a:satOff val="-15713"/>
                <a:lumOff val="32326"/>
                <a:alphaOff val="0"/>
                <a:shade val="47500"/>
                <a:satMod val="137000"/>
              </a:schemeClr>
            </a:gs>
            <a:gs pos="55000">
              <a:schemeClr val="accent1">
                <a:shade val="90000"/>
                <a:hueOff val="-562294"/>
                <a:satOff val="-15713"/>
                <a:lumOff val="32326"/>
                <a:alphaOff val="0"/>
                <a:shade val="69000"/>
                <a:satMod val="137000"/>
              </a:schemeClr>
            </a:gs>
            <a:gs pos="100000">
              <a:schemeClr val="accent1">
                <a:shade val="90000"/>
                <a:hueOff val="-562294"/>
                <a:satOff val="-15713"/>
                <a:lumOff val="32326"/>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cs-CZ" sz="1200" kern="1200"/>
        </a:p>
      </dsp:txBody>
      <dsp:txXfrm rot="10800000">
        <a:off x="4199788" y="3524806"/>
        <a:ext cx="242468" cy="263214"/>
      </dsp:txXfrm>
    </dsp:sp>
    <dsp:sp modelId="{E0910DBC-B4A3-4E04-B4E7-4E7F35EF7311}">
      <dsp:nvSpPr>
        <dsp:cNvPr id="0" name=""/>
        <dsp:cNvSpPr/>
      </dsp:nvSpPr>
      <dsp:spPr>
        <a:xfrm>
          <a:off x="2632661" y="3006502"/>
          <a:ext cx="1299823" cy="1299823"/>
        </a:xfrm>
        <a:prstGeom prst="ellipse">
          <a:avLst/>
        </a:prstGeom>
        <a:gradFill rotWithShape="0">
          <a:gsLst>
            <a:gs pos="0">
              <a:schemeClr val="accent1">
                <a:shade val="50000"/>
                <a:hueOff val="-528450"/>
                <a:satOff val="-15386"/>
                <a:lumOff val="39134"/>
                <a:alphaOff val="0"/>
                <a:shade val="47500"/>
                <a:satMod val="137000"/>
              </a:schemeClr>
            </a:gs>
            <a:gs pos="55000">
              <a:schemeClr val="accent1">
                <a:shade val="50000"/>
                <a:hueOff val="-528450"/>
                <a:satOff val="-15386"/>
                <a:lumOff val="39134"/>
                <a:alphaOff val="0"/>
                <a:shade val="69000"/>
                <a:satMod val="137000"/>
              </a:schemeClr>
            </a:gs>
            <a:gs pos="100000">
              <a:schemeClr val="accent1">
                <a:shade val="50000"/>
                <a:hueOff val="-528450"/>
                <a:satOff val="-15386"/>
                <a:lumOff val="39134"/>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cs-CZ" sz="1500" b="1" kern="1200" dirty="0" smtClean="0"/>
            <a:t>Aplikace</a:t>
          </a:r>
        </a:p>
        <a:p>
          <a:pPr lvl="0" algn="ctr" defTabSz="666750">
            <a:lnSpc>
              <a:spcPct val="90000"/>
            </a:lnSpc>
            <a:spcBef>
              <a:spcPct val="0"/>
            </a:spcBef>
            <a:spcAft>
              <a:spcPct val="35000"/>
            </a:spcAft>
          </a:pPr>
          <a:r>
            <a:rPr lang="cs-CZ" sz="1500" kern="1200" dirty="0" smtClean="0"/>
            <a:t>(akce)</a:t>
          </a:r>
          <a:endParaRPr lang="cs-CZ" sz="1500" kern="1200" dirty="0"/>
        </a:p>
      </dsp:txBody>
      <dsp:txXfrm>
        <a:off x="2823016" y="3196857"/>
        <a:ext cx="919113" cy="919113"/>
      </dsp:txXfrm>
    </dsp:sp>
    <dsp:sp modelId="{EF048BFC-6DE8-463E-9E71-819C2445C63E}">
      <dsp:nvSpPr>
        <dsp:cNvPr id="0" name=""/>
        <dsp:cNvSpPr/>
      </dsp:nvSpPr>
      <dsp:spPr>
        <a:xfrm rot="15120000">
          <a:off x="2810597" y="2517505"/>
          <a:ext cx="346383" cy="438690"/>
        </a:xfrm>
        <a:prstGeom prst="rightArrow">
          <a:avLst>
            <a:gd name="adj1" fmla="val 60000"/>
            <a:gd name="adj2" fmla="val 50000"/>
          </a:avLst>
        </a:prstGeom>
        <a:gradFill rotWithShape="0">
          <a:gsLst>
            <a:gs pos="0">
              <a:schemeClr val="accent1">
                <a:shade val="90000"/>
                <a:hueOff val="-562294"/>
                <a:satOff val="-15713"/>
                <a:lumOff val="32326"/>
                <a:alphaOff val="0"/>
                <a:shade val="47500"/>
                <a:satMod val="137000"/>
              </a:schemeClr>
            </a:gs>
            <a:gs pos="55000">
              <a:schemeClr val="accent1">
                <a:shade val="90000"/>
                <a:hueOff val="-562294"/>
                <a:satOff val="-15713"/>
                <a:lumOff val="32326"/>
                <a:alphaOff val="0"/>
                <a:shade val="69000"/>
                <a:satMod val="137000"/>
              </a:schemeClr>
            </a:gs>
            <a:gs pos="100000">
              <a:schemeClr val="accent1">
                <a:shade val="90000"/>
                <a:hueOff val="-562294"/>
                <a:satOff val="-15713"/>
                <a:lumOff val="32326"/>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cs-CZ" sz="1200" kern="1200"/>
        </a:p>
      </dsp:txBody>
      <dsp:txXfrm rot="10800000">
        <a:off x="2878610" y="2654658"/>
        <a:ext cx="242468" cy="263214"/>
      </dsp:txXfrm>
    </dsp:sp>
    <dsp:sp modelId="{D504362C-AD80-4FB3-BF6D-5AE8DDDD86A8}">
      <dsp:nvSpPr>
        <dsp:cNvPr id="0" name=""/>
        <dsp:cNvSpPr/>
      </dsp:nvSpPr>
      <dsp:spPr>
        <a:xfrm>
          <a:off x="2029034" y="1148729"/>
          <a:ext cx="1299823" cy="1299823"/>
        </a:xfrm>
        <a:prstGeom prst="ellipse">
          <a:avLst/>
        </a:prstGeom>
        <a:gradFill rotWithShape="0">
          <a:gsLst>
            <a:gs pos="0">
              <a:schemeClr val="accent1">
                <a:shade val="50000"/>
                <a:hueOff val="-264225"/>
                <a:satOff val="-7693"/>
                <a:lumOff val="19567"/>
                <a:alphaOff val="0"/>
                <a:shade val="47500"/>
                <a:satMod val="137000"/>
              </a:schemeClr>
            </a:gs>
            <a:gs pos="55000">
              <a:schemeClr val="accent1">
                <a:shade val="50000"/>
                <a:hueOff val="-264225"/>
                <a:satOff val="-7693"/>
                <a:lumOff val="19567"/>
                <a:alphaOff val="0"/>
                <a:shade val="69000"/>
                <a:satMod val="137000"/>
              </a:schemeClr>
            </a:gs>
            <a:gs pos="100000">
              <a:schemeClr val="accent1">
                <a:shade val="50000"/>
                <a:hueOff val="-264225"/>
                <a:satOff val="-7693"/>
                <a:lumOff val="19567"/>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cs-CZ" sz="1500" b="1" kern="1200" dirty="0" smtClean="0"/>
            <a:t>Změření účinku akce</a:t>
          </a:r>
          <a:endParaRPr lang="cs-CZ" sz="1500" b="1" kern="1200" dirty="0"/>
        </a:p>
      </dsp:txBody>
      <dsp:txXfrm>
        <a:off x="2219389" y="1339084"/>
        <a:ext cx="919113" cy="919113"/>
      </dsp:txXfrm>
    </dsp:sp>
    <dsp:sp modelId="{C6FD5B50-1F3B-4C4A-AAF9-DB64BE34E679}">
      <dsp:nvSpPr>
        <dsp:cNvPr id="0" name=""/>
        <dsp:cNvSpPr/>
      </dsp:nvSpPr>
      <dsp:spPr>
        <a:xfrm rot="19440000">
          <a:off x="3287981" y="1010974"/>
          <a:ext cx="346383" cy="438690"/>
        </a:xfrm>
        <a:prstGeom prst="rightArrow">
          <a:avLst>
            <a:gd name="adj1" fmla="val 60000"/>
            <a:gd name="adj2" fmla="val 50000"/>
          </a:avLst>
        </a:prstGeom>
        <a:gradFill rotWithShape="0">
          <a:gsLst>
            <a:gs pos="0">
              <a:schemeClr val="accent1">
                <a:shade val="90000"/>
                <a:hueOff val="-281147"/>
                <a:satOff val="-7856"/>
                <a:lumOff val="16163"/>
                <a:alphaOff val="0"/>
                <a:shade val="47500"/>
                <a:satMod val="137000"/>
              </a:schemeClr>
            </a:gs>
            <a:gs pos="55000">
              <a:schemeClr val="accent1">
                <a:shade val="90000"/>
                <a:hueOff val="-281147"/>
                <a:satOff val="-7856"/>
                <a:lumOff val="16163"/>
                <a:alphaOff val="0"/>
                <a:shade val="69000"/>
                <a:satMod val="137000"/>
              </a:schemeClr>
            </a:gs>
            <a:gs pos="100000">
              <a:schemeClr val="accent1">
                <a:shade val="90000"/>
                <a:hueOff val="-281147"/>
                <a:satOff val="-7856"/>
                <a:lumOff val="16163"/>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cs-CZ" sz="1200" kern="1200"/>
        </a:p>
      </dsp:txBody>
      <dsp:txXfrm>
        <a:off x="3297904" y="1129252"/>
        <a:ext cx="242468" cy="263214"/>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2">
        <a:schemeClr val="bg2"/>
      </p:bgRef>
    </p:bg>
    <p:spTree>
      <p:nvGrpSpPr>
        <p:cNvPr id="1" name=""/>
        <p:cNvGrpSpPr/>
        <p:nvPr/>
      </p:nvGrpSpPr>
      <p:grpSpPr>
        <a:xfrm>
          <a:off x="0" y="0"/>
          <a:ext cx="0" cy="0"/>
          <a:chOff x="0" y="0"/>
          <a:chExt cx="0" cy="0"/>
        </a:xfrm>
      </p:grpSpPr>
      <p:sp>
        <p:nvSpPr>
          <p:cNvPr id="9" name="Obdélník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Nadpis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cs-CZ" smtClean="0"/>
              <a:t>Klepnutím lze upravit styl předlohy nadpisů.</a:t>
            </a:r>
            <a:endParaRPr kumimoji="0" lang="en-US"/>
          </a:p>
        </p:txBody>
      </p:sp>
      <p:sp>
        <p:nvSpPr>
          <p:cNvPr id="3" name="Podnadpis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cs-CZ" smtClean="0"/>
              <a:t>Klepnutím lze upravit styl předlohy podnadpisů.</a:t>
            </a:r>
            <a:endParaRPr kumimoji="0" lang="en-US"/>
          </a:p>
        </p:txBody>
      </p:sp>
      <p:sp>
        <p:nvSpPr>
          <p:cNvPr id="4" name="Zástupný symbol pro datum 3"/>
          <p:cNvSpPr>
            <a:spLocks noGrp="1"/>
          </p:cNvSpPr>
          <p:nvPr>
            <p:ph type="dt" sz="half" idx="10"/>
          </p:nvPr>
        </p:nvSpPr>
        <p:spPr/>
        <p:txBody>
          <a:bodyPr/>
          <a:lstStyle/>
          <a:p>
            <a:fld id="{875C2EE1-6FF4-4578-AC15-E68D0797C2A2}" type="datetimeFigureOut">
              <a:rPr lang="cs-CZ" smtClean="0"/>
              <a:pPr/>
              <a:t>25. 9. 2015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4492D3D-56B9-40FB-9840-9C469C577409}" type="slidenum">
              <a:rPr lang="cs-CZ" smtClean="0"/>
              <a:pPr/>
              <a:t>‹#›</a:t>
            </a:fld>
            <a:endParaRPr lang="cs-CZ"/>
          </a:p>
        </p:txBody>
      </p:sp>
      <p:sp>
        <p:nvSpPr>
          <p:cNvPr id="10" name="Obdélník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875C2EE1-6FF4-4578-AC15-E68D0797C2A2}" type="datetimeFigureOut">
              <a:rPr lang="cs-CZ" smtClean="0"/>
              <a:pPr/>
              <a:t>25. 9. 2015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4492D3D-56B9-40FB-9840-9C469C577409}"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9" name="Obdélník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Obdélník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Svislý nadpis 1"/>
          <p:cNvSpPr>
            <a:spLocks noGrp="1"/>
          </p:cNvSpPr>
          <p:nvPr>
            <p:ph type="title" orient="vert"/>
          </p:nvPr>
        </p:nvSpPr>
        <p:spPr>
          <a:xfrm>
            <a:off x="6781800" y="274640"/>
            <a:ext cx="1905000" cy="5851525"/>
          </a:xfrm>
        </p:spPr>
        <p:txBody>
          <a:bodyPr vert="eaVert"/>
          <a:lstStyle>
            <a:extLs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304800"/>
            <a:ext cx="6019800" cy="5851525"/>
          </a:xfrm>
        </p:spPr>
        <p:txBody>
          <a:bodyPr vert="eaVert"/>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875C2EE1-6FF4-4578-AC15-E68D0797C2A2}" type="datetimeFigureOut">
              <a:rPr lang="cs-CZ" smtClean="0"/>
              <a:pPr/>
              <a:t>25. 9. 2015</a:t>
            </a:fld>
            <a:endParaRPr lang="cs-CZ"/>
          </a:p>
        </p:txBody>
      </p:sp>
      <p:sp>
        <p:nvSpPr>
          <p:cNvPr id="5" name="Zástupný symbol pro zápatí 4"/>
          <p:cNvSpPr>
            <a:spLocks noGrp="1"/>
          </p:cNvSpPr>
          <p:nvPr>
            <p:ph type="ftr" sz="quarter" idx="11"/>
          </p:nvPr>
        </p:nvSpPr>
        <p:spPr>
          <a:xfrm>
            <a:off x="2640597" y="6377459"/>
            <a:ext cx="3836404" cy="365125"/>
          </a:xfrm>
        </p:spPr>
        <p:txBody>
          <a:bodyPr/>
          <a:lstStyle/>
          <a:p>
            <a:endParaRPr lang="cs-CZ"/>
          </a:p>
        </p:txBody>
      </p:sp>
      <p:sp>
        <p:nvSpPr>
          <p:cNvPr id="6" name="Zástupný symbol pro číslo snímku 5"/>
          <p:cNvSpPr>
            <a:spLocks noGrp="1"/>
          </p:cNvSpPr>
          <p:nvPr>
            <p:ph type="sldNum" sz="quarter" idx="12"/>
          </p:nvPr>
        </p:nvSpPr>
        <p:spPr/>
        <p:txBody>
          <a:bodyPr/>
          <a:lstStyle/>
          <a:p>
            <a:fld id="{64492D3D-56B9-40FB-9840-9C469C577409}"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155448"/>
            <a:ext cx="8229600" cy="1252728"/>
          </a:xfrm>
        </p:spPr>
        <p:txBody>
          <a:bodyPr/>
          <a:lstStyle>
            <a:extLst/>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875C2EE1-6FF4-4578-AC15-E68D0797C2A2}" type="datetimeFigureOut">
              <a:rPr lang="cs-CZ" smtClean="0"/>
              <a:pPr/>
              <a:t>25. 9. 2015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4492D3D-56B9-40FB-9840-9C469C577409}"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2">
        <a:schemeClr val="bg2"/>
      </p:bgRef>
    </p:bg>
    <p:spTree>
      <p:nvGrpSpPr>
        <p:cNvPr id="1" name=""/>
        <p:cNvGrpSpPr/>
        <p:nvPr/>
      </p:nvGrpSpPr>
      <p:grpSpPr>
        <a:xfrm>
          <a:off x="0" y="0"/>
          <a:ext cx="0" cy="0"/>
          <a:chOff x="0" y="0"/>
          <a:chExt cx="0" cy="0"/>
        </a:xfrm>
      </p:grpSpPr>
      <p:sp>
        <p:nvSpPr>
          <p:cNvPr id="9" name="Obdélník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Obdélník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Nadpis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p>
            <a:fld id="{875C2EE1-6FF4-4578-AC15-E68D0797C2A2}" type="datetimeFigureOut">
              <a:rPr lang="cs-CZ" smtClean="0"/>
              <a:pPr/>
              <a:t>25. 9. 2015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4492D3D-56B9-40FB-9840-9C469C577409}"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875C2EE1-6FF4-4578-AC15-E68D0797C2A2}" type="datetimeFigureOut">
              <a:rPr lang="cs-CZ" smtClean="0"/>
              <a:pPr/>
              <a:t>25. 9. 2015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4492D3D-56B9-40FB-9840-9C469C577409}"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cs-CZ" smtClean="0"/>
              <a:t>Klepnutím lze upravit styly předlohy textu.</a:t>
            </a:r>
          </a:p>
        </p:txBody>
      </p:sp>
      <p:sp>
        <p:nvSpPr>
          <p:cNvPr id="4" name="Zástupný symbol pro obsah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text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cs-CZ" smtClean="0"/>
              <a:t>Klepnutím lze upravit styly předlohy textu.</a:t>
            </a:r>
          </a:p>
        </p:txBody>
      </p:sp>
      <p:sp>
        <p:nvSpPr>
          <p:cNvPr id="6" name="Zástupný symbol pro obsah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p>
            <a:fld id="{875C2EE1-6FF4-4578-AC15-E68D0797C2A2}" type="datetimeFigureOut">
              <a:rPr lang="cs-CZ" smtClean="0"/>
              <a:pPr/>
              <a:t>25. 9. 2015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64492D3D-56B9-40FB-9840-9C469C577409}"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fld id="{875C2EE1-6FF4-4578-AC15-E68D0797C2A2}" type="datetimeFigureOut">
              <a:rPr lang="cs-CZ" smtClean="0"/>
              <a:pPr/>
              <a:t>25. 9. 2015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64492D3D-56B9-40FB-9840-9C469C577409}"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75C2EE1-6FF4-4578-AC15-E68D0797C2A2}" type="datetimeFigureOut">
              <a:rPr lang="cs-CZ" smtClean="0"/>
              <a:pPr/>
              <a:t>25. 9. 2015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64492D3D-56B9-40FB-9840-9C469C577409}"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cs-CZ" smtClean="0"/>
              <a:t>Klepnutím lze upravit styl předlohy nadpisů.</a:t>
            </a:r>
            <a:endParaRPr kumimoji="0" lang="en-US"/>
          </a:p>
        </p:txBody>
      </p:sp>
      <p:sp>
        <p:nvSpPr>
          <p:cNvPr id="3" name="Zástupný symbol pro obsah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text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875C2EE1-6FF4-4578-AC15-E68D0797C2A2}" type="datetimeFigureOut">
              <a:rPr lang="cs-CZ" smtClean="0"/>
              <a:pPr/>
              <a:t>25. 9. 2015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4492D3D-56B9-40FB-9840-9C469C577409}" type="slidenum">
              <a:rPr lang="cs-CZ" smtClean="0"/>
              <a:pPr/>
              <a:t>‹#›</a:t>
            </a:fld>
            <a:endParaRPr lang="cs-CZ"/>
          </a:p>
        </p:txBody>
      </p:sp>
      <p:sp>
        <p:nvSpPr>
          <p:cNvPr id="12" name="Obdélník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Obdélník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a:xfrm>
            <a:off x="164592" y="1170432"/>
            <a:ext cx="2523744" cy="201168"/>
          </a:xfrm>
        </p:spPr>
        <p:txBody>
          <a:bodyPr/>
          <a:lstStyle/>
          <a:p>
            <a:fld id="{875C2EE1-6FF4-4578-AC15-E68D0797C2A2}" type="datetimeFigureOut">
              <a:rPr lang="cs-CZ" smtClean="0"/>
              <a:pPr/>
              <a:t>25. 9. 2015</a:t>
            </a:fld>
            <a:endParaRPr lang="cs-CZ"/>
          </a:p>
        </p:txBody>
      </p:sp>
      <p:sp>
        <p:nvSpPr>
          <p:cNvPr id="11" name="Obdélník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Obdélník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Zástupný symbol pro zápatí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cs-CZ"/>
          </a:p>
        </p:txBody>
      </p:sp>
      <p:sp>
        <p:nvSpPr>
          <p:cNvPr id="7" name="Zástupný symbol pro číslo snímku 6"/>
          <p:cNvSpPr>
            <a:spLocks noGrp="1"/>
          </p:cNvSpPr>
          <p:nvPr>
            <p:ph type="sldNum" sz="quarter" idx="12"/>
          </p:nvPr>
        </p:nvSpPr>
        <p:spPr>
          <a:xfrm>
            <a:off x="8339328" y="1170432"/>
            <a:ext cx="733864" cy="201168"/>
          </a:xfrm>
        </p:spPr>
        <p:txBody>
          <a:bodyPr/>
          <a:lstStyle/>
          <a:p>
            <a:fld id="{64492D3D-56B9-40FB-9840-9C469C577409}"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Obdélník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Obdélník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Zástupný symbol pro nadpis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4" name="Zástupný symbol pro datum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875C2EE1-6FF4-4578-AC15-E68D0797C2A2}" type="datetimeFigureOut">
              <a:rPr lang="cs-CZ" smtClean="0"/>
              <a:pPr/>
              <a:t>25. 9. 2015</a:t>
            </a:fld>
            <a:endParaRPr lang="cs-CZ"/>
          </a:p>
        </p:txBody>
      </p:sp>
      <p:sp>
        <p:nvSpPr>
          <p:cNvPr id="5" name="Zástupný symbol pro zápatí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cs-CZ"/>
          </a:p>
        </p:txBody>
      </p:sp>
      <p:sp>
        <p:nvSpPr>
          <p:cNvPr id="6" name="Zástupný symbol pro číslo snímku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64492D3D-56B9-40FB-9840-9C469C577409}"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sucha@phil.muni.cz"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63490" name="Picture 2" descr="http://www.bivingsreport.com/wp-content/uploads/2011/06/librarian.jpg"/>
          <p:cNvPicPr>
            <a:picLocks noChangeAspect="1" noChangeArrowheads="1"/>
          </p:cNvPicPr>
          <p:nvPr/>
        </p:nvPicPr>
        <p:blipFill>
          <a:blip r:embed="rId2" cstate="print"/>
          <a:srcRect/>
          <a:stretch>
            <a:fillRect/>
          </a:stretch>
        </p:blipFill>
        <p:spPr bwMode="auto">
          <a:xfrm>
            <a:off x="-324545" y="0"/>
            <a:ext cx="10119007" cy="6858000"/>
          </a:xfrm>
          <a:prstGeom prst="rect">
            <a:avLst/>
          </a:prstGeom>
          <a:noFill/>
        </p:spPr>
      </p:pic>
      <p:sp>
        <p:nvSpPr>
          <p:cNvPr id="5" name="Obdélník 4"/>
          <p:cNvSpPr/>
          <p:nvPr/>
        </p:nvSpPr>
        <p:spPr>
          <a:xfrm>
            <a:off x="539552" y="4365104"/>
            <a:ext cx="7704856" cy="1569660"/>
          </a:xfrm>
          <a:prstGeom prst="rect">
            <a:avLst/>
          </a:prstGeom>
          <a:solidFill>
            <a:schemeClr val="tx1"/>
          </a:solidFill>
        </p:spPr>
        <p:txBody>
          <a:bodyPr wrap="square">
            <a:spAutoFit/>
          </a:bodyPr>
          <a:lstStyle/>
          <a:p>
            <a:r>
              <a:rPr lang="cs-CZ" sz="3200" b="1" dirty="0" smtClean="0">
                <a:solidFill>
                  <a:schemeClr val="accent1"/>
                </a:solidFill>
              </a:rPr>
              <a:t>Metodologie v ISK</a:t>
            </a:r>
          </a:p>
          <a:p>
            <a:pPr marL="514350" indent="-514350"/>
            <a:r>
              <a:rPr lang="cs-CZ" sz="3200" i="1" dirty="0" smtClean="0">
                <a:solidFill>
                  <a:schemeClr val="bg1"/>
                </a:solidFill>
              </a:rPr>
              <a:t>Historie a úvod do problematiky</a:t>
            </a:r>
          </a:p>
          <a:p>
            <a:pPr marL="514350" indent="-514350"/>
            <a:r>
              <a:rPr lang="cs-CZ" sz="3200" i="1" dirty="0" smtClean="0">
                <a:solidFill>
                  <a:schemeClr val="bg1"/>
                </a:solidFill>
              </a:rPr>
              <a:t>25. Září 2015</a:t>
            </a:r>
            <a:endParaRPr lang="cs-CZ" sz="3200" i="1" dirty="0" smtClean="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Výzkumné strategie</a:t>
            </a:r>
            <a:endParaRPr lang="cs-CZ" dirty="0"/>
          </a:p>
        </p:txBody>
      </p:sp>
      <p:graphicFrame>
        <p:nvGraphicFramePr>
          <p:cNvPr id="4" name="Zástupný symbol pro obsah 3"/>
          <p:cNvGraphicFramePr>
            <a:graphicFrameLocks noGrp="1"/>
          </p:cNvGraphicFramePr>
          <p:nvPr>
            <p:ph idx="1"/>
          </p:nvPr>
        </p:nvGraphicFramePr>
        <p:xfrm>
          <a:off x="457200" y="1774825"/>
          <a:ext cx="8229600" cy="466344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cs-CZ" sz="2400" dirty="0" smtClean="0"/>
                        <a:t>Kvantitativní</a:t>
                      </a:r>
                      <a:r>
                        <a:rPr lang="cs-CZ" sz="2400" baseline="0" dirty="0" smtClean="0"/>
                        <a:t> výzkum</a:t>
                      </a:r>
                      <a:endParaRPr lang="cs-CZ" sz="2400" dirty="0"/>
                    </a:p>
                  </a:txBody>
                  <a:tcPr/>
                </a:tc>
                <a:tc>
                  <a:txBody>
                    <a:bodyPr/>
                    <a:lstStyle/>
                    <a:p>
                      <a:pPr algn="ctr"/>
                      <a:r>
                        <a:rPr lang="cs-CZ" sz="2400" dirty="0" smtClean="0"/>
                        <a:t>Kvalitativní výzkum</a:t>
                      </a:r>
                      <a:endParaRPr lang="cs-CZ" sz="2400" dirty="0"/>
                    </a:p>
                  </a:txBody>
                  <a:tcPr/>
                </a:tc>
              </a:tr>
              <a:tr h="370840">
                <a:tc>
                  <a:txBody>
                    <a:bodyPr/>
                    <a:lstStyle/>
                    <a:p>
                      <a:r>
                        <a:rPr lang="cs-CZ" sz="2400" dirty="0" smtClean="0"/>
                        <a:t>Deduktivní</a:t>
                      </a:r>
                      <a:endParaRPr lang="cs-CZ" sz="2400" dirty="0"/>
                    </a:p>
                  </a:txBody>
                  <a:tcPr/>
                </a:tc>
                <a:tc>
                  <a:txBody>
                    <a:bodyPr/>
                    <a:lstStyle/>
                    <a:p>
                      <a:r>
                        <a:rPr lang="cs-CZ" sz="2400" dirty="0" smtClean="0"/>
                        <a:t>Induktivní</a:t>
                      </a:r>
                      <a:endParaRPr lang="cs-CZ" sz="2400" dirty="0"/>
                    </a:p>
                  </a:txBody>
                  <a:tcPr/>
                </a:tc>
              </a:tr>
              <a:tr h="370840">
                <a:tc>
                  <a:txBody>
                    <a:bodyPr/>
                    <a:lstStyle/>
                    <a:p>
                      <a:r>
                        <a:rPr lang="cs-CZ" sz="2400" dirty="0" smtClean="0"/>
                        <a:t>Testování</a:t>
                      </a:r>
                      <a:r>
                        <a:rPr lang="cs-CZ" sz="2400" baseline="0" dirty="0" smtClean="0"/>
                        <a:t> teorií, hypotéz</a:t>
                      </a:r>
                      <a:endParaRPr lang="cs-CZ" sz="2400" dirty="0"/>
                    </a:p>
                  </a:txBody>
                  <a:tcPr/>
                </a:tc>
                <a:tc>
                  <a:txBody>
                    <a:bodyPr/>
                    <a:lstStyle/>
                    <a:p>
                      <a:r>
                        <a:rPr lang="cs-CZ" sz="2400" dirty="0" smtClean="0"/>
                        <a:t>Vytváření teorií</a:t>
                      </a:r>
                      <a:endParaRPr lang="cs-CZ" sz="2400" dirty="0"/>
                    </a:p>
                  </a:txBody>
                  <a:tcPr/>
                </a:tc>
              </a:tr>
              <a:tr h="370840">
                <a:tc>
                  <a:txBody>
                    <a:bodyPr/>
                    <a:lstStyle/>
                    <a:p>
                      <a:r>
                        <a:rPr lang="cs-CZ" sz="2400" dirty="0" smtClean="0"/>
                        <a:t>Strukturované,</a:t>
                      </a:r>
                      <a:r>
                        <a:rPr lang="cs-CZ" sz="2400" baseline="0" dirty="0" smtClean="0"/>
                        <a:t> standardizované metody (dotazník)</a:t>
                      </a:r>
                      <a:endParaRPr lang="cs-CZ" sz="2400" dirty="0"/>
                    </a:p>
                  </a:txBody>
                  <a:tcPr/>
                </a:tc>
                <a:tc>
                  <a:txBody>
                    <a:bodyPr/>
                    <a:lstStyle/>
                    <a:p>
                      <a:r>
                        <a:rPr lang="cs-CZ" sz="2400" dirty="0" smtClean="0"/>
                        <a:t>Rozhovor, pozorování</a:t>
                      </a:r>
                      <a:endParaRPr lang="cs-CZ" sz="2400" dirty="0"/>
                    </a:p>
                  </a:txBody>
                  <a:tcPr/>
                </a:tc>
              </a:tr>
              <a:tr h="370840">
                <a:tc>
                  <a:txBody>
                    <a:bodyPr/>
                    <a:lstStyle/>
                    <a:p>
                      <a:r>
                        <a:rPr lang="cs-CZ" sz="2400" dirty="0" smtClean="0"/>
                        <a:t>Velký výzkumný vzorek</a:t>
                      </a:r>
                      <a:endParaRPr lang="cs-CZ" sz="2400" dirty="0"/>
                    </a:p>
                  </a:txBody>
                  <a:tcPr/>
                </a:tc>
                <a:tc>
                  <a:txBody>
                    <a:bodyPr/>
                    <a:lstStyle/>
                    <a:p>
                      <a:r>
                        <a:rPr lang="cs-CZ" sz="2400" dirty="0" smtClean="0"/>
                        <a:t>Menší výzkumný vzorek</a:t>
                      </a:r>
                      <a:endParaRPr lang="cs-CZ" sz="2400" dirty="0"/>
                    </a:p>
                  </a:txBody>
                  <a:tcPr/>
                </a:tc>
              </a:tr>
              <a:tr h="370840">
                <a:tc>
                  <a:txBody>
                    <a:bodyPr/>
                    <a:lstStyle/>
                    <a:p>
                      <a:r>
                        <a:rPr lang="cs-CZ" sz="2400" dirty="0" smtClean="0"/>
                        <a:t>Redukce informací</a:t>
                      </a:r>
                      <a:endParaRPr lang="cs-CZ" sz="2400" dirty="0"/>
                    </a:p>
                  </a:txBody>
                  <a:tcPr/>
                </a:tc>
                <a:tc>
                  <a:txBody>
                    <a:bodyPr/>
                    <a:lstStyle/>
                    <a:p>
                      <a:r>
                        <a:rPr lang="cs-CZ" sz="2400" dirty="0" smtClean="0"/>
                        <a:t>Vyčerpávající</a:t>
                      </a:r>
                      <a:r>
                        <a:rPr lang="cs-CZ" sz="2400" baseline="0" dirty="0" smtClean="0"/>
                        <a:t> informace o případu</a:t>
                      </a:r>
                      <a:endParaRPr lang="cs-CZ" sz="2400" dirty="0"/>
                    </a:p>
                  </a:txBody>
                  <a:tcPr/>
                </a:tc>
              </a:tr>
              <a:tr h="370840">
                <a:tc>
                  <a:txBody>
                    <a:bodyPr/>
                    <a:lstStyle/>
                    <a:p>
                      <a:r>
                        <a:rPr lang="cs-CZ" sz="2400" dirty="0" smtClean="0"/>
                        <a:t>Zprostředkovaný kontakt s respondenty</a:t>
                      </a:r>
                      <a:endParaRPr lang="cs-CZ" sz="2400" dirty="0"/>
                    </a:p>
                  </a:txBody>
                  <a:tcPr/>
                </a:tc>
                <a:tc>
                  <a:txBody>
                    <a:bodyPr/>
                    <a:lstStyle/>
                    <a:p>
                      <a:r>
                        <a:rPr lang="cs-CZ" sz="2400" dirty="0" smtClean="0"/>
                        <a:t>Těsný</a:t>
                      </a:r>
                      <a:r>
                        <a:rPr lang="cs-CZ" sz="2400" baseline="0" dirty="0" smtClean="0"/>
                        <a:t> a dlouhodobý kontakt</a:t>
                      </a:r>
                      <a:endParaRPr lang="cs-CZ" sz="2400" dirty="0"/>
                    </a:p>
                  </a:txBody>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Výzkumné strategie</a:t>
            </a:r>
            <a:endParaRPr lang="cs-CZ" dirty="0"/>
          </a:p>
        </p:txBody>
      </p:sp>
      <p:graphicFrame>
        <p:nvGraphicFramePr>
          <p:cNvPr id="6" name="Zástupný symbol pro obsah 3"/>
          <p:cNvGraphicFramePr>
            <a:graphicFrameLocks/>
          </p:cNvGraphicFramePr>
          <p:nvPr/>
        </p:nvGraphicFramePr>
        <p:xfrm>
          <a:off x="467544" y="1844824"/>
          <a:ext cx="8229600" cy="265176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cs-CZ" sz="2400" dirty="0" smtClean="0"/>
                        <a:t>Kvantitativní</a:t>
                      </a:r>
                      <a:r>
                        <a:rPr lang="cs-CZ" sz="2400" baseline="0" dirty="0" smtClean="0"/>
                        <a:t> výzkum</a:t>
                      </a:r>
                      <a:endParaRPr lang="cs-CZ" sz="2400" dirty="0"/>
                    </a:p>
                  </a:txBody>
                  <a:tcPr/>
                </a:tc>
                <a:tc>
                  <a:txBody>
                    <a:bodyPr/>
                    <a:lstStyle/>
                    <a:p>
                      <a:pPr algn="ctr"/>
                      <a:r>
                        <a:rPr lang="cs-CZ" sz="2400" dirty="0" smtClean="0"/>
                        <a:t>Kvalitativní výzkum</a:t>
                      </a:r>
                      <a:endParaRPr lang="cs-CZ" sz="2400" dirty="0"/>
                    </a:p>
                  </a:txBody>
                  <a:tcPr/>
                </a:tc>
              </a:tr>
              <a:tr h="370840">
                <a:tc>
                  <a:txBody>
                    <a:bodyPr/>
                    <a:lstStyle/>
                    <a:p>
                      <a:r>
                        <a:rPr lang="cs-CZ" sz="2400" dirty="0" smtClean="0"/>
                        <a:t>Matematické, statistické zpracování</a:t>
                      </a:r>
                      <a:endParaRPr lang="cs-CZ" sz="2400" dirty="0"/>
                    </a:p>
                  </a:txBody>
                  <a:tcPr/>
                </a:tc>
                <a:tc>
                  <a:txBody>
                    <a:bodyPr/>
                    <a:lstStyle/>
                    <a:p>
                      <a:r>
                        <a:rPr lang="cs-CZ" sz="2400" dirty="0" smtClean="0"/>
                        <a:t>Kódování</a:t>
                      </a:r>
                      <a:endParaRPr lang="cs-CZ" sz="2400" dirty="0"/>
                    </a:p>
                  </a:txBody>
                  <a:tcPr/>
                </a:tc>
              </a:tr>
              <a:tr h="370840">
                <a:tc>
                  <a:txBody>
                    <a:bodyPr/>
                    <a:lstStyle/>
                    <a:p>
                      <a:r>
                        <a:rPr lang="cs-CZ" sz="2400" dirty="0" smtClean="0"/>
                        <a:t>Generalizace je možná</a:t>
                      </a:r>
                      <a:endParaRPr lang="cs-CZ" sz="2400" dirty="0"/>
                    </a:p>
                  </a:txBody>
                  <a:tcPr/>
                </a:tc>
                <a:tc>
                  <a:txBody>
                    <a:bodyPr/>
                    <a:lstStyle/>
                    <a:p>
                      <a:r>
                        <a:rPr lang="cs-CZ" sz="2400" dirty="0" smtClean="0"/>
                        <a:t>Generalizace je nemožná</a:t>
                      </a:r>
                      <a:endParaRPr lang="cs-CZ" sz="2400" dirty="0"/>
                    </a:p>
                  </a:txBody>
                  <a:tcPr/>
                </a:tc>
              </a:tr>
              <a:tr h="370840">
                <a:tc>
                  <a:txBody>
                    <a:bodyPr/>
                    <a:lstStyle/>
                    <a:p>
                      <a:r>
                        <a:rPr lang="cs-CZ" sz="2400" dirty="0" smtClean="0"/>
                        <a:t>Vysoká </a:t>
                      </a:r>
                      <a:r>
                        <a:rPr lang="cs-CZ" sz="2400" dirty="0" err="1" smtClean="0"/>
                        <a:t>reliabilita</a:t>
                      </a:r>
                      <a:endParaRPr lang="cs-CZ" sz="2400" dirty="0"/>
                    </a:p>
                  </a:txBody>
                  <a:tcPr/>
                </a:tc>
                <a:tc>
                  <a:txBody>
                    <a:bodyPr/>
                    <a:lstStyle/>
                    <a:p>
                      <a:r>
                        <a:rPr lang="cs-CZ" sz="2400" dirty="0" err="1" smtClean="0"/>
                        <a:t>Reliabilita</a:t>
                      </a:r>
                      <a:r>
                        <a:rPr lang="cs-CZ" sz="2400" dirty="0" smtClean="0"/>
                        <a:t> je nízká</a:t>
                      </a:r>
                      <a:endParaRPr lang="cs-CZ" sz="2400" dirty="0"/>
                    </a:p>
                  </a:txBody>
                  <a:tcPr/>
                </a:tc>
              </a:tr>
              <a:tr h="370840">
                <a:tc>
                  <a:txBody>
                    <a:bodyPr/>
                    <a:lstStyle/>
                    <a:p>
                      <a:r>
                        <a:rPr lang="cs-CZ" sz="2400" dirty="0" smtClean="0"/>
                        <a:t>Nízká validita</a:t>
                      </a:r>
                      <a:endParaRPr lang="cs-CZ" sz="2400" dirty="0"/>
                    </a:p>
                  </a:txBody>
                  <a:tcPr/>
                </a:tc>
                <a:tc>
                  <a:txBody>
                    <a:bodyPr/>
                    <a:lstStyle/>
                    <a:p>
                      <a:r>
                        <a:rPr lang="cs-CZ" sz="2400" dirty="0" smtClean="0"/>
                        <a:t>Vysoká validita</a:t>
                      </a:r>
                      <a:endParaRPr lang="cs-CZ" sz="2400" dirty="0"/>
                    </a:p>
                  </a:txBody>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Model kvantitativního výzkumu</a:t>
            </a:r>
            <a:endParaRPr lang="cs-CZ" dirty="0"/>
          </a:p>
        </p:txBody>
      </p:sp>
      <p:graphicFrame>
        <p:nvGraphicFramePr>
          <p:cNvPr id="4" name="Diagram 3"/>
          <p:cNvGraphicFramePr/>
          <p:nvPr/>
        </p:nvGraphicFramePr>
        <p:xfrm>
          <a:off x="755576" y="1844824"/>
          <a:ext cx="7416824" cy="4712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Model kvalitativního výzkumu</a:t>
            </a:r>
            <a:endParaRPr lang="cs-CZ" dirty="0"/>
          </a:p>
        </p:txBody>
      </p:sp>
      <p:graphicFrame>
        <p:nvGraphicFramePr>
          <p:cNvPr id="4" name="Diagram 3"/>
          <p:cNvGraphicFramePr/>
          <p:nvPr/>
        </p:nvGraphicFramePr>
        <p:xfrm>
          <a:off x="0" y="1412776"/>
          <a:ext cx="6912768"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ovéPole 4"/>
          <p:cNvSpPr txBox="1"/>
          <p:nvPr/>
        </p:nvSpPr>
        <p:spPr>
          <a:xfrm>
            <a:off x="179512" y="3068960"/>
            <a:ext cx="1336648" cy="369332"/>
          </a:xfrm>
          <a:prstGeom prst="rect">
            <a:avLst/>
          </a:prstGeom>
          <a:noFill/>
        </p:spPr>
        <p:txBody>
          <a:bodyPr wrap="none" rtlCol="0">
            <a:spAutoFit/>
          </a:bodyPr>
          <a:lstStyle/>
          <a:p>
            <a:r>
              <a:rPr lang="cs-CZ" dirty="0" smtClean="0"/>
              <a:t>Porovnávání</a:t>
            </a:r>
            <a:endParaRPr lang="cs-CZ" dirty="0"/>
          </a:p>
        </p:txBody>
      </p:sp>
      <p:sp>
        <p:nvSpPr>
          <p:cNvPr id="6" name="TextovéPole 5"/>
          <p:cNvSpPr txBox="1"/>
          <p:nvPr/>
        </p:nvSpPr>
        <p:spPr>
          <a:xfrm>
            <a:off x="1475656" y="5949280"/>
            <a:ext cx="1336648" cy="369332"/>
          </a:xfrm>
          <a:prstGeom prst="rect">
            <a:avLst/>
          </a:prstGeom>
          <a:noFill/>
        </p:spPr>
        <p:txBody>
          <a:bodyPr wrap="none" rtlCol="0">
            <a:spAutoFit/>
          </a:bodyPr>
          <a:lstStyle/>
          <a:p>
            <a:r>
              <a:rPr lang="cs-CZ" dirty="0" smtClean="0"/>
              <a:t>Porovnávání</a:t>
            </a:r>
            <a:endParaRPr lang="cs-CZ" dirty="0"/>
          </a:p>
        </p:txBody>
      </p:sp>
      <p:sp>
        <p:nvSpPr>
          <p:cNvPr id="7" name="TextovéPole 6"/>
          <p:cNvSpPr txBox="1"/>
          <p:nvPr/>
        </p:nvSpPr>
        <p:spPr>
          <a:xfrm>
            <a:off x="3779912" y="3429000"/>
            <a:ext cx="1336648" cy="369332"/>
          </a:xfrm>
          <a:prstGeom prst="rect">
            <a:avLst/>
          </a:prstGeom>
          <a:noFill/>
        </p:spPr>
        <p:txBody>
          <a:bodyPr wrap="none" rtlCol="0">
            <a:spAutoFit/>
          </a:bodyPr>
          <a:lstStyle/>
          <a:p>
            <a:r>
              <a:rPr lang="cs-CZ" dirty="0" smtClean="0"/>
              <a:t>Porovnávání</a:t>
            </a:r>
            <a:endParaRPr lang="cs-CZ" dirty="0"/>
          </a:p>
        </p:txBody>
      </p:sp>
      <p:sp>
        <p:nvSpPr>
          <p:cNvPr id="8" name="TextovéPole 7"/>
          <p:cNvSpPr txBox="1"/>
          <p:nvPr/>
        </p:nvSpPr>
        <p:spPr>
          <a:xfrm>
            <a:off x="1619672" y="3717032"/>
            <a:ext cx="1198533" cy="369332"/>
          </a:xfrm>
          <a:prstGeom prst="rect">
            <a:avLst/>
          </a:prstGeom>
          <a:noFill/>
        </p:spPr>
        <p:txBody>
          <a:bodyPr wrap="none" rtlCol="0">
            <a:spAutoFit/>
          </a:bodyPr>
          <a:lstStyle/>
          <a:p>
            <a:r>
              <a:rPr lang="cs-CZ" dirty="0" smtClean="0"/>
              <a:t>Vzorkování</a:t>
            </a:r>
            <a:endParaRPr lang="cs-CZ" dirty="0"/>
          </a:p>
        </p:txBody>
      </p:sp>
      <p:sp>
        <p:nvSpPr>
          <p:cNvPr id="9" name="TextovéPole 8"/>
          <p:cNvSpPr txBox="1"/>
          <p:nvPr/>
        </p:nvSpPr>
        <p:spPr>
          <a:xfrm>
            <a:off x="2987824" y="6093296"/>
            <a:ext cx="1198533" cy="369332"/>
          </a:xfrm>
          <a:prstGeom prst="rect">
            <a:avLst/>
          </a:prstGeom>
          <a:noFill/>
        </p:spPr>
        <p:txBody>
          <a:bodyPr wrap="none" rtlCol="0">
            <a:spAutoFit/>
          </a:bodyPr>
          <a:lstStyle/>
          <a:p>
            <a:r>
              <a:rPr lang="cs-CZ" dirty="0" smtClean="0"/>
              <a:t>Vzorkování</a:t>
            </a:r>
            <a:endParaRPr lang="cs-CZ" dirty="0"/>
          </a:p>
        </p:txBody>
      </p:sp>
      <p:sp>
        <p:nvSpPr>
          <p:cNvPr id="10" name="TextovéPole 9"/>
          <p:cNvSpPr txBox="1"/>
          <p:nvPr/>
        </p:nvSpPr>
        <p:spPr>
          <a:xfrm>
            <a:off x="4644008" y="2780928"/>
            <a:ext cx="1198533" cy="369332"/>
          </a:xfrm>
          <a:prstGeom prst="rect">
            <a:avLst/>
          </a:prstGeom>
          <a:noFill/>
        </p:spPr>
        <p:txBody>
          <a:bodyPr wrap="none" rtlCol="0">
            <a:spAutoFit/>
          </a:bodyPr>
          <a:lstStyle/>
          <a:p>
            <a:r>
              <a:rPr lang="cs-CZ" dirty="0" smtClean="0"/>
              <a:t>Vzorkování</a:t>
            </a:r>
            <a:endParaRPr lang="cs-CZ" dirty="0"/>
          </a:p>
        </p:txBody>
      </p:sp>
      <p:sp>
        <p:nvSpPr>
          <p:cNvPr id="11" name="TextovéPole 10"/>
          <p:cNvSpPr txBox="1"/>
          <p:nvPr/>
        </p:nvSpPr>
        <p:spPr>
          <a:xfrm>
            <a:off x="4644008" y="1700808"/>
            <a:ext cx="3682483" cy="769441"/>
          </a:xfrm>
          <a:prstGeom prst="rect">
            <a:avLst/>
          </a:prstGeom>
          <a:noFill/>
        </p:spPr>
        <p:txBody>
          <a:bodyPr wrap="none" rtlCol="0">
            <a:spAutoFit/>
          </a:bodyPr>
          <a:lstStyle/>
          <a:p>
            <a:r>
              <a:rPr lang="en-US" sz="4400" b="1" dirty="0" smtClean="0">
                <a:sym typeface="Wingdings" pitchFamily="2" charset="2"/>
              </a:rPr>
              <a:t></a:t>
            </a:r>
            <a:r>
              <a:rPr lang="cs-CZ" sz="4400" b="1" dirty="0" smtClean="0"/>
              <a:t>Předpoklady</a:t>
            </a:r>
            <a:endParaRPr lang="cs-CZ" sz="4400" b="1" dirty="0"/>
          </a:p>
        </p:txBody>
      </p:sp>
      <p:sp>
        <p:nvSpPr>
          <p:cNvPr id="12" name="TextovéPole 11"/>
          <p:cNvSpPr txBox="1"/>
          <p:nvPr/>
        </p:nvSpPr>
        <p:spPr>
          <a:xfrm>
            <a:off x="6372200" y="4653136"/>
            <a:ext cx="2630335" cy="923330"/>
          </a:xfrm>
          <a:prstGeom prst="rect">
            <a:avLst/>
          </a:prstGeom>
          <a:noFill/>
        </p:spPr>
        <p:txBody>
          <a:bodyPr wrap="none" rtlCol="0">
            <a:spAutoFit/>
          </a:bodyPr>
          <a:lstStyle/>
          <a:p>
            <a:r>
              <a:rPr lang="cs-CZ" sz="5400" b="1" dirty="0" smtClean="0">
                <a:sym typeface="Wingdings" pitchFamily="2" charset="2"/>
              </a:rPr>
              <a:t></a:t>
            </a:r>
            <a:r>
              <a:rPr lang="cs-CZ" sz="5400" b="1" dirty="0" smtClean="0"/>
              <a:t>Teorie</a:t>
            </a:r>
            <a:endParaRPr lang="cs-CZ" sz="54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32770" name="Picture 2" descr="http://farm5.staticflickr.com/4047/4327188888_34b79b7bbb_b.jpg"/>
          <p:cNvPicPr>
            <a:picLocks noChangeAspect="1" noChangeArrowheads="1"/>
          </p:cNvPicPr>
          <p:nvPr/>
        </p:nvPicPr>
        <p:blipFill>
          <a:blip r:embed="rId2" cstate="print"/>
          <a:srcRect l="10796"/>
          <a:stretch>
            <a:fillRect/>
          </a:stretch>
        </p:blipFill>
        <p:spPr bwMode="auto">
          <a:xfrm>
            <a:off x="-8490" y="14238"/>
            <a:ext cx="9152490" cy="6843762"/>
          </a:xfrm>
          <a:prstGeom prst="rect">
            <a:avLst/>
          </a:prstGeom>
          <a:noFill/>
        </p:spPr>
      </p:pic>
      <p:sp>
        <p:nvSpPr>
          <p:cNvPr id="5" name="Obdélník 4"/>
          <p:cNvSpPr/>
          <p:nvPr/>
        </p:nvSpPr>
        <p:spPr>
          <a:xfrm>
            <a:off x="3275856" y="5733256"/>
            <a:ext cx="5400600" cy="584775"/>
          </a:xfrm>
          <a:prstGeom prst="rect">
            <a:avLst/>
          </a:prstGeom>
          <a:solidFill>
            <a:schemeClr val="tx1">
              <a:alpha val="50000"/>
            </a:schemeClr>
          </a:solidFill>
        </p:spPr>
        <p:txBody>
          <a:bodyPr wrap="square">
            <a:spAutoFit/>
          </a:bodyPr>
          <a:lstStyle/>
          <a:p>
            <a:pPr algn="ctr"/>
            <a:r>
              <a:rPr lang="cs-CZ" sz="3200" b="1" dirty="0" smtClean="0">
                <a:solidFill>
                  <a:schemeClr val="accent1"/>
                </a:solidFill>
              </a:rPr>
              <a:t>Historie výzkumů v ISK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Historie výzkumů v ISK I</a:t>
            </a:r>
            <a:endParaRPr lang="cs-CZ" dirty="0"/>
          </a:p>
        </p:txBody>
      </p:sp>
      <p:sp>
        <p:nvSpPr>
          <p:cNvPr id="3" name="Zástupný symbol pro obsah 2"/>
          <p:cNvSpPr>
            <a:spLocks noGrp="1"/>
          </p:cNvSpPr>
          <p:nvPr>
            <p:ph idx="1"/>
          </p:nvPr>
        </p:nvSpPr>
        <p:spPr/>
        <p:txBody>
          <a:bodyPr>
            <a:normAutofit fontScale="62500" lnSpcReduction="20000"/>
          </a:bodyPr>
          <a:lstStyle/>
          <a:p>
            <a:pPr>
              <a:buNone/>
            </a:pPr>
            <a:r>
              <a:rPr lang="cs-CZ" b="1" dirty="0" smtClean="0"/>
              <a:t>Počátky:</a:t>
            </a:r>
          </a:p>
          <a:p>
            <a:pPr>
              <a:buFont typeface="Arial" charset="0"/>
              <a:buChar char="•"/>
            </a:pPr>
            <a:r>
              <a:rPr lang="cs-CZ" dirty="0" smtClean="0"/>
              <a:t>University </a:t>
            </a:r>
            <a:r>
              <a:rPr lang="cs-CZ" dirty="0" err="1" smtClean="0"/>
              <a:t>of</a:t>
            </a:r>
            <a:r>
              <a:rPr lang="cs-CZ" dirty="0" smtClean="0"/>
              <a:t> Chicago</a:t>
            </a:r>
          </a:p>
          <a:p>
            <a:pPr>
              <a:buFont typeface="Arial" charset="0"/>
              <a:buChar char="•"/>
            </a:pPr>
            <a:r>
              <a:rPr lang="cs-CZ" dirty="0" smtClean="0"/>
              <a:t>citační analýzy</a:t>
            </a:r>
          </a:p>
          <a:p>
            <a:pPr>
              <a:buFont typeface="Arial" charset="0"/>
              <a:buChar char="•"/>
            </a:pPr>
            <a:r>
              <a:rPr lang="cs-CZ" dirty="0" smtClean="0"/>
              <a:t>výzkumy </a:t>
            </a:r>
            <a:r>
              <a:rPr lang="cs-CZ" dirty="0" smtClean="0"/>
              <a:t>čtenářství</a:t>
            </a:r>
          </a:p>
          <a:p>
            <a:pPr>
              <a:buFont typeface="Arial" charset="0"/>
              <a:buChar char="•"/>
            </a:pPr>
            <a:r>
              <a:rPr lang="cs-CZ" dirty="0" smtClean="0"/>
              <a:t>první výzkumy informačního chování</a:t>
            </a:r>
            <a:endParaRPr lang="cs-CZ" dirty="0" smtClean="0"/>
          </a:p>
          <a:p>
            <a:endParaRPr lang="cs-CZ" b="1" dirty="0" smtClean="0"/>
          </a:p>
          <a:p>
            <a:pPr>
              <a:buNone/>
            </a:pPr>
            <a:r>
              <a:rPr lang="cs-CZ" b="1" dirty="0" smtClean="0"/>
              <a:t>50-60. léta:</a:t>
            </a:r>
          </a:p>
          <a:p>
            <a:pPr>
              <a:buFont typeface="Arial" charset="0"/>
              <a:buChar char="•"/>
            </a:pPr>
            <a:r>
              <a:rPr lang="cs-CZ" dirty="0" smtClean="0"/>
              <a:t>typicky </a:t>
            </a:r>
            <a:r>
              <a:rPr lang="cs-CZ" dirty="0" smtClean="0"/>
              <a:t>kvantitativní výzkumy (dotazníky, </a:t>
            </a:r>
            <a:r>
              <a:rPr lang="cs-CZ" dirty="0"/>
              <a:t>rozhovory), historické metody</a:t>
            </a:r>
            <a:endParaRPr lang="cs-CZ" dirty="0" smtClean="0"/>
          </a:p>
          <a:p>
            <a:pPr>
              <a:buFont typeface="Arial" charset="0"/>
              <a:buChar char="•"/>
            </a:pPr>
            <a:r>
              <a:rPr lang="cs-CZ" dirty="0" smtClean="0"/>
              <a:t>počátky výzkumu </a:t>
            </a:r>
            <a:r>
              <a:rPr lang="cs-CZ" dirty="0" smtClean="0"/>
              <a:t>informačního chování a </a:t>
            </a:r>
            <a:r>
              <a:rPr lang="cs-CZ" dirty="0" err="1" smtClean="0"/>
              <a:t>information</a:t>
            </a:r>
            <a:r>
              <a:rPr lang="cs-CZ" dirty="0" smtClean="0"/>
              <a:t> </a:t>
            </a:r>
            <a:r>
              <a:rPr lang="cs-CZ" dirty="0" err="1" smtClean="0"/>
              <a:t>retrieval</a:t>
            </a:r>
            <a:r>
              <a:rPr lang="cs-CZ" dirty="0" smtClean="0"/>
              <a:t> (zvyšování efektivity při vyhledávání</a:t>
            </a:r>
            <a:r>
              <a:rPr lang="cs-CZ" dirty="0" smtClean="0"/>
              <a:t>)</a:t>
            </a:r>
          </a:p>
          <a:p>
            <a:pPr>
              <a:buFont typeface="Arial" charset="0"/>
              <a:buChar char="•"/>
            </a:pPr>
            <a:r>
              <a:rPr lang="cs-CZ" dirty="0"/>
              <a:t>Nejčastější: studia vědců a inženýrů, dále využívání katalogů, </a:t>
            </a:r>
            <a:r>
              <a:rPr lang="cs-CZ" dirty="0" smtClean="0"/>
              <a:t>veřejnost</a:t>
            </a:r>
          </a:p>
          <a:p>
            <a:pPr marL="118872" indent="0">
              <a:buNone/>
            </a:pPr>
            <a:endParaRPr lang="cs-CZ" dirty="0" smtClean="0"/>
          </a:p>
          <a:p>
            <a:r>
              <a:rPr lang="cs-CZ" b="1" dirty="0"/>
              <a:t>První pokusy o zobecnění </a:t>
            </a:r>
            <a:r>
              <a:rPr lang="cs-CZ" b="1" dirty="0" smtClean="0"/>
              <a:t>pozorování</a:t>
            </a:r>
            <a:endParaRPr lang="cs-CZ" b="1" dirty="0"/>
          </a:p>
          <a:p>
            <a:pPr lvl="1"/>
            <a:r>
              <a:rPr lang="cs-CZ" dirty="0"/>
              <a:t>Lidé vyhledávají informace, které jsou nejdosažitelnější</a:t>
            </a:r>
          </a:p>
          <a:p>
            <a:pPr lvl="1"/>
            <a:r>
              <a:rPr lang="cs-CZ" dirty="0"/>
              <a:t>F2F komunikace jako primární zdroj informací</a:t>
            </a:r>
          </a:p>
          <a:p>
            <a:pPr lvl="1"/>
            <a:r>
              <a:rPr lang="cs-CZ" dirty="0"/>
              <a:t>Kvantita informací nemusí být vždy pozitivní – kritická mez, poté zamezuje použitelnosti</a:t>
            </a:r>
          </a:p>
          <a:p>
            <a:pPr marL="118872" indent="0">
              <a:buNone/>
            </a:pPr>
            <a:endParaRPr lang="cs-C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Historie výzkumů v ISK I</a:t>
            </a:r>
            <a:endParaRPr lang="cs-CZ" dirty="0"/>
          </a:p>
        </p:txBody>
      </p:sp>
      <p:sp>
        <p:nvSpPr>
          <p:cNvPr id="3" name="Zástupný symbol pro obsah 2"/>
          <p:cNvSpPr>
            <a:spLocks noGrp="1"/>
          </p:cNvSpPr>
          <p:nvPr>
            <p:ph idx="1"/>
          </p:nvPr>
        </p:nvSpPr>
        <p:spPr/>
        <p:txBody>
          <a:bodyPr>
            <a:normAutofit fontScale="62500" lnSpcReduction="20000"/>
          </a:bodyPr>
          <a:lstStyle/>
          <a:p>
            <a:pPr>
              <a:buNone/>
            </a:pPr>
            <a:r>
              <a:rPr lang="cs-CZ" b="1" dirty="0" smtClean="0"/>
              <a:t>Tzv. systémové paradigma (první generace) výzkumu informačního chování </a:t>
            </a:r>
            <a:endParaRPr lang="cs-CZ" dirty="0" smtClean="0"/>
          </a:p>
          <a:p>
            <a:r>
              <a:rPr lang="cs-CZ" dirty="0"/>
              <a:t>Výzkum orientovaný na jednotlivé úkoly, individuální využití informací, na sociodemografické charakteristiky</a:t>
            </a:r>
          </a:p>
          <a:p>
            <a:r>
              <a:rPr lang="cs-CZ" dirty="0"/>
              <a:t>Otázky typu: „Jak často je systém využívaný?“</a:t>
            </a:r>
          </a:p>
          <a:p>
            <a:pPr marL="118872" indent="0">
              <a:buNone/>
            </a:pPr>
            <a:r>
              <a:rPr lang="cs-CZ" dirty="0"/>
              <a:t>Představitelé:</a:t>
            </a:r>
          </a:p>
          <a:p>
            <a:pPr lvl="1"/>
            <a:r>
              <a:rPr lang="cs-CZ" dirty="0" err="1"/>
              <a:t>Paisley</a:t>
            </a:r>
            <a:r>
              <a:rPr lang="cs-CZ" dirty="0"/>
              <a:t>, W. (1968). </a:t>
            </a:r>
            <a:r>
              <a:rPr lang="cs-CZ" dirty="0" err="1"/>
              <a:t>Information</a:t>
            </a:r>
            <a:r>
              <a:rPr lang="cs-CZ" dirty="0"/>
              <a:t> </a:t>
            </a:r>
            <a:r>
              <a:rPr lang="cs-CZ" dirty="0" err="1"/>
              <a:t>needs</a:t>
            </a:r>
            <a:r>
              <a:rPr lang="cs-CZ" dirty="0"/>
              <a:t> and </a:t>
            </a:r>
            <a:r>
              <a:rPr lang="cs-CZ" dirty="0" err="1"/>
              <a:t>uses</a:t>
            </a:r>
            <a:r>
              <a:rPr lang="cs-CZ" dirty="0"/>
              <a:t>. In C. A. </a:t>
            </a:r>
            <a:r>
              <a:rPr lang="cs-CZ" dirty="0" err="1"/>
              <a:t>Cuadra</a:t>
            </a:r>
            <a:r>
              <a:rPr lang="cs-CZ" dirty="0"/>
              <a:t> (Ed.), </a:t>
            </a:r>
            <a:r>
              <a:rPr lang="cs-CZ" i="1" dirty="0" err="1"/>
              <a:t>Annual</a:t>
            </a:r>
            <a:r>
              <a:rPr lang="cs-CZ" i="1" dirty="0"/>
              <a:t> </a:t>
            </a:r>
            <a:r>
              <a:rPr lang="cs-CZ" i="1" dirty="0" err="1"/>
              <a:t>Review</a:t>
            </a:r>
            <a:r>
              <a:rPr lang="cs-CZ" i="1" dirty="0"/>
              <a:t> </a:t>
            </a:r>
            <a:r>
              <a:rPr lang="cs-CZ" i="1" dirty="0" err="1"/>
              <a:t>of</a:t>
            </a:r>
            <a:r>
              <a:rPr lang="cs-CZ" i="1" dirty="0"/>
              <a:t> </a:t>
            </a:r>
            <a:r>
              <a:rPr lang="cs-CZ" i="1" dirty="0" err="1"/>
              <a:t>Information</a:t>
            </a:r>
            <a:r>
              <a:rPr lang="cs-CZ" i="1" dirty="0"/>
              <a:t> Science and Technology,</a:t>
            </a:r>
            <a:r>
              <a:rPr lang="cs-CZ" dirty="0"/>
              <a:t> Vol, 3, pp. 1-30. Chicago: </a:t>
            </a:r>
            <a:r>
              <a:rPr lang="cs-CZ" dirty="0" err="1"/>
              <a:t>Encyclopedia</a:t>
            </a:r>
            <a:r>
              <a:rPr lang="cs-CZ" dirty="0"/>
              <a:t> </a:t>
            </a:r>
            <a:r>
              <a:rPr lang="cs-CZ" dirty="0" err="1"/>
              <a:t>Britannica</a:t>
            </a:r>
            <a:r>
              <a:rPr lang="cs-CZ" dirty="0"/>
              <a:t>.</a:t>
            </a:r>
          </a:p>
          <a:p>
            <a:pPr lvl="1"/>
            <a:r>
              <a:rPr lang="cs-CZ" dirty="0" err="1"/>
              <a:t>Parker</a:t>
            </a:r>
            <a:r>
              <a:rPr lang="cs-CZ" dirty="0"/>
              <a:t>, E.B., &amp; </a:t>
            </a:r>
            <a:r>
              <a:rPr lang="cs-CZ" dirty="0" err="1"/>
              <a:t>Paisley</a:t>
            </a:r>
            <a:r>
              <a:rPr lang="cs-CZ" dirty="0"/>
              <a:t>, W.J. (1966). </a:t>
            </a:r>
            <a:r>
              <a:rPr lang="cs-CZ" dirty="0" err="1"/>
              <a:t>Research</a:t>
            </a:r>
            <a:r>
              <a:rPr lang="cs-CZ" dirty="0"/>
              <a:t> </a:t>
            </a:r>
            <a:r>
              <a:rPr lang="cs-CZ" dirty="0" err="1"/>
              <a:t>for</a:t>
            </a:r>
            <a:r>
              <a:rPr lang="cs-CZ" dirty="0"/>
              <a:t> </a:t>
            </a:r>
            <a:r>
              <a:rPr lang="cs-CZ" dirty="0" err="1"/>
              <a:t>psychologists</a:t>
            </a:r>
            <a:r>
              <a:rPr lang="cs-CZ" dirty="0"/>
              <a:t> </a:t>
            </a:r>
            <a:r>
              <a:rPr lang="cs-CZ" dirty="0" err="1"/>
              <a:t>at</a:t>
            </a:r>
            <a:r>
              <a:rPr lang="cs-CZ" dirty="0"/>
              <a:t> </a:t>
            </a:r>
            <a:r>
              <a:rPr lang="cs-CZ" dirty="0" err="1"/>
              <a:t>the</a:t>
            </a:r>
            <a:r>
              <a:rPr lang="cs-CZ" dirty="0"/>
              <a:t> interface </a:t>
            </a:r>
            <a:r>
              <a:rPr lang="cs-CZ" dirty="0" err="1"/>
              <a:t>of</a:t>
            </a:r>
            <a:r>
              <a:rPr lang="cs-CZ" dirty="0"/>
              <a:t> </a:t>
            </a:r>
            <a:r>
              <a:rPr lang="cs-CZ" dirty="0" err="1"/>
              <a:t>scientists</a:t>
            </a:r>
            <a:r>
              <a:rPr lang="cs-CZ" dirty="0"/>
              <a:t> and his </a:t>
            </a:r>
            <a:r>
              <a:rPr lang="cs-CZ" dirty="0" err="1"/>
              <a:t>information</a:t>
            </a:r>
            <a:r>
              <a:rPr lang="cs-CZ" dirty="0"/>
              <a:t> </a:t>
            </a:r>
            <a:r>
              <a:rPr lang="cs-CZ" dirty="0" err="1"/>
              <a:t>system</a:t>
            </a:r>
            <a:r>
              <a:rPr lang="cs-CZ" dirty="0"/>
              <a:t>. </a:t>
            </a:r>
            <a:r>
              <a:rPr lang="cs-CZ" i="1" dirty="0" err="1"/>
              <a:t>American</a:t>
            </a:r>
            <a:r>
              <a:rPr lang="cs-CZ" i="1" dirty="0"/>
              <a:t> </a:t>
            </a:r>
            <a:r>
              <a:rPr lang="cs-CZ" i="1" dirty="0" err="1"/>
              <a:t>Psychologist</a:t>
            </a:r>
            <a:r>
              <a:rPr lang="cs-CZ" dirty="0"/>
              <a:t>, </a:t>
            </a:r>
            <a:r>
              <a:rPr lang="cs-CZ" b="1" dirty="0"/>
              <a:t>21</a:t>
            </a:r>
            <a:r>
              <a:rPr lang="cs-CZ" dirty="0"/>
              <a:t>(</a:t>
            </a:r>
            <a:r>
              <a:rPr lang="cs-CZ" dirty="0" err="1"/>
              <a:t>November</a:t>
            </a:r>
            <a:r>
              <a:rPr lang="cs-CZ" dirty="0"/>
              <a:t>), 1061-1071.</a:t>
            </a:r>
          </a:p>
          <a:p>
            <a:pPr lvl="1"/>
            <a:r>
              <a:rPr lang="en-US" dirty="0"/>
              <a:t>Bates, M. J. (1973). Review of literature relating to the identification of user groups and their needs. In C.P. Bourne, V. Rosenberg, M.J. Bates &amp; G. R. </a:t>
            </a:r>
            <a:r>
              <a:rPr lang="en-US" dirty="0" err="1"/>
              <a:t>Perolman</a:t>
            </a:r>
            <a:r>
              <a:rPr lang="en-US" dirty="0"/>
              <a:t>, </a:t>
            </a:r>
            <a:r>
              <a:rPr lang="en-US" i="1" dirty="0"/>
              <a:t>Preliminary investigation of present and potential library and information service needs. Final report</a:t>
            </a:r>
            <a:r>
              <a:rPr lang="en-US" dirty="0"/>
              <a:t> (pp. 36-68). Washington, DC: U.S. National Commission on Libraries and Information Science, February 1973. ERIC Document Reproduction Service No. ED073786.</a:t>
            </a:r>
            <a:r>
              <a:rPr lang="cs-CZ" i="1" dirty="0"/>
              <a:t> (přehledová studie</a:t>
            </a:r>
            <a:r>
              <a:rPr lang="cs-CZ" i="1" dirty="0" smtClean="0"/>
              <a:t>)</a:t>
            </a:r>
            <a:endParaRPr lang="en-US" i="1" dirty="0"/>
          </a:p>
        </p:txBody>
      </p:sp>
    </p:spTree>
    <p:extLst>
      <p:ext uri="{BB962C8B-B14F-4D97-AF65-F5344CB8AC3E}">
        <p14:creationId xmlns:p14="http://schemas.microsoft.com/office/powerpoint/2010/main" val="1502478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Historie výzkumů v ISK II</a:t>
            </a:r>
            <a:endParaRPr lang="cs-CZ" dirty="0"/>
          </a:p>
        </p:txBody>
      </p:sp>
      <p:sp>
        <p:nvSpPr>
          <p:cNvPr id="3" name="Zástupný symbol pro obsah 2"/>
          <p:cNvSpPr>
            <a:spLocks noGrp="1"/>
          </p:cNvSpPr>
          <p:nvPr>
            <p:ph idx="1"/>
          </p:nvPr>
        </p:nvSpPr>
        <p:spPr/>
        <p:txBody>
          <a:bodyPr>
            <a:normAutofit fontScale="92500" lnSpcReduction="10000"/>
          </a:bodyPr>
          <a:lstStyle/>
          <a:p>
            <a:pPr>
              <a:buNone/>
            </a:pPr>
            <a:r>
              <a:rPr lang="cs-CZ" b="1" dirty="0" smtClean="0"/>
              <a:t>60.–70. léta:</a:t>
            </a:r>
          </a:p>
          <a:p>
            <a:pPr>
              <a:buFont typeface="Arial" charset="0"/>
              <a:buChar char="•"/>
            </a:pPr>
            <a:r>
              <a:rPr lang="cs-CZ" dirty="0" smtClean="0"/>
              <a:t>výzkumy využívání informací a požadavků uživatelů</a:t>
            </a:r>
          </a:p>
          <a:p>
            <a:pPr>
              <a:buFont typeface="Arial" charset="0"/>
              <a:buChar char="•"/>
            </a:pPr>
            <a:r>
              <a:rPr lang="cs-CZ" dirty="0" smtClean="0"/>
              <a:t>výzkum ve vyhledávání informací (formulace dotazu, techniky vyhledávání)</a:t>
            </a:r>
          </a:p>
          <a:p>
            <a:pPr>
              <a:buFont typeface="Arial" charset="0"/>
              <a:buChar char="•"/>
            </a:pPr>
            <a:r>
              <a:rPr lang="cs-CZ" dirty="0" smtClean="0"/>
              <a:t>výzkumy prováděné v týmech</a:t>
            </a:r>
          </a:p>
          <a:p>
            <a:pPr>
              <a:buFont typeface="Arial" charset="0"/>
              <a:buChar char="•"/>
            </a:pPr>
            <a:r>
              <a:rPr lang="cs-CZ" dirty="0" smtClean="0"/>
              <a:t>univerzity výzkumnými centry (PhD programy)</a:t>
            </a:r>
          </a:p>
          <a:p>
            <a:pPr>
              <a:buFont typeface="Arial" charset="0"/>
              <a:buChar char="•"/>
            </a:pPr>
            <a:r>
              <a:rPr lang="cs-CZ" dirty="0" smtClean="0"/>
              <a:t>snižování financování základního výzkumu</a:t>
            </a:r>
          </a:p>
          <a:p>
            <a:pPr>
              <a:buFont typeface="Arial" charset="0"/>
              <a:buChar char="•"/>
            </a:pPr>
            <a:r>
              <a:rPr lang="cs-CZ" dirty="0" smtClean="0"/>
              <a:t>konference, semináře</a:t>
            </a:r>
          </a:p>
          <a:p>
            <a:pPr>
              <a:buFont typeface="Arial" charset="0"/>
              <a:buChar char="•"/>
            </a:pPr>
            <a:r>
              <a:rPr lang="cs-CZ" dirty="0" smtClean="0"/>
              <a:t>zvýšený zájem o výzkum mimo ISK</a:t>
            </a:r>
            <a:endParaRPr lang="cs-CZ"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Historie výzkumů v ISK III</a:t>
            </a:r>
            <a:endParaRPr lang="cs-CZ" dirty="0"/>
          </a:p>
        </p:txBody>
      </p:sp>
      <p:sp>
        <p:nvSpPr>
          <p:cNvPr id="3" name="Zástupný symbol pro obsah 2"/>
          <p:cNvSpPr>
            <a:spLocks noGrp="1"/>
          </p:cNvSpPr>
          <p:nvPr>
            <p:ph idx="1"/>
          </p:nvPr>
        </p:nvSpPr>
        <p:spPr/>
        <p:txBody>
          <a:bodyPr>
            <a:noAutofit/>
          </a:bodyPr>
          <a:lstStyle/>
          <a:p>
            <a:pPr>
              <a:buNone/>
            </a:pPr>
            <a:r>
              <a:rPr lang="cs-CZ" sz="2600" b="1" dirty="0" smtClean="0"/>
              <a:t>80. léta – 2000:</a:t>
            </a:r>
          </a:p>
          <a:p>
            <a:pPr>
              <a:buFont typeface="Arial" charset="0"/>
              <a:buChar char="•"/>
            </a:pPr>
            <a:r>
              <a:rPr lang="cs-CZ" sz="2600" dirty="0" smtClean="0"/>
              <a:t>důraz na aplikovaný výzkum (propojování výzkumných center a komerčního sektoru)</a:t>
            </a:r>
          </a:p>
          <a:p>
            <a:pPr>
              <a:buFont typeface="Arial" charset="0"/>
              <a:buChar char="•"/>
            </a:pPr>
            <a:r>
              <a:rPr lang="cs-CZ" sz="2600" dirty="0" smtClean="0"/>
              <a:t>nové oblasti zkoumání: online </a:t>
            </a:r>
            <a:r>
              <a:rPr lang="cs-CZ" sz="2600" dirty="0" err="1" smtClean="0"/>
              <a:t>retrieval</a:t>
            </a:r>
            <a:r>
              <a:rPr lang="cs-CZ" sz="2600" dirty="0" smtClean="0"/>
              <a:t>, digitální knihovny, aplikace ICT, informační chování, e-</a:t>
            </a:r>
            <a:r>
              <a:rPr lang="cs-CZ" sz="2600" dirty="0" err="1" smtClean="0"/>
              <a:t>health</a:t>
            </a:r>
            <a:r>
              <a:rPr lang="cs-CZ" sz="2600" dirty="0" smtClean="0"/>
              <a:t>, …</a:t>
            </a:r>
          </a:p>
          <a:p>
            <a:pPr>
              <a:buFont typeface="Arial" charset="0"/>
              <a:buChar char="•"/>
            </a:pPr>
            <a:r>
              <a:rPr lang="cs-CZ" sz="2600" dirty="0" smtClean="0"/>
              <a:t>objevují se nové metody (zejména kvalitativní výzkumy)</a:t>
            </a:r>
          </a:p>
          <a:p>
            <a:endParaRPr lang="cs-CZ" sz="2600" b="1" dirty="0" smtClean="0"/>
          </a:p>
          <a:p>
            <a:pPr>
              <a:buNone/>
            </a:pPr>
            <a:r>
              <a:rPr lang="cs-CZ" sz="2600" b="1" dirty="0" smtClean="0"/>
              <a:t>Nové trendy:</a:t>
            </a:r>
          </a:p>
          <a:p>
            <a:pPr>
              <a:buFont typeface="Arial" charset="0"/>
              <a:buChar char="•"/>
            </a:pPr>
            <a:r>
              <a:rPr lang="it-IT" sz="2600" dirty="0" smtClean="0"/>
              <a:t>interdisciplinarita (důležitá i pro financování výzkumu)</a:t>
            </a:r>
          </a:p>
          <a:p>
            <a:pPr>
              <a:buFont typeface="Arial" charset="0"/>
              <a:buChar char="•"/>
            </a:pPr>
            <a:r>
              <a:rPr lang="cs-CZ" sz="2600" dirty="0" smtClean="0"/>
              <a:t>široké spektrum metod, vyváženější použití</a:t>
            </a:r>
          </a:p>
          <a:p>
            <a:pPr>
              <a:buFont typeface="Arial" charset="0"/>
              <a:buChar char="•"/>
            </a:pPr>
            <a:r>
              <a:rPr lang="cs-CZ" sz="2600" dirty="0" smtClean="0"/>
              <a:t>EBL </a:t>
            </a:r>
            <a:r>
              <a:rPr lang="cs-CZ" sz="2600" dirty="0" err="1" smtClean="0"/>
              <a:t>movement</a:t>
            </a:r>
            <a:r>
              <a:rPr lang="cs-CZ" sz="2600" dirty="0" smtClean="0"/>
              <a:t> (evidence-</a:t>
            </a:r>
            <a:r>
              <a:rPr lang="cs-CZ" sz="2600" dirty="0" err="1" smtClean="0"/>
              <a:t>based</a:t>
            </a:r>
            <a:r>
              <a:rPr lang="cs-CZ" sz="2600" dirty="0" smtClean="0"/>
              <a:t> </a:t>
            </a:r>
            <a:r>
              <a:rPr lang="cs-CZ" sz="2600" dirty="0" err="1" smtClean="0"/>
              <a:t>librarianship</a:t>
            </a:r>
            <a:r>
              <a:rPr lang="cs-CZ" sz="2600" dirty="0" smtClean="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Historie výzkumů v ISK III</a:t>
            </a:r>
            <a:endParaRPr lang="cs-CZ" dirty="0"/>
          </a:p>
        </p:txBody>
      </p:sp>
      <p:sp>
        <p:nvSpPr>
          <p:cNvPr id="3" name="Zástupný symbol pro obsah 2"/>
          <p:cNvSpPr>
            <a:spLocks noGrp="1"/>
          </p:cNvSpPr>
          <p:nvPr>
            <p:ph idx="1"/>
          </p:nvPr>
        </p:nvSpPr>
        <p:spPr>
          <a:xfrm>
            <a:off x="457200" y="1775192"/>
            <a:ext cx="8229600" cy="948944"/>
          </a:xfrm>
        </p:spPr>
        <p:txBody>
          <a:bodyPr>
            <a:noAutofit/>
          </a:bodyPr>
          <a:lstStyle/>
          <a:p>
            <a:pPr>
              <a:buNone/>
            </a:pPr>
            <a:r>
              <a:rPr lang="cs-CZ" sz="2600" b="1" dirty="0" smtClean="0"/>
              <a:t>Druhá generace výzkumu informačního chování – na uživatele zaměřené paradigma</a:t>
            </a:r>
          </a:p>
          <a:p>
            <a:pPr>
              <a:buNone/>
            </a:pPr>
            <a:endParaRPr lang="cs-CZ" sz="2600" dirty="0" smtClean="0"/>
          </a:p>
        </p:txBody>
      </p:sp>
      <p:graphicFrame>
        <p:nvGraphicFramePr>
          <p:cNvPr id="4" name="Zástupný symbol pro obsah 3"/>
          <p:cNvGraphicFramePr>
            <a:graphicFrameLocks/>
          </p:cNvGraphicFramePr>
          <p:nvPr>
            <p:extLst>
              <p:ext uri="{D42A27DB-BD31-4B8C-83A1-F6EECF244321}">
                <p14:modId xmlns:p14="http://schemas.microsoft.com/office/powerpoint/2010/main" val="669234238"/>
              </p:ext>
            </p:extLst>
          </p:nvPr>
        </p:nvGraphicFramePr>
        <p:xfrm>
          <a:off x="683568" y="2724135"/>
          <a:ext cx="7232650" cy="4043680"/>
        </p:xfrm>
        <a:graphic>
          <a:graphicData uri="http://schemas.openxmlformats.org/drawingml/2006/table">
            <a:tbl>
              <a:tblPr firstRow="1" bandRow="1">
                <a:tableStyleId>{5C22544A-7EE6-4342-B048-85BDC9FD1C3A}</a:tableStyleId>
              </a:tblPr>
              <a:tblGrid>
                <a:gridCol w="3616614"/>
                <a:gridCol w="3616036"/>
              </a:tblGrid>
              <a:tr h="370840">
                <a:tc>
                  <a:txBody>
                    <a:bodyPr/>
                    <a:lstStyle/>
                    <a:p>
                      <a:r>
                        <a:rPr lang="cs-CZ" sz="1600" dirty="0" smtClean="0"/>
                        <a:t>Systémové</a:t>
                      </a:r>
                      <a:endParaRPr lang="cs-CZ" sz="1600" dirty="0"/>
                    </a:p>
                  </a:txBody>
                  <a:tcPr/>
                </a:tc>
                <a:tc>
                  <a:txBody>
                    <a:bodyPr/>
                    <a:lstStyle/>
                    <a:p>
                      <a:r>
                        <a:rPr lang="cs-CZ" sz="1600" dirty="0" smtClean="0"/>
                        <a:t>User-</a:t>
                      </a:r>
                      <a:r>
                        <a:rPr lang="cs-CZ" sz="1600" dirty="0" err="1" smtClean="0"/>
                        <a:t>centred</a:t>
                      </a:r>
                      <a:endParaRPr lang="cs-CZ" sz="1600" dirty="0"/>
                    </a:p>
                  </a:txBody>
                  <a:tcPr/>
                </a:tc>
              </a:tr>
              <a:tr h="370840">
                <a:tc>
                  <a:txBody>
                    <a:bodyPr/>
                    <a:lstStyle/>
                    <a:p>
                      <a:r>
                        <a:rPr lang="cs-CZ" sz="1600" dirty="0" smtClean="0"/>
                        <a:t>Objektivní informace</a:t>
                      </a:r>
                      <a:endParaRPr lang="cs-CZ" sz="1600" dirty="0"/>
                    </a:p>
                  </a:txBody>
                  <a:tcPr/>
                </a:tc>
                <a:tc>
                  <a:txBody>
                    <a:bodyPr/>
                    <a:lstStyle/>
                    <a:p>
                      <a:r>
                        <a:rPr lang="cs-CZ" sz="1600" dirty="0" smtClean="0"/>
                        <a:t>Subjektivní informace</a:t>
                      </a:r>
                      <a:endParaRPr lang="cs-CZ" sz="1600" dirty="0"/>
                    </a:p>
                  </a:txBody>
                  <a:tcPr/>
                </a:tc>
              </a:tr>
              <a:tr h="370840">
                <a:tc>
                  <a:txBody>
                    <a:bodyPr/>
                    <a:lstStyle/>
                    <a:p>
                      <a:r>
                        <a:rPr lang="cs-CZ" sz="1600" dirty="0" smtClean="0"/>
                        <a:t>Mechanické pojetí, pasivní</a:t>
                      </a:r>
                      <a:endParaRPr lang="cs-CZ" sz="1600" dirty="0"/>
                    </a:p>
                  </a:txBody>
                  <a:tcPr/>
                </a:tc>
                <a:tc>
                  <a:txBody>
                    <a:bodyPr/>
                    <a:lstStyle/>
                    <a:p>
                      <a:r>
                        <a:rPr lang="cs-CZ" sz="1600" dirty="0" smtClean="0"/>
                        <a:t>Konstruktivistické pojetí, aktivní</a:t>
                      </a:r>
                      <a:endParaRPr lang="cs-CZ" sz="1600" dirty="0"/>
                    </a:p>
                  </a:txBody>
                  <a:tcPr/>
                </a:tc>
              </a:tr>
              <a:tr h="370840">
                <a:tc>
                  <a:txBody>
                    <a:bodyPr/>
                    <a:lstStyle/>
                    <a:p>
                      <a:r>
                        <a:rPr lang="cs-CZ" sz="1600" dirty="0" smtClean="0"/>
                        <a:t>Formální informační systémy</a:t>
                      </a:r>
                      <a:endParaRPr lang="cs-CZ" sz="1600" dirty="0"/>
                    </a:p>
                  </a:txBody>
                  <a:tcPr/>
                </a:tc>
                <a:tc>
                  <a:txBody>
                    <a:bodyPr/>
                    <a:lstStyle/>
                    <a:p>
                      <a:r>
                        <a:rPr lang="cs-CZ" sz="1600" dirty="0" smtClean="0"/>
                        <a:t>Neformální komunikace, informační systémy</a:t>
                      </a:r>
                      <a:endParaRPr lang="cs-CZ" sz="1600" dirty="0"/>
                    </a:p>
                  </a:txBody>
                  <a:tcPr/>
                </a:tc>
              </a:tr>
              <a:tr h="370840">
                <a:tc>
                  <a:txBody>
                    <a:bodyPr/>
                    <a:lstStyle/>
                    <a:p>
                      <a:r>
                        <a:rPr lang="cs-CZ" sz="1600" dirty="0" smtClean="0"/>
                        <a:t>„Trans-</a:t>
                      </a:r>
                      <a:r>
                        <a:rPr lang="cs-CZ" sz="1600" dirty="0" err="1" smtClean="0"/>
                        <a:t>situationality</a:t>
                      </a:r>
                      <a:r>
                        <a:rPr lang="cs-CZ" sz="1600" dirty="0" smtClean="0"/>
                        <a:t>“</a:t>
                      </a:r>
                      <a:endParaRPr lang="cs-CZ"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smtClean="0"/>
                        <a:t>Situovanost</a:t>
                      </a:r>
                    </a:p>
                    <a:p>
                      <a:endParaRPr lang="cs-CZ" sz="1600" dirty="0"/>
                    </a:p>
                  </a:txBody>
                  <a:tcPr/>
                </a:tc>
              </a:tr>
              <a:tr h="370840">
                <a:tc>
                  <a:txBody>
                    <a:bodyPr/>
                    <a:lstStyle/>
                    <a:p>
                      <a:r>
                        <a:rPr lang="cs-CZ" sz="1600" dirty="0" smtClean="0"/>
                        <a:t>Atomistické, sleduje externí chování</a:t>
                      </a:r>
                      <a:endParaRPr lang="cs-CZ" sz="1600" dirty="0"/>
                    </a:p>
                  </a:txBody>
                  <a:tcPr/>
                </a:tc>
                <a:tc>
                  <a:txBody>
                    <a:bodyPr/>
                    <a:lstStyle/>
                    <a:p>
                      <a:r>
                        <a:rPr lang="cs-CZ" sz="1600" dirty="0" smtClean="0"/>
                        <a:t>Holistické</a:t>
                      </a:r>
                      <a:r>
                        <a:rPr lang="cs-CZ" sz="1600" baseline="0" dirty="0" smtClean="0"/>
                        <a:t> pojetí </a:t>
                      </a:r>
                      <a:r>
                        <a:rPr lang="cs-CZ" sz="1600" baseline="0" dirty="0" smtClean="0"/>
                        <a:t>zkušenosti, sleduje i interní podmínky</a:t>
                      </a:r>
                      <a:endParaRPr lang="cs-CZ" sz="1600" dirty="0"/>
                    </a:p>
                  </a:txBody>
                  <a:tcPr/>
                </a:tc>
              </a:tr>
              <a:tr h="370840">
                <a:tc>
                  <a:txBody>
                    <a:bodyPr/>
                    <a:lstStyle/>
                    <a:p>
                      <a:r>
                        <a:rPr lang="cs-CZ" sz="1600" dirty="0" smtClean="0"/>
                        <a:t>Informační potřeba =</a:t>
                      </a:r>
                      <a:r>
                        <a:rPr lang="cs-CZ" sz="1600" baseline="0" dirty="0" smtClean="0"/>
                        <a:t> </a:t>
                      </a:r>
                    </a:p>
                    <a:p>
                      <a:r>
                        <a:rPr lang="cs-CZ" sz="1600" b="0" i="1" kern="1200" dirty="0" smtClean="0">
                          <a:solidFill>
                            <a:schemeClr val="dk1"/>
                          </a:solidFill>
                          <a:effectLst/>
                          <a:latin typeface="+mn-lt"/>
                          <a:ea typeface="+mn-ea"/>
                          <a:cs typeface="+mn-cs"/>
                        </a:rPr>
                        <a:t>W</a:t>
                      </a:r>
                      <a:r>
                        <a:rPr lang="en-US" sz="1600" b="0" i="1" kern="1200" dirty="0" smtClean="0">
                          <a:solidFill>
                            <a:schemeClr val="dk1"/>
                          </a:solidFill>
                          <a:effectLst/>
                          <a:latin typeface="+mn-lt"/>
                          <a:ea typeface="+mn-ea"/>
                          <a:cs typeface="+mn-cs"/>
                        </a:rPr>
                        <a:t>hat it is in the information system that is needed</a:t>
                      </a:r>
                      <a:r>
                        <a:rPr lang="cs-CZ" sz="1600" b="0" i="1" kern="1200" dirty="0" smtClean="0">
                          <a:solidFill>
                            <a:schemeClr val="dk1"/>
                          </a:solidFill>
                          <a:effectLst/>
                          <a:latin typeface="+mn-lt"/>
                          <a:ea typeface="+mn-ea"/>
                          <a:cs typeface="+mn-cs"/>
                        </a:rPr>
                        <a:t>?</a:t>
                      </a:r>
                      <a:endParaRPr lang="cs-CZ" sz="16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smtClean="0"/>
                        <a:t>Informační potřeba =</a:t>
                      </a:r>
                      <a:r>
                        <a:rPr lang="cs-CZ" sz="1600" baseline="0" dirty="0" smtClean="0"/>
                        <a:t> </a:t>
                      </a:r>
                      <a:endParaRPr lang="cs-CZ" sz="1600" dirty="0" smtClean="0"/>
                    </a:p>
                    <a:p>
                      <a:r>
                        <a:rPr lang="cs-CZ" sz="1600" b="0" i="1" kern="1200" dirty="0" smtClean="0">
                          <a:solidFill>
                            <a:schemeClr val="dk1"/>
                          </a:solidFill>
                          <a:effectLst/>
                          <a:latin typeface="+mn-lt"/>
                          <a:ea typeface="+mn-ea"/>
                          <a:cs typeface="+mn-cs"/>
                        </a:rPr>
                        <a:t>W</a:t>
                      </a:r>
                      <a:r>
                        <a:rPr lang="en-US" sz="1600" b="0" i="1" kern="1200" dirty="0" smtClean="0">
                          <a:solidFill>
                            <a:schemeClr val="dk1"/>
                          </a:solidFill>
                          <a:effectLst/>
                          <a:latin typeface="+mn-lt"/>
                          <a:ea typeface="+mn-ea"/>
                          <a:cs typeface="+mn-cs"/>
                        </a:rPr>
                        <a:t>hat users think they need</a:t>
                      </a:r>
                      <a:r>
                        <a:rPr lang="cs-CZ" sz="1600" b="0" i="1" kern="1200" dirty="0" smtClean="0">
                          <a:solidFill>
                            <a:schemeClr val="dk1"/>
                          </a:solidFill>
                          <a:effectLst/>
                          <a:latin typeface="+mn-lt"/>
                          <a:ea typeface="+mn-ea"/>
                          <a:cs typeface="+mn-cs"/>
                        </a:rPr>
                        <a:t>?</a:t>
                      </a:r>
                      <a:endParaRPr lang="cs-CZ" sz="1600" i="1" dirty="0"/>
                    </a:p>
                  </a:txBody>
                  <a:tcPr/>
                </a:tc>
              </a:tr>
              <a:tr h="370840">
                <a:tc>
                  <a:txBody>
                    <a:bodyPr/>
                    <a:lstStyle/>
                    <a:p>
                      <a:r>
                        <a:rPr lang="cs-CZ" sz="1600" dirty="0" smtClean="0"/>
                        <a:t>Kvantitativní metodologie</a:t>
                      </a:r>
                      <a:endParaRPr lang="cs-CZ" sz="1600" dirty="0"/>
                    </a:p>
                  </a:txBody>
                  <a:tcPr/>
                </a:tc>
                <a:tc>
                  <a:txBody>
                    <a:bodyPr/>
                    <a:lstStyle/>
                    <a:p>
                      <a:r>
                        <a:rPr lang="cs-CZ" sz="1600" dirty="0" smtClean="0"/>
                        <a:t>Kvalitativní i kvantitativní metodologie</a:t>
                      </a:r>
                      <a:endParaRPr lang="cs-CZ" sz="1600" dirty="0"/>
                    </a:p>
                  </a:txBody>
                  <a:tcPr/>
                </a:tc>
              </a:tr>
            </a:tbl>
          </a:graphicData>
        </a:graphic>
      </p:graphicFrame>
    </p:spTree>
    <p:extLst>
      <p:ext uri="{BB962C8B-B14F-4D97-AF65-F5344CB8AC3E}">
        <p14:creationId xmlns:p14="http://schemas.microsoft.com/office/powerpoint/2010/main" val="4059488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O čem to dnes bude?</a:t>
            </a:r>
            <a:endParaRPr lang="cs-CZ" dirty="0"/>
          </a:p>
        </p:txBody>
      </p:sp>
      <p:sp>
        <p:nvSpPr>
          <p:cNvPr id="3" name="Zástupný symbol pro obsah 2"/>
          <p:cNvSpPr>
            <a:spLocks noGrp="1"/>
          </p:cNvSpPr>
          <p:nvPr>
            <p:ph idx="1"/>
          </p:nvPr>
        </p:nvSpPr>
        <p:spPr/>
        <p:txBody>
          <a:bodyPr/>
          <a:lstStyle/>
          <a:p>
            <a:r>
              <a:rPr lang="cs-CZ" dirty="0" smtClean="0"/>
              <a:t>Věda a vědecké poznávání</a:t>
            </a:r>
          </a:p>
          <a:p>
            <a:r>
              <a:rPr lang="cs-CZ" dirty="0" smtClean="0"/>
              <a:t>Typy výzkumů</a:t>
            </a:r>
          </a:p>
          <a:p>
            <a:r>
              <a:rPr lang="cs-CZ" dirty="0" smtClean="0"/>
              <a:t>Co je ISK za vědu?</a:t>
            </a:r>
          </a:p>
          <a:p>
            <a:r>
              <a:rPr lang="cs-CZ" dirty="0" smtClean="0"/>
              <a:t>Historie výzkumů v ISK</a:t>
            </a:r>
            <a:endParaRPr lang="cs-C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Historie výzkumů v ISK </a:t>
            </a:r>
            <a:r>
              <a:rPr lang="cs-CZ" dirty="0" smtClean="0"/>
              <a:t>IV</a:t>
            </a:r>
            <a:endParaRPr lang="cs-CZ" dirty="0"/>
          </a:p>
        </p:txBody>
      </p:sp>
      <p:sp>
        <p:nvSpPr>
          <p:cNvPr id="3" name="Zástupný symbol pro obsah 2"/>
          <p:cNvSpPr>
            <a:spLocks noGrp="1"/>
          </p:cNvSpPr>
          <p:nvPr>
            <p:ph idx="1"/>
          </p:nvPr>
        </p:nvSpPr>
        <p:spPr>
          <a:xfrm>
            <a:off x="457200" y="1775192"/>
            <a:ext cx="8229600" cy="4390112"/>
          </a:xfrm>
        </p:spPr>
        <p:txBody>
          <a:bodyPr>
            <a:noAutofit/>
          </a:bodyPr>
          <a:lstStyle/>
          <a:p>
            <a:pPr>
              <a:buNone/>
            </a:pPr>
            <a:r>
              <a:rPr lang="cs-CZ" sz="2600" b="1" dirty="0" smtClean="0"/>
              <a:t>90. léta – kognitivní přístup</a:t>
            </a:r>
          </a:p>
          <a:p>
            <a:pPr>
              <a:buNone/>
            </a:pPr>
            <a:endParaRPr lang="cs-CZ" sz="2600" b="1" dirty="0" smtClean="0"/>
          </a:p>
          <a:p>
            <a:r>
              <a:rPr lang="cs-CZ" sz="2000" dirty="0"/>
              <a:t>Interakce s informací – kognitivní proces</a:t>
            </a:r>
          </a:p>
          <a:p>
            <a:r>
              <a:rPr lang="cs-CZ" sz="2000" dirty="0"/>
              <a:t>Znalosti = mentální reprezentace, mentální modely, kognitivní struktury</a:t>
            </a:r>
          </a:p>
          <a:p>
            <a:r>
              <a:rPr lang="cs-CZ" sz="2000" dirty="0"/>
              <a:t>Koncepty z psychologie – např. kognitivní styly</a:t>
            </a:r>
          </a:p>
          <a:p>
            <a:pPr marL="0" indent="-45720">
              <a:buNone/>
            </a:pPr>
            <a:r>
              <a:rPr lang="cs-CZ" sz="2000" dirty="0"/>
              <a:t>Metodologie: nejčastěji experimenty, kvazi-experimenty, </a:t>
            </a:r>
            <a:r>
              <a:rPr lang="cs-CZ" sz="2000" dirty="0" err="1"/>
              <a:t>think</a:t>
            </a:r>
            <a:r>
              <a:rPr lang="cs-CZ" sz="2000" dirty="0"/>
              <a:t> </a:t>
            </a:r>
            <a:r>
              <a:rPr lang="cs-CZ" sz="2000" dirty="0" err="1"/>
              <a:t>aloud</a:t>
            </a:r>
            <a:endParaRPr lang="cs-CZ" sz="2000" dirty="0"/>
          </a:p>
          <a:p>
            <a:pPr marL="297180" indent="-342900"/>
            <a:r>
              <a:rPr lang="cs-CZ" sz="2000" dirty="0"/>
              <a:t>Sledované proměnné:</a:t>
            </a:r>
          </a:p>
          <a:p>
            <a:pPr marL="470916" lvl="1" indent="-342900"/>
            <a:r>
              <a:rPr lang="cs-CZ" sz="2000" dirty="0"/>
              <a:t>Čas potřebný pro provedení úkolu</a:t>
            </a:r>
          </a:p>
          <a:p>
            <a:pPr marL="470916" lvl="1" indent="-342900"/>
            <a:r>
              <a:rPr lang="cs-CZ" sz="2000" dirty="0"/>
              <a:t>Počet kanálů použitých pro vyhledání konkrétní informace</a:t>
            </a:r>
          </a:p>
          <a:p>
            <a:pPr marL="470916" lvl="1" indent="-342900"/>
            <a:r>
              <a:rPr lang="cs-CZ" sz="2000" dirty="0"/>
              <a:t>Způsob vyhledávání</a:t>
            </a:r>
          </a:p>
          <a:p>
            <a:pPr marL="470916" lvl="1" indent="-342900"/>
            <a:r>
              <a:rPr lang="cs-CZ" sz="2000" dirty="0"/>
              <a:t>Konstrukce relevance</a:t>
            </a:r>
          </a:p>
          <a:p>
            <a:pPr marL="470916" lvl="1" indent="-342900"/>
            <a:r>
              <a:rPr lang="cs-CZ" sz="2000" dirty="0"/>
              <a:t>Preferovaný vzhled reprezentace vyhledaných informací</a:t>
            </a:r>
          </a:p>
          <a:p>
            <a:pPr>
              <a:buNone/>
            </a:pPr>
            <a:endParaRPr lang="cs-CZ" sz="2600" b="1" dirty="0" smtClean="0"/>
          </a:p>
          <a:p>
            <a:pPr>
              <a:buNone/>
            </a:pPr>
            <a:endParaRPr lang="cs-CZ" sz="2600" dirty="0" smtClean="0"/>
          </a:p>
        </p:txBody>
      </p:sp>
    </p:spTree>
    <p:extLst>
      <p:ext uri="{BB962C8B-B14F-4D97-AF65-F5344CB8AC3E}">
        <p14:creationId xmlns:p14="http://schemas.microsoft.com/office/powerpoint/2010/main" val="3892373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Historie výzkumů v ISK </a:t>
            </a:r>
            <a:r>
              <a:rPr lang="cs-CZ" dirty="0" smtClean="0"/>
              <a:t>V</a:t>
            </a:r>
            <a:endParaRPr lang="cs-CZ" dirty="0"/>
          </a:p>
        </p:txBody>
      </p:sp>
      <p:sp>
        <p:nvSpPr>
          <p:cNvPr id="3" name="Zástupný symbol pro obsah 2"/>
          <p:cNvSpPr>
            <a:spLocks noGrp="1"/>
          </p:cNvSpPr>
          <p:nvPr>
            <p:ph idx="1"/>
          </p:nvPr>
        </p:nvSpPr>
        <p:spPr>
          <a:xfrm>
            <a:off x="457200" y="1775192"/>
            <a:ext cx="8229600" cy="789712"/>
          </a:xfrm>
        </p:spPr>
        <p:txBody>
          <a:bodyPr>
            <a:noAutofit/>
          </a:bodyPr>
          <a:lstStyle/>
          <a:p>
            <a:pPr>
              <a:buNone/>
            </a:pPr>
            <a:r>
              <a:rPr lang="cs-CZ" sz="2600" b="1" dirty="0" smtClean="0"/>
              <a:t>Kognitivní vs. sociálně konstruktivistický přístup</a:t>
            </a:r>
          </a:p>
          <a:p>
            <a:pPr>
              <a:buNone/>
            </a:pPr>
            <a:endParaRPr lang="cs-CZ" sz="2600" b="1" dirty="0" smtClean="0"/>
          </a:p>
          <a:p>
            <a:pPr>
              <a:buNone/>
            </a:pPr>
            <a:endParaRPr lang="cs-CZ" sz="2600" dirty="0" smtClean="0"/>
          </a:p>
        </p:txBody>
      </p:sp>
      <p:graphicFrame>
        <p:nvGraphicFramePr>
          <p:cNvPr id="4" name="Zástupný symbol pro obsah 3"/>
          <p:cNvGraphicFramePr>
            <a:graphicFrameLocks/>
          </p:cNvGraphicFramePr>
          <p:nvPr>
            <p:extLst>
              <p:ext uri="{D42A27DB-BD31-4B8C-83A1-F6EECF244321}">
                <p14:modId xmlns:p14="http://schemas.microsoft.com/office/powerpoint/2010/main" val="3280037338"/>
              </p:ext>
            </p:extLst>
          </p:nvPr>
        </p:nvGraphicFramePr>
        <p:xfrm>
          <a:off x="755576" y="2564904"/>
          <a:ext cx="7289800" cy="3672840"/>
        </p:xfrm>
        <a:graphic>
          <a:graphicData uri="http://schemas.openxmlformats.org/drawingml/2006/table">
            <a:tbl>
              <a:tblPr firstRow="1" bandRow="1">
                <a:tableStyleId>{5C22544A-7EE6-4342-B048-85BDC9FD1C3A}</a:tableStyleId>
              </a:tblPr>
              <a:tblGrid>
                <a:gridCol w="3644900"/>
                <a:gridCol w="3644900"/>
              </a:tblGrid>
              <a:tr h="370840">
                <a:tc>
                  <a:txBody>
                    <a:bodyPr/>
                    <a:lstStyle/>
                    <a:p>
                      <a:r>
                        <a:rPr lang="cs-CZ" dirty="0" smtClean="0"/>
                        <a:t>Kognitivní přístup</a:t>
                      </a:r>
                      <a:endParaRPr lang="cs-CZ" dirty="0"/>
                    </a:p>
                  </a:txBody>
                  <a:tcPr/>
                </a:tc>
                <a:tc>
                  <a:txBody>
                    <a:bodyPr/>
                    <a:lstStyle/>
                    <a:p>
                      <a:r>
                        <a:rPr lang="cs-CZ" dirty="0" smtClean="0"/>
                        <a:t>Sociálně-</a:t>
                      </a:r>
                      <a:r>
                        <a:rPr lang="cs-CZ" dirty="0" err="1" smtClean="0"/>
                        <a:t>konstruktivitický</a:t>
                      </a:r>
                      <a:r>
                        <a:rPr lang="cs-CZ" dirty="0" smtClean="0"/>
                        <a:t> přístup</a:t>
                      </a:r>
                      <a:endParaRPr lang="cs-CZ" dirty="0"/>
                    </a:p>
                  </a:txBody>
                  <a:tcPr/>
                </a:tc>
              </a:tr>
              <a:tr h="370840">
                <a:tc>
                  <a:txBody>
                    <a:bodyPr/>
                    <a:lstStyle/>
                    <a:p>
                      <a:r>
                        <a:rPr lang="cs-CZ" dirty="0" smtClean="0"/>
                        <a:t>Důraz na individuální chování, </a:t>
                      </a:r>
                      <a:r>
                        <a:rPr lang="cs-CZ" dirty="0" err="1" smtClean="0"/>
                        <a:t>dekontextualizované</a:t>
                      </a:r>
                      <a:endParaRPr lang="cs-CZ" dirty="0"/>
                    </a:p>
                  </a:txBody>
                  <a:tcPr/>
                </a:tc>
                <a:tc>
                  <a:txBody>
                    <a:bodyPr/>
                    <a:lstStyle/>
                    <a:p>
                      <a:r>
                        <a:rPr lang="cs-CZ" dirty="0" smtClean="0"/>
                        <a:t>Fokus na</a:t>
                      </a:r>
                      <a:r>
                        <a:rPr lang="cs-CZ" baseline="0" dirty="0" smtClean="0"/>
                        <a:t> sociální</a:t>
                      </a:r>
                      <a:r>
                        <a:rPr lang="cs-CZ" dirty="0" smtClean="0"/>
                        <a:t> kontext</a:t>
                      </a:r>
                      <a:endParaRPr lang="cs-CZ" dirty="0"/>
                    </a:p>
                  </a:txBody>
                  <a:tcPr/>
                </a:tc>
              </a:tr>
              <a:tr h="370840">
                <a:tc>
                  <a:txBody>
                    <a:bodyPr/>
                    <a:lstStyle/>
                    <a:p>
                      <a:r>
                        <a:rPr lang="cs-CZ" dirty="0" smtClean="0"/>
                        <a:t>Chování řízené potřebami</a:t>
                      </a:r>
                      <a:endParaRPr lang="cs-CZ" dirty="0"/>
                    </a:p>
                  </a:txBody>
                  <a:tcPr/>
                </a:tc>
                <a:tc>
                  <a:txBody>
                    <a:bodyPr/>
                    <a:lstStyle/>
                    <a:p>
                      <a:r>
                        <a:rPr lang="cs-CZ" dirty="0" smtClean="0"/>
                        <a:t>Habitualizace</a:t>
                      </a:r>
                      <a:r>
                        <a:rPr lang="cs-CZ" baseline="0" dirty="0" smtClean="0"/>
                        <a:t> aktivit je ovlivněná sociálními a kulturními faktory</a:t>
                      </a:r>
                      <a:endParaRPr lang="cs-CZ" dirty="0"/>
                    </a:p>
                  </a:txBody>
                  <a:tcPr/>
                </a:tc>
              </a:tr>
              <a:tr h="370840">
                <a:tc>
                  <a:txBody>
                    <a:bodyPr/>
                    <a:lstStyle/>
                    <a:p>
                      <a:r>
                        <a:rPr lang="cs-CZ" dirty="0" smtClean="0"/>
                        <a:t>„informační chování“</a:t>
                      </a:r>
                      <a:endParaRPr lang="cs-CZ" dirty="0"/>
                    </a:p>
                  </a:txBody>
                  <a:tcPr/>
                </a:tc>
                <a:tc>
                  <a:txBody>
                    <a:bodyPr/>
                    <a:lstStyle/>
                    <a:p>
                      <a:r>
                        <a:rPr lang="cs-CZ" dirty="0" smtClean="0"/>
                        <a:t>„informační praktiky“</a:t>
                      </a:r>
                      <a:endParaRPr lang="cs-CZ" dirty="0"/>
                    </a:p>
                  </a:txBody>
                  <a:tcPr/>
                </a:tc>
              </a:tr>
              <a:tr h="370840">
                <a:tc>
                  <a:txBody>
                    <a:bodyPr/>
                    <a:lstStyle/>
                    <a:p>
                      <a:r>
                        <a:rPr lang="cs-CZ" dirty="0" err="1" smtClean="0"/>
                        <a:t>Ellis</a:t>
                      </a:r>
                      <a:r>
                        <a:rPr lang="cs-CZ" dirty="0" smtClean="0"/>
                        <a:t> (model informačního vyhledávání)</a:t>
                      </a:r>
                      <a:endParaRPr lang="cs-CZ" dirty="0"/>
                    </a:p>
                  </a:txBody>
                  <a:tcPr/>
                </a:tc>
                <a:tc>
                  <a:txBody>
                    <a:bodyPr/>
                    <a:lstStyle/>
                    <a:p>
                      <a:r>
                        <a:rPr lang="cs-CZ" dirty="0" err="1" smtClean="0"/>
                        <a:t>Chatman</a:t>
                      </a:r>
                      <a:r>
                        <a:rPr lang="cs-CZ" dirty="0" smtClean="0"/>
                        <a:t> (</a:t>
                      </a:r>
                      <a:r>
                        <a:rPr lang="cs-CZ" dirty="0" err="1" smtClean="0"/>
                        <a:t>Life</a:t>
                      </a:r>
                      <a:r>
                        <a:rPr lang="cs-CZ" dirty="0" smtClean="0"/>
                        <a:t> in </a:t>
                      </a:r>
                      <a:r>
                        <a:rPr lang="cs-CZ" dirty="0" err="1" smtClean="0"/>
                        <a:t>the</a:t>
                      </a:r>
                      <a:r>
                        <a:rPr lang="cs-CZ" dirty="0" smtClean="0"/>
                        <a:t> </a:t>
                      </a:r>
                      <a:r>
                        <a:rPr lang="cs-CZ" dirty="0" err="1" smtClean="0"/>
                        <a:t>round</a:t>
                      </a:r>
                      <a:r>
                        <a:rPr lang="cs-CZ" dirty="0" smtClean="0"/>
                        <a:t>)</a:t>
                      </a:r>
                    </a:p>
                    <a:p>
                      <a:endParaRPr lang="cs-CZ" dirty="0"/>
                    </a:p>
                  </a:txBody>
                  <a:tcPr/>
                </a:tc>
              </a:tr>
              <a:tr h="370840">
                <a:tc>
                  <a:txBody>
                    <a:bodyPr/>
                    <a:lstStyle/>
                    <a:p>
                      <a:r>
                        <a:rPr lang="cs-CZ" dirty="0" smtClean="0"/>
                        <a:t>Kognitivní věda, psychologie</a:t>
                      </a:r>
                      <a:endParaRPr lang="cs-CZ" dirty="0"/>
                    </a:p>
                  </a:txBody>
                  <a:tcPr/>
                </a:tc>
                <a:tc>
                  <a:txBody>
                    <a:bodyPr/>
                    <a:lstStyle/>
                    <a:p>
                      <a:r>
                        <a:rPr lang="cs-CZ" dirty="0" smtClean="0"/>
                        <a:t>Sociologie,</a:t>
                      </a:r>
                      <a:r>
                        <a:rPr lang="cs-CZ" baseline="0" dirty="0" smtClean="0"/>
                        <a:t> </a:t>
                      </a:r>
                      <a:r>
                        <a:rPr lang="cs-CZ" baseline="0" dirty="0" err="1" smtClean="0"/>
                        <a:t>kulturální</a:t>
                      </a:r>
                      <a:r>
                        <a:rPr lang="cs-CZ" baseline="0" dirty="0" smtClean="0"/>
                        <a:t> studia</a:t>
                      </a:r>
                      <a:endParaRPr lang="cs-CZ" dirty="0"/>
                    </a:p>
                  </a:txBody>
                  <a:tcPr/>
                </a:tc>
              </a:tr>
              <a:tr h="370840">
                <a:tc>
                  <a:txBody>
                    <a:bodyPr/>
                    <a:lstStyle/>
                    <a:p>
                      <a:r>
                        <a:rPr lang="cs-CZ" dirty="0" smtClean="0"/>
                        <a:t>Kvantitativní</a:t>
                      </a:r>
                      <a:r>
                        <a:rPr lang="cs-CZ" baseline="0" dirty="0" smtClean="0"/>
                        <a:t> metody, testování, kombinace</a:t>
                      </a:r>
                      <a:endParaRPr lang="cs-CZ" dirty="0"/>
                    </a:p>
                  </a:txBody>
                  <a:tcPr/>
                </a:tc>
                <a:tc>
                  <a:txBody>
                    <a:bodyPr/>
                    <a:lstStyle/>
                    <a:p>
                      <a:r>
                        <a:rPr lang="cs-CZ" dirty="0" smtClean="0"/>
                        <a:t>Kvalitativní metody, hloubková zkoumání, diskurzivní analýza</a:t>
                      </a:r>
                      <a:endParaRPr lang="cs-CZ" dirty="0"/>
                    </a:p>
                  </a:txBody>
                  <a:tcPr/>
                </a:tc>
              </a:tr>
            </a:tbl>
          </a:graphicData>
        </a:graphic>
      </p:graphicFrame>
    </p:spTree>
    <p:extLst>
      <p:ext uri="{BB962C8B-B14F-4D97-AF65-F5344CB8AC3E}">
        <p14:creationId xmlns:p14="http://schemas.microsoft.com/office/powerpoint/2010/main" val="2533310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Evidence </a:t>
            </a:r>
            <a:r>
              <a:rPr lang="cs-CZ" dirty="0" err="1" smtClean="0"/>
              <a:t>based</a:t>
            </a:r>
            <a:r>
              <a:rPr lang="cs-CZ" dirty="0" smtClean="0"/>
              <a:t> </a:t>
            </a:r>
            <a:r>
              <a:rPr lang="cs-CZ" dirty="0" err="1" smtClean="0"/>
              <a:t>librarianship</a:t>
            </a:r>
            <a:endParaRPr lang="cs-CZ" dirty="0"/>
          </a:p>
        </p:txBody>
      </p:sp>
      <p:graphicFrame>
        <p:nvGraphicFramePr>
          <p:cNvPr id="4" name="Zástupný symbol pro obsah 3"/>
          <p:cNvGraphicFramePr>
            <a:graphicFrameLocks noGrp="1"/>
          </p:cNvGraphicFramePr>
          <p:nvPr>
            <p:ph idx="1"/>
          </p:nvPr>
        </p:nvGraphicFramePr>
        <p:xfrm>
          <a:off x="323528" y="1988840"/>
          <a:ext cx="8518525" cy="4306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Akční výzkum</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sociální změna</a:t>
            </a:r>
          </a:p>
          <a:p>
            <a:r>
              <a:rPr lang="cs-CZ" dirty="0" smtClean="0"/>
              <a:t>podpora individuálních účastníků procesu</a:t>
            </a:r>
          </a:p>
          <a:p>
            <a:r>
              <a:rPr lang="cs-CZ" dirty="0" smtClean="0"/>
              <a:t>spolupráce</a:t>
            </a:r>
          </a:p>
          <a:p>
            <a:r>
              <a:rPr lang="cs-CZ" dirty="0" smtClean="0"/>
              <a:t>produkce nových znalostí</a:t>
            </a:r>
          </a:p>
          <a:p>
            <a:pPr>
              <a:buNone/>
            </a:pPr>
            <a:endParaRPr lang="cs-CZ" dirty="0" smtClean="0"/>
          </a:p>
          <a:p>
            <a:pPr marL="633222" indent="-514350">
              <a:buFont typeface="+mj-lt"/>
              <a:buAutoNum type="arabicPeriod"/>
            </a:pPr>
            <a:r>
              <a:rPr lang="cs-CZ" b="1" dirty="0" smtClean="0"/>
              <a:t>Plánování</a:t>
            </a:r>
            <a:r>
              <a:rPr lang="cs-CZ" dirty="0" smtClean="0"/>
              <a:t>: definování problému, identifikace zúčastněných stran, rozhodování o datech a způsobu jejich sběru.</a:t>
            </a:r>
          </a:p>
          <a:p>
            <a:pPr marL="633222" indent="-514350">
              <a:buFont typeface="+mj-lt"/>
              <a:buAutoNum type="arabicPeriod"/>
            </a:pPr>
            <a:r>
              <a:rPr lang="cs-CZ" b="1" dirty="0" smtClean="0"/>
              <a:t>Akce</a:t>
            </a:r>
            <a:r>
              <a:rPr lang="cs-CZ" dirty="0" smtClean="0"/>
              <a:t>: implementace projektu, sběr a analýza dat, kritická reflexe akce.</a:t>
            </a:r>
          </a:p>
          <a:p>
            <a:pPr marL="633222" indent="-514350">
              <a:buFont typeface="+mj-lt"/>
              <a:buAutoNum type="arabicPeriod"/>
            </a:pPr>
            <a:r>
              <a:rPr lang="cs-CZ" b="1" dirty="0" smtClean="0"/>
              <a:t>Reflexe</a:t>
            </a:r>
            <a:r>
              <a:rPr lang="cs-CZ" dirty="0" smtClean="0"/>
              <a:t>: Evaluace výsledků, popis, jakým způsobem mohou být použity výsledky, sdílení</a:t>
            </a:r>
            <a:endParaRPr lang="cs-CZ"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Design služeb / participativní design</a:t>
            </a:r>
            <a:endParaRPr lang="cs-CZ" dirty="0"/>
          </a:p>
        </p:txBody>
      </p:sp>
      <p:graphicFrame>
        <p:nvGraphicFramePr>
          <p:cNvPr id="4" name="Tabulka 3"/>
          <p:cNvGraphicFramePr>
            <a:graphicFrameLocks noGrp="1"/>
          </p:cNvGraphicFramePr>
          <p:nvPr/>
        </p:nvGraphicFramePr>
        <p:xfrm>
          <a:off x="539552" y="2060848"/>
          <a:ext cx="8064897" cy="4317460"/>
        </p:xfrm>
        <a:graphic>
          <a:graphicData uri="http://schemas.openxmlformats.org/drawingml/2006/table">
            <a:tbl>
              <a:tblPr firstRow="1" bandRow="1">
                <a:tableStyleId>{5940675A-B579-460E-94D1-54222C63F5DA}</a:tableStyleId>
              </a:tblPr>
              <a:tblGrid>
                <a:gridCol w="1836562"/>
                <a:gridCol w="3114168"/>
                <a:gridCol w="3114167"/>
              </a:tblGrid>
              <a:tr h="606925">
                <a:tc>
                  <a:txBody>
                    <a:bodyPr/>
                    <a:lstStyle/>
                    <a:p>
                      <a:endParaRPr lang="cs-CZ" sz="2400" b="1" dirty="0">
                        <a:latin typeface="+mj-lt"/>
                      </a:endParaRPr>
                    </a:p>
                  </a:txBody>
                  <a:tcPr>
                    <a:solidFill>
                      <a:schemeClr val="bg1"/>
                    </a:solidFill>
                  </a:tcPr>
                </a:tc>
                <a:tc>
                  <a:txBody>
                    <a:bodyPr/>
                    <a:lstStyle/>
                    <a:p>
                      <a:r>
                        <a:rPr lang="cs-CZ" sz="1800" b="1" dirty="0" smtClean="0">
                          <a:latin typeface="+mj-lt"/>
                        </a:rPr>
                        <a:t>Tržní</a:t>
                      </a:r>
                      <a:r>
                        <a:rPr lang="cs-CZ" sz="1800" b="1" baseline="0" dirty="0" smtClean="0">
                          <a:latin typeface="+mj-lt"/>
                        </a:rPr>
                        <a:t> (marketingový) výzkum</a:t>
                      </a:r>
                      <a:endParaRPr lang="cs-CZ" sz="1800" b="1" dirty="0">
                        <a:latin typeface="+mj-lt"/>
                      </a:endParaRPr>
                    </a:p>
                  </a:txBody>
                  <a:tcPr>
                    <a:solidFill>
                      <a:schemeClr val="bg1"/>
                    </a:solidFill>
                  </a:tcPr>
                </a:tc>
                <a:tc>
                  <a:txBody>
                    <a:bodyPr/>
                    <a:lstStyle/>
                    <a:p>
                      <a:r>
                        <a:rPr lang="cs-CZ" sz="1800" b="1" dirty="0" err="1" smtClean="0">
                          <a:latin typeface="+mj-lt"/>
                        </a:rPr>
                        <a:t>Service</a:t>
                      </a:r>
                      <a:r>
                        <a:rPr lang="cs-CZ" sz="1800" b="1" dirty="0" smtClean="0">
                          <a:latin typeface="+mj-lt"/>
                        </a:rPr>
                        <a:t> design </a:t>
                      </a:r>
                      <a:r>
                        <a:rPr lang="cs-CZ" sz="1800" b="1" dirty="0" err="1" smtClean="0">
                          <a:latin typeface="+mj-lt"/>
                        </a:rPr>
                        <a:t>research</a:t>
                      </a:r>
                      <a:endParaRPr lang="cs-CZ" sz="1800" b="1" dirty="0">
                        <a:latin typeface="+mj-lt"/>
                      </a:endParaRPr>
                    </a:p>
                  </a:txBody>
                  <a:tcPr>
                    <a:solidFill>
                      <a:schemeClr val="bg1"/>
                    </a:solidFill>
                  </a:tcPr>
                </a:tc>
              </a:tr>
              <a:tr h="606925">
                <a:tc>
                  <a:txBody>
                    <a:bodyPr/>
                    <a:lstStyle/>
                    <a:p>
                      <a:r>
                        <a:rPr lang="cs-CZ" b="0" dirty="0" smtClean="0">
                          <a:latin typeface="+mj-lt"/>
                        </a:rPr>
                        <a:t>Cíle</a:t>
                      </a:r>
                      <a:endParaRPr lang="cs-CZ" b="0" dirty="0">
                        <a:latin typeface="+mj-lt"/>
                      </a:endParaRPr>
                    </a:p>
                  </a:txBody>
                  <a:tcPr>
                    <a:solidFill>
                      <a:schemeClr val="bg1"/>
                    </a:solidFill>
                  </a:tcPr>
                </a:tc>
                <a:tc>
                  <a:txBody>
                    <a:bodyPr/>
                    <a:lstStyle/>
                    <a:p>
                      <a:r>
                        <a:rPr lang="cs-CZ" sz="1600" dirty="0" smtClean="0">
                          <a:latin typeface="+mj-lt"/>
                        </a:rPr>
                        <a:t>Vytvářet hodnoty pro organizaci (zvýšení efektivity, výnosů)</a:t>
                      </a:r>
                      <a:endParaRPr lang="cs-CZ" sz="1600" dirty="0">
                        <a:latin typeface="+mj-lt"/>
                      </a:endParaRPr>
                    </a:p>
                  </a:txBody>
                  <a:tcPr>
                    <a:solidFill>
                      <a:schemeClr val="bg1"/>
                    </a:solidFill>
                  </a:tcPr>
                </a:tc>
                <a:tc>
                  <a:txBody>
                    <a:bodyPr/>
                    <a:lstStyle/>
                    <a:p>
                      <a:r>
                        <a:rPr lang="cs-CZ" sz="1600" dirty="0" smtClean="0">
                          <a:latin typeface="+mj-lt"/>
                        </a:rPr>
                        <a:t>Vytvářet hodnotu pro uživatele</a:t>
                      </a:r>
                      <a:endParaRPr lang="cs-CZ" sz="1600" dirty="0">
                        <a:latin typeface="+mj-lt"/>
                      </a:endParaRPr>
                    </a:p>
                  </a:txBody>
                  <a:tcPr>
                    <a:solidFill>
                      <a:schemeClr val="bg1"/>
                    </a:solidFill>
                  </a:tcPr>
                </a:tc>
              </a:tr>
              <a:tr h="606925">
                <a:tc>
                  <a:txBody>
                    <a:bodyPr/>
                    <a:lstStyle/>
                    <a:p>
                      <a:r>
                        <a:rPr lang="cs-CZ" b="0" dirty="0" smtClean="0">
                          <a:latin typeface="+mj-lt"/>
                        </a:rPr>
                        <a:t>Proces</a:t>
                      </a:r>
                      <a:endParaRPr lang="cs-CZ" b="0" dirty="0">
                        <a:latin typeface="+mj-lt"/>
                      </a:endParaRPr>
                    </a:p>
                  </a:txBody>
                  <a:tcPr>
                    <a:solidFill>
                      <a:schemeClr val="bg1"/>
                    </a:solidFill>
                  </a:tcPr>
                </a:tc>
                <a:tc>
                  <a:txBody>
                    <a:bodyPr/>
                    <a:lstStyle/>
                    <a:p>
                      <a:r>
                        <a:rPr lang="cs-CZ" sz="1600" dirty="0" smtClean="0">
                          <a:latin typeface="+mj-lt"/>
                        </a:rPr>
                        <a:t>Systematické / standardizované  získávání dat a jejich následná analýza</a:t>
                      </a:r>
                      <a:endParaRPr lang="cs-CZ" sz="1600" dirty="0">
                        <a:latin typeface="+mj-lt"/>
                      </a:endParaRPr>
                    </a:p>
                  </a:txBody>
                  <a:tcPr>
                    <a:solidFill>
                      <a:schemeClr val="bg1"/>
                    </a:solidFill>
                  </a:tcPr>
                </a:tc>
                <a:tc>
                  <a:txBody>
                    <a:bodyPr/>
                    <a:lstStyle/>
                    <a:p>
                      <a:r>
                        <a:rPr lang="cs-CZ" sz="1600" dirty="0" smtClean="0">
                          <a:latin typeface="+mj-lt"/>
                        </a:rPr>
                        <a:t>Kumulativní</a:t>
                      </a:r>
                      <a:r>
                        <a:rPr lang="cs-CZ" sz="1600" baseline="0" dirty="0" smtClean="0">
                          <a:latin typeface="+mj-lt"/>
                        </a:rPr>
                        <a:t> získávání zážitků uživatelů a jejich syntetické zpracování</a:t>
                      </a:r>
                      <a:endParaRPr lang="cs-CZ" sz="1600" dirty="0">
                        <a:latin typeface="+mj-lt"/>
                      </a:endParaRPr>
                    </a:p>
                  </a:txBody>
                  <a:tcPr>
                    <a:solidFill>
                      <a:schemeClr val="bg1"/>
                    </a:solidFill>
                  </a:tcPr>
                </a:tc>
              </a:tr>
              <a:tr h="606925">
                <a:tc>
                  <a:txBody>
                    <a:bodyPr/>
                    <a:lstStyle/>
                    <a:p>
                      <a:r>
                        <a:rPr lang="cs-CZ" b="0" dirty="0" smtClean="0">
                          <a:latin typeface="+mj-lt"/>
                        </a:rPr>
                        <a:t>Jak?</a:t>
                      </a:r>
                      <a:endParaRPr lang="cs-CZ" b="0" dirty="0">
                        <a:latin typeface="+mj-lt"/>
                      </a:endParaRPr>
                    </a:p>
                  </a:txBody>
                  <a:tcPr>
                    <a:solidFill>
                      <a:schemeClr val="bg1"/>
                    </a:solidFill>
                  </a:tcPr>
                </a:tc>
                <a:tc>
                  <a:txBody>
                    <a:bodyPr/>
                    <a:lstStyle/>
                    <a:p>
                      <a:r>
                        <a:rPr lang="cs-CZ" sz="1600" dirty="0" smtClean="0">
                          <a:latin typeface="+mj-lt"/>
                        </a:rPr>
                        <a:t>Logika</a:t>
                      </a:r>
                      <a:endParaRPr lang="cs-CZ" sz="1600" dirty="0">
                        <a:latin typeface="+mj-lt"/>
                      </a:endParaRPr>
                    </a:p>
                  </a:txBody>
                  <a:tcPr>
                    <a:solidFill>
                      <a:schemeClr val="bg1"/>
                    </a:solidFill>
                  </a:tcPr>
                </a:tc>
                <a:tc>
                  <a:txBody>
                    <a:bodyPr/>
                    <a:lstStyle/>
                    <a:p>
                      <a:r>
                        <a:rPr lang="cs-CZ" sz="1600" dirty="0" smtClean="0">
                          <a:latin typeface="+mj-lt"/>
                        </a:rPr>
                        <a:t>Empatie</a:t>
                      </a:r>
                      <a:endParaRPr lang="cs-CZ" sz="1600" dirty="0">
                        <a:latin typeface="+mj-lt"/>
                      </a:endParaRPr>
                    </a:p>
                  </a:txBody>
                  <a:tcPr>
                    <a:solidFill>
                      <a:schemeClr val="bg1"/>
                    </a:solidFill>
                  </a:tcPr>
                </a:tc>
              </a:tr>
              <a:tr h="606925">
                <a:tc>
                  <a:txBody>
                    <a:bodyPr/>
                    <a:lstStyle/>
                    <a:p>
                      <a:r>
                        <a:rPr lang="cs-CZ" b="0" dirty="0" smtClean="0">
                          <a:latin typeface="+mj-lt"/>
                        </a:rPr>
                        <a:t>Komunikační kanály</a:t>
                      </a:r>
                      <a:endParaRPr lang="cs-CZ" b="0" dirty="0">
                        <a:latin typeface="+mj-lt"/>
                      </a:endParaRPr>
                    </a:p>
                  </a:txBody>
                  <a:tcPr>
                    <a:solidFill>
                      <a:schemeClr val="bg1"/>
                    </a:solidFill>
                  </a:tcPr>
                </a:tc>
                <a:tc>
                  <a:txBody>
                    <a:bodyPr/>
                    <a:lstStyle/>
                    <a:p>
                      <a:r>
                        <a:rPr lang="cs-CZ" sz="1600" dirty="0" smtClean="0">
                          <a:latin typeface="+mj-lt"/>
                        </a:rPr>
                        <a:t>Zprávy a prezentace</a:t>
                      </a:r>
                      <a:r>
                        <a:rPr lang="cs-CZ" sz="1600" baseline="0" dirty="0" smtClean="0">
                          <a:latin typeface="+mj-lt"/>
                        </a:rPr>
                        <a:t> s tabulkami a grafy, tržní analýzy</a:t>
                      </a:r>
                      <a:endParaRPr lang="cs-CZ" sz="1600" dirty="0">
                        <a:latin typeface="+mj-lt"/>
                      </a:endParaRPr>
                    </a:p>
                  </a:txBody>
                  <a:tcPr>
                    <a:solidFill>
                      <a:schemeClr val="bg1"/>
                    </a:solidFill>
                  </a:tcPr>
                </a:tc>
                <a:tc>
                  <a:txBody>
                    <a:bodyPr/>
                    <a:lstStyle/>
                    <a:p>
                      <a:r>
                        <a:rPr lang="cs-CZ" sz="1600" dirty="0" smtClean="0">
                          <a:latin typeface="+mj-lt"/>
                        </a:rPr>
                        <a:t>Multimediální,</a:t>
                      </a:r>
                      <a:r>
                        <a:rPr lang="cs-CZ" sz="1600" baseline="0" dirty="0" smtClean="0">
                          <a:latin typeface="+mj-lt"/>
                        </a:rPr>
                        <a:t> zapojení všech technologií, komplexní  prezentace potřeb, vzorů chování. Příběhy.</a:t>
                      </a:r>
                      <a:endParaRPr lang="cs-CZ" sz="1600" dirty="0">
                        <a:latin typeface="+mj-lt"/>
                      </a:endParaRPr>
                    </a:p>
                  </a:txBody>
                  <a:tcPr>
                    <a:solidFill>
                      <a:schemeClr val="bg1"/>
                    </a:solidFill>
                  </a:tcPr>
                </a:tc>
              </a:tr>
              <a:tr h="606925">
                <a:tc>
                  <a:txBody>
                    <a:bodyPr/>
                    <a:lstStyle/>
                    <a:p>
                      <a:r>
                        <a:rPr lang="cs-CZ" b="0" dirty="0" smtClean="0">
                          <a:latin typeface="+mj-lt"/>
                        </a:rPr>
                        <a:t>Cíl</a:t>
                      </a:r>
                      <a:endParaRPr lang="cs-CZ" b="0" dirty="0">
                        <a:latin typeface="+mj-lt"/>
                      </a:endParaRPr>
                    </a:p>
                  </a:txBody>
                  <a:tcPr>
                    <a:solidFill>
                      <a:schemeClr val="bg1"/>
                    </a:solidFill>
                  </a:tcPr>
                </a:tc>
                <a:tc>
                  <a:txBody>
                    <a:bodyPr/>
                    <a:lstStyle/>
                    <a:p>
                      <a:r>
                        <a:rPr lang="cs-CZ" sz="1600" dirty="0" smtClean="0">
                          <a:latin typeface="+mj-lt"/>
                        </a:rPr>
                        <a:t>Rozhodnutí na základě definovaných</a:t>
                      </a:r>
                      <a:r>
                        <a:rPr lang="cs-CZ" sz="1600" baseline="0" dirty="0" smtClean="0">
                          <a:latin typeface="+mj-lt"/>
                        </a:rPr>
                        <a:t> možností</a:t>
                      </a:r>
                      <a:endParaRPr lang="cs-CZ" sz="1600" dirty="0">
                        <a:latin typeface="+mj-lt"/>
                      </a:endParaRPr>
                    </a:p>
                  </a:txBody>
                  <a:tcPr>
                    <a:solidFill>
                      <a:schemeClr val="bg1"/>
                    </a:solidFill>
                  </a:tcPr>
                </a:tc>
                <a:tc>
                  <a:txBody>
                    <a:bodyPr/>
                    <a:lstStyle/>
                    <a:p>
                      <a:r>
                        <a:rPr lang="cs-CZ" sz="1600" dirty="0" smtClean="0">
                          <a:latin typeface="+mj-lt"/>
                        </a:rPr>
                        <a:t>Řešení, které vyhovuje potřebám uživatele.</a:t>
                      </a:r>
                      <a:endParaRPr lang="cs-CZ" sz="1600" dirty="0">
                        <a:latin typeface="+mj-lt"/>
                      </a:endParaRPr>
                    </a:p>
                  </a:txBody>
                  <a:tcPr>
                    <a:solidFill>
                      <a:schemeClr val="bg1"/>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a:buNone/>
            </a:pPr>
            <a:r>
              <a:rPr lang="cs-CZ" b="1" dirty="0" smtClean="0"/>
              <a:t>A to je konec!</a:t>
            </a:r>
          </a:p>
          <a:p>
            <a:pPr>
              <a:buNone/>
            </a:pPr>
            <a:endParaRPr lang="cs-CZ" b="1" dirty="0" smtClean="0"/>
          </a:p>
          <a:p>
            <a:pPr>
              <a:buNone/>
            </a:pPr>
            <a:endParaRPr lang="cs-CZ" b="1" dirty="0" smtClean="0"/>
          </a:p>
          <a:p>
            <a:pPr>
              <a:buNone/>
            </a:pPr>
            <a:endParaRPr lang="cs-CZ" b="1" dirty="0" smtClean="0"/>
          </a:p>
          <a:p>
            <a:pPr>
              <a:buNone/>
            </a:pPr>
            <a:r>
              <a:rPr lang="cs-CZ" b="1" dirty="0" smtClean="0"/>
              <a:t>Kontakty:</a:t>
            </a:r>
          </a:p>
          <a:p>
            <a:r>
              <a:rPr lang="cs-CZ" dirty="0" smtClean="0">
                <a:hlinkClick r:id="rId2"/>
              </a:rPr>
              <a:t>sucha</a:t>
            </a:r>
            <a:r>
              <a:rPr lang="en-US" dirty="0" smtClean="0">
                <a:hlinkClick r:id="rId2"/>
              </a:rPr>
              <a:t>@</a:t>
            </a:r>
            <a:r>
              <a:rPr lang="cs-CZ" dirty="0" err="1" smtClean="0">
                <a:hlinkClick r:id="rId2"/>
              </a:rPr>
              <a:t>phil.muni.cz</a:t>
            </a:r>
            <a:endParaRPr lang="cs-CZ" dirty="0" smtClean="0"/>
          </a:p>
          <a:p>
            <a:r>
              <a:rPr lang="cs-CZ" dirty="0" smtClean="0"/>
              <a:t>KISK kancelář – konzultace po předchozí domluvě</a:t>
            </a:r>
            <a:endParaRPr lang="cs-C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1026" name="Picture 2" descr="http://farm4.staticflickr.com/3181/2949467896_c646d8cf36_b.jpg"/>
          <p:cNvPicPr>
            <a:picLocks noChangeAspect="1" noChangeArrowheads="1"/>
          </p:cNvPicPr>
          <p:nvPr/>
        </p:nvPicPr>
        <p:blipFill>
          <a:blip r:embed="rId2" cstate="print"/>
          <a:srcRect l="2768" r="6921"/>
          <a:stretch>
            <a:fillRect/>
          </a:stretch>
        </p:blipFill>
        <p:spPr bwMode="auto">
          <a:xfrm>
            <a:off x="-111756" y="0"/>
            <a:ext cx="9285554" cy="6858000"/>
          </a:xfrm>
          <a:prstGeom prst="rect">
            <a:avLst/>
          </a:prstGeom>
          <a:noFill/>
        </p:spPr>
      </p:pic>
      <p:sp>
        <p:nvSpPr>
          <p:cNvPr id="5" name="Obdélník 4"/>
          <p:cNvSpPr/>
          <p:nvPr/>
        </p:nvSpPr>
        <p:spPr>
          <a:xfrm>
            <a:off x="611560" y="5301208"/>
            <a:ext cx="7776864" cy="1077218"/>
          </a:xfrm>
          <a:prstGeom prst="rect">
            <a:avLst/>
          </a:prstGeom>
          <a:solidFill>
            <a:schemeClr val="tx1">
              <a:alpha val="50000"/>
            </a:schemeClr>
          </a:solidFill>
        </p:spPr>
        <p:txBody>
          <a:bodyPr wrap="square">
            <a:spAutoFit/>
          </a:bodyPr>
          <a:lstStyle/>
          <a:p>
            <a:pPr algn="ctr"/>
            <a:r>
              <a:rPr lang="cs-CZ" sz="3200" b="1" dirty="0" smtClean="0">
                <a:solidFill>
                  <a:schemeClr val="accent1"/>
                </a:solidFill>
              </a:rPr>
              <a:t>Jak se liší věda od každodenního poznávání?</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Jak poznáváme?</a:t>
            </a:r>
            <a:endParaRPr lang="cs-CZ" dirty="0"/>
          </a:p>
        </p:txBody>
      </p:sp>
      <p:sp>
        <p:nvSpPr>
          <p:cNvPr id="3" name="Zástupný symbol pro obsah 2"/>
          <p:cNvSpPr>
            <a:spLocks noGrp="1"/>
          </p:cNvSpPr>
          <p:nvPr>
            <p:ph idx="1"/>
          </p:nvPr>
        </p:nvSpPr>
        <p:spPr/>
        <p:txBody>
          <a:bodyPr>
            <a:normAutofit fontScale="92500" lnSpcReduction="20000"/>
          </a:bodyPr>
          <a:lstStyle/>
          <a:p>
            <a:pPr>
              <a:buNone/>
            </a:pPr>
            <a:r>
              <a:rPr lang="cs-CZ" b="1" dirty="0" smtClean="0"/>
              <a:t>Metody poznávání dle </a:t>
            </a:r>
            <a:r>
              <a:rPr lang="cs-CZ" b="1" dirty="0" err="1" smtClean="0"/>
              <a:t>Peirce</a:t>
            </a:r>
            <a:r>
              <a:rPr lang="cs-CZ" b="1" dirty="0" smtClean="0"/>
              <a:t>:</a:t>
            </a:r>
          </a:p>
          <a:p>
            <a:r>
              <a:rPr lang="cs-CZ" dirty="0" smtClean="0"/>
              <a:t>Metoda tradice</a:t>
            </a:r>
          </a:p>
          <a:p>
            <a:r>
              <a:rPr lang="cs-CZ" dirty="0" smtClean="0"/>
              <a:t>Metoda autority</a:t>
            </a:r>
          </a:p>
          <a:p>
            <a:r>
              <a:rPr lang="cs-CZ" dirty="0" smtClean="0"/>
              <a:t>Metoda a priori</a:t>
            </a:r>
          </a:p>
          <a:p>
            <a:r>
              <a:rPr lang="cs-CZ" dirty="0" smtClean="0"/>
              <a:t>Metoda vědy</a:t>
            </a:r>
          </a:p>
          <a:p>
            <a:endParaRPr lang="cs-CZ" dirty="0" smtClean="0"/>
          </a:p>
          <a:p>
            <a:pPr>
              <a:buNone/>
            </a:pPr>
            <a:r>
              <a:rPr lang="cs-CZ" i="1" dirty="0" smtClean="0"/>
              <a:t>„...</a:t>
            </a:r>
            <a:r>
              <a:rPr lang="cs-CZ" i="1" dirty="0" smtClean="0"/>
              <a:t>je nutné, abychom našli metodu, pomocí níž lze určit naše názory ne něčím lidským, ale pomocí nějakého pevného bodu mimo nás ... metoda musí být taková, aby konečný závěr každého člověka  byl stejný. Taková je metoda vědy</a:t>
            </a:r>
            <a:r>
              <a:rPr lang="cs-CZ" i="1" dirty="0" smtClean="0"/>
              <a:t>...“</a:t>
            </a:r>
            <a:endParaRPr lang="cs-CZ" i="1" dirty="0" smtClean="0"/>
          </a:p>
          <a:p>
            <a:pPr algn="r">
              <a:buNone/>
            </a:pPr>
            <a:r>
              <a:rPr lang="cs-CZ" dirty="0" smtClean="0"/>
              <a:t>(</a:t>
            </a:r>
            <a:r>
              <a:rPr lang="cs-CZ" dirty="0" err="1" smtClean="0"/>
              <a:t>The</a:t>
            </a:r>
            <a:r>
              <a:rPr lang="cs-CZ" dirty="0" smtClean="0"/>
              <a:t> </a:t>
            </a:r>
            <a:r>
              <a:rPr lang="cs-CZ" dirty="0" err="1" smtClean="0"/>
              <a:t>Fixation</a:t>
            </a:r>
            <a:r>
              <a:rPr lang="cs-CZ" dirty="0" smtClean="0"/>
              <a:t> </a:t>
            </a:r>
            <a:r>
              <a:rPr lang="cs-CZ" dirty="0" err="1" smtClean="0"/>
              <a:t>of</a:t>
            </a:r>
            <a:r>
              <a:rPr lang="cs-CZ" dirty="0" smtClean="0"/>
              <a:t> </a:t>
            </a:r>
            <a:r>
              <a:rPr lang="cs-CZ" dirty="0" err="1" smtClean="0"/>
              <a:t>Belief</a:t>
            </a:r>
            <a:r>
              <a:rPr lang="cs-CZ" dirty="0" smtClean="0"/>
              <a:t>, 1877)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Věda vs. „zdravý rozum“</a:t>
            </a:r>
            <a:endParaRPr lang="cs-CZ" dirty="0"/>
          </a:p>
        </p:txBody>
      </p:sp>
      <p:sp>
        <p:nvSpPr>
          <p:cNvPr id="3" name="Zástupný symbol pro obsah 2"/>
          <p:cNvSpPr>
            <a:spLocks noGrp="1"/>
          </p:cNvSpPr>
          <p:nvPr>
            <p:ph idx="1"/>
          </p:nvPr>
        </p:nvSpPr>
        <p:spPr>
          <a:xfrm>
            <a:off x="457200" y="1775191"/>
            <a:ext cx="8075240" cy="4625609"/>
          </a:xfrm>
        </p:spPr>
        <p:txBody>
          <a:bodyPr>
            <a:normAutofit fontScale="92500" lnSpcReduction="20000"/>
          </a:bodyPr>
          <a:lstStyle/>
          <a:p>
            <a:r>
              <a:rPr lang="cs-CZ" b="1" dirty="0" smtClean="0"/>
              <a:t>Zodpovědný </a:t>
            </a:r>
            <a:r>
              <a:rPr lang="cs-CZ" b="1" dirty="0" err="1" smtClean="0"/>
              <a:t>diskurz</a:t>
            </a:r>
            <a:r>
              <a:rPr lang="cs-CZ" b="1" dirty="0" smtClean="0"/>
              <a:t> </a:t>
            </a:r>
            <a:r>
              <a:rPr lang="cs-CZ" dirty="0" smtClean="0"/>
              <a:t/>
            </a:r>
            <a:br>
              <a:rPr lang="cs-CZ" dirty="0" smtClean="0"/>
            </a:br>
            <a:r>
              <a:rPr lang="cs-CZ" dirty="0" smtClean="0"/>
              <a:t>(konceptuální schémata, </a:t>
            </a:r>
            <a:br>
              <a:rPr lang="cs-CZ" dirty="0" smtClean="0"/>
            </a:br>
            <a:r>
              <a:rPr lang="cs-CZ" dirty="0" smtClean="0"/>
              <a:t>teorie, empirické ověřování)</a:t>
            </a:r>
          </a:p>
          <a:p>
            <a:r>
              <a:rPr lang="cs-CZ" b="1" dirty="0" smtClean="0"/>
              <a:t>Rozsah pole </a:t>
            </a:r>
            <a:r>
              <a:rPr lang="cs-CZ" dirty="0" smtClean="0"/>
              <a:t>(za každodenní </a:t>
            </a:r>
            <a:br>
              <a:rPr lang="cs-CZ" dirty="0" smtClean="0"/>
            </a:br>
            <a:r>
              <a:rPr lang="cs-CZ" dirty="0" smtClean="0"/>
              <a:t>individuální zkušenost)</a:t>
            </a:r>
          </a:p>
          <a:p>
            <a:r>
              <a:rPr lang="cs-CZ" b="1" dirty="0" err="1" smtClean="0"/>
              <a:t>Osmyslnění</a:t>
            </a:r>
            <a:r>
              <a:rPr lang="cs-CZ" b="1" dirty="0" smtClean="0"/>
              <a:t> lidské reality </a:t>
            </a:r>
            <a:r>
              <a:rPr lang="cs-CZ" dirty="0" smtClean="0"/>
              <a:t/>
            </a:r>
            <a:br>
              <a:rPr lang="cs-CZ" dirty="0" smtClean="0"/>
            </a:br>
            <a:r>
              <a:rPr lang="cs-CZ" dirty="0" smtClean="0"/>
              <a:t>(za vztahy mezi jevy – sítě </a:t>
            </a:r>
            <a:br>
              <a:rPr lang="cs-CZ" dirty="0" smtClean="0"/>
            </a:br>
            <a:r>
              <a:rPr lang="cs-CZ" dirty="0" smtClean="0"/>
              <a:t>závislostí, ne individuální aktéři)</a:t>
            </a:r>
          </a:p>
          <a:p>
            <a:r>
              <a:rPr lang="cs-CZ" b="1" dirty="0" err="1" smtClean="0"/>
              <a:t>Oddůvěrnění</a:t>
            </a:r>
            <a:r>
              <a:rPr lang="cs-CZ" b="1" dirty="0" smtClean="0"/>
              <a:t> důvěrného </a:t>
            </a:r>
            <a:r>
              <a:rPr lang="cs-CZ" dirty="0" smtClean="0"/>
              <a:t/>
            </a:r>
            <a:br>
              <a:rPr lang="cs-CZ" dirty="0" smtClean="0"/>
            </a:br>
            <a:r>
              <a:rPr lang="cs-CZ" dirty="0" smtClean="0"/>
              <a:t>(zpochybňování rutiny, kritické myšlení)</a:t>
            </a:r>
          </a:p>
          <a:p>
            <a:pPr algn="r">
              <a:buNone/>
            </a:pPr>
            <a:endParaRPr lang="cs-CZ" i="1" dirty="0" smtClean="0"/>
          </a:p>
          <a:p>
            <a:pPr algn="r">
              <a:buNone/>
            </a:pPr>
            <a:r>
              <a:rPr lang="cs-CZ" i="1" dirty="0" smtClean="0"/>
              <a:t>Z. </a:t>
            </a:r>
            <a:r>
              <a:rPr lang="cs-CZ" i="1" dirty="0" err="1" smtClean="0"/>
              <a:t>Bauman</a:t>
            </a:r>
            <a:r>
              <a:rPr lang="cs-CZ" i="1" dirty="0" smtClean="0"/>
              <a:t>, Myslet sociologicky</a:t>
            </a:r>
          </a:p>
          <a:p>
            <a:endParaRPr lang="cs-CZ" dirty="0"/>
          </a:p>
        </p:txBody>
      </p:sp>
      <p:pic>
        <p:nvPicPr>
          <p:cNvPr id="29698" name="Picture 2" descr="http://www.jewishbookweek.com/2012/images/bauman2.jpg"/>
          <p:cNvPicPr>
            <a:picLocks noChangeAspect="1" noChangeArrowheads="1"/>
          </p:cNvPicPr>
          <p:nvPr/>
        </p:nvPicPr>
        <p:blipFill>
          <a:blip r:embed="rId2" cstate="print"/>
          <a:srcRect/>
          <a:stretch>
            <a:fillRect/>
          </a:stretch>
        </p:blipFill>
        <p:spPr bwMode="auto">
          <a:xfrm>
            <a:off x="6084168" y="1916832"/>
            <a:ext cx="2781300" cy="2667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farm4.staticflickr.com/3118/2581128432_a3455fd53a_b.jpg"/>
          <p:cNvPicPr>
            <a:picLocks noChangeAspect="1" noChangeArrowheads="1"/>
          </p:cNvPicPr>
          <p:nvPr/>
        </p:nvPicPr>
        <p:blipFill>
          <a:blip r:embed="rId2" cstate="print"/>
          <a:srcRect l="11350"/>
          <a:stretch>
            <a:fillRect/>
          </a:stretch>
        </p:blipFill>
        <p:spPr bwMode="auto">
          <a:xfrm>
            <a:off x="-10570" y="0"/>
            <a:ext cx="9154570" cy="6858000"/>
          </a:xfrm>
          <a:prstGeom prst="rect">
            <a:avLst/>
          </a:prstGeom>
          <a:noFill/>
        </p:spPr>
      </p:pic>
      <p:sp>
        <p:nvSpPr>
          <p:cNvPr id="5" name="Obdélník 4"/>
          <p:cNvSpPr/>
          <p:nvPr/>
        </p:nvSpPr>
        <p:spPr>
          <a:xfrm>
            <a:off x="4139952" y="548680"/>
            <a:ext cx="4680520" cy="4524315"/>
          </a:xfrm>
          <a:prstGeom prst="rect">
            <a:avLst/>
          </a:prstGeom>
          <a:solidFill>
            <a:schemeClr val="tx1"/>
          </a:solidFill>
        </p:spPr>
        <p:txBody>
          <a:bodyPr wrap="square">
            <a:spAutoFit/>
          </a:bodyPr>
          <a:lstStyle/>
          <a:p>
            <a:r>
              <a:rPr lang="cs-CZ" sz="3200" b="1" dirty="0" smtClean="0">
                <a:solidFill>
                  <a:schemeClr val="accent1"/>
                </a:solidFill>
              </a:rPr>
              <a:t>Vědecké poznávání je…</a:t>
            </a:r>
          </a:p>
          <a:p>
            <a:endParaRPr lang="cs-CZ" sz="3200" b="1" dirty="0" smtClean="0">
              <a:solidFill>
                <a:schemeClr val="accent1"/>
              </a:solidFill>
            </a:endParaRPr>
          </a:p>
          <a:p>
            <a:pPr>
              <a:buFont typeface="Arial" pitchFamily="34" charset="0"/>
              <a:buChar char="•"/>
            </a:pPr>
            <a:r>
              <a:rPr lang="cs-CZ" sz="3200" b="1" dirty="0">
                <a:solidFill>
                  <a:schemeClr val="bg1"/>
                </a:solidFill>
              </a:rPr>
              <a:t> </a:t>
            </a:r>
            <a:r>
              <a:rPr lang="cs-CZ" sz="3200" b="1" dirty="0" smtClean="0">
                <a:solidFill>
                  <a:schemeClr val="bg1"/>
                </a:solidFill>
              </a:rPr>
              <a:t>předmětné</a:t>
            </a:r>
          </a:p>
          <a:p>
            <a:pPr>
              <a:buFont typeface="Arial" pitchFamily="34" charset="0"/>
              <a:buChar char="•"/>
            </a:pPr>
            <a:r>
              <a:rPr lang="cs-CZ" sz="3200" b="1" dirty="0">
                <a:solidFill>
                  <a:schemeClr val="bg1"/>
                </a:solidFill>
              </a:rPr>
              <a:t> </a:t>
            </a:r>
            <a:r>
              <a:rPr lang="cs-CZ" sz="3200" b="1" dirty="0" smtClean="0">
                <a:solidFill>
                  <a:schemeClr val="bg1"/>
                </a:solidFill>
              </a:rPr>
              <a:t>systematické</a:t>
            </a:r>
          </a:p>
          <a:p>
            <a:pPr>
              <a:buFont typeface="Arial" pitchFamily="34" charset="0"/>
              <a:buChar char="•"/>
            </a:pPr>
            <a:r>
              <a:rPr lang="cs-CZ" sz="3200" b="1" dirty="0">
                <a:solidFill>
                  <a:schemeClr val="bg1"/>
                </a:solidFill>
              </a:rPr>
              <a:t> </a:t>
            </a:r>
            <a:r>
              <a:rPr lang="cs-CZ" sz="3200" b="1" dirty="0" smtClean="0">
                <a:solidFill>
                  <a:schemeClr val="bg1"/>
                </a:solidFill>
              </a:rPr>
              <a:t>empirické</a:t>
            </a:r>
          </a:p>
          <a:p>
            <a:pPr>
              <a:buFont typeface="Arial" pitchFamily="34" charset="0"/>
              <a:buChar char="•"/>
            </a:pPr>
            <a:r>
              <a:rPr lang="cs-CZ" sz="3200" b="1" dirty="0">
                <a:solidFill>
                  <a:schemeClr val="bg1"/>
                </a:solidFill>
              </a:rPr>
              <a:t> </a:t>
            </a:r>
            <a:r>
              <a:rPr lang="cs-CZ" sz="3200" b="1" dirty="0" smtClean="0">
                <a:solidFill>
                  <a:schemeClr val="bg1"/>
                </a:solidFill>
              </a:rPr>
              <a:t>kritické</a:t>
            </a:r>
          </a:p>
          <a:p>
            <a:pPr>
              <a:buFont typeface="Arial" pitchFamily="34" charset="0"/>
              <a:buChar char="•"/>
            </a:pPr>
            <a:r>
              <a:rPr lang="cs-CZ" sz="3200" b="1" dirty="0">
                <a:solidFill>
                  <a:schemeClr val="bg1"/>
                </a:solidFill>
              </a:rPr>
              <a:t> </a:t>
            </a:r>
            <a:r>
              <a:rPr lang="cs-CZ" sz="3200" b="1" dirty="0" smtClean="0">
                <a:solidFill>
                  <a:schemeClr val="bg1"/>
                </a:solidFill>
              </a:rPr>
              <a:t>kontrolovatelné</a:t>
            </a:r>
          </a:p>
          <a:p>
            <a:pPr>
              <a:buFont typeface="Arial" pitchFamily="34" charset="0"/>
              <a:buChar char="•"/>
            </a:pPr>
            <a:r>
              <a:rPr lang="cs-CZ" sz="3200" b="1" dirty="0">
                <a:solidFill>
                  <a:schemeClr val="bg1"/>
                </a:solidFill>
              </a:rPr>
              <a:t> </a:t>
            </a:r>
            <a:r>
              <a:rPr lang="cs-CZ" sz="3200" b="1" dirty="0" smtClean="0">
                <a:solidFill>
                  <a:schemeClr val="bg1"/>
                </a:solidFill>
              </a:rPr>
              <a:t>reprodukovatelné</a:t>
            </a:r>
          </a:p>
          <a:p>
            <a:pPr>
              <a:buFont typeface="Arial" pitchFamily="34" charset="0"/>
              <a:buChar char="•"/>
            </a:pPr>
            <a:r>
              <a:rPr lang="cs-CZ" sz="3200" b="1" dirty="0">
                <a:solidFill>
                  <a:schemeClr val="bg1"/>
                </a:solidFill>
              </a:rPr>
              <a:t> </a:t>
            </a:r>
            <a:r>
              <a:rPr lang="cs-CZ" sz="3200" b="1" dirty="0" smtClean="0">
                <a:solidFill>
                  <a:schemeClr val="bg1"/>
                </a:solidFill>
              </a:rPr>
              <a:t>a sociálně podmíněné…</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Druhy výzkumu I</a:t>
            </a:r>
            <a:endParaRPr lang="cs-CZ" dirty="0"/>
          </a:p>
        </p:txBody>
      </p:sp>
      <p:sp>
        <p:nvSpPr>
          <p:cNvPr id="3" name="Zástupný symbol pro obsah 2"/>
          <p:cNvSpPr>
            <a:spLocks noGrp="1"/>
          </p:cNvSpPr>
          <p:nvPr>
            <p:ph idx="1"/>
          </p:nvPr>
        </p:nvSpPr>
        <p:spPr/>
        <p:txBody>
          <a:bodyPr>
            <a:normAutofit lnSpcReduction="10000"/>
          </a:bodyPr>
          <a:lstStyle/>
          <a:p>
            <a:r>
              <a:rPr lang="cs-CZ" b="1" dirty="0" smtClean="0"/>
              <a:t>Orientační</a:t>
            </a:r>
          </a:p>
          <a:p>
            <a:pPr lvl="1"/>
            <a:r>
              <a:rPr lang="cs-CZ" dirty="0" smtClean="0"/>
              <a:t>Také jako </a:t>
            </a:r>
            <a:r>
              <a:rPr lang="cs-CZ" dirty="0" err="1" smtClean="0"/>
              <a:t>předvýzkum</a:t>
            </a:r>
            <a:endParaRPr lang="cs-CZ" dirty="0" smtClean="0"/>
          </a:p>
          <a:p>
            <a:r>
              <a:rPr lang="cs-CZ" b="1" dirty="0" smtClean="0"/>
              <a:t>Deskriptivní</a:t>
            </a:r>
          </a:p>
          <a:p>
            <a:pPr lvl="1"/>
            <a:r>
              <a:rPr lang="cs-CZ" dirty="0" smtClean="0"/>
              <a:t>Popisný výzkum, pomáhá vysvětlovat jevy</a:t>
            </a:r>
          </a:p>
          <a:p>
            <a:r>
              <a:rPr lang="cs-CZ" b="1" dirty="0" smtClean="0"/>
              <a:t>Explanační</a:t>
            </a:r>
          </a:p>
          <a:p>
            <a:pPr lvl="1"/>
            <a:r>
              <a:rPr lang="cs-CZ" dirty="0" smtClean="0"/>
              <a:t>Zaměřuje se na hlubší příčiny a souvislosti, uchopení problematiky na základě rozsáhlých výzkumných činností</a:t>
            </a:r>
          </a:p>
          <a:p>
            <a:r>
              <a:rPr lang="cs-CZ" b="1" dirty="0" smtClean="0"/>
              <a:t>Prognostický</a:t>
            </a:r>
          </a:p>
          <a:p>
            <a:pPr lvl="1"/>
            <a:r>
              <a:rPr lang="cs-CZ" dirty="0" smtClean="0"/>
              <a:t>Poskytuje výhledy do budoucna</a:t>
            </a:r>
          </a:p>
          <a:p>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Druhy výzkumu II</a:t>
            </a:r>
            <a:endParaRPr lang="cs-CZ" dirty="0"/>
          </a:p>
        </p:txBody>
      </p:sp>
      <p:sp>
        <p:nvSpPr>
          <p:cNvPr id="3" name="Zástupný symbol pro obsah 2"/>
          <p:cNvSpPr>
            <a:spLocks noGrp="1"/>
          </p:cNvSpPr>
          <p:nvPr>
            <p:ph idx="1"/>
          </p:nvPr>
        </p:nvSpPr>
        <p:spPr/>
        <p:txBody>
          <a:bodyPr/>
          <a:lstStyle/>
          <a:p>
            <a:r>
              <a:rPr lang="cs-CZ" dirty="0" smtClean="0"/>
              <a:t>Základní výzkum</a:t>
            </a:r>
          </a:p>
          <a:p>
            <a:r>
              <a:rPr lang="cs-CZ" dirty="0" smtClean="0"/>
              <a:t>Aplikovaný výzkum</a:t>
            </a:r>
          </a:p>
          <a:p>
            <a:endParaRPr lang="cs-CZ" dirty="0" smtClean="0"/>
          </a:p>
          <a:p>
            <a:endParaRPr lang="cs-CZ" dirty="0" smtClean="0"/>
          </a:p>
          <a:p>
            <a:r>
              <a:rPr lang="cs-CZ" dirty="0" smtClean="0"/>
              <a:t>Primární výzkum</a:t>
            </a:r>
          </a:p>
          <a:p>
            <a:r>
              <a:rPr lang="cs-CZ" dirty="0" smtClean="0"/>
              <a:t>Sekundární výzkum</a:t>
            </a:r>
            <a:endParaRPr lang="cs-C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Indukce vs. dedukce</a:t>
            </a:r>
            <a:endParaRPr lang="cs-CZ" dirty="0"/>
          </a:p>
        </p:txBody>
      </p:sp>
      <p:sp>
        <p:nvSpPr>
          <p:cNvPr id="3" name="Zástupný symbol pro obsah 2"/>
          <p:cNvSpPr>
            <a:spLocks noGrp="1"/>
          </p:cNvSpPr>
          <p:nvPr>
            <p:ph idx="1"/>
          </p:nvPr>
        </p:nvSpPr>
        <p:spPr/>
        <p:txBody>
          <a:bodyPr>
            <a:normAutofit fontScale="92500" lnSpcReduction="20000"/>
          </a:bodyPr>
          <a:lstStyle/>
          <a:p>
            <a:pPr>
              <a:buNone/>
            </a:pPr>
            <a:r>
              <a:rPr lang="cs-CZ" b="1" dirty="0" smtClean="0"/>
              <a:t>Indukce</a:t>
            </a:r>
          </a:p>
          <a:p>
            <a:r>
              <a:rPr lang="cs-CZ" dirty="0" smtClean="0"/>
              <a:t>Vyvozování - logické tvoření závěrů na základě úsudků z jednotlivých případů = zobecňování</a:t>
            </a:r>
            <a:endParaRPr lang="cs-CZ" i="1" dirty="0" smtClean="0"/>
          </a:p>
          <a:p>
            <a:r>
              <a:rPr lang="cs-CZ" i="1" dirty="0" smtClean="0"/>
              <a:t>pozorování → nalezené pravidelnosti → předběžné závěry → teorie</a:t>
            </a:r>
          </a:p>
          <a:p>
            <a:endParaRPr lang="cs-CZ" i="1" dirty="0" smtClean="0"/>
          </a:p>
          <a:p>
            <a:pPr>
              <a:buNone/>
            </a:pPr>
            <a:r>
              <a:rPr lang="cs-CZ" b="1" dirty="0" smtClean="0"/>
              <a:t>Dedukce</a:t>
            </a:r>
          </a:p>
          <a:p>
            <a:r>
              <a:rPr lang="cs-CZ" dirty="0" smtClean="0"/>
              <a:t>logické tvoření závěrů od všeobecného soudu k jednotlivým případům</a:t>
            </a:r>
            <a:endParaRPr lang="cs-CZ" i="1" dirty="0" smtClean="0"/>
          </a:p>
          <a:p>
            <a:r>
              <a:rPr lang="cs-CZ" i="1" dirty="0" smtClean="0"/>
              <a:t>teorie → hypotézy →pozorování → přijaté/zamítnuté hypotézy</a:t>
            </a:r>
            <a:endParaRPr lang="cs-CZ"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134</TotalTime>
  <Words>1023</Words>
  <Application>Microsoft Office PowerPoint</Application>
  <PresentationFormat>Předvádění na obrazovce (4:3)</PresentationFormat>
  <Paragraphs>240</Paragraphs>
  <Slides>25</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25</vt:i4>
      </vt:variant>
    </vt:vector>
  </HeadingPairs>
  <TitlesOfParts>
    <vt:vector size="31" baseType="lpstr">
      <vt:lpstr>Arial</vt:lpstr>
      <vt:lpstr>Corbel</vt:lpstr>
      <vt:lpstr>Wingdings</vt:lpstr>
      <vt:lpstr>Wingdings 2</vt:lpstr>
      <vt:lpstr>Wingdings 3</vt:lpstr>
      <vt:lpstr>Modul</vt:lpstr>
      <vt:lpstr>Prezentace aplikace PowerPoint</vt:lpstr>
      <vt:lpstr>O čem to dnes bude?</vt:lpstr>
      <vt:lpstr>Prezentace aplikace PowerPoint</vt:lpstr>
      <vt:lpstr>Jak poznáváme?</vt:lpstr>
      <vt:lpstr>Věda vs. „zdravý rozum“</vt:lpstr>
      <vt:lpstr>Prezentace aplikace PowerPoint</vt:lpstr>
      <vt:lpstr>Druhy výzkumu I</vt:lpstr>
      <vt:lpstr>Druhy výzkumu II</vt:lpstr>
      <vt:lpstr>Indukce vs. dedukce</vt:lpstr>
      <vt:lpstr>Výzkumné strategie</vt:lpstr>
      <vt:lpstr>Výzkumné strategie</vt:lpstr>
      <vt:lpstr>Model kvantitativního výzkumu</vt:lpstr>
      <vt:lpstr>Model kvalitativního výzkumu</vt:lpstr>
      <vt:lpstr>Prezentace aplikace PowerPoint</vt:lpstr>
      <vt:lpstr>Historie výzkumů v ISK I</vt:lpstr>
      <vt:lpstr>Historie výzkumů v ISK I</vt:lpstr>
      <vt:lpstr>Historie výzkumů v ISK II</vt:lpstr>
      <vt:lpstr>Historie výzkumů v ISK III</vt:lpstr>
      <vt:lpstr>Historie výzkumů v ISK III</vt:lpstr>
      <vt:lpstr>Historie výzkumů v ISK IV</vt:lpstr>
      <vt:lpstr>Historie výzkumů v ISK V</vt:lpstr>
      <vt:lpstr>Evidence based librarianship</vt:lpstr>
      <vt:lpstr>Akční výzkum</vt:lpstr>
      <vt:lpstr>Design služeb / participativní design</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Honza Zikuška</dc:creator>
  <cp:lastModifiedBy>Ladislava Z. Suchá</cp:lastModifiedBy>
  <cp:revision>7</cp:revision>
  <dcterms:created xsi:type="dcterms:W3CDTF">2012-09-21T03:19:39Z</dcterms:created>
  <dcterms:modified xsi:type="dcterms:W3CDTF">2015-09-25T11:50:27Z</dcterms:modified>
</cp:coreProperties>
</file>