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90" r:id="rId9"/>
    <p:sldId id="291" r:id="rId10"/>
    <p:sldId id="292" r:id="rId11"/>
    <p:sldId id="29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D57C8-E757-4074-9365-62DE8AA90E9D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591265-6443-4C04-A2C1-F2D71DE7D7BC}">
      <dgm:prSet phldrT="[Text]" custT="1"/>
      <dgm:spPr/>
      <dgm:t>
        <a:bodyPr/>
        <a:lstStyle/>
        <a:p>
          <a:r>
            <a:rPr lang="cs-CZ" sz="2400" dirty="0" smtClean="0"/>
            <a:t>Paradigma</a:t>
          </a:r>
          <a:endParaRPr lang="cs-CZ" sz="2400" dirty="0"/>
        </a:p>
      </dgm:t>
    </dgm:pt>
    <dgm:pt modelId="{D17A2501-AC59-4590-B234-75602CD8C3C3}" type="parTrans" cxnId="{DEFDF3B6-27B6-4B12-BBFA-8EF05CFF8308}">
      <dgm:prSet/>
      <dgm:spPr/>
      <dgm:t>
        <a:bodyPr/>
        <a:lstStyle/>
        <a:p>
          <a:endParaRPr lang="cs-CZ"/>
        </a:p>
      </dgm:t>
    </dgm:pt>
    <dgm:pt modelId="{FE647E00-AC8A-4154-9B9F-7182852BBDD5}" type="sibTrans" cxnId="{DEFDF3B6-27B6-4B12-BBFA-8EF05CFF8308}">
      <dgm:prSet/>
      <dgm:spPr/>
      <dgm:t>
        <a:bodyPr/>
        <a:lstStyle/>
        <a:p>
          <a:endParaRPr lang="cs-CZ"/>
        </a:p>
      </dgm:t>
    </dgm:pt>
    <dgm:pt modelId="{54D91580-CEB0-4058-AD09-49F00CDEA61E}">
      <dgm:prSet phldrT="[Text]" custT="1"/>
      <dgm:spPr/>
      <dgm:t>
        <a:bodyPr/>
        <a:lstStyle/>
        <a:p>
          <a:r>
            <a:rPr lang="cs-CZ" sz="2400" dirty="0" smtClean="0"/>
            <a:t>Optika</a:t>
          </a:r>
          <a:endParaRPr lang="cs-CZ" sz="2400" dirty="0"/>
        </a:p>
      </dgm:t>
    </dgm:pt>
    <dgm:pt modelId="{5A3DD4C5-CD9D-40B0-B755-F406693D1DC0}" type="parTrans" cxnId="{588F4BA5-FFD3-4AD8-AC58-1A7D38E99594}">
      <dgm:prSet/>
      <dgm:spPr/>
      <dgm:t>
        <a:bodyPr/>
        <a:lstStyle/>
        <a:p>
          <a:endParaRPr lang="cs-CZ" sz="2400"/>
        </a:p>
      </dgm:t>
    </dgm:pt>
    <dgm:pt modelId="{F7EAB0A9-9CEB-4BD5-98CB-72C42C68D40D}" type="sibTrans" cxnId="{588F4BA5-FFD3-4AD8-AC58-1A7D38E99594}">
      <dgm:prSet/>
      <dgm:spPr/>
      <dgm:t>
        <a:bodyPr/>
        <a:lstStyle/>
        <a:p>
          <a:endParaRPr lang="cs-CZ"/>
        </a:p>
      </dgm:t>
    </dgm:pt>
    <dgm:pt modelId="{64484D3E-DEFE-4D44-9526-13E188BE1643}">
      <dgm:prSet phldrT="[Text]" custT="1"/>
      <dgm:spPr/>
      <dgm:t>
        <a:bodyPr/>
        <a:lstStyle/>
        <a:p>
          <a:r>
            <a:rPr lang="cs-CZ" sz="2400" dirty="0" smtClean="0"/>
            <a:t>Jazyk</a:t>
          </a:r>
          <a:endParaRPr lang="cs-CZ" sz="2400" dirty="0"/>
        </a:p>
      </dgm:t>
    </dgm:pt>
    <dgm:pt modelId="{A665EB09-AE91-4106-B522-9782DD9C403C}" type="parTrans" cxnId="{18E1A439-3625-40FE-A94A-67F0E38A8BB1}">
      <dgm:prSet/>
      <dgm:spPr/>
      <dgm:t>
        <a:bodyPr/>
        <a:lstStyle/>
        <a:p>
          <a:endParaRPr lang="cs-CZ" sz="2400"/>
        </a:p>
      </dgm:t>
    </dgm:pt>
    <dgm:pt modelId="{C43621AF-0874-4C57-896D-6279E50C7712}" type="sibTrans" cxnId="{18E1A439-3625-40FE-A94A-67F0E38A8BB1}">
      <dgm:prSet/>
      <dgm:spPr/>
      <dgm:t>
        <a:bodyPr/>
        <a:lstStyle/>
        <a:p>
          <a:endParaRPr lang="cs-CZ"/>
        </a:p>
      </dgm:t>
    </dgm:pt>
    <dgm:pt modelId="{D34F210E-D3C9-49E4-B35A-AF968671E008}">
      <dgm:prSet phldrT="[Text]" custT="1"/>
      <dgm:spPr/>
      <dgm:t>
        <a:bodyPr/>
        <a:lstStyle/>
        <a:p>
          <a:r>
            <a:rPr lang="cs-CZ" sz="2400" dirty="0" smtClean="0"/>
            <a:t>Metodologie</a:t>
          </a:r>
          <a:endParaRPr lang="cs-CZ" sz="2400" dirty="0"/>
        </a:p>
      </dgm:t>
    </dgm:pt>
    <dgm:pt modelId="{3F4B19D9-40B0-46E6-AA27-928ED22B3F3C}" type="parTrans" cxnId="{B40B056B-B439-46F6-991E-D829D9BD529C}">
      <dgm:prSet/>
      <dgm:spPr/>
      <dgm:t>
        <a:bodyPr/>
        <a:lstStyle/>
        <a:p>
          <a:endParaRPr lang="cs-CZ" sz="2400"/>
        </a:p>
      </dgm:t>
    </dgm:pt>
    <dgm:pt modelId="{A9B22923-A3C6-4501-930B-8250644DEBAB}" type="sibTrans" cxnId="{B40B056B-B439-46F6-991E-D829D9BD529C}">
      <dgm:prSet/>
      <dgm:spPr/>
      <dgm:t>
        <a:bodyPr/>
        <a:lstStyle/>
        <a:p>
          <a:endParaRPr lang="cs-CZ"/>
        </a:p>
      </dgm:t>
    </dgm:pt>
    <dgm:pt modelId="{68766F79-3BD6-47F8-8E2A-89ACF1BFB657}">
      <dgm:prSet phldrT="[Text]" custT="1"/>
      <dgm:spPr/>
      <dgm:t>
        <a:bodyPr/>
        <a:lstStyle/>
        <a:p>
          <a:r>
            <a:rPr lang="cs-CZ" sz="2400" dirty="0" smtClean="0"/>
            <a:t>Teorie</a:t>
          </a:r>
          <a:endParaRPr lang="cs-CZ" sz="2400" dirty="0"/>
        </a:p>
      </dgm:t>
    </dgm:pt>
    <dgm:pt modelId="{F667DB86-B868-4454-9264-CF7B94CDE8AE}" type="parTrans" cxnId="{FC1CF26B-0407-4FAD-A1A8-5E2DA2B1E483}">
      <dgm:prSet/>
      <dgm:spPr/>
      <dgm:t>
        <a:bodyPr/>
        <a:lstStyle/>
        <a:p>
          <a:endParaRPr lang="cs-CZ" sz="2400"/>
        </a:p>
      </dgm:t>
    </dgm:pt>
    <dgm:pt modelId="{E2B2E0AF-07AB-4867-80CA-D718FAD3D691}" type="sibTrans" cxnId="{FC1CF26B-0407-4FAD-A1A8-5E2DA2B1E483}">
      <dgm:prSet/>
      <dgm:spPr/>
      <dgm:t>
        <a:bodyPr/>
        <a:lstStyle/>
        <a:p>
          <a:endParaRPr lang="cs-CZ"/>
        </a:p>
      </dgm:t>
    </dgm:pt>
    <dgm:pt modelId="{8D9B87A4-40A3-4F77-9598-419502F0BF2B}">
      <dgm:prSet phldrT="[Text]" custT="1"/>
      <dgm:spPr/>
      <dgm:t>
        <a:bodyPr/>
        <a:lstStyle/>
        <a:p>
          <a:r>
            <a:rPr lang="cs-CZ" sz="2400" dirty="0" smtClean="0"/>
            <a:t>Problematika</a:t>
          </a:r>
          <a:endParaRPr lang="cs-CZ" sz="2400" dirty="0"/>
        </a:p>
      </dgm:t>
    </dgm:pt>
    <dgm:pt modelId="{84A43B95-9E38-4435-8DBF-0920448F69FA}" type="parTrans" cxnId="{0973360B-4805-4F1C-869D-F49201DAC574}">
      <dgm:prSet/>
      <dgm:spPr/>
      <dgm:t>
        <a:bodyPr/>
        <a:lstStyle/>
        <a:p>
          <a:endParaRPr lang="cs-CZ" sz="2400"/>
        </a:p>
      </dgm:t>
    </dgm:pt>
    <dgm:pt modelId="{5389EC6B-10FA-421D-9B0E-7EC63669D01E}" type="sibTrans" cxnId="{0973360B-4805-4F1C-869D-F49201DAC574}">
      <dgm:prSet/>
      <dgm:spPr/>
      <dgm:t>
        <a:bodyPr/>
        <a:lstStyle/>
        <a:p>
          <a:endParaRPr lang="cs-CZ"/>
        </a:p>
      </dgm:t>
    </dgm:pt>
    <dgm:pt modelId="{41A513C2-44FA-4BC4-A7F6-5427B7A2B432}">
      <dgm:prSet phldrT="[Text]" custT="1"/>
      <dgm:spPr/>
      <dgm:t>
        <a:bodyPr/>
        <a:lstStyle/>
        <a:p>
          <a:r>
            <a:rPr lang="cs-CZ" sz="2400" dirty="0" smtClean="0"/>
            <a:t>Autority</a:t>
          </a:r>
          <a:endParaRPr lang="cs-CZ" sz="2400" dirty="0"/>
        </a:p>
      </dgm:t>
    </dgm:pt>
    <dgm:pt modelId="{44CA32EE-6A74-46C5-B417-8B98933BC10F}" type="parTrans" cxnId="{8B87AE4F-1080-4153-93CC-0D356CB0DED6}">
      <dgm:prSet/>
      <dgm:spPr/>
      <dgm:t>
        <a:bodyPr/>
        <a:lstStyle/>
        <a:p>
          <a:endParaRPr lang="cs-CZ" sz="2400"/>
        </a:p>
      </dgm:t>
    </dgm:pt>
    <dgm:pt modelId="{0E16B39A-9CA3-4AFC-85B6-7D1E67CA0CC7}" type="sibTrans" cxnId="{8B87AE4F-1080-4153-93CC-0D356CB0DED6}">
      <dgm:prSet/>
      <dgm:spPr/>
      <dgm:t>
        <a:bodyPr/>
        <a:lstStyle/>
        <a:p>
          <a:endParaRPr lang="cs-CZ"/>
        </a:p>
      </dgm:t>
    </dgm:pt>
    <dgm:pt modelId="{FCB52FE1-C6F0-47B9-8DFE-D7D5FE3AA7F4}" type="pres">
      <dgm:prSet presAssocID="{B3ED57C8-E757-4074-9365-62DE8AA90E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F1785B-FAA0-40A8-849E-7DB1E9A442FE}" type="pres">
      <dgm:prSet presAssocID="{93591265-6443-4C04-A2C1-F2D71DE7D7BC}" presName="centerShape" presStyleLbl="node0" presStyleIdx="0" presStyleCnt="1" custScaleX="114573" custScaleY="114353"/>
      <dgm:spPr/>
      <dgm:t>
        <a:bodyPr/>
        <a:lstStyle/>
        <a:p>
          <a:endParaRPr lang="cs-CZ"/>
        </a:p>
      </dgm:t>
    </dgm:pt>
    <dgm:pt modelId="{C337F5F1-A258-4193-A40C-79EDFA5F7916}" type="pres">
      <dgm:prSet presAssocID="{5A3DD4C5-CD9D-40B0-B755-F406693D1DC0}" presName="parTrans" presStyleLbl="bgSibTrans2D1" presStyleIdx="0" presStyleCnt="6"/>
      <dgm:spPr/>
      <dgm:t>
        <a:bodyPr/>
        <a:lstStyle/>
        <a:p>
          <a:endParaRPr lang="cs-CZ"/>
        </a:p>
      </dgm:t>
    </dgm:pt>
    <dgm:pt modelId="{6E9163DE-6E9B-4CF9-9519-A117FBA70363}" type="pres">
      <dgm:prSet presAssocID="{54D91580-CEB0-4058-AD09-49F00CDEA6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A55019-0006-4245-A4B6-85D994CF7704}" type="pres">
      <dgm:prSet presAssocID="{F667DB86-B868-4454-9264-CF7B94CDE8AE}" presName="parTrans" presStyleLbl="bgSibTrans2D1" presStyleIdx="1" presStyleCnt="6"/>
      <dgm:spPr/>
      <dgm:t>
        <a:bodyPr/>
        <a:lstStyle/>
        <a:p>
          <a:endParaRPr lang="cs-CZ"/>
        </a:p>
      </dgm:t>
    </dgm:pt>
    <dgm:pt modelId="{AD6E30FE-5C31-42DF-96F9-C7C7FB89318D}" type="pres">
      <dgm:prSet presAssocID="{68766F79-3BD6-47F8-8E2A-89ACF1BFB6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7A92C2-2188-428D-9B18-26D7041D9174}" type="pres">
      <dgm:prSet presAssocID="{A665EB09-AE91-4106-B522-9782DD9C403C}" presName="parTrans" presStyleLbl="bgSibTrans2D1" presStyleIdx="2" presStyleCnt="6"/>
      <dgm:spPr/>
      <dgm:t>
        <a:bodyPr/>
        <a:lstStyle/>
        <a:p>
          <a:endParaRPr lang="cs-CZ"/>
        </a:p>
      </dgm:t>
    </dgm:pt>
    <dgm:pt modelId="{7E3A7FE9-93B9-4E9E-92DD-B6E85D0BC48D}" type="pres">
      <dgm:prSet presAssocID="{64484D3E-DEFE-4D44-9526-13E188BE16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BCDCD4-6B52-49AF-9AE4-35A1C9E43091}" type="pres">
      <dgm:prSet presAssocID="{3F4B19D9-40B0-46E6-AA27-928ED22B3F3C}" presName="parTrans" presStyleLbl="bgSibTrans2D1" presStyleIdx="3" presStyleCnt="6"/>
      <dgm:spPr/>
      <dgm:t>
        <a:bodyPr/>
        <a:lstStyle/>
        <a:p>
          <a:endParaRPr lang="cs-CZ"/>
        </a:p>
      </dgm:t>
    </dgm:pt>
    <dgm:pt modelId="{FF053828-0B3E-47AB-A6E3-89DB7AF52D51}" type="pres">
      <dgm:prSet presAssocID="{D34F210E-D3C9-49E4-B35A-AF968671E0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9DED02-F142-4489-827F-E077CF32D47C}" type="pres">
      <dgm:prSet presAssocID="{84A43B95-9E38-4435-8DBF-0920448F69FA}" presName="parTrans" presStyleLbl="bgSibTrans2D1" presStyleIdx="4" presStyleCnt="6"/>
      <dgm:spPr/>
      <dgm:t>
        <a:bodyPr/>
        <a:lstStyle/>
        <a:p>
          <a:endParaRPr lang="cs-CZ"/>
        </a:p>
      </dgm:t>
    </dgm:pt>
    <dgm:pt modelId="{5F219307-C024-48E1-8340-866BD14FA30C}" type="pres">
      <dgm:prSet presAssocID="{8D9B87A4-40A3-4F77-9598-419502F0BF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8D6691-5BC6-4189-B5E1-5568E5FB8C1D}" type="pres">
      <dgm:prSet presAssocID="{44CA32EE-6A74-46C5-B417-8B98933BC10F}" presName="parTrans" presStyleLbl="bgSibTrans2D1" presStyleIdx="5" presStyleCnt="6"/>
      <dgm:spPr/>
      <dgm:t>
        <a:bodyPr/>
        <a:lstStyle/>
        <a:p>
          <a:endParaRPr lang="cs-CZ"/>
        </a:p>
      </dgm:t>
    </dgm:pt>
    <dgm:pt modelId="{5DFBACB7-1C43-4C36-A3D8-F8A505F4549B}" type="pres">
      <dgm:prSet presAssocID="{41A513C2-44FA-4BC4-A7F6-5427B7A2B43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4913E57-806C-4C07-A73C-EF2768EEAE76}" type="presOf" srcId="{44CA32EE-6A74-46C5-B417-8B98933BC10F}" destId="{E48D6691-5BC6-4189-B5E1-5568E5FB8C1D}" srcOrd="0" destOrd="0" presId="urn:microsoft.com/office/officeart/2005/8/layout/radial4"/>
    <dgm:cxn modelId="{F7FA4683-2601-48B9-98AC-302C21BBA63B}" type="presOf" srcId="{3F4B19D9-40B0-46E6-AA27-928ED22B3F3C}" destId="{09BCDCD4-6B52-49AF-9AE4-35A1C9E43091}" srcOrd="0" destOrd="0" presId="urn:microsoft.com/office/officeart/2005/8/layout/radial4"/>
    <dgm:cxn modelId="{4474DBB3-2AF7-4B10-BE0A-EB4AABC6B853}" type="presOf" srcId="{B3ED57C8-E757-4074-9365-62DE8AA90E9D}" destId="{FCB52FE1-C6F0-47B9-8DFE-D7D5FE3AA7F4}" srcOrd="0" destOrd="0" presId="urn:microsoft.com/office/officeart/2005/8/layout/radial4"/>
    <dgm:cxn modelId="{18E1A439-3625-40FE-A94A-67F0E38A8BB1}" srcId="{93591265-6443-4C04-A2C1-F2D71DE7D7BC}" destId="{64484D3E-DEFE-4D44-9526-13E188BE1643}" srcOrd="2" destOrd="0" parTransId="{A665EB09-AE91-4106-B522-9782DD9C403C}" sibTransId="{C43621AF-0874-4C57-896D-6279E50C7712}"/>
    <dgm:cxn modelId="{DEFDF3B6-27B6-4B12-BBFA-8EF05CFF8308}" srcId="{B3ED57C8-E757-4074-9365-62DE8AA90E9D}" destId="{93591265-6443-4C04-A2C1-F2D71DE7D7BC}" srcOrd="0" destOrd="0" parTransId="{D17A2501-AC59-4590-B234-75602CD8C3C3}" sibTransId="{FE647E00-AC8A-4154-9B9F-7182852BBDD5}"/>
    <dgm:cxn modelId="{B2C13E34-AE9A-4F48-A8F2-C0B28F32B0B0}" type="presOf" srcId="{93591265-6443-4C04-A2C1-F2D71DE7D7BC}" destId="{DAF1785B-FAA0-40A8-849E-7DB1E9A442FE}" srcOrd="0" destOrd="0" presId="urn:microsoft.com/office/officeart/2005/8/layout/radial4"/>
    <dgm:cxn modelId="{949977DA-582D-441F-A689-0F95CCB0B5BC}" type="presOf" srcId="{F667DB86-B868-4454-9264-CF7B94CDE8AE}" destId="{F8A55019-0006-4245-A4B6-85D994CF7704}" srcOrd="0" destOrd="0" presId="urn:microsoft.com/office/officeart/2005/8/layout/radial4"/>
    <dgm:cxn modelId="{588F4BA5-FFD3-4AD8-AC58-1A7D38E99594}" srcId="{93591265-6443-4C04-A2C1-F2D71DE7D7BC}" destId="{54D91580-CEB0-4058-AD09-49F00CDEA61E}" srcOrd="0" destOrd="0" parTransId="{5A3DD4C5-CD9D-40B0-B755-F406693D1DC0}" sibTransId="{F7EAB0A9-9CEB-4BD5-98CB-72C42C68D40D}"/>
    <dgm:cxn modelId="{9C3B3002-0CCC-4037-83D2-5D84768CE26E}" type="presOf" srcId="{D34F210E-D3C9-49E4-B35A-AF968671E008}" destId="{FF053828-0B3E-47AB-A6E3-89DB7AF52D51}" srcOrd="0" destOrd="0" presId="urn:microsoft.com/office/officeart/2005/8/layout/radial4"/>
    <dgm:cxn modelId="{9A4430A9-F404-4BA5-8123-FFD8FDAF372D}" type="presOf" srcId="{5A3DD4C5-CD9D-40B0-B755-F406693D1DC0}" destId="{C337F5F1-A258-4193-A40C-79EDFA5F7916}" srcOrd="0" destOrd="0" presId="urn:microsoft.com/office/officeart/2005/8/layout/radial4"/>
    <dgm:cxn modelId="{05EA5036-4306-400A-8584-35A5F5B69043}" type="presOf" srcId="{84A43B95-9E38-4435-8DBF-0920448F69FA}" destId="{859DED02-F142-4489-827F-E077CF32D47C}" srcOrd="0" destOrd="0" presId="urn:microsoft.com/office/officeart/2005/8/layout/radial4"/>
    <dgm:cxn modelId="{41E79278-016B-4208-AC55-4C41DF245096}" type="presOf" srcId="{A665EB09-AE91-4106-B522-9782DD9C403C}" destId="{867A92C2-2188-428D-9B18-26D7041D9174}" srcOrd="0" destOrd="0" presId="urn:microsoft.com/office/officeart/2005/8/layout/radial4"/>
    <dgm:cxn modelId="{8B87AE4F-1080-4153-93CC-0D356CB0DED6}" srcId="{93591265-6443-4C04-A2C1-F2D71DE7D7BC}" destId="{41A513C2-44FA-4BC4-A7F6-5427B7A2B432}" srcOrd="5" destOrd="0" parTransId="{44CA32EE-6A74-46C5-B417-8B98933BC10F}" sibTransId="{0E16B39A-9CA3-4AFC-85B6-7D1E67CA0CC7}"/>
    <dgm:cxn modelId="{62A83A7E-4830-4B06-8C87-1EE24439BAF7}" type="presOf" srcId="{54D91580-CEB0-4058-AD09-49F00CDEA61E}" destId="{6E9163DE-6E9B-4CF9-9519-A117FBA70363}" srcOrd="0" destOrd="0" presId="urn:microsoft.com/office/officeart/2005/8/layout/radial4"/>
    <dgm:cxn modelId="{997AD197-D3F1-444B-91EE-E1DCE598B396}" type="presOf" srcId="{68766F79-3BD6-47F8-8E2A-89ACF1BFB657}" destId="{AD6E30FE-5C31-42DF-96F9-C7C7FB89318D}" srcOrd="0" destOrd="0" presId="urn:microsoft.com/office/officeart/2005/8/layout/radial4"/>
    <dgm:cxn modelId="{78550A6F-821D-47CC-B094-86C0BADC9ABA}" type="presOf" srcId="{8D9B87A4-40A3-4F77-9598-419502F0BF2B}" destId="{5F219307-C024-48E1-8340-866BD14FA30C}" srcOrd="0" destOrd="0" presId="urn:microsoft.com/office/officeart/2005/8/layout/radial4"/>
    <dgm:cxn modelId="{0973360B-4805-4F1C-869D-F49201DAC574}" srcId="{93591265-6443-4C04-A2C1-F2D71DE7D7BC}" destId="{8D9B87A4-40A3-4F77-9598-419502F0BF2B}" srcOrd="4" destOrd="0" parTransId="{84A43B95-9E38-4435-8DBF-0920448F69FA}" sibTransId="{5389EC6B-10FA-421D-9B0E-7EC63669D01E}"/>
    <dgm:cxn modelId="{B40B056B-B439-46F6-991E-D829D9BD529C}" srcId="{93591265-6443-4C04-A2C1-F2D71DE7D7BC}" destId="{D34F210E-D3C9-49E4-B35A-AF968671E008}" srcOrd="3" destOrd="0" parTransId="{3F4B19D9-40B0-46E6-AA27-928ED22B3F3C}" sibTransId="{A9B22923-A3C6-4501-930B-8250644DEBAB}"/>
    <dgm:cxn modelId="{4B90ACE7-12BC-4702-B802-D521CADC5C8C}" type="presOf" srcId="{64484D3E-DEFE-4D44-9526-13E188BE1643}" destId="{7E3A7FE9-93B9-4E9E-92DD-B6E85D0BC48D}" srcOrd="0" destOrd="0" presId="urn:microsoft.com/office/officeart/2005/8/layout/radial4"/>
    <dgm:cxn modelId="{6E1F2866-C357-4B3F-8B73-169905F1C32E}" type="presOf" srcId="{41A513C2-44FA-4BC4-A7F6-5427B7A2B432}" destId="{5DFBACB7-1C43-4C36-A3D8-F8A505F4549B}" srcOrd="0" destOrd="0" presId="urn:microsoft.com/office/officeart/2005/8/layout/radial4"/>
    <dgm:cxn modelId="{FC1CF26B-0407-4FAD-A1A8-5E2DA2B1E483}" srcId="{93591265-6443-4C04-A2C1-F2D71DE7D7BC}" destId="{68766F79-3BD6-47F8-8E2A-89ACF1BFB657}" srcOrd="1" destOrd="0" parTransId="{F667DB86-B868-4454-9264-CF7B94CDE8AE}" sibTransId="{E2B2E0AF-07AB-4867-80CA-D718FAD3D691}"/>
    <dgm:cxn modelId="{66AB5168-4029-4CA4-9C5E-AB661B2BCBEC}" type="presParOf" srcId="{FCB52FE1-C6F0-47B9-8DFE-D7D5FE3AA7F4}" destId="{DAF1785B-FAA0-40A8-849E-7DB1E9A442FE}" srcOrd="0" destOrd="0" presId="urn:microsoft.com/office/officeart/2005/8/layout/radial4"/>
    <dgm:cxn modelId="{40E16A74-3366-4D99-BF50-08E863B29DCE}" type="presParOf" srcId="{FCB52FE1-C6F0-47B9-8DFE-D7D5FE3AA7F4}" destId="{C337F5F1-A258-4193-A40C-79EDFA5F7916}" srcOrd="1" destOrd="0" presId="urn:microsoft.com/office/officeart/2005/8/layout/radial4"/>
    <dgm:cxn modelId="{E74DFE4F-A07C-4BB7-92D3-A9238260F7EC}" type="presParOf" srcId="{FCB52FE1-C6F0-47B9-8DFE-D7D5FE3AA7F4}" destId="{6E9163DE-6E9B-4CF9-9519-A117FBA70363}" srcOrd="2" destOrd="0" presId="urn:microsoft.com/office/officeart/2005/8/layout/radial4"/>
    <dgm:cxn modelId="{756D2794-714A-4A88-ABF9-DE539895C42F}" type="presParOf" srcId="{FCB52FE1-C6F0-47B9-8DFE-D7D5FE3AA7F4}" destId="{F8A55019-0006-4245-A4B6-85D994CF7704}" srcOrd="3" destOrd="0" presId="urn:microsoft.com/office/officeart/2005/8/layout/radial4"/>
    <dgm:cxn modelId="{A55F2A74-FFE9-4C1D-A90F-3A09599844A3}" type="presParOf" srcId="{FCB52FE1-C6F0-47B9-8DFE-D7D5FE3AA7F4}" destId="{AD6E30FE-5C31-42DF-96F9-C7C7FB89318D}" srcOrd="4" destOrd="0" presId="urn:microsoft.com/office/officeart/2005/8/layout/radial4"/>
    <dgm:cxn modelId="{7E264D58-87B6-4C5D-B7C9-600A4B1199B5}" type="presParOf" srcId="{FCB52FE1-C6F0-47B9-8DFE-D7D5FE3AA7F4}" destId="{867A92C2-2188-428D-9B18-26D7041D9174}" srcOrd="5" destOrd="0" presId="urn:microsoft.com/office/officeart/2005/8/layout/radial4"/>
    <dgm:cxn modelId="{B4FDE795-A340-4161-ABDF-AB8B5237DE05}" type="presParOf" srcId="{FCB52FE1-C6F0-47B9-8DFE-D7D5FE3AA7F4}" destId="{7E3A7FE9-93B9-4E9E-92DD-B6E85D0BC48D}" srcOrd="6" destOrd="0" presId="urn:microsoft.com/office/officeart/2005/8/layout/radial4"/>
    <dgm:cxn modelId="{C2213356-A0F4-4D93-AA62-8DF75DFD3F7D}" type="presParOf" srcId="{FCB52FE1-C6F0-47B9-8DFE-D7D5FE3AA7F4}" destId="{09BCDCD4-6B52-49AF-9AE4-35A1C9E43091}" srcOrd="7" destOrd="0" presId="urn:microsoft.com/office/officeart/2005/8/layout/radial4"/>
    <dgm:cxn modelId="{B0588A80-6C2B-48FF-9EF2-BAD81A62BAE4}" type="presParOf" srcId="{FCB52FE1-C6F0-47B9-8DFE-D7D5FE3AA7F4}" destId="{FF053828-0B3E-47AB-A6E3-89DB7AF52D51}" srcOrd="8" destOrd="0" presId="urn:microsoft.com/office/officeart/2005/8/layout/radial4"/>
    <dgm:cxn modelId="{76A8BBAA-5FEB-4FBC-B50A-E00BE4125CAA}" type="presParOf" srcId="{FCB52FE1-C6F0-47B9-8DFE-D7D5FE3AA7F4}" destId="{859DED02-F142-4489-827F-E077CF32D47C}" srcOrd="9" destOrd="0" presId="urn:microsoft.com/office/officeart/2005/8/layout/radial4"/>
    <dgm:cxn modelId="{BCAE918B-0258-4EA3-9F66-72DD4B061657}" type="presParOf" srcId="{FCB52FE1-C6F0-47B9-8DFE-D7D5FE3AA7F4}" destId="{5F219307-C024-48E1-8340-866BD14FA30C}" srcOrd="10" destOrd="0" presId="urn:microsoft.com/office/officeart/2005/8/layout/radial4"/>
    <dgm:cxn modelId="{EF9C7E03-083B-48C5-995F-F8977110E880}" type="presParOf" srcId="{FCB52FE1-C6F0-47B9-8DFE-D7D5FE3AA7F4}" destId="{E48D6691-5BC6-4189-B5E1-5568E5FB8C1D}" srcOrd="11" destOrd="0" presId="urn:microsoft.com/office/officeart/2005/8/layout/radial4"/>
    <dgm:cxn modelId="{283B42BD-B28F-4130-82C4-F0E6FBEAEB4A}" type="presParOf" srcId="{FCB52FE1-C6F0-47B9-8DFE-D7D5FE3AA7F4}" destId="{5DFBACB7-1C43-4C36-A3D8-F8A505F454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785B-FAA0-40A8-849E-7DB1E9A442FE}">
      <dsp:nvSpPr>
        <dsp:cNvPr id="0" name=""/>
        <dsp:cNvSpPr/>
      </dsp:nvSpPr>
      <dsp:spPr>
        <a:xfrm>
          <a:off x="2520281" y="2310646"/>
          <a:ext cx="2232245" cy="2227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Paradigma</a:t>
          </a:r>
          <a:endParaRPr lang="cs-CZ" sz="2400" kern="1200" dirty="0"/>
        </a:p>
      </dsp:txBody>
      <dsp:txXfrm>
        <a:off x="2847186" y="2636923"/>
        <a:ext cx="1578435" cy="1575405"/>
      </dsp:txXfrm>
    </dsp:sp>
    <dsp:sp modelId="{C337F5F1-A258-4193-A40C-79EDFA5F7916}">
      <dsp:nvSpPr>
        <dsp:cNvPr id="0" name=""/>
        <dsp:cNvSpPr/>
      </dsp:nvSpPr>
      <dsp:spPr>
        <a:xfrm rot="10800000">
          <a:off x="682645" y="3146990"/>
          <a:ext cx="1736565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9163DE-6E9B-4CF9-9519-A117FBA70363}">
      <dsp:nvSpPr>
        <dsp:cNvPr id="0" name=""/>
        <dsp:cNvSpPr/>
      </dsp:nvSpPr>
      <dsp:spPr>
        <a:xfrm>
          <a:off x="734" y="2879097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Optika</a:t>
          </a:r>
          <a:endParaRPr lang="cs-CZ" sz="2400" kern="1200" dirty="0"/>
        </a:p>
      </dsp:txBody>
      <dsp:txXfrm>
        <a:off x="32690" y="2911053"/>
        <a:ext cx="1299909" cy="1027145"/>
      </dsp:txXfrm>
    </dsp:sp>
    <dsp:sp modelId="{F8A55019-0006-4245-A4B6-85D994CF7704}">
      <dsp:nvSpPr>
        <dsp:cNvPr id="0" name=""/>
        <dsp:cNvSpPr/>
      </dsp:nvSpPr>
      <dsp:spPr>
        <a:xfrm rot="12960000">
          <a:off x="1080869" y="1921385"/>
          <a:ext cx="1737266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E30FE-5C31-42DF-96F9-C7C7FB89318D}">
      <dsp:nvSpPr>
        <dsp:cNvPr id="0" name=""/>
        <dsp:cNvSpPr/>
      </dsp:nvSpPr>
      <dsp:spPr>
        <a:xfrm>
          <a:off x="564852" y="1142921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Teorie</a:t>
          </a:r>
          <a:endParaRPr lang="cs-CZ" sz="2400" kern="1200" dirty="0"/>
        </a:p>
      </dsp:txBody>
      <dsp:txXfrm>
        <a:off x="596808" y="1174877"/>
        <a:ext cx="1299909" cy="1027145"/>
      </dsp:txXfrm>
    </dsp:sp>
    <dsp:sp modelId="{867A92C2-2188-428D-9B18-26D7041D9174}">
      <dsp:nvSpPr>
        <dsp:cNvPr id="0" name=""/>
        <dsp:cNvSpPr/>
      </dsp:nvSpPr>
      <dsp:spPr>
        <a:xfrm rot="15120000">
          <a:off x="2123040" y="1164457"/>
          <a:ext cx="1738398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A7FE9-93B9-4E9E-92DD-B6E85D0BC48D}">
      <dsp:nvSpPr>
        <dsp:cNvPr id="0" name=""/>
        <dsp:cNvSpPr/>
      </dsp:nvSpPr>
      <dsp:spPr>
        <a:xfrm>
          <a:off x="2041731" y="69906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Jazyk</a:t>
          </a:r>
          <a:endParaRPr lang="cs-CZ" sz="2400" kern="1200" dirty="0"/>
        </a:p>
      </dsp:txBody>
      <dsp:txXfrm>
        <a:off x="2073687" y="101862"/>
        <a:ext cx="1299909" cy="1027145"/>
      </dsp:txXfrm>
    </dsp:sp>
    <dsp:sp modelId="{09BCDCD4-6B52-49AF-9AE4-35A1C9E43091}">
      <dsp:nvSpPr>
        <dsp:cNvPr id="0" name=""/>
        <dsp:cNvSpPr/>
      </dsp:nvSpPr>
      <dsp:spPr>
        <a:xfrm rot="17280000">
          <a:off x="3411369" y="1164457"/>
          <a:ext cx="1738398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53828-0B3E-47AB-A6E3-89DB7AF52D51}">
      <dsp:nvSpPr>
        <dsp:cNvPr id="0" name=""/>
        <dsp:cNvSpPr/>
      </dsp:nvSpPr>
      <dsp:spPr>
        <a:xfrm>
          <a:off x="3867254" y="69906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Metodologie</a:t>
          </a:r>
          <a:endParaRPr lang="cs-CZ" sz="2400" kern="1200" dirty="0"/>
        </a:p>
      </dsp:txBody>
      <dsp:txXfrm>
        <a:off x="3899210" y="101862"/>
        <a:ext cx="1299909" cy="1027145"/>
      </dsp:txXfrm>
    </dsp:sp>
    <dsp:sp modelId="{859DED02-F142-4489-827F-E077CF32D47C}">
      <dsp:nvSpPr>
        <dsp:cNvPr id="0" name=""/>
        <dsp:cNvSpPr/>
      </dsp:nvSpPr>
      <dsp:spPr>
        <a:xfrm rot="19440000">
          <a:off x="4454672" y="1921385"/>
          <a:ext cx="1737266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19307-C024-48E1-8340-866BD14FA30C}">
      <dsp:nvSpPr>
        <dsp:cNvPr id="0" name=""/>
        <dsp:cNvSpPr/>
      </dsp:nvSpPr>
      <dsp:spPr>
        <a:xfrm>
          <a:off x="5344133" y="1142921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Problematika</a:t>
          </a:r>
          <a:endParaRPr lang="cs-CZ" sz="2400" kern="1200" dirty="0"/>
        </a:p>
      </dsp:txBody>
      <dsp:txXfrm>
        <a:off x="5376089" y="1174877"/>
        <a:ext cx="1299909" cy="1027145"/>
      </dsp:txXfrm>
    </dsp:sp>
    <dsp:sp modelId="{E48D6691-5BC6-4189-B5E1-5568E5FB8C1D}">
      <dsp:nvSpPr>
        <dsp:cNvPr id="0" name=""/>
        <dsp:cNvSpPr/>
      </dsp:nvSpPr>
      <dsp:spPr>
        <a:xfrm>
          <a:off x="4853596" y="3146990"/>
          <a:ext cx="1736565" cy="5552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BACB7-1C43-4C36-A3D8-F8A505F4549B}">
      <dsp:nvSpPr>
        <dsp:cNvPr id="0" name=""/>
        <dsp:cNvSpPr/>
      </dsp:nvSpPr>
      <dsp:spPr>
        <a:xfrm>
          <a:off x="5908251" y="2879097"/>
          <a:ext cx="1363821" cy="109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Autority</a:t>
          </a:r>
          <a:endParaRPr lang="cs-CZ" sz="2400" kern="1200" dirty="0"/>
        </a:p>
      </dsp:txBody>
      <dsp:txXfrm>
        <a:off x="5940207" y="2911053"/>
        <a:ext cx="1299909" cy="102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white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63"/>
            <a:ext cx="3836404" cy="365125"/>
          </a:xfrm>
        </p:spPr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98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95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91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0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48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5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25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46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05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5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white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9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5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" y="4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C0CEBA-DD13-4488-87E7-F0424E8E2541}" type="datetimeFigureOut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9.10.2015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BFBC2E-7E9F-4532-A0C1-AC9F968A5B55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3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01" indent="-32003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27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71" indent="-228594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22" indent="-182875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indent="-182875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5257-B447-4385-A588-A48DAC2FA3DB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45E9-C5E3-4606-A867-A64DCDE35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o.inflow.cz/uvod-do-metateorii-teorii-model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4081881300036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ciencedirect.com/science/article/pii/S074081881300036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farm1.staticflickr.com/5/5681426_c652e6de0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5013176"/>
            <a:ext cx="72008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Věda – paradigmata - teorie</a:t>
            </a:r>
            <a:endParaRPr lang="cs-CZ" sz="4000" b="1" dirty="0" smtClean="0">
              <a:solidFill>
                <a:schemeClr val="accent1"/>
              </a:solidFill>
            </a:endParaRPr>
          </a:p>
          <a:p>
            <a:r>
              <a:rPr lang="cs-CZ" sz="4000" b="1" dirty="0" smtClean="0">
                <a:solidFill>
                  <a:schemeClr val="bg1"/>
                </a:solidFill>
              </a:rPr>
              <a:t>Metodologie ISK, </a:t>
            </a:r>
            <a:r>
              <a:rPr lang="cs-CZ" sz="4000" b="1" dirty="0" smtClean="0">
                <a:solidFill>
                  <a:schemeClr val="bg1"/>
                </a:solidFill>
              </a:rPr>
              <a:t>9. 10. 2015</a:t>
            </a:r>
            <a:endParaRPr lang="cs-CZ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8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Sociokognitivní</a:t>
            </a:r>
            <a:r>
              <a:rPr lang="cs-CZ" dirty="0" smtClean="0"/>
              <a:t> 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Doménová analýza</a:t>
            </a:r>
          </a:p>
          <a:p>
            <a:r>
              <a:rPr lang="cs-CZ" dirty="0" err="1" smtClean="0"/>
              <a:t>Hjorland</a:t>
            </a:r>
            <a:r>
              <a:rPr lang="cs-CZ" dirty="0" smtClean="0"/>
              <a:t>, </a:t>
            </a:r>
            <a:r>
              <a:rPr lang="cs-CZ" dirty="0" err="1" smtClean="0"/>
              <a:t>Talja</a:t>
            </a:r>
            <a:r>
              <a:rPr lang="cs-CZ" dirty="0" smtClean="0"/>
              <a:t>, </a:t>
            </a:r>
            <a:r>
              <a:rPr lang="cs-CZ" dirty="0" err="1" smtClean="0"/>
              <a:t>Savolainen</a:t>
            </a:r>
            <a:endParaRPr lang="cs-CZ" dirty="0" smtClean="0"/>
          </a:p>
          <a:p>
            <a:r>
              <a:rPr lang="cs-CZ" dirty="0" smtClean="0"/>
              <a:t>Soustředí se na sdílené poznání/vědění, ne na individuální mentální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07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Metateorie</a:t>
            </a:r>
            <a:r>
              <a:rPr lang="cs-CZ" dirty="0" smtClean="0"/>
              <a:t> podle </a:t>
            </a:r>
            <a:r>
              <a:rPr lang="cs-CZ" dirty="0" err="1" smtClean="0"/>
              <a:t>Bates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4"/>
            <a:ext cx="5122912" cy="462560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Úvod do </a:t>
            </a:r>
            <a:r>
              <a:rPr lang="cs-CZ" dirty="0" err="1" smtClean="0"/>
              <a:t>metateorií</a:t>
            </a:r>
            <a:r>
              <a:rPr lang="cs-CZ" dirty="0" smtClean="0"/>
              <a:t>, teorií a modelů. </a:t>
            </a:r>
            <a:r>
              <a:rPr lang="cs-CZ" i="1" dirty="0" err="1" smtClean="0"/>
              <a:t>ProInflow</a:t>
            </a:r>
            <a:r>
              <a:rPr lang="cs-CZ" dirty="0" smtClean="0"/>
              <a:t> [online]. 31.05.2011 [cit. 21.09.2012]. Dostupný z WWW: &lt;</a:t>
            </a:r>
            <a:r>
              <a:rPr lang="cs-CZ" u="sng" dirty="0" smtClean="0">
                <a:hlinkClick r:id="rId2"/>
              </a:rPr>
              <a:t>http://pro.</a:t>
            </a:r>
            <a:r>
              <a:rPr lang="cs-CZ" u="sng" dirty="0" err="1" smtClean="0">
                <a:hlinkClick r:id="rId2"/>
              </a:rPr>
              <a:t>inflow.cz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uvod</a:t>
            </a:r>
            <a:r>
              <a:rPr lang="cs-CZ" u="sng" dirty="0" smtClean="0">
                <a:hlinkClick r:id="rId2"/>
              </a:rPr>
              <a:t>-do-</a:t>
            </a:r>
            <a:r>
              <a:rPr lang="cs-CZ" u="sng" dirty="0" err="1" smtClean="0">
                <a:hlinkClick r:id="rId2"/>
              </a:rPr>
              <a:t>metateorii</a:t>
            </a:r>
            <a:r>
              <a:rPr lang="cs-CZ" u="sng" dirty="0" smtClean="0">
                <a:hlinkClick r:id="rId2"/>
              </a:rPr>
              <a:t>-teorii-modelu</a:t>
            </a:r>
            <a:r>
              <a:rPr lang="cs-CZ" dirty="0" smtClean="0"/>
              <a:t>&gt;. ISSN 1804–2406.</a:t>
            </a:r>
            <a:endParaRPr lang="cs-CZ" dirty="0"/>
          </a:p>
        </p:txBody>
      </p:sp>
      <p:pic>
        <p:nvPicPr>
          <p:cNvPr id="26626" name="Picture 2" descr="http://i43.tower.com/images/mm100163606/theories-information-behavior-karen-e-fisher-hardcover-cover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2"/>
            <a:ext cx="2304256" cy="3652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7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Historické paradigma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Pochopení současného stavu skrze analýzu sociálních, politických, ekonomických vztahů a procesů v minulosti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Kvantita i kvalita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Porozumění historii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získání co největšího počtu dat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vysvětlení historických faktů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kontrola zdrojů atd.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Busha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Harter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1980)</a:t>
            </a:r>
          </a:p>
        </p:txBody>
      </p:sp>
    </p:spTree>
    <p:extLst>
      <p:ext uri="{BB962C8B-B14F-4D97-AF65-F5344CB8AC3E}">
        <p14:creationId xmlns:p14="http://schemas.microsoft.com/office/powerpoint/2010/main" val="364663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http://farm3.staticflickr.com/2760/4052596118_ab7280472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456" y="0"/>
            <a:ext cx="9363456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9" y="3140968"/>
            <a:ext cx="3100935" cy="35394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>
                <a:solidFill>
                  <a:prstClr val="white"/>
                </a:solidFill>
              </a:rPr>
              <a:t>vývoj knihoven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prstClr val="white"/>
                </a:solidFill>
              </a:rPr>
              <a:t> vývoj a problémy technologií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>
                <a:solidFill>
                  <a:prstClr val="white"/>
                </a:solidFill>
              </a:rPr>
              <a:t>historiografický výzkum o osobnostech v oboru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>
                <a:solidFill>
                  <a:prstClr val="white"/>
                </a:solidFill>
              </a:rPr>
              <a:t>zpracování historických statistik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Socio</a:t>
            </a:r>
            <a:r>
              <a:rPr lang="cs-CZ" dirty="0" smtClean="0"/>
              <a:t>-)konstruktivistické 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Vychází ze sociologie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Schutz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Berger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Luckman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 / pedagogiky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Vygotsky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Sociální realita neustále re-konstruována – při této konstrukci hraje klíčovou roli jazyk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Znalosti a identity konstruované v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diskurzech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kategorizujících svět</a:t>
            </a:r>
          </a:p>
        </p:txBody>
      </p:sp>
    </p:spTree>
    <p:extLst>
      <p:ext uri="{BB962C8B-B14F-4D97-AF65-F5344CB8AC3E}">
        <p14:creationId xmlns:p14="http://schemas.microsoft.com/office/powerpoint/2010/main" val="265585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5.staticflickr.com/4087/5171401592_bcb6bd131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9" y="3140971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</a:t>
            </a:r>
            <a:r>
              <a:rPr lang="cs-CZ" sz="2400" dirty="0">
                <a:solidFill>
                  <a:prstClr val="white"/>
                </a:solidFill>
              </a:rPr>
              <a:t>relevance informací (</a:t>
            </a:r>
            <a:r>
              <a:rPr lang="cs-CZ" sz="2400" dirty="0" err="1">
                <a:solidFill>
                  <a:prstClr val="white"/>
                </a:solidFill>
              </a:rPr>
              <a:t>Dervin</a:t>
            </a:r>
            <a:r>
              <a:rPr lang="cs-CZ" sz="2400" dirty="0">
                <a:solidFill>
                  <a:prstClr val="white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vytváření smyslu (</a:t>
            </a:r>
            <a:r>
              <a:rPr lang="cs-CZ" sz="2400" dirty="0" err="1">
                <a:solidFill>
                  <a:prstClr val="white"/>
                </a:solidFill>
              </a:rPr>
              <a:t>Kulthau</a:t>
            </a:r>
            <a:r>
              <a:rPr lang="cs-CZ" sz="2400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023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Diskurzivně</a:t>
            </a:r>
            <a:r>
              <a:rPr lang="cs-CZ" dirty="0" smtClean="0"/>
              <a:t>-analytický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Ideové zdroje: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Bakhtin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Foucault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Zaměřuje se na odhalování skrytých motivací za textem – dekonstruktivistické čtení – identifikace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diskurzů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a ideologií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Považována za produkt postmoderní vědy – neposkytuje jeden správný pohled, naopak odkrývá, že jeden správný pohled neexistuje</a:t>
            </a:r>
          </a:p>
          <a:p>
            <a:pPr>
              <a:buNone/>
            </a:pPr>
            <a:r>
              <a:rPr lang="cs-CZ" i="1" dirty="0" smtClean="0"/>
              <a:t>„Užíváním jazyka produkujeme a organizujeme realitu společnosti“.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7263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://farm1.staticflickr.com/52/152295466_91c3679ca2_z.jpg?zz=1"/>
          <p:cNvPicPr>
            <a:picLocks noChangeAspect="1" noChangeArrowheads="1"/>
          </p:cNvPicPr>
          <p:nvPr/>
        </p:nvPicPr>
        <p:blipFill>
          <a:blip r:embed="rId2" cstate="print"/>
          <a:srcRect b="33219"/>
          <a:stretch>
            <a:fillRect/>
          </a:stretch>
        </p:blipFill>
        <p:spPr bwMode="auto">
          <a:xfrm>
            <a:off x="0" y="1"/>
            <a:ext cx="9144000" cy="70161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64091" y="404667"/>
            <a:ext cx="3460975" cy="169277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</a:t>
            </a:r>
            <a:r>
              <a:rPr lang="cs-CZ" sz="2400" dirty="0">
                <a:solidFill>
                  <a:prstClr val="white"/>
                </a:solidFill>
              </a:rPr>
              <a:t>mediální reprezentace knihovníků/knihovnic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knihovny a </a:t>
            </a:r>
            <a:r>
              <a:rPr lang="cs-CZ" sz="2400" dirty="0" err="1">
                <a:solidFill>
                  <a:prstClr val="white"/>
                </a:solidFill>
              </a:rPr>
              <a:t>gender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Filozoficko-analytický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Teoretický výzkum – klasické techniky filozofických disciplín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Různé filozofické pohledy - lze mluvit o jednom paradigmatu?</a:t>
            </a:r>
          </a:p>
          <a:p>
            <a:endParaRPr lang="cs-CZ" dirty="0"/>
          </a:p>
        </p:txBody>
      </p:sp>
      <p:pic>
        <p:nvPicPr>
          <p:cNvPr id="26626" name="Picture 2" descr="http://farm4.staticflickr.com/3367/3425878532_b0d538f99a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7"/>
            <a:ext cx="3851920" cy="256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1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Inspirovaná Frankfurtskou školou (Marx, Weber,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Freud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), post-strukturalismem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Foucault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 atd.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Vztah moci a vědění – hegemonie a nerovnost (kritika předchozích výzkumů)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Co je informace/znalost?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Kdo o tom rozhoduje? (WHASP)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*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Kdo z toho těží / kdo ne?</a:t>
            </a:r>
          </a:p>
        </p:txBody>
      </p:sp>
    </p:spTree>
    <p:extLst>
      <p:ext uri="{BB962C8B-B14F-4D97-AF65-F5344CB8AC3E}">
        <p14:creationId xmlns:p14="http://schemas.microsoft.com/office/powerpoint/2010/main" val="42632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Věda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„Užití systematických metod empirického pozorování, teoretické analýzy a logického vyhodnocování argumentů za účelem vytvoření souhrnu znalostí v určité oblasti“ 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Giddens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2001: s. 27)</a:t>
            </a:r>
          </a:p>
        </p:txBody>
      </p:sp>
    </p:spTree>
    <p:extLst>
      <p:ext uri="{BB962C8B-B14F-4D97-AF65-F5344CB8AC3E}">
        <p14:creationId xmlns:p14="http://schemas.microsoft.com/office/powerpoint/2010/main" val="3000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http://farm4.staticflickr.com/3229/3077398643_af3948a68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88027" y="4653139"/>
            <a:ext cx="4109047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vztah vědění a nerovnosti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nerovný přístup k informacím</a:t>
            </a:r>
          </a:p>
        </p:txBody>
      </p:sp>
    </p:spTree>
    <p:extLst>
      <p:ext uri="{BB962C8B-B14F-4D97-AF65-F5344CB8AC3E}">
        <p14:creationId xmlns:p14="http://schemas.microsoft.com/office/powerpoint/2010/main" val="213094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Nejprve v antropologii</a:t>
            </a: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research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: pozorování, studium dokumentů, rozhovory</a:t>
            </a:r>
          </a:p>
          <a:p>
            <a:r>
              <a:rPr lang="cs-CZ" dirty="0" smtClean="0"/>
              <a:t>pochopení celého zážitku a pohledů na svět zkoumaných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8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farm2.staticflickr.com/1279/1356235146_96992e41fb_b.jpg"/>
          <p:cNvPicPr>
            <a:picLocks noChangeAspect="1" noChangeArrowheads="1"/>
          </p:cNvPicPr>
          <p:nvPr/>
        </p:nvPicPr>
        <p:blipFill>
          <a:blip r:embed="rId2" cstate="print"/>
          <a:srcRect l="7474"/>
          <a:stretch>
            <a:fillRect/>
          </a:stretch>
        </p:blipFill>
        <p:spPr bwMode="auto">
          <a:xfrm>
            <a:off x="5560" y="0"/>
            <a:ext cx="913844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9" y="4149083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průzkum čtenářů (úzkost z knihoven)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průzkum v uzavřených populacích</a:t>
            </a:r>
          </a:p>
        </p:txBody>
      </p:sp>
    </p:spTree>
    <p:extLst>
      <p:ext uri="{BB962C8B-B14F-4D97-AF65-F5344CB8AC3E}">
        <p14:creationId xmlns:p14="http://schemas.microsoft.com/office/powerpoint/2010/main" val="129953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Socio</a:t>
            </a:r>
            <a:r>
              <a:rPr lang="cs-CZ" dirty="0" smtClean="0"/>
              <a:t>-kognitivní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Odpověď na kognitivní paradigma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Využívání informace je determinováno individuálně i sociálně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 ISK typicky doménová analýza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Hjørland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Albrechtsen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1995) – sleduje organizaci znalostí v (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odbborných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oborových, volnočasových) komunitách </a:t>
            </a:r>
          </a:p>
        </p:txBody>
      </p:sp>
      <p:pic>
        <p:nvPicPr>
          <p:cNvPr id="4" name="Picture 2" descr="prof. Hjø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4869163"/>
            <a:ext cx="2602260" cy="172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61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Zaměření na to, jak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jedinec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zpracovává informace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Kognitivní procesy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Hlavní představitel: Peter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Ingwersen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8" name="Picture 4" descr="http://www.inflow.cz/files/redakce/Peter_Ingwers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4401110"/>
            <a:ext cx="2746276" cy="2059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14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Bibliometrie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Dokumenty jako odraz stavu vědeckého poznání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Kvantitativní analýza vědecké komunikace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Citační analýzy</a:t>
            </a: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Bibliometrické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zákony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63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blogs.library.ucla.edu/sel/files/2012/05/radial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9" y="4149083"/>
            <a:ext cx="3100935" cy="243143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citovanost autorů, citační analýza </a:t>
            </a:r>
            <a:r>
              <a:rPr lang="cs-CZ" sz="2400" dirty="0" err="1">
                <a:solidFill>
                  <a:prstClr val="white"/>
                </a:solidFill>
              </a:rPr>
              <a:t>bc</a:t>
            </a:r>
            <a:r>
              <a:rPr lang="cs-CZ" sz="2400" dirty="0">
                <a:solidFill>
                  <a:prstClr val="white"/>
                </a:solidFill>
              </a:rPr>
              <a:t>. prací na </a:t>
            </a:r>
            <a:r>
              <a:rPr lang="cs-CZ" sz="2400" dirty="0" err="1">
                <a:solidFill>
                  <a:prstClr val="white"/>
                </a:solidFill>
              </a:rPr>
              <a:t>KISKu</a:t>
            </a:r>
            <a:r>
              <a:rPr lang="cs-CZ" sz="2400" dirty="0">
                <a:solidFill>
                  <a:prstClr val="white"/>
                </a:solidFill>
              </a:rPr>
              <a:t>, identifikace jádra oboru</a:t>
            </a:r>
          </a:p>
        </p:txBody>
      </p:sp>
    </p:spTree>
    <p:extLst>
      <p:ext uri="{BB962C8B-B14F-4D97-AF65-F5344CB8AC3E}">
        <p14:creationId xmlns:p14="http://schemas.microsoft.com/office/powerpoint/2010/main" val="38471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Shannonova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teorie informace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Nejblíže k přírodním vědám</a:t>
            </a:r>
          </a:p>
        </p:txBody>
      </p:sp>
      <p:pic>
        <p:nvPicPr>
          <p:cNvPr id="35842" name="Picture 2" descr="http://1.bp.blogspot.com/-M7P8_1U3hoI/TlW2A0WSokI/AAAAAAAAAAc/tLlSYPB6UmM/s1600/Shannon-Weaver+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5" y="3501010"/>
            <a:ext cx="5786129" cy="2584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13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Technologický/inženýrský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Uplatnění při konstrukci informačních systémů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Zpracování přirozeného jazyka, AI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Otázka „Funguje to?“</a:t>
            </a:r>
          </a:p>
        </p:txBody>
      </p:sp>
    </p:spTree>
    <p:extLst>
      <p:ext uri="{BB962C8B-B14F-4D97-AF65-F5344CB8AC3E}">
        <p14:creationId xmlns:p14="http://schemas.microsoft.com/office/powerpoint/2010/main" val="1937105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uživatele zaměřený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Jde za technologický přístup – zaměřuje se na uživatelskou přívětivost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Typicky uživatelská testování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Design informačních systému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Design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7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Paradigma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„Za paradigma považuji obecně uznávané výsledky, které v dané chvíli představují pro společenství odborníků model problémů a jejich řešení“ 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„Paradigma je to, co členové vědeckého společenství sdílejí, a naopak: vědecké společenství se skládá z lidí, kteří sdílejí nějaké paradigma.“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Kuhn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1997)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205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http://farm4.staticflickr.com/3363/4613329331_dbdb9f2afa_b.jpg"/>
          <p:cNvPicPr>
            <a:picLocks noChangeAspect="1" noChangeArrowheads="1"/>
          </p:cNvPicPr>
          <p:nvPr/>
        </p:nvPicPr>
        <p:blipFill>
          <a:blip r:embed="rId2" cstate="print"/>
          <a:srcRect l="10796"/>
          <a:stretch>
            <a:fillRect/>
          </a:stretch>
        </p:blipFill>
        <p:spPr bwMode="auto">
          <a:xfrm>
            <a:off x="-820" y="0"/>
            <a:ext cx="9144821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9" y="4149083"/>
            <a:ext cx="3100935" cy="20621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0AD00"/>
                </a:solidFill>
              </a:rPr>
              <a:t>Možná témata: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</a:t>
            </a:r>
            <a:r>
              <a:rPr lang="cs-CZ" sz="2400" dirty="0" err="1">
                <a:solidFill>
                  <a:prstClr val="white"/>
                </a:solidFill>
              </a:rPr>
              <a:t>prototypování</a:t>
            </a:r>
            <a:endParaRPr lang="cs-CZ" sz="2400" dirty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 testování katalogu, testování přístupnosti a použitelnosti</a:t>
            </a:r>
          </a:p>
        </p:txBody>
      </p:sp>
    </p:spTree>
    <p:extLst>
      <p:ext uri="{BB962C8B-B14F-4D97-AF65-F5344CB8AC3E}">
        <p14:creationId xmlns:p14="http://schemas.microsoft.com/office/powerpoint/2010/main" val="17706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Evolucionaristický</a:t>
            </a:r>
            <a:r>
              <a:rPr lang="cs-CZ" dirty="0" smtClean="0"/>
              <a:t>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Biologie, evoluční psychologie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Nový přístup v ISK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pic>
        <p:nvPicPr>
          <p:cNvPr id="39938" name="Picture 2" descr="http://2.bp.blogspot.com/-f-YnvxJX6CI/Trsmy4yCe7I/AAAAAAAAADE/SFNMujjMC8w/s1600/phre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9"/>
            <a:ext cx="3505200" cy="405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684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jedno moudro na závěr: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i="1" dirty="0"/>
              <a:t>„</a:t>
            </a:r>
            <a:r>
              <a:rPr lang="en-US" sz="4000" b="1" i="1" dirty="0" err="1"/>
              <a:t>Metatheories</a:t>
            </a:r>
            <a:r>
              <a:rPr lang="en-US" sz="4000" i="1" dirty="0"/>
              <a:t> should first and foremost be understood as </a:t>
            </a:r>
            <a:r>
              <a:rPr lang="en-US" sz="4000" b="1" i="1" dirty="0"/>
              <a:t>fictions</a:t>
            </a:r>
            <a:r>
              <a:rPr lang="en-US" sz="4000" i="1" dirty="0"/>
              <a:t>, which have a number of </a:t>
            </a:r>
            <a:r>
              <a:rPr lang="en-US" sz="4000" b="1" i="1" dirty="0"/>
              <a:t>practical implications</a:t>
            </a:r>
            <a:r>
              <a:rPr lang="en-US" sz="4000" i="1" dirty="0"/>
              <a:t> for research</a:t>
            </a:r>
            <a:r>
              <a:rPr lang="cs-CZ" sz="4000" i="1" dirty="0"/>
              <a:t>.“</a:t>
            </a:r>
          </a:p>
          <a:p>
            <a:pPr algn="r">
              <a:buNone/>
            </a:pPr>
            <a:r>
              <a:rPr lang="en-US" dirty="0" smtClean="0"/>
              <a:t>(</a:t>
            </a:r>
            <a:r>
              <a:rPr lang="en-US" dirty="0" err="1" smtClean="0"/>
              <a:t>Dervin</a:t>
            </a:r>
            <a:r>
              <a:rPr lang="en-US" dirty="0" smtClean="0"/>
              <a:t> et al. 1992, 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47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Příklad: několik pohledů na poznávání</a:t>
            </a:r>
            <a:endParaRPr lang="cs-CZ" sz="3600" dirty="0"/>
          </a:p>
        </p:txBody>
      </p:sp>
      <p:pic>
        <p:nvPicPr>
          <p:cNvPr id="1026" name="Picture 2" descr="http://wiki.knihovna.cz/images/6/61/Capur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9" y="2132859"/>
            <a:ext cx="3528391" cy="4015309"/>
          </a:xfrm>
          <a:prstGeom prst="rect">
            <a:avLst/>
          </a:prstGeom>
          <a:noFill/>
        </p:spPr>
      </p:pic>
      <p:sp>
        <p:nvSpPr>
          <p:cNvPr id="6" name="Zaoblený obdélníkový popisek 5"/>
          <p:cNvSpPr/>
          <p:nvPr/>
        </p:nvSpPr>
        <p:spPr>
          <a:xfrm>
            <a:off x="5004048" y="2564904"/>
            <a:ext cx="3096344" cy="1944216"/>
          </a:xfrm>
          <a:prstGeom prst="wedgeRoundRectCallout">
            <a:avLst>
              <a:gd name="adj1" fmla="val -93164"/>
              <a:gd name="adj2" fmla="val 352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he central is not information but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man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ure.iva.dk/files/30767075/Peter_mycket_bar_blid_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9"/>
            <a:ext cx="3528392" cy="461723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Příklad: několik pohledů na poznávání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683568" y="1700808"/>
            <a:ext cx="3096344" cy="1944216"/>
          </a:xfrm>
          <a:prstGeom prst="wedgeRoundRectCallout">
            <a:avLst>
              <a:gd name="adj1" fmla="val 100289"/>
              <a:gd name="adj2" fmla="val -2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Information is defined as something that modifies an individual's knowledge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structures or knowledge states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899592" y="4509120"/>
            <a:ext cx="3168352" cy="1728192"/>
          </a:xfrm>
          <a:prstGeom prst="wedgeRoundRectCallout">
            <a:avLst>
              <a:gd name="adj1" fmla="val 91681"/>
              <a:gd name="adj2" fmla="val -939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When information is perceived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and received, it affects and transforms the recipient's state of knowledge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96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Příklad: několik pohledů na poznávání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004048" y="2780928"/>
            <a:ext cx="3096344" cy="1944216"/>
          </a:xfrm>
          <a:prstGeom prst="wedgeRoundRectCallout">
            <a:avLst>
              <a:gd name="adj1" fmla="val -93164"/>
              <a:gd name="adj2" fmla="val 352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R</a:t>
            </a:r>
            <a:r>
              <a:rPr lang="en-US" dirty="0" err="1">
                <a:solidFill>
                  <a:prstClr val="black"/>
                </a:solidFill>
              </a:rPr>
              <a:t>eality</a:t>
            </a:r>
            <a:r>
              <a:rPr lang="en-US" dirty="0">
                <a:solidFill>
                  <a:prstClr val="black"/>
                </a:solidFill>
              </a:rPr>
              <a:t> gets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captured in information. Information holds variable and constantly changing versions of reality.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6082" name="Picture 2" descr="http://ucla245.pbworks.com/f/der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6"/>
            <a:ext cx="2448272" cy="3180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907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hilosophyforchange.files.wordpress.com/2012/07/foucault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2492897"/>
            <a:ext cx="3619500" cy="31146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Příklad: několik pohledů na poznávání</a:t>
            </a:r>
            <a:endParaRPr lang="cs-CZ" sz="3600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95536" y="1844824"/>
            <a:ext cx="3744416" cy="4752528"/>
          </a:xfrm>
          <a:prstGeom prst="wedgeRoundRectCallout">
            <a:avLst>
              <a:gd name="adj1" fmla="val 85278"/>
              <a:gd name="adj2" fmla="val 114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Discourses consist of particular kinds of conceptualizations that allow reality to be "known"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from a certain angle, and from that angle only. In different discourses, different aspects of reality become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focus of knowledge production. Discourses provide the reserve of themes and points of view that we use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in sense-making. They enable us to know certain things and to speak in certain ways</a:t>
            </a:r>
            <a:r>
              <a:rPr lang="cs-CZ" dirty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iki.knihovna.cz/images/b/b7/Hjorl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1" y="2492896"/>
            <a:ext cx="2496277" cy="37444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Příklad: několik pohledů na poznávání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004048" y="3284984"/>
            <a:ext cx="3096344" cy="1944216"/>
          </a:xfrm>
          <a:prstGeom prst="wedgeRoundRectCallout">
            <a:avLst>
              <a:gd name="adj1" fmla="val -115848"/>
              <a:gd name="adj2" fmla="val -77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prstClr val="black"/>
                </a:solidFill>
              </a:rPr>
              <a:t>The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cognitive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viewpoint</a:t>
            </a:r>
            <a:r>
              <a:rPr lang="en-US" dirty="0">
                <a:solidFill>
                  <a:prstClr val="black"/>
                </a:solidFill>
              </a:rPr>
              <a:t> looks at knowledge as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individual mental states rather than as a social and cultural process or a cultural product</a:t>
            </a:r>
            <a:r>
              <a:rPr lang="cs-CZ" dirty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7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Steinerová (2011)</a:t>
            </a:r>
          </a:p>
          <a:p>
            <a:pPr lvl="1"/>
            <a:r>
              <a:rPr lang="cs-CZ" dirty="0" smtClean="0"/>
              <a:t>modus technických a fyzikálních, humanitních a sociálních věd</a:t>
            </a:r>
          </a:p>
          <a:p>
            <a:pPr lvl="1"/>
            <a:r>
              <a:rPr lang="cs-CZ" dirty="0" smtClean="0"/>
              <a:t>4 metodologické přístupy: filozoficko-analytický, kognitivní, sociálně-doménový a pluralismus</a:t>
            </a:r>
          </a:p>
          <a:p>
            <a:r>
              <a:rPr lang="cs-CZ" dirty="0" err="1" smtClean="0"/>
              <a:t>Hjorland</a:t>
            </a:r>
            <a:r>
              <a:rPr lang="cs-CZ" dirty="0" smtClean="0"/>
              <a:t> (2010)</a:t>
            </a:r>
          </a:p>
          <a:p>
            <a:pPr lvl="1"/>
            <a:r>
              <a:rPr lang="cs-CZ" dirty="0" smtClean="0"/>
              <a:t>Empiricismus, </a:t>
            </a:r>
            <a:r>
              <a:rPr lang="cs-CZ" dirty="0" err="1" smtClean="0"/>
              <a:t>racionalisum</a:t>
            </a:r>
            <a:r>
              <a:rPr lang="cs-CZ" dirty="0" smtClean="0"/>
              <a:t>, pozitivismus, historicismus a pragmatismus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772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1.staticflickr.com/36/116220689_438039ddb3_b.jpg"/>
          <p:cNvPicPr>
            <a:picLocks noChangeAspect="1" noChangeArrowheads="1"/>
          </p:cNvPicPr>
          <p:nvPr/>
        </p:nvPicPr>
        <p:blipFill>
          <a:blip r:embed="rId2" cstate="print"/>
          <a:srcRect l="2307" r="2307" b="1603"/>
          <a:stretch>
            <a:fillRect/>
          </a:stretch>
        </p:blipFill>
        <p:spPr bwMode="auto">
          <a:xfrm>
            <a:off x="-99533" y="-73"/>
            <a:ext cx="9303442" cy="690750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692696"/>
            <a:ext cx="72008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Paradigma - rámec</a:t>
            </a:r>
          </a:p>
          <a:p>
            <a:r>
              <a:rPr lang="cs-CZ" sz="4000" b="1" dirty="0" smtClean="0">
                <a:solidFill>
                  <a:schemeClr val="bg1"/>
                </a:solidFill>
              </a:rPr>
              <a:t>Teorie - směr</a:t>
            </a:r>
          </a:p>
        </p:txBody>
      </p:sp>
    </p:spTree>
    <p:extLst>
      <p:ext uri="{BB962C8B-B14F-4D97-AF65-F5344CB8AC3E}">
        <p14:creationId xmlns:p14="http://schemas.microsoft.com/office/powerpoint/2010/main" val="31184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700808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50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119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187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86628" cy="3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3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984855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2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344816" cy="18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269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si půjčujeme teorie?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7825"/>
          </a:xfrm>
        </p:spPr>
        <p:txBody>
          <a:bodyPr/>
          <a:lstStyle/>
          <a:p>
            <a:r>
              <a:rPr lang="cs-CZ" dirty="0" smtClean="0"/>
              <a:t>45 </a:t>
            </a:r>
            <a:r>
              <a:rPr lang="en-US" dirty="0" smtClean="0"/>
              <a:t>%</a:t>
            </a:r>
            <a:r>
              <a:rPr lang="cs-CZ" dirty="0" smtClean="0"/>
              <a:t> ze sociálních věd</a:t>
            </a:r>
          </a:p>
          <a:p>
            <a:r>
              <a:rPr lang="cs-CZ" dirty="0" smtClean="0"/>
              <a:t>30 </a:t>
            </a:r>
            <a:r>
              <a:rPr lang="en-US" dirty="0" smtClean="0"/>
              <a:t>%</a:t>
            </a:r>
            <a:r>
              <a:rPr lang="cs-CZ" dirty="0" smtClean="0"/>
              <a:t> z přírodních věd</a:t>
            </a:r>
          </a:p>
          <a:p>
            <a:r>
              <a:rPr lang="cs-CZ" dirty="0" smtClean="0"/>
              <a:t>5 </a:t>
            </a:r>
            <a:r>
              <a:rPr lang="en-US" dirty="0" smtClean="0"/>
              <a:t>% </a:t>
            </a:r>
            <a:r>
              <a:rPr lang="cs-CZ" dirty="0" smtClean="0"/>
              <a:t>z humanitních věd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2392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Pettigrew, K. E., &amp; </a:t>
            </a:r>
            <a:r>
              <a:rPr lang="en-US" dirty="0" err="1" smtClean="0"/>
              <a:t>McKechnie</a:t>
            </a:r>
            <a:r>
              <a:rPr lang="en-US" dirty="0" smtClean="0"/>
              <a:t>, L. (2001). Use of theory in information science research.</a:t>
            </a:r>
          </a:p>
          <a:p>
            <a:r>
              <a:rPr lang="en-US" dirty="0" smtClean="0"/>
              <a:t>Journal of the American Society for Information Science and Technology, 52, 62–73.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6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kuhn+-+paradigm+shift+-lmj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86" y="686186"/>
            <a:ext cx="8178259" cy="54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13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Teorie</a:t>
            </a:r>
          </a:p>
          <a:p>
            <a:pPr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„Teorie je soubor vzájemně souvisejících konstruktů (pojmů), definicí a výroků, který představuje systematický pohled na jevy tím, že specifikuje vztahy mezi proměnnými, s cílem vysvětlit nebo předpovědět tyto jevy.“</a:t>
            </a:r>
          </a:p>
          <a:p>
            <a:pPr algn="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i="1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Kerlinger</a:t>
            </a:r>
            <a:r>
              <a:rPr lang="cs-CZ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1971)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57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Paradigmata podle </a:t>
            </a:r>
            <a:r>
              <a:rPr lang="cs-CZ" dirty="0" err="1" smtClean="0"/>
              <a:t>Bawdena</a:t>
            </a:r>
            <a:r>
              <a:rPr lang="cs-CZ" dirty="0" smtClean="0"/>
              <a:t> a </a:t>
            </a:r>
            <a:r>
              <a:rPr lang="cs-CZ" dirty="0" err="1" smtClean="0"/>
              <a:t>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4"/>
            <a:ext cx="3974757" cy="4625609"/>
          </a:xfrm>
        </p:spPr>
        <p:txBody>
          <a:bodyPr/>
          <a:lstStyle/>
          <a:p>
            <a:r>
              <a:rPr lang="cs-CZ" dirty="0" err="1"/>
              <a:t>Bawden</a:t>
            </a:r>
            <a:r>
              <a:rPr lang="cs-CZ" dirty="0"/>
              <a:t>, D., &amp; Robinson, L. (2012). </a:t>
            </a:r>
            <a:r>
              <a:rPr lang="cs-CZ" i="1" dirty="0" err="1"/>
              <a:t>Introduction</a:t>
            </a:r>
            <a:r>
              <a:rPr lang="cs-CZ" i="1" dirty="0"/>
              <a:t> to </a:t>
            </a:r>
            <a:r>
              <a:rPr lang="cs-CZ" i="1" dirty="0" err="1"/>
              <a:t>information</a:t>
            </a:r>
            <a:r>
              <a:rPr lang="cs-CZ" i="1" dirty="0"/>
              <a:t> science</a:t>
            </a:r>
            <a:r>
              <a:rPr lang="cs-CZ" dirty="0"/>
              <a:t>. London: Facet </a:t>
            </a:r>
            <a:r>
              <a:rPr lang="cs-CZ" dirty="0" err="1"/>
              <a:t>Publishing</a:t>
            </a:r>
            <a:r>
              <a:rPr lang="cs-CZ" dirty="0"/>
              <a:t>.</a:t>
            </a:r>
            <a:endParaRPr lang="cs-CZ" dirty="0"/>
          </a:p>
        </p:txBody>
      </p:sp>
      <p:pic>
        <p:nvPicPr>
          <p:cNvPr id="1026" name="Picture 2" descr="http://ecx.images-amazon.com/images/I/51NI4yvoRVL._SX32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27" y="1904496"/>
            <a:ext cx="2545493" cy="38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6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Systémové 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Realismus (informační systémy mohou být studovány izolovaně od jiných vlivů)</a:t>
            </a:r>
          </a:p>
          <a:p>
            <a:r>
              <a:rPr lang="cs-CZ" dirty="0" err="1" smtClean="0"/>
              <a:t>Cranfield</a:t>
            </a:r>
            <a:r>
              <a:rPr lang="cs-CZ" dirty="0" smtClean="0"/>
              <a:t> </a:t>
            </a:r>
            <a:r>
              <a:rPr lang="cs-CZ" dirty="0" err="1" smtClean="0"/>
              <a:t>experiments</a:t>
            </a:r>
            <a:r>
              <a:rPr lang="cs-CZ" dirty="0" smtClean="0"/>
              <a:t> (porovnávání klasifikačních a indexačních nástrojů)</a:t>
            </a:r>
          </a:p>
          <a:p>
            <a:r>
              <a:rPr lang="cs-CZ" dirty="0" smtClean="0"/>
              <a:t> experimentální styl, důraz na kvantitativní metodologie</a:t>
            </a:r>
          </a:p>
          <a:p>
            <a:r>
              <a:rPr lang="cs-CZ" dirty="0" err="1" smtClean="0"/>
              <a:t>Spark</a:t>
            </a:r>
            <a:r>
              <a:rPr lang="cs-CZ" dirty="0" smtClean="0"/>
              <a:t> Jones (1981)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65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paradigma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5"/>
            <a:ext cx="8126627" cy="11739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Vlivy z psychologie (mentální modely, kognitivní funkce, …)</a:t>
            </a:r>
          </a:p>
          <a:p>
            <a:r>
              <a:rPr lang="cs-CZ" dirty="0" err="1" smtClean="0"/>
              <a:t>Belkin</a:t>
            </a:r>
            <a:r>
              <a:rPr lang="cs-CZ" dirty="0" smtClean="0"/>
              <a:t>, </a:t>
            </a:r>
            <a:r>
              <a:rPr lang="cs-CZ" dirty="0" err="1" smtClean="0"/>
              <a:t>Ellis</a:t>
            </a:r>
            <a:r>
              <a:rPr lang="cs-CZ" dirty="0" smtClean="0"/>
              <a:t>, </a:t>
            </a:r>
            <a:r>
              <a:rPr lang="cs-CZ" dirty="0" err="1" smtClean="0"/>
              <a:t>Ingwersen</a:t>
            </a:r>
            <a:r>
              <a:rPr lang="cs-CZ" dirty="0" smtClean="0"/>
              <a:t>, Ford…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4" y="3880021"/>
            <a:ext cx="4963815" cy="26525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57" y="3155091"/>
            <a:ext cx="4579943" cy="21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27</TotalTime>
  <Words>1091</Words>
  <Application>Microsoft Office PowerPoint</Application>
  <PresentationFormat>Předvádění na obrazovce (4:3)</PresentationFormat>
  <Paragraphs>157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Wingdings</vt:lpstr>
      <vt:lpstr>Wingdings 2</vt:lpstr>
      <vt:lpstr>Wingdings 3</vt:lpstr>
      <vt:lpstr>Modul</vt:lpstr>
      <vt:lpstr>Motiv Office</vt:lpstr>
      <vt:lpstr>Prezentace aplikace PowerPoint</vt:lpstr>
      <vt:lpstr>Věda</vt:lpstr>
      <vt:lpstr>Paradigma</vt:lpstr>
      <vt:lpstr>Paradigma</vt:lpstr>
      <vt:lpstr>Prezentace aplikace PowerPoint</vt:lpstr>
      <vt:lpstr>Teorie</vt:lpstr>
      <vt:lpstr>Paradigmata podle Bawdena a Lyn</vt:lpstr>
      <vt:lpstr>Systémové paradigma</vt:lpstr>
      <vt:lpstr>Kognitivní paradigma</vt:lpstr>
      <vt:lpstr>Sociokognitivní paradigma</vt:lpstr>
      <vt:lpstr>Metateorie podle Bates</vt:lpstr>
      <vt:lpstr>Historický přístup</vt:lpstr>
      <vt:lpstr>Prezentace aplikace PowerPoint</vt:lpstr>
      <vt:lpstr>(Socio-)konstruktivistické paradigma</vt:lpstr>
      <vt:lpstr>Prezentace aplikace PowerPoint</vt:lpstr>
      <vt:lpstr>Diskurzivně-analytický přístup</vt:lpstr>
      <vt:lpstr>Prezentace aplikace PowerPoint</vt:lpstr>
      <vt:lpstr>Filozoficko-analytický přístup</vt:lpstr>
      <vt:lpstr>Kritická teorie</vt:lpstr>
      <vt:lpstr>Prezentace aplikace PowerPoint</vt:lpstr>
      <vt:lpstr>Etnografický přístup</vt:lpstr>
      <vt:lpstr>Prezentace aplikace PowerPoint</vt:lpstr>
      <vt:lpstr>Socio-kognitivní přístup</vt:lpstr>
      <vt:lpstr>Kognitivní přístup</vt:lpstr>
      <vt:lpstr>Bibliometrie</vt:lpstr>
      <vt:lpstr>Prezentace aplikace PowerPoint</vt:lpstr>
      <vt:lpstr>Fyzikální přístupy</vt:lpstr>
      <vt:lpstr>Technologický/inženýrský přístup</vt:lpstr>
      <vt:lpstr>Na uživatele zaměřený přístup</vt:lpstr>
      <vt:lpstr>Prezentace aplikace PowerPoint</vt:lpstr>
      <vt:lpstr>Evolucionaristický přístup</vt:lpstr>
      <vt:lpstr>A teď jedno moudro na závěr:</vt:lpstr>
      <vt:lpstr>Příklad: několik pohledů na poznávání</vt:lpstr>
      <vt:lpstr>Příklad: několik pohledů na poznávání</vt:lpstr>
      <vt:lpstr>Příklad: několik pohledů na poznávání</vt:lpstr>
      <vt:lpstr>Příklad: několik pohledů na poznávání</vt:lpstr>
      <vt:lpstr>Příklad: několik pohledů na poznávání</vt:lpstr>
      <vt:lpstr>Jiné přístupy</vt:lpstr>
      <vt:lpstr>Prezentace aplikace PowerPoint</vt:lpstr>
      <vt:lpstr>Využívání teorií v odborné literatuře</vt:lpstr>
      <vt:lpstr>Využívání teorií v odborné literatuře</vt:lpstr>
      <vt:lpstr>Využívání teorií v odborné literatuře</vt:lpstr>
      <vt:lpstr>Odkud si půjčujeme teorie?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 Zbiejczuk Suchá</dc:creator>
  <cp:lastModifiedBy>Ladislava Zbiejczuk Suchá</cp:lastModifiedBy>
  <cp:revision>3</cp:revision>
  <dcterms:created xsi:type="dcterms:W3CDTF">2015-10-09T11:17:45Z</dcterms:created>
  <dcterms:modified xsi:type="dcterms:W3CDTF">2015-10-09T11:45:03Z</dcterms:modified>
</cp:coreProperties>
</file>