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79" r:id="rId5"/>
    <p:sldId id="260" r:id="rId6"/>
    <p:sldId id="258" r:id="rId7"/>
    <p:sldId id="276" r:id="rId8"/>
    <p:sldId id="263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0" r:id="rId19"/>
    <p:sldId id="272" r:id="rId20"/>
    <p:sldId id="273" r:id="rId21"/>
    <p:sldId id="277" r:id="rId22"/>
    <p:sldId id="262" r:id="rId23"/>
    <p:sldId id="274" r:id="rId24"/>
    <p:sldId id="275" r:id="rId25"/>
    <p:sldId id="278" r:id="rId26"/>
    <p:sldId id="281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6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EC470BF-97AE-4B72-AF6F-2382637DED77}" type="datetimeFigureOut">
              <a:rPr lang="cs-CZ" smtClean="0"/>
              <a:t>30. 10. 2015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246E-C6BB-4E9F-AF72-7BB2E0FA57E0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364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70BF-97AE-4B72-AF6F-2382637DED77}" type="datetimeFigureOut">
              <a:rPr lang="cs-CZ" smtClean="0"/>
              <a:t>30. 10. 2015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246E-C6BB-4E9F-AF72-7BB2E0FA57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07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70BF-97AE-4B72-AF6F-2382637DED77}" type="datetimeFigureOut">
              <a:rPr lang="cs-CZ" smtClean="0"/>
              <a:t>30. 10. 2015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246E-C6BB-4E9F-AF72-7BB2E0FA57E0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09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70BF-97AE-4B72-AF6F-2382637DED77}" type="datetimeFigureOut">
              <a:rPr lang="cs-CZ" smtClean="0"/>
              <a:t>30. 10. 2015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246E-C6BB-4E9F-AF72-7BB2E0FA57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50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70BF-97AE-4B72-AF6F-2382637DED77}" type="datetimeFigureOut">
              <a:rPr lang="cs-CZ" smtClean="0"/>
              <a:t>30. 10. 2015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246E-C6BB-4E9F-AF72-7BB2E0FA57E0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50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70BF-97AE-4B72-AF6F-2382637DED77}" type="datetimeFigureOut">
              <a:rPr lang="cs-CZ" smtClean="0"/>
              <a:t>30. 10. 2015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246E-C6BB-4E9F-AF72-7BB2E0FA57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23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70BF-97AE-4B72-AF6F-2382637DED77}" type="datetimeFigureOut">
              <a:rPr lang="cs-CZ" smtClean="0"/>
              <a:t>30. 10. 2015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246E-C6BB-4E9F-AF72-7BB2E0FA57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560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70BF-97AE-4B72-AF6F-2382637DED77}" type="datetimeFigureOut">
              <a:rPr lang="cs-CZ" smtClean="0"/>
              <a:t>30. 10. 2015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246E-C6BB-4E9F-AF72-7BB2E0FA57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35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70BF-97AE-4B72-AF6F-2382637DED77}" type="datetimeFigureOut">
              <a:rPr lang="cs-CZ" smtClean="0"/>
              <a:t>30. 10. 2015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246E-C6BB-4E9F-AF72-7BB2E0FA57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68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70BF-97AE-4B72-AF6F-2382637DED77}" type="datetimeFigureOut">
              <a:rPr lang="cs-CZ" smtClean="0"/>
              <a:t>30. 10. 2015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246E-C6BB-4E9F-AF72-7BB2E0FA57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2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70BF-97AE-4B72-AF6F-2382637DED77}" type="datetimeFigureOut">
              <a:rPr lang="cs-CZ" smtClean="0"/>
              <a:t>30. 10. 2015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246E-C6BB-4E9F-AF72-7BB2E0FA57E0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10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EC470BF-97AE-4B72-AF6F-2382637DED77}" type="datetimeFigureOut">
              <a:rPr lang="cs-CZ" smtClean="0"/>
              <a:t>30. 10. 2015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BC9246E-C6BB-4E9F-AF72-7BB2E0FA57E0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42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53921113@N02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5303072"/>
            <a:ext cx="5829300" cy="1463040"/>
          </a:xfrm>
        </p:spPr>
        <p:txBody>
          <a:bodyPr>
            <a:normAutofit fontScale="90000"/>
          </a:bodyPr>
          <a:lstStyle/>
          <a:p>
            <a:r>
              <a:rPr lang="cs-CZ" sz="6000" b="1" dirty="0" smtClean="0"/>
              <a:t>Výběr vzorku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v</a:t>
            </a:r>
            <a:r>
              <a:rPr lang="cs-CZ" dirty="0" smtClean="0"/>
              <a:t> </a:t>
            </a:r>
            <a:r>
              <a:rPr lang="cs-CZ" b="1" dirty="0" smtClean="0"/>
              <a:t>kvantitativním výzkumu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516216" y="5376944"/>
            <a:ext cx="2376264" cy="1315295"/>
          </a:xfrm>
        </p:spPr>
        <p:txBody>
          <a:bodyPr/>
          <a:lstStyle/>
          <a:p>
            <a:r>
              <a:rPr lang="cs-CZ" dirty="0" smtClean="0"/>
              <a:t>Metodologie ISK, </a:t>
            </a:r>
            <a:r>
              <a:rPr lang="cs-CZ" dirty="0" smtClean="0"/>
              <a:t>30/10/2014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51295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Prostý náhodný výběr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Vyžaduje </a:t>
            </a:r>
            <a:r>
              <a:rPr lang="cs-CZ" b="1" dirty="0" err="1" smtClean="0"/>
              <a:t>sampling</a:t>
            </a:r>
            <a:r>
              <a:rPr lang="cs-CZ" b="1" dirty="0" smtClean="0"/>
              <a:t> </a:t>
            </a:r>
            <a:r>
              <a:rPr lang="cs-CZ" b="1" dirty="0" err="1" smtClean="0"/>
              <a:t>frame</a:t>
            </a:r>
            <a:r>
              <a:rPr lang="cs-CZ" dirty="0" smtClean="0"/>
              <a:t> (oporu výběru)</a:t>
            </a:r>
          </a:p>
          <a:p>
            <a:r>
              <a:rPr lang="cs-CZ" dirty="0" smtClean="0"/>
              <a:t>„losování“</a:t>
            </a:r>
          </a:p>
          <a:p>
            <a:r>
              <a:rPr lang="cs-CZ" dirty="0" smtClean="0"/>
              <a:t>Vyjadřuje </a:t>
            </a:r>
            <a:r>
              <a:rPr lang="cs-CZ" b="1" dirty="0" smtClean="0"/>
              <a:t>všechny známé i neznámé</a:t>
            </a:r>
            <a:r>
              <a:rPr lang="cs-CZ" dirty="0" smtClean="0"/>
              <a:t> vlastnosti populace (největší výhoda!)</a:t>
            </a:r>
          </a:p>
          <a:p>
            <a:r>
              <a:rPr lang="cs-CZ" dirty="0" smtClean="0"/>
              <a:t>Jsme schopni odhadnout, jak se  liší od populace (výběrová chyba)</a:t>
            </a:r>
          </a:p>
          <a:p>
            <a:r>
              <a:rPr lang="cs-CZ" dirty="0" smtClean="0"/>
              <a:t>Úplná </a:t>
            </a:r>
            <a:r>
              <a:rPr lang="cs-CZ" b="1" dirty="0" smtClean="0"/>
              <a:t>eliminace možnosti ovlivnit podobu vzorku </a:t>
            </a:r>
            <a:r>
              <a:rPr lang="cs-CZ" dirty="0" smtClean="0"/>
              <a:t>ze strany výzkumníka</a:t>
            </a:r>
          </a:p>
          <a:p>
            <a:pPr>
              <a:buNone/>
            </a:pPr>
            <a:r>
              <a:rPr lang="cs-CZ" b="1" dirty="0" smtClean="0">
                <a:solidFill>
                  <a:schemeClr val="accent5"/>
                </a:solidFill>
              </a:rPr>
              <a:t>Náhodný výběr ≠ jak vás zrovna napadne</a:t>
            </a:r>
          </a:p>
          <a:p>
            <a:pPr>
              <a:buNone/>
            </a:pPr>
            <a:r>
              <a:rPr lang="cs-CZ" b="1" dirty="0" smtClean="0">
                <a:solidFill>
                  <a:schemeClr val="accent5"/>
                </a:solidFill>
              </a:rPr>
              <a:t>Náhodný výběr ≠ kdo jde zrovna kolem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Prostý náhodný výběr</a:t>
            </a:r>
            <a:endParaRPr lang="cs-CZ" b="1" dirty="0">
              <a:solidFill>
                <a:schemeClr val="accent2"/>
              </a:solidFill>
            </a:endParaRPr>
          </a:p>
        </p:txBody>
      </p:sp>
      <p:pic>
        <p:nvPicPr>
          <p:cNvPr id="4" name="Picture 2" descr="http://kisk.phil.muni.cz/w/images/7/74/Pn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572874"/>
            <a:ext cx="5112568" cy="4919034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 rot="16200000">
            <a:off x="5519305" y="3705830"/>
            <a:ext cx="52951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i="1" dirty="0" smtClean="0">
                <a:solidFill>
                  <a:schemeClr val="bg1"/>
                </a:solidFill>
              </a:rPr>
              <a:t>Zdroj: </a:t>
            </a:r>
            <a:r>
              <a:rPr lang="en-US" sz="1200" i="1" dirty="0" smtClean="0">
                <a:solidFill>
                  <a:schemeClr val="bg1"/>
                </a:solidFill>
              </a:rPr>
              <a:t>BABBIE</a:t>
            </a:r>
            <a:r>
              <a:rPr lang="en-US" sz="1200" i="1" dirty="0">
                <a:solidFill>
                  <a:schemeClr val="bg1"/>
                </a:solidFill>
              </a:rPr>
              <a:t>, Earl. The Practice of Social Research.</a:t>
            </a:r>
            <a:endParaRPr lang="cs-CZ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2"/>
                </a:solidFill>
              </a:rPr>
              <a:t>Systematický náhodný výběr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Vybíráme každý </a:t>
            </a:r>
            <a:r>
              <a:rPr lang="cs-CZ" b="1" dirty="0" smtClean="0"/>
              <a:t>n-</a:t>
            </a:r>
            <a:r>
              <a:rPr lang="cs-CZ" b="1" dirty="0" err="1" smtClean="0"/>
              <a:t>tý</a:t>
            </a:r>
            <a:r>
              <a:rPr lang="cs-CZ" b="1" dirty="0" smtClean="0"/>
              <a:t> případ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Nejprve je náhodně (losem) stanoven první prvek a poté každý x-</a:t>
            </a:r>
            <a:r>
              <a:rPr lang="cs-CZ" dirty="0" err="1" smtClean="0"/>
              <a:t>tý</a:t>
            </a:r>
            <a:r>
              <a:rPr lang="cs-CZ" dirty="0" smtClean="0"/>
              <a:t> (x = podíl velikosti základního a výběrového souboru)</a:t>
            </a:r>
          </a:p>
          <a:p>
            <a:r>
              <a:rPr lang="cs-CZ" dirty="0" smtClean="0"/>
              <a:t>Pozor na </a:t>
            </a:r>
            <a:r>
              <a:rPr lang="cs-CZ" b="1" dirty="0" smtClean="0"/>
              <a:t>organizační klíč </a:t>
            </a:r>
            <a:r>
              <a:rPr lang="cs-CZ" dirty="0" smtClean="0"/>
              <a:t>při řazení seznamů! </a:t>
            </a:r>
            <a:r>
              <a:rPr lang="cs-CZ" dirty="0" smtClean="0">
                <a:solidFill>
                  <a:schemeClr val="accent5"/>
                </a:solidFill>
              </a:rPr>
              <a:t>Seznam musí být v tomto případě řazen náhodně!</a:t>
            </a:r>
            <a:endParaRPr lang="cs-CZ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kisk.phil.muni.cz/w/images/b/b6/Systematicky_yb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08912" cy="6247034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 rot="16200000">
            <a:off x="6180729" y="3578532"/>
            <a:ext cx="53285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i="1" dirty="0" smtClean="0">
                <a:solidFill>
                  <a:schemeClr val="bg1"/>
                </a:solidFill>
              </a:rPr>
              <a:t>Zdroj: </a:t>
            </a:r>
            <a:r>
              <a:rPr lang="en-US" sz="1200" i="1" dirty="0" smtClean="0">
                <a:solidFill>
                  <a:schemeClr val="bg1"/>
                </a:solidFill>
              </a:rPr>
              <a:t>BABBIE</a:t>
            </a:r>
            <a:r>
              <a:rPr lang="en-US" sz="1200" i="1" dirty="0">
                <a:solidFill>
                  <a:schemeClr val="bg1"/>
                </a:solidFill>
              </a:rPr>
              <a:t>, Earl. The Practice of Social Research.</a:t>
            </a:r>
            <a:endParaRPr lang="cs-CZ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062196" cy="59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3131840" y="6309320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 smtClean="0">
                <a:solidFill>
                  <a:schemeClr val="bg1"/>
                </a:solidFill>
              </a:rPr>
              <a:t>Zdroj: </a:t>
            </a:r>
            <a:r>
              <a:rPr lang="cs-CZ" i="1" dirty="0" err="1" smtClean="0">
                <a:solidFill>
                  <a:schemeClr val="bg1"/>
                </a:solidFill>
              </a:rPr>
              <a:t>Disman</a:t>
            </a:r>
            <a:r>
              <a:rPr lang="cs-CZ" i="1" dirty="0" smtClean="0">
                <a:solidFill>
                  <a:schemeClr val="bg1"/>
                </a:solidFill>
              </a:rPr>
              <a:t>, M.: Jak se vyrábí sociologická znalost, s. 106</a:t>
            </a:r>
            <a:endParaRPr lang="cs-CZ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Stratifikovaný výběr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cs-CZ" dirty="0" smtClean="0"/>
              <a:t>Vytvoříme </a:t>
            </a:r>
            <a:r>
              <a:rPr lang="cs-CZ" b="1" dirty="0" smtClean="0"/>
              <a:t>straty</a:t>
            </a:r>
            <a:r>
              <a:rPr lang="cs-CZ" dirty="0" smtClean="0"/>
              <a:t> (skupiny homogenní vzhledem ke konkrétnímu kritériu – pohlaví věk – záleží na hypotézách)</a:t>
            </a:r>
          </a:p>
          <a:p>
            <a:pPr marL="633222" indent="-514350">
              <a:buFont typeface="+mj-lt"/>
              <a:buAutoNum type="arabicPeriod"/>
            </a:pPr>
            <a:r>
              <a:rPr lang="cs-CZ" dirty="0" smtClean="0"/>
              <a:t>Ze </a:t>
            </a:r>
            <a:r>
              <a:rPr lang="cs-CZ" dirty="0" err="1" smtClean="0"/>
              <a:t>strat</a:t>
            </a:r>
            <a:r>
              <a:rPr lang="cs-CZ" dirty="0" smtClean="0"/>
              <a:t> vybereme náhodně jednotky </a:t>
            </a:r>
          </a:p>
          <a:p>
            <a:pPr marL="633222" indent="-514350">
              <a:buFont typeface="+mj-lt"/>
              <a:buAutoNum type="arabicPeriod"/>
            </a:pPr>
            <a:r>
              <a:rPr lang="cs-CZ" dirty="0" smtClean="0"/>
              <a:t>Může být </a:t>
            </a:r>
            <a:r>
              <a:rPr lang="cs-CZ" b="1" dirty="0" smtClean="0"/>
              <a:t>proporcionální</a:t>
            </a:r>
            <a:r>
              <a:rPr lang="cs-CZ" dirty="0" smtClean="0"/>
              <a:t> i </a:t>
            </a:r>
            <a:r>
              <a:rPr lang="cs-CZ" b="1" dirty="0" smtClean="0"/>
              <a:t>neproporcionální</a:t>
            </a:r>
          </a:p>
          <a:p>
            <a:pPr marL="633222" indent="-514350">
              <a:buFont typeface="+mj-lt"/>
              <a:buAutoNum type="arabicPeriod"/>
            </a:pPr>
            <a:endParaRPr lang="cs-CZ" sz="2800" dirty="0" smtClean="0"/>
          </a:p>
          <a:p>
            <a:pPr marL="633222" indent="-514350">
              <a:buNone/>
            </a:pPr>
            <a:r>
              <a:rPr lang="cs-CZ" sz="2800" i="1" dirty="0" smtClean="0"/>
              <a:t>Příklad: předpokládáme, že vnímání kognitivní autority u studentů KISK je odlišné dle věku, délky studia, pohlaví. Vytvoříme straty dle daných kritérií a z nich vybíráme náhodně.</a:t>
            </a:r>
            <a:endParaRPr lang="cs-CZ" sz="2800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Skupinkový náhodný výběr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/>
              <a:t>Podobný jako stratifikovaný, ale </a:t>
            </a:r>
            <a:r>
              <a:rPr lang="cs-CZ" b="1" dirty="0" smtClean="0"/>
              <a:t>skupinky</a:t>
            </a:r>
            <a:r>
              <a:rPr lang="cs-CZ" dirty="0" smtClean="0"/>
              <a:t> jsou přirozeného původu a jsou uvnitř heterogenní</a:t>
            </a:r>
          </a:p>
          <a:p>
            <a:pPr marL="633222" indent="-514350">
              <a:buFont typeface="+mj-lt"/>
              <a:buAutoNum type="arabicPeriod"/>
            </a:pPr>
            <a:r>
              <a:rPr lang="cs-CZ" dirty="0" smtClean="0"/>
              <a:t>Identifikujeme skupiny (clustery)</a:t>
            </a:r>
          </a:p>
          <a:p>
            <a:pPr marL="633222" indent="-514350">
              <a:buFont typeface="+mj-lt"/>
              <a:buAutoNum type="arabicPeriod"/>
            </a:pPr>
            <a:r>
              <a:rPr lang="cs-CZ" dirty="0" smtClean="0"/>
              <a:t>Vybereme náhodně clustery</a:t>
            </a:r>
          </a:p>
          <a:p>
            <a:pPr marL="633222" indent="-514350">
              <a:buFont typeface="+mj-lt"/>
              <a:buAutoNum type="arabicPeriod"/>
            </a:pPr>
            <a:r>
              <a:rPr lang="cs-CZ" dirty="0" smtClean="0"/>
              <a:t>Vybereme náhodně prvky z clusterů</a:t>
            </a:r>
          </a:p>
          <a:p>
            <a:pPr marL="633222" indent="-514350">
              <a:buNone/>
            </a:pPr>
            <a:endParaRPr lang="cs-CZ" i="1" dirty="0" smtClean="0"/>
          </a:p>
          <a:p>
            <a:pPr marL="633222" indent="-514350">
              <a:buNone/>
            </a:pPr>
            <a:r>
              <a:rPr lang="cs-CZ" sz="3000" i="1" dirty="0" smtClean="0"/>
              <a:t>Příklad </a:t>
            </a:r>
            <a:r>
              <a:rPr lang="cs-CZ" sz="3000" b="1" i="1" dirty="0" smtClean="0"/>
              <a:t>vícestupňového výběru</a:t>
            </a:r>
            <a:r>
              <a:rPr lang="cs-CZ" sz="3000" i="1" dirty="0" smtClean="0"/>
              <a:t>: Chceme zkoumat registrované uživatele v knihovnách v ČR. Vybereme nejprve náhodně kraje, poté knihovny, poté z nich náhodně čtenáře.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2"/>
                </a:solidFill>
              </a:rPr>
              <a:t>Orientační přehled - výběr vzorku</a:t>
            </a:r>
            <a:endParaRPr lang="cs-CZ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714375" y="1876425"/>
          <a:ext cx="7962108" cy="439530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81054"/>
                <a:gridCol w="3981054"/>
              </a:tblGrid>
              <a:tr h="61166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Velikost populace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Velikost vzorku </a:t>
                      </a:r>
                      <a:br>
                        <a:rPr lang="cs-CZ" dirty="0" smtClean="0"/>
                      </a:br>
                      <a:r>
                        <a:rPr lang="cs-CZ" dirty="0" smtClean="0"/>
                        <a:t>(pravděpodobnostní výběry)</a:t>
                      </a:r>
                      <a:endParaRPr lang="cs-CZ" dirty="0"/>
                    </a:p>
                  </a:txBody>
                  <a:tcPr/>
                </a:tc>
              </a:tr>
              <a:tr h="611662">
                <a:tc>
                  <a:txBody>
                    <a:bodyPr/>
                    <a:lstStyle/>
                    <a:p>
                      <a:r>
                        <a:rPr lang="cs-CZ" dirty="0" smtClean="0"/>
                        <a:t>Do 100 jednotek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80 </a:t>
                      </a:r>
                      <a:r>
                        <a:rPr lang="en-US" dirty="0" smtClean="0"/>
                        <a:t>%</a:t>
                      </a:r>
                      <a:endParaRPr lang="cs-CZ" b="1" dirty="0"/>
                    </a:p>
                  </a:txBody>
                  <a:tcPr/>
                </a:tc>
              </a:tr>
              <a:tr h="6143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Do 1000 jednotek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40 </a:t>
                      </a:r>
                      <a:r>
                        <a:rPr lang="en-US" dirty="0" smtClean="0"/>
                        <a:t>%</a:t>
                      </a:r>
                      <a:endParaRPr lang="cs-CZ" b="1" dirty="0"/>
                    </a:p>
                  </a:txBody>
                  <a:tcPr/>
                </a:tc>
              </a:tr>
              <a:tr h="6143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Do 10 000 jednotek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7,5 </a:t>
                      </a:r>
                      <a:r>
                        <a:rPr lang="en-US" dirty="0" smtClean="0"/>
                        <a:t>%</a:t>
                      </a:r>
                      <a:endParaRPr lang="cs-CZ" b="1" dirty="0"/>
                    </a:p>
                  </a:txBody>
                  <a:tcPr/>
                </a:tc>
              </a:tr>
              <a:tr h="6143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Do 100 000 jednotek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1,5 </a:t>
                      </a:r>
                      <a:r>
                        <a:rPr lang="en-US" dirty="0" smtClean="0"/>
                        <a:t>%</a:t>
                      </a:r>
                      <a:endParaRPr lang="cs-CZ" b="1" dirty="0"/>
                    </a:p>
                  </a:txBody>
                  <a:tcPr/>
                </a:tc>
              </a:tr>
              <a:tr h="611662">
                <a:tc>
                  <a:txBody>
                    <a:bodyPr/>
                    <a:lstStyle/>
                    <a:p>
                      <a:r>
                        <a:rPr lang="cs-CZ" dirty="0" smtClean="0"/>
                        <a:t>Do 1 000 </a:t>
                      </a:r>
                      <a:r>
                        <a:rPr lang="cs-CZ" dirty="0" err="1" smtClean="0"/>
                        <a:t>000</a:t>
                      </a:r>
                      <a:r>
                        <a:rPr lang="cs-CZ" dirty="0" smtClean="0"/>
                        <a:t> jednotek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0,25 </a:t>
                      </a:r>
                      <a:r>
                        <a:rPr lang="en-US" dirty="0" smtClean="0"/>
                        <a:t>%</a:t>
                      </a:r>
                      <a:endParaRPr lang="cs-CZ" b="1" dirty="0"/>
                    </a:p>
                  </a:txBody>
                  <a:tcPr/>
                </a:tc>
              </a:tr>
              <a:tr h="611662">
                <a:tc>
                  <a:txBody>
                    <a:bodyPr/>
                    <a:lstStyle/>
                    <a:p>
                      <a:r>
                        <a:rPr lang="cs-CZ" dirty="0" smtClean="0"/>
                        <a:t>Do 10 000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000</a:t>
                      </a:r>
                      <a:r>
                        <a:rPr lang="cs-CZ" baseline="0" dirty="0" smtClean="0"/>
                        <a:t> jednotek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0,045 </a:t>
                      </a:r>
                      <a:r>
                        <a:rPr lang="en-US" dirty="0" smtClean="0"/>
                        <a:t>%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67544" y="5805264"/>
            <a:ext cx="7232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Nepravděpodobnostní výběry</a:t>
            </a:r>
            <a:endParaRPr lang="cs-CZ" sz="4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020272" y="6611779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flickr.com</a:t>
            </a:r>
            <a:r>
              <a:rPr lang="cs-CZ" sz="1000" dirty="0" smtClean="0"/>
              <a:t>/</a:t>
            </a:r>
            <a:r>
              <a:rPr lang="cs-CZ" sz="1000" dirty="0" err="1" smtClean="0"/>
              <a:t>photos</a:t>
            </a:r>
            <a:r>
              <a:rPr lang="cs-CZ" sz="1000" dirty="0" smtClean="0"/>
              <a:t>/</a:t>
            </a:r>
            <a:r>
              <a:rPr lang="cs-CZ" sz="1000" dirty="0" err="1" smtClean="0"/>
              <a:t>missturner</a:t>
            </a:r>
            <a:r>
              <a:rPr lang="cs-CZ" sz="1000" dirty="0" smtClean="0"/>
              <a:t>/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76594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Kvótní výběr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Imituje </a:t>
            </a:r>
            <a:r>
              <a:rPr lang="cs-CZ" b="1" dirty="0" smtClean="0"/>
              <a:t>známé vlastnosti </a:t>
            </a:r>
            <a:r>
              <a:rPr lang="cs-CZ" dirty="0" smtClean="0"/>
              <a:t>ve struktuře populace (vytváříme model populace)</a:t>
            </a:r>
          </a:p>
          <a:p>
            <a:r>
              <a:rPr lang="cs-CZ" dirty="0" smtClean="0"/>
              <a:t>Lze použít jen pro </a:t>
            </a:r>
            <a:r>
              <a:rPr lang="cs-CZ" b="1" dirty="0" smtClean="0"/>
              <a:t>dobře zmapované populace </a:t>
            </a:r>
            <a:r>
              <a:rPr lang="cs-CZ" dirty="0" smtClean="0"/>
              <a:t>(známe podíly zastoupení kvót)</a:t>
            </a:r>
          </a:p>
          <a:p>
            <a:r>
              <a:rPr lang="cs-CZ" b="1" dirty="0" smtClean="0"/>
              <a:t>Skládání kvót </a:t>
            </a:r>
            <a:r>
              <a:rPr lang="cs-CZ" dirty="0" smtClean="0"/>
              <a:t>znesnadňuje výběr</a:t>
            </a:r>
          </a:p>
          <a:p>
            <a:r>
              <a:rPr lang="cs-CZ" b="1" dirty="0" smtClean="0"/>
              <a:t>Nelze stanovit výběrovou chybu</a:t>
            </a:r>
            <a:r>
              <a:rPr lang="cs-CZ" dirty="0" smtClean="0"/>
              <a:t>(!)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2400" dirty="0" smtClean="0"/>
              <a:t>Zdroje informací o populaci: např. Český statistický úřad (Sčítání lidu), seznam čtenářů knihovny atd.</a:t>
            </a:r>
            <a:endParaRPr lang="cs-CZ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</a:rPr>
              <a:t>Terminologie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Populace / základní soubor</a:t>
            </a:r>
          </a:p>
          <a:p>
            <a:r>
              <a:rPr lang="cs-CZ" dirty="0" smtClean="0"/>
              <a:t>Soubor jednotek, které chceme zkoumat – předpokládáme, že naše výroky jsou pro tento soubor platné</a:t>
            </a:r>
          </a:p>
          <a:p>
            <a:r>
              <a:rPr lang="cs-CZ" dirty="0" smtClean="0"/>
              <a:t>Soubor jednotek, ze kterých vybíráme vzorek</a:t>
            </a:r>
          </a:p>
          <a:p>
            <a:pPr>
              <a:buNone/>
            </a:pPr>
            <a:r>
              <a:rPr lang="cs-CZ" b="1" dirty="0" smtClean="0"/>
              <a:t>Vzorek (výběrový soubor):</a:t>
            </a:r>
          </a:p>
          <a:p>
            <a:r>
              <a:rPr lang="cs-CZ" dirty="0" smtClean="0"/>
              <a:t>Množina subjektů, které ve výzkumu zastupují náš výběrový soubor</a:t>
            </a:r>
          </a:p>
          <a:p>
            <a:r>
              <a:rPr lang="cs-CZ" dirty="0" smtClean="0"/>
              <a:t>Jednotky, které skutečně zkoumáme, pozorujeme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accent2"/>
                </a:solidFill>
              </a:rPr>
              <a:t>River</a:t>
            </a:r>
            <a:r>
              <a:rPr lang="cs-CZ" b="1" dirty="0" smtClean="0">
                <a:solidFill>
                  <a:schemeClr val="accent2"/>
                </a:solidFill>
              </a:rPr>
              <a:t> </a:t>
            </a:r>
            <a:r>
              <a:rPr lang="cs-CZ" b="1" dirty="0" err="1" smtClean="0">
                <a:solidFill>
                  <a:schemeClr val="accent2"/>
                </a:solidFill>
              </a:rPr>
              <a:t>sampling</a:t>
            </a:r>
            <a:r>
              <a:rPr lang="cs-CZ" b="1" dirty="0" smtClean="0">
                <a:solidFill>
                  <a:schemeClr val="accent2"/>
                </a:solidFill>
              </a:rPr>
              <a:t> (</a:t>
            </a:r>
            <a:r>
              <a:rPr lang="cs-CZ" b="1" dirty="0" err="1" smtClean="0">
                <a:solidFill>
                  <a:schemeClr val="accent2"/>
                </a:solidFill>
              </a:rPr>
              <a:t>real</a:t>
            </a:r>
            <a:r>
              <a:rPr lang="cs-CZ" b="1" dirty="0" smtClean="0">
                <a:solidFill>
                  <a:schemeClr val="accent2"/>
                </a:solidFill>
              </a:rPr>
              <a:t>-</a:t>
            </a:r>
            <a:r>
              <a:rPr lang="cs-CZ" b="1" dirty="0" err="1" smtClean="0">
                <a:solidFill>
                  <a:schemeClr val="accent2"/>
                </a:solidFill>
              </a:rPr>
              <a:t>time</a:t>
            </a:r>
            <a:r>
              <a:rPr lang="cs-CZ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Většinou jako varianta kvótního výběru</a:t>
            </a:r>
          </a:p>
          <a:p>
            <a:r>
              <a:rPr lang="cs-CZ" dirty="0" smtClean="0"/>
              <a:t>Charakteristický pro online dotazování</a:t>
            </a:r>
          </a:p>
          <a:p>
            <a:r>
              <a:rPr lang="cs-CZ" dirty="0" smtClean="0"/>
              <a:t>Reaguje na nedostatky </a:t>
            </a:r>
            <a:r>
              <a:rPr lang="cs-CZ" b="1" dirty="0" smtClean="0"/>
              <a:t>panelových výzkumů</a:t>
            </a:r>
            <a:r>
              <a:rPr lang="cs-CZ" dirty="0"/>
              <a:t> </a:t>
            </a:r>
            <a:r>
              <a:rPr lang="cs-CZ" dirty="0" smtClean="0"/>
              <a:t>(vzorek zatížený opětovným dotazováním), nemůže být ale většinou považovaný za reprezentativní </a:t>
            </a:r>
          </a:p>
          <a:p>
            <a:r>
              <a:rPr lang="cs-CZ" dirty="0" err="1" smtClean="0"/>
              <a:t>Rekrutace</a:t>
            </a:r>
            <a:r>
              <a:rPr lang="cs-CZ" dirty="0" smtClean="0"/>
              <a:t> za pomoci bannerů, pop-</a:t>
            </a:r>
            <a:r>
              <a:rPr lang="cs-CZ" dirty="0" err="1" smtClean="0"/>
              <a:t>upů</a:t>
            </a:r>
            <a:r>
              <a:rPr lang="cs-CZ" dirty="0" smtClean="0"/>
              <a:t>, reklamy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2"/>
                </a:solidFill>
              </a:rPr>
              <a:t>Výběry založené na dobrovolnosti/dostupnosti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Experimenty</a:t>
            </a:r>
          </a:p>
          <a:p>
            <a:r>
              <a:rPr lang="cs-CZ" b="1" dirty="0" smtClean="0"/>
              <a:t>Ankety</a:t>
            </a:r>
            <a:r>
              <a:rPr lang="cs-CZ" dirty="0" smtClean="0"/>
              <a:t> (</a:t>
            </a:r>
            <a:r>
              <a:rPr lang="cs-CZ" dirty="0" err="1" smtClean="0"/>
              <a:t>samovýběr</a:t>
            </a:r>
            <a:r>
              <a:rPr lang="cs-CZ" dirty="0" smtClean="0"/>
              <a:t>), výběr namátkou („kdo jde zrovna kolem“)</a:t>
            </a:r>
            <a:endParaRPr lang="cs-CZ" b="1" dirty="0" smtClean="0"/>
          </a:p>
          <a:p>
            <a:pPr>
              <a:buNone/>
            </a:pPr>
            <a:endParaRPr lang="cs-CZ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cs-CZ" b="1" dirty="0" smtClean="0">
                <a:solidFill>
                  <a:schemeClr val="accent6"/>
                </a:solidFill>
              </a:rPr>
              <a:t>Výsledky nejsou </a:t>
            </a:r>
            <a:r>
              <a:rPr lang="cs-CZ" b="1" dirty="0" err="1" smtClean="0">
                <a:solidFill>
                  <a:schemeClr val="accent6"/>
                </a:solidFill>
              </a:rPr>
              <a:t>zobecnitelné</a:t>
            </a:r>
            <a:r>
              <a:rPr lang="cs-CZ" b="1" dirty="0" smtClean="0">
                <a:solidFill>
                  <a:schemeClr val="accent6"/>
                </a:solidFill>
              </a:rPr>
              <a:t> na populaci! „</a:t>
            </a:r>
            <a:r>
              <a:rPr lang="cs-CZ" dirty="0" err="1" smtClean="0">
                <a:solidFill>
                  <a:schemeClr val="accent6"/>
                </a:solidFill>
              </a:rPr>
              <a:t>Reprezentativita</a:t>
            </a:r>
            <a:r>
              <a:rPr lang="cs-CZ" dirty="0" smtClean="0">
                <a:solidFill>
                  <a:schemeClr val="accent6"/>
                </a:solidFill>
              </a:rPr>
              <a:t> není určována jen počtem jedinců, ale i mechanizmem jejich výběru“ </a:t>
            </a:r>
            <a:br>
              <a:rPr lang="cs-CZ" dirty="0" smtClean="0">
                <a:solidFill>
                  <a:schemeClr val="accent6"/>
                </a:solidFill>
              </a:rPr>
            </a:br>
            <a:r>
              <a:rPr lang="cs-CZ" i="1" dirty="0" smtClean="0">
                <a:solidFill>
                  <a:schemeClr val="accent6"/>
                </a:solidFill>
              </a:rPr>
              <a:t>(Reichel, 2009)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Cenzus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Úplný/totální/vyčerpávající výběr</a:t>
            </a:r>
          </a:p>
          <a:p>
            <a:r>
              <a:rPr lang="cs-CZ" dirty="0" smtClean="0"/>
              <a:t>Speciální případy (ČSÚ) nebo pokud je populace tak malá, že není efektivní dělat výběr (desítky až stovky prvků)</a:t>
            </a:r>
          </a:p>
        </p:txBody>
      </p:sp>
      <p:pic>
        <p:nvPicPr>
          <p:cNvPr id="4" name="Picture 2" descr="http://www.colourplanet.cz/image.aspx?itemid=73829&amp;width=&amp;height=&amp;q=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149080"/>
            <a:ext cx="4363244" cy="2162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arm1.staticflickr.com/31/64027565_79b890c8c4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5949280"/>
            <a:ext cx="8460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Sběr dat z pohledu respondenta</a:t>
            </a: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020272" y="6611779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flickr.com</a:t>
            </a:r>
            <a:r>
              <a:rPr lang="cs-CZ" sz="1000" dirty="0" smtClean="0"/>
              <a:t>/</a:t>
            </a:r>
            <a:r>
              <a:rPr lang="cs-CZ" sz="1000" dirty="0" err="1" smtClean="0"/>
              <a:t>photos</a:t>
            </a:r>
            <a:r>
              <a:rPr lang="cs-CZ" sz="1000" dirty="0" smtClean="0"/>
              <a:t>/</a:t>
            </a:r>
            <a:r>
              <a:rPr lang="cs-CZ" sz="1000" dirty="0" err="1" smtClean="0"/>
              <a:t>splorp</a:t>
            </a:r>
            <a:r>
              <a:rPr lang="cs-CZ" sz="1000" dirty="0" smtClean="0"/>
              <a:t>/</a:t>
            </a:r>
            <a:endParaRPr lang="cs-CZ" sz="1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2"/>
                </a:solidFill>
              </a:rPr>
              <a:t>Druhy sběru dat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PAPI</a:t>
            </a:r>
            <a:r>
              <a:rPr lang="cs-CZ" dirty="0" smtClean="0"/>
              <a:t> (</a:t>
            </a:r>
            <a:r>
              <a:rPr lang="cs-CZ" dirty="0" err="1"/>
              <a:t>Paper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Pencil</a:t>
            </a:r>
            <a:r>
              <a:rPr lang="cs-CZ" dirty="0"/>
              <a:t> </a:t>
            </a:r>
            <a:r>
              <a:rPr lang="cs-CZ" dirty="0" err="1" smtClean="0"/>
              <a:t>Interviewing</a:t>
            </a:r>
            <a:r>
              <a:rPr lang="cs-CZ" dirty="0" smtClean="0"/>
              <a:t>)</a:t>
            </a:r>
          </a:p>
          <a:p>
            <a:r>
              <a:rPr lang="cs-CZ" b="1" dirty="0" smtClean="0"/>
              <a:t>CAPI</a:t>
            </a:r>
            <a:r>
              <a:rPr lang="cs-CZ" dirty="0" smtClean="0"/>
              <a:t> (</a:t>
            </a:r>
            <a:r>
              <a:rPr lang="cs-CZ" dirty="0" err="1"/>
              <a:t>Computer</a:t>
            </a:r>
            <a:r>
              <a:rPr lang="cs-CZ" dirty="0"/>
              <a:t> </a:t>
            </a:r>
            <a:r>
              <a:rPr lang="cs-CZ" dirty="0" err="1"/>
              <a:t>Assisted</a:t>
            </a:r>
            <a:r>
              <a:rPr lang="cs-CZ" dirty="0"/>
              <a:t> </a:t>
            </a:r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 smtClean="0"/>
              <a:t>Interviewing</a:t>
            </a:r>
            <a:r>
              <a:rPr lang="cs-CZ" dirty="0" smtClean="0"/>
              <a:t>)</a:t>
            </a:r>
          </a:p>
          <a:p>
            <a:r>
              <a:rPr lang="cs-CZ" b="1" dirty="0" smtClean="0"/>
              <a:t>CAWI</a:t>
            </a:r>
            <a:r>
              <a:rPr lang="cs-CZ" dirty="0" smtClean="0"/>
              <a:t> (</a:t>
            </a:r>
            <a:r>
              <a:rPr lang="cs-CZ" dirty="0" err="1"/>
              <a:t>Computer</a:t>
            </a:r>
            <a:r>
              <a:rPr lang="cs-CZ" dirty="0"/>
              <a:t> </a:t>
            </a:r>
            <a:r>
              <a:rPr lang="cs-CZ" dirty="0" err="1"/>
              <a:t>Assisted</a:t>
            </a:r>
            <a:r>
              <a:rPr lang="cs-CZ" dirty="0"/>
              <a:t> Web </a:t>
            </a:r>
            <a:r>
              <a:rPr lang="cs-CZ" dirty="0" err="1" smtClean="0"/>
              <a:t>Interviewing</a:t>
            </a:r>
            <a:r>
              <a:rPr lang="cs-CZ" dirty="0" smtClean="0"/>
              <a:t>) </a:t>
            </a:r>
          </a:p>
          <a:p>
            <a:r>
              <a:rPr lang="cs-CZ" b="1" dirty="0" smtClean="0"/>
              <a:t>CATI</a:t>
            </a:r>
            <a:r>
              <a:rPr lang="cs-CZ" dirty="0" smtClean="0"/>
              <a:t> (</a:t>
            </a:r>
            <a:r>
              <a:rPr lang="cs-CZ" dirty="0"/>
              <a:t>telefonické dotazování respondentů za pomoci počítačového </a:t>
            </a:r>
            <a:r>
              <a:rPr lang="cs-CZ" dirty="0" smtClean="0"/>
              <a:t>programu) </a:t>
            </a:r>
          </a:p>
          <a:p>
            <a:r>
              <a:rPr lang="cs-CZ" b="1" dirty="0" smtClean="0"/>
              <a:t>CAMI </a:t>
            </a:r>
            <a:r>
              <a:rPr lang="cs-CZ" dirty="0" smtClean="0"/>
              <a:t>(</a:t>
            </a:r>
            <a:r>
              <a:rPr lang="cs-CZ" dirty="0" err="1"/>
              <a:t>Computer</a:t>
            </a:r>
            <a:r>
              <a:rPr lang="cs-CZ" dirty="0"/>
              <a:t> </a:t>
            </a:r>
            <a:r>
              <a:rPr lang="cs-CZ" dirty="0" err="1"/>
              <a:t>Assisted</a:t>
            </a:r>
            <a:r>
              <a:rPr lang="cs-CZ" dirty="0"/>
              <a:t> Mobile </a:t>
            </a:r>
            <a:r>
              <a:rPr lang="cs-CZ" dirty="0" err="1" smtClean="0"/>
              <a:t>Interviewing</a:t>
            </a:r>
            <a:r>
              <a:rPr lang="cs-CZ" dirty="0" smtClean="0"/>
              <a:t>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75389"/>
            <a:ext cx="10369152" cy="691276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79512" y="5949280"/>
            <a:ext cx="6516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Úkol: výběr vzorku a sběr dat</a:t>
            </a: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020272" y="6611779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flickr.com</a:t>
            </a:r>
            <a:r>
              <a:rPr lang="cs-CZ" sz="1000" dirty="0" smtClean="0"/>
              <a:t>/</a:t>
            </a:r>
            <a:r>
              <a:rPr lang="cs-CZ" sz="1000" dirty="0" err="1" smtClean="0"/>
              <a:t>photos</a:t>
            </a:r>
            <a:r>
              <a:rPr lang="cs-CZ" sz="1000" dirty="0" smtClean="0"/>
              <a:t>/</a:t>
            </a:r>
            <a:r>
              <a:rPr lang="cs-CZ" sz="1000" dirty="0" err="1" smtClean="0"/>
              <a:t>splorp</a:t>
            </a:r>
            <a:r>
              <a:rPr lang="cs-CZ" sz="1000" dirty="0" smtClean="0"/>
              <a:t>/</a:t>
            </a:r>
            <a:endParaRPr lang="cs-CZ" sz="1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060848"/>
            <a:ext cx="741045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65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</a:rPr>
              <a:t>Terminologie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Reprezentativnost</a:t>
            </a:r>
          </a:p>
          <a:p>
            <a:r>
              <a:rPr lang="cs-CZ" dirty="0" err="1" smtClean="0"/>
              <a:t>Zobecnitelnost</a:t>
            </a:r>
            <a:r>
              <a:rPr lang="cs-CZ" dirty="0" smtClean="0"/>
              <a:t> vzorku na populaci</a:t>
            </a:r>
          </a:p>
          <a:p>
            <a:r>
              <a:rPr lang="cs-CZ" dirty="0" smtClean="0"/>
              <a:t>Jde to, co bylo vyzkoumáno, vztáhnout i na další prvky populace?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v </a:t>
            </a:r>
            <a:r>
              <a:rPr lang="cs-CZ" dirty="0" err="1" smtClean="0"/>
              <a:t>kvanti</a:t>
            </a:r>
            <a:r>
              <a:rPr lang="cs-CZ" dirty="0" smtClean="0"/>
              <a:t> a </a:t>
            </a:r>
            <a:r>
              <a:rPr lang="cs-CZ" dirty="0" err="1" smtClean="0"/>
              <a:t>kvali</a:t>
            </a:r>
            <a:r>
              <a:rPr lang="cs-CZ" dirty="0" smtClean="0"/>
              <a:t> výzkumu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768350" y="2286000"/>
          <a:ext cx="7289801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709"/>
                <a:gridCol w="2678964"/>
                <a:gridCol w="268812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marL="80998" marR="809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Kvantitativní zkoumání </a:t>
                      </a:r>
                    </a:p>
                    <a:p>
                      <a:pPr algn="ctr"/>
                      <a:r>
                        <a:rPr lang="cs-CZ" dirty="0" smtClean="0"/>
                        <a:t>(statistický výběr)</a:t>
                      </a:r>
                      <a:endParaRPr lang="cs-CZ" dirty="0"/>
                    </a:p>
                  </a:txBody>
                  <a:tcPr marL="80998" marR="809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Kvalitativní zkoumání (teoretický</a:t>
                      </a:r>
                      <a:r>
                        <a:rPr lang="cs-CZ" baseline="0" dirty="0" smtClean="0"/>
                        <a:t> výběr)</a:t>
                      </a:r>
                      <a:endParaRPr lang="cs-CZ" dirty="0"/>
                    </a:p>
                  </a:txBody>
                  <a:tcPr marL="80998" marR="8099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Populace</a:t>
                      </a:r>
                      <a:endParaRPr lang="cs-CZ" b="1" dirty="0"/>
                    </a:p>
                  </a:txBody>
                  <a:tcPr marL="80998" marR="80998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 definována</a:t>
                      </a:r>
                      <a:endParaRPr lang="cs-CZ" dirty="0"/>
                    </a:p>
                  </a:txBody>
                  <a:tcPr marL="80998" marR="80998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Není definována (je definován problém)</a:t>
                      </a:r>
                      <a:endParaRPr lang="cs-CZ" dirty="0"/>
                    </a:p>
                  </a:txBody>
                  <a:tcPr marL="80998" marR="8099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Rozsah výběru</a:t>
                      </a:r>
                      <a:endParaRPr lang="cs-CZ" b="1" dirty="0"/>
                    </a:p>
                  </a:txBody>
                  <a:tcPr marL="80998" marR="80998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 předem znám</a:t>
                      </a:r>
                      <a:endParaRPr lang="cs-CZ" dirty="0"/>
                    </a:p>
                  </a:txBody>
                  <a:tcPr marL="80998" marR="80998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Není předem znám</a:t>
                      </a:r>
                      <a:endParaRPr lang="cs-CZ" dirty="0"/>
                    </a:p>
                  </a:txBody>
                  <a:tcPr marL="80998" marR="8099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Znaky populace</a:t>
                      </a:r>
                      <a:endParaRPr lang="cs-CZ" b="1" dirty="0"/>
                    </a:p>
                  </a:txBody>
                  <a:tcPr marL="80998" marR="80998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Známé nebo odhadnutelné</a:t>
                      </a:r>
                      <a:endParaRPr lang="cs-CZ" dirty="0"/>
                    </a:p>
                  </a:txBody>
                  <a:tcPr marL="80998" marR="80998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Nejsou známé předem</a:t>
                      </a:r>
                      <a:endParaRPr lang="cs-CZ" dirty="0"/>
                    </a:p>
                  </a:txBody>
                  <a:tcPr marL="80998" marR="8099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Provedení</a:t>
                      </a:r>
                      <a:r>
                        <a:rPr lang="cs-CZ" b="1" baseline="0" dirty="0" smtClean="0"/>
                        <a:t> výběru</a:t>
                      </a:r>
                      <a:endParaRPr lang="cs-CZ" b="1" dirty="0"/>
                    </a:p>
                  </a:txBody>
                  <a:tcPr marL="80998" marR="80998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Pouze jednou (redukce na jeden časový bod)</a:t>
                      </a:r>
                      <a:endParaRPr lang="cs-CZ" dirty="0"/>
                    </a:p>
                  </a:txBody>
                  <a:tcPr marL="80998" marR="80998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Opakované</a:t>
                      </a:r>
                      <a:endParaRPr lang="cs-CZ" dirty="0"/>
                    </a:p>
                  </a:txBody>
                  <a:tcPr marL="80998" marR="8099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Ukončení výběru</a:t>
                      </a:r>
                      <a:endParaRPr lang="cs-CZ" b="1" dirty="0"/>
                    </a:p>
                  </a:txBody>
                  <a:tcPr marL="80998" marR="80998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 dosažení</a:t>
                      </a:r>
                      <a:r>
                        <a:rPr lang="cs-CZ" baseline="0" dirty="0" smtClean="0"/>
                        <a:t> potřebného rozsahu výběru</a:t>
                      </a:r>
                      <a:endParaRPr lang="cs-CZ" dirty="0"/>
                    </a:p>
                  </a:txBody>
                  <a:tcPr marL="80998" marR="80998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 dosažení teoretického</a:t>
                      </a:r>
                      <a:r>
                        <a:rPr lang="cs-CZ" baseline="0" dirty="0" smtClean="0"/>
                        <a:t> nasycení</a:t>
                      </a:r>
                      <a:endParaRPr lang="cs-CZ" dirty="0"/>
                    </a:p>
                  </a:txBody>
                  <a:tcPr marL="80998" marR="8099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Reprezentativita</a:t>
                      </a:r>
                      <a:endParaRPr lang="cs-CZ" b="1" dirty="0"/>
                    </a:p>
                  </a:txBody>
                  <a:tcPr marL="80998" marR="80998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Reprezentuje populaci</a:t>
                      </a:r>
                      <a:endParaRPr lang="cs-CZ" dirty="0"/>
                    </a:p>
                  </a:txBody>
                  <a:tcPr marL="80998" marR="80998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Reprezentuje výzkumný problém</a:t>
                      </a:r>
                      <a:endParaRPr lang="cs-CZ" dirty="0"/>
                    </a:p>
                  </a:txBody>
                  <a:tcPr marL="80998" marR="80998"/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5724128" y="6237312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 smtClean="0"/>
              <a:t>Zpracováno dle: Reichel, 2009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741932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</a:rPr>
              <a:t>Typy výběrů</a:t>
            </a:r>
            <a:endParaRPr lang="cs-CZ" dirty="0">
              <a:solidFill>
                <a:schemeClr val="accent2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778900"/>
              </p:ext>
            </p:extLst>
          </p:nvPr>
        </p:nvGraphicFramePr>
        <p:xfrm>
          <a:off x="539552" y="2132856"/>
          <a:ext cx="8215368" cy="40069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38456"/>
                <a:gridCol w="2738456"/>
                <a:gridCol w="2738456"/>
              </a:tblGrid>
              <a:tr h="555841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Reprezentativní výběry</a:t>
                      </a:r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Nereprezentativní výběry</a:t>
                      </a:r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</a:tr>
              <a:tr h="555841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Pravděpodobnostní výběry</a:t>
                      </a:r>
                      <a:endParaRPr lang="cs-CZ" sz="2000" b="1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Nepravděpodobnostní</a:t>
                      </a:r>
                      <a:r>
                        <a:rPr lang="cs-CZ" sz="2000" b="1" baseline="0" dirty="0" smtClean="0"/>
                        <a:t> výběry</a:t>
                      </a:r>
                      <a:endParaRPr lang="cs-CZ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17623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Prostý náhodný výběr</a:t>
                      </a:r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Kvótní výběr</a:t>
                      </a:r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Snowball technika</a:t>
                      </a:r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</a:tr>
              <a:tr h="317623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Systematický výběr</a:t>
                      </a:r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Teoretický výběr</a:t>
                      </a:r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</a:tr>
              <a:tr h="555841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Náhodný stratifikovaný výběr</a:t>
                      </a:r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Výběr typických případů</a:t>
                      </a:r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</a:tr>
              <a:tr h="555841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Náhodný skupinkový</a:t>
                      </a:r>
                      <a:r>
                        <a:rPr lang="cs-CZ" sz="2000" baseline="0" dirty="0" smtClean="0"/>
                        <a:t> </a:t>
                      </a:r>
                      <a:r>
                        <a:rPr lang="cs-CZ" sz="2000" dirty="0" smtClean="0"/>
                        <a:t>výběr</a:t>
                      </a:r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Výběr kritických případů</a:t>
                      </a:r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</a:tr>
              <a:tr h="410351">
                <a:tc>
                  <a:txBody>
                    <a:bodyPr/>
                    <a:lstStyle/>
                    <a:p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Účelový výběr</a:t>
                      </a:r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farm6.staticflickr.com/5188/5669173764_a40c5fb559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942976"/>
            <a:ext cx="9753600" cy="780097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67544" y="5805264"/>
            <a:ext cx="34884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chemeClr val="bg1"/>
                </a:solidFill>
              </a:rPr>
              <a:t>Jak vybírat?</a:t>
            </a:r>
            <a:endParaRPr lang="cs-CZ" sz="4400" b="1" dirty="0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777880" y="6606843"/>
            <a:ext cx="3366120" cy="251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hlinkClick r:id="rId3"/>
              </a:rPr>
              <a:t>http://www.</a:t>
            </a:r>
            <a:r>
              <a:rPr lang="cs-CZ" sz="1000" dirty="0" err="1" smtClean="0">
                <a:hlinkClick r:id="rId3"/>
              </a:rPr>
              <a:t>flickr.com</a:t>
            </a:r>
            <a:r>
              <a:rPr lang="cs-CZ" sz="1000" dirty="0" smtClean="0">
                <a:hlinkClick r:id="rId3"/>
              </a:rPr>
              <a:t>/</a:t>
            </a:r>
            <a:r>
              <a:rPr lang="cs-CZ" sz="1000" dirty="0" err="1" smtClean="0">
                <a:hlinkClick r:id="rId3"/>
              </a:rPr>
              <a:t>photos</a:t>
            </a:r>
            <a:r>
              <a:rPr lang="cs-CZ" sz="1000" dirty="0" smtClean="0">
                <a:hlinkClick r:id="rId3"/>
              </a:rPr>
              <a:t>/53921113@N02/</a:t>
            </a:r>
            <a:endParaRPr lang="cs-CZ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Co brát v úvahu při výběru?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Plán výběru musí být </a:t>
            </a:r>
            <a:r>
              <a:rPr lang="cs-CZ" b="1" dirty="0"/>
              <a:t>známý předem</a:t>
            </a:r>
          </a:p>
          <a:p>
            <a:endParaRPr lang="cs-CZ" b="1" dirty="0" smtClean="0"/>
          </a:p>
          <a:p>
            <a:r>
              <a:rPr lang="cs-CZ" b="1" dirty="0" smtClean="0"/>
              <a:t>Velikost populace</a:t>
            </a:r>
          </a:p>
          <a:p>
            <a:r>
              <a:rPr lang="cs-CZ" b="1" dirty="0" smtClean="0"/>
              <a:t>Složení populace </a:t>
            </a:r>
            <a:r>
              <a:rPr lang="cs-CZ" dirty="0" smtClean="0"/>
              <a:t>(homogenní/heterogenní)</a:t>
            </a:r>
          </a:p>
          <a:p>
            <a:r>
              <a:rPr lang="cs-CZ" b="1" dirty="0" smtClean="0"/>
              <a:t>Složitost zkoumaného problému</a:t>
            </a:r>
          </a:p>
          <a:p>
            <a:r>
              <a:rPr lang="cs-CZ" dirty="0" smtClean="0"/>
              <a:t>Zamýšlenou míru </a:t>
            </a:r>
            <a:r>
              <a:rPr lang="cs-CZ" b="1" dirty="0" smtClean="0"/>
              <a:t>statistické pravděpodobnosti</a:t>
            </a:r>
          </a:p>
          <a:p>
            <a:r>
              <a:rPr lang="cs-CZ" dirty="0" smtClean="0"/>
              <a:t>Jaké </a:t>
            </a:r>
            <a:r>
              <a:rPr lang="cs-CZ" b="1" dirty="0" smtClean="0"/>
              <a:t>informace o populaci</a:t>
            </a:r>
            <a:r>
              <a:rPr lang="cs-CZ" dirty="0" smtClean="0"/>
              <a:t> máme k dispozici?</a:t>
            </a:r>
          </a:p>
          <a:p>
            <a:r>
              <a:rPr lang="cs-CZ" b="1" dirty="0" smtClean="0"/>
              <a:t>Zdroje</a:t>
            </a:r>
            <a:r>
              <a:rPr lang="cs-CZ" dirty="0" smtClean="0"/>
              <a:t> (ekonomickou stránku)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arm4.staticflickr.com/3235/2620019495_92d7f032f7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-762000"/>
            <a:ext cx="11430000" cy="7620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67544" y="5805264"/>
            <a:ext cx="77653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Pravděpodobnostní výběry</a:t>
            </a:r>
            <a:endParaRPr lang="cs-CZ" sz="4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020272" y="6611779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flickr.com</a:t>
            </a:r>
            <a:r>
              <a:rPr lang="cs-CZ" sz="1000" dirty="0" smtClean="0"/>
              <a:t>/</a:t>
            </a:r>
            <a:r>
              <a:rPr lang="cs-CZ" sz="1000" dirty="0" err="1" smtClean="0"/>
              <a:t>photos</a:t>
            </a:r>
            <a:r>
              <a:rPr lang="cs-CZ" sz="1000" dirty="0" smtClean="0"/>
              <a:t>/</a:t>
            </a:r>
            <a:r>
              <a:rPr lang="cs-CZ" sz="1000" dirty="0" err="1" smtClean="0"/>
              <a:t>missturner</a:t>
            </a:r>
            <a:r>
              <a:rPr lang="cs-CZ" sz="1000" dirty="0" smtClean="0"/>
              <a:t>/</a:t>
            </a:r>
            <a:endParaRPr lang="cs-CZ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Pravděpodobnostní výběry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Každý prvek (jednotka) základního souboru má </a:t>
            </a:r>
            <a:r>
              <a:rPr lang="cs-CZ" b="1" dirty="0" smtClean="0"/>
              <a:t>stejnou šanci</a:t>
            </a:r>
            <a:r>
              <a:rPr lang="cs-CZ" dirty="0" smtClean="0"/>
              <a:t> dostat se do výběrového souboru (vzorku)</a:t>
            </a:r>
          </a:p>
          <a:p>
            <a:r>
              <a:rPr lang="cs-CZ" b="1" dirty="0" smtClean="0"/>
              <a:t>Princip náhody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321</TotalTime>
  <Words>802</Words>
  <Application>Microsoft Office PowerPoint</Application>
  <PresentationFormat>Předvádění na obrazovce (4:3)</PresentationFormat>
  <Paragraphs>144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Tw Cen MT</vt:lpstr>
      <vt:lpstr>Tw Cen MT Condensed</vt:lpstr>
      <vt:lpstr>Wingdings 3</vt:lpstr>
      <vt:lpstr>Integrál</vt:lpstr>
      <vt:lpstr>Výběr vzorku v kvantitativním výzkumu</vt:lpstr>
      <vt:lpstr>Terminologie</vt:lpstr>
      <vt:lpstr>Terminologie</vt:lpstr>
      <vt:lpstr>Výběr v kvanti a kvali výzkumu</vt:lpstr>
      <vt:lpstr>Typy výběrů</vt:lpstr>
      <vt:lpstr>Prezentace aplikace PowerPoint</vt:lpstr>
      <vt:lpstr>Co brát v úvahu při výběru?</vt:lpstr>
      <vt:lpstr>Prezentace aplikace PowerPoint</vt:lpstr>
      <vt:lpstr>Pravděpodobnostní výběry</vt:lpstr>
      <vt:lpstr>Prostý náhodný výběr</vt:lpstr>
      <vt:lpstr>Prostý náhodný výběr</vt:lpstr>
      <vt:lpstr>Systematický náhodný výběr</vt:lpstr>
      <vt:lpstr>Prezentace aplikace PowerPoint</vt:lpstr>
      <vt:lpstr>Prezentace aplikace PowerPoint</vt:lpstr>
      <vt:lpstr>Stratifikovaný výběr</vt:lpstr>
      <vt:lpstr>Skupinkový náhodný výběr</vt:lpstr>
      <vt:lpstr>Orientační přehled - výběr vzorku</vt:lpstr>
      <vt:lpstr>Prezentace aplikace PowerPoint</vt:lpstr>
      <vt:lpstr>Kvótní výběr</vt:lpstr>
      <vt:lpstr>River sampling (real-time)</vt:lpstr>
      <vt:lpstr>Výběry založené na dobrovolnosti/dostupnosti</vt:lpstr>
      <vt:lpstr>Cenzus</vt:lpstr>
      <vt:lpstr>Prezentace aplikace PowerPoint</vt:lpstr>
      <vt:lpstr>Druhy sběru dat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Výběr vzorku v kvantitativním výzkumu</dc:title>
  <dc:creator>Ladislava Suchá</dc:creator>
  <cp:lastModifiedBy>Ladislava Z. Suchá</cp:lastModifiedBy>
  <cp:revision>10</cp:revision>
  <dcterms:created xsi:type="dcterms:W3CDTF">2013-11-08T08:39:28Z</dcterms:created>
  <dcterms:modified xsi:type="dcterms:W3CDTF">2015-10-30T12:57:17Z</dcterms:modified>
</cp:coreProperties>
</file>