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sldIdLst>
    <p:sldId id="256" r:id="rId2"/>
    <p:sldId id="257" r:id="rId3"/>
    <p:sldId id="258" r:id="rId4"/>
    <p:sldId id="259" r:id="rId5"/>
    <p:sldId id="260" r:id="rId6"/>
    <p:sldId id="263" r:id="rId7"/>
    <p:sldId id="261" r:id="rId8"/>
    <p:sldId id="270" r:id="rId9"/>
    <p:sldId id="271" r:id="rId10"/>
    <p:sldId id="272" r:id="rId11"/>
    <p:sldId id="274" r:id="rId12"/>
    <p:sldId id="264" r:id="rId13"/>
    <p:sldId id="265" r:id="rId14"/>
    <p:sldId id="262" r:id="rId15"/>
    <p:sldId id="266" r:id="rId16"/>
    <p:sldId id="268" r:id="rId17"/>
    <p:sldId id="267" r:id="rId18"/>
    <p:sldId id="269"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dislava Z. Suchá" initials="LZS" lastIdx="1" clrIdx="0">
    <p:extLst>
      <p:ext uri="{19B8F6BF-5375-455C-9EA6-DF929625EA0E}">
        <p15:presenceInfo xmlns:p15="http://schemas.microsoft.com/office/powerpoint/2012/main" userId="Ladislava Z. Suchá"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varScale="1">
        <p:scale>
          <a:sx n="92" d="100"/>
          <a:sy n="92" d="100"/>
        </p:scale>
        <p:origin x="55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cs-CZ"/>
              <a:t>Jaké je Vaše vzdělání?</a:t>
            </a:r>
          </a:p>
        </c:rich>
      </c:tx>
      <c:layout/>
      <c:overlay val="0"/>
    </c:title>
    <c:autoTitleDeleted val="0"/>
    <c:plotArea>
      <c:layout/>
      <c:barChart>
        <c:barDir val="col"/>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List1!$A$14:$A$18</c:f>
              <c:strCache>
                <c:ptCount val="5"/>
                <c:pt idx="0">
                  <c:v>Základní</c:v>
                </c:pt>
                <c:pt idx="1">
                  <c:v>Vyučen /střední bez maturity</c:v>
                </c:pt>
                <c:pt idx="2">
                  <c:v>Střední s maturitou</c:v>
                </c:pt>
                <c:pt idx="3">
                  <c:v>Pomaturitní nástavba, VOŠ</c:v>
                </c:pt>
                <c:pt idx="4">
                  <c:v>Vysokoškolské</c:v>
                </c:pt>
              </c:strCache>
            </c:strRef>
          </c:cat>
          <c:val>
            <c:numRef>
              <c:f>List1!$B$14:$B$18</c:f>
              <c:numCache>
                <c:formatCode>###0</c:formatCode>
                <c:ptCount val="5"/>
                <c:pt idx="0">
                  <c:v>46</c:v>
                </c:pt>
                <c:pt idx="1">
                  <c:v>62</c:v>
                </c:pt>
                <c:pt idx="2">
                  <c:v>307</c:v>
                </c:pt>
                <c:pt idx="3">
                  <c:v>40</c:v>
                </c:pt>
                <c:pt idx="4">
                  <c:v>153</c:v>
                </c:pt>
              </c:numCache>
            </c:numRef>
          </c:val>
        </c:ser>
        <c:dLbls>
          <c:showLegendKey val="0"/>
          <c:showVal val="0"/>
          <c:showCatName val="0"/>
          <c:showSerName val="0"/>
          <c:showPercent val="0"/>
          <c:showBubbleSize val="0"/>
        </c:dLbls>
        <c:gapWidth val="75"/>
        <c:overlap val="-25"/>
        <c:axId val="289550112"/>
        <c:axId val="289548544"/>
      </c:barChart>
      <c:catAx>
        <c:axId val="289550112"/>
        <c:scaling>
          <c:orientation val="minMax"/>
        </c:scaling>
        <c:delete val="0"/>
        <c:axPos val="b"/>
        <c:numFmt formatCode="General" sourceLinked="0"/>
        <c:majorTickMark val="none"/>
        <c:minorTickMark val="none"/>
        <c:tickLblPos val="nextTo"/>
        <c:crossAx val="289548544"/>
        <c:crosses val="autoZero"/>
        <c:auto val="1"/>
        <c:lblAlgn val="ctr"/>
        <c:lblOffset val="100"/>
        <c:noMultiLvlLbl val="0"/>
      </c:catAx>
      <c:valAx>
        <c:axId val="289548544"/>
        <c:scaling>
          <c:orientation val="minMax"/>
        </c:scaling>
        <c:delete val="0"/>
        <c:axPos val="l"/>
        <c:majorGridlines/>
        <c:numFmt formatCode="###0" sourceLinked="1"/>
        <c:majorTickMark val="none"/>
        <c:minorTickMark val="none"/>
        <c:tickLblPos val="nextTo"/>
        <c:spPr>
          <a:ln w="9525">
            <a:noFill/>
          </a:ln>
        </c:spPr>
        <c:crossAx val="289550112"/>
        <c:crosses val="autoZero"/>
        <c:crossBetween val="between"/>
      </c:valAx>
    </c:plotArea>
    <c:plotVisOnly val="1"/>
    <c:dispBlanksAs val="gap"/>
    <c:showDLblsOverMax val="0"/>
  </c:chart>
  <c:spPr>
    <a:ln>
      <a:noFill/>
    </a:ln>
  </c:sp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smtClean="0"/>
              <a:t>11/6/2015</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t>‹#›</a:t>
            </a:fld>
            <a:endParaRPr lang="en-US" dirty="0"/>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5436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57851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37375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23479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cs-CZ" smtClean="0"/>
              <a:t>Kliknutím lze upravit styl.</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6DFF08F-DC6B-4601-B491-B0F83F6DD2DA}" type="datetimeFigureOut">
              <a:rPr lang="en-US" smtClean="0"/>
              <a:t>11/6/2015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2712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39322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smtClean="0"/>
              <a:t>Kliknutím lze upravit styly předlohy textu.</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smtClean="0"/>
              <a:t>Kliknutím lze upravit styly předlohy textu.</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11/6/2015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46166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11/6/2015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88785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11/6/2015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1072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cs-CZ" smtClean="0"/>
              <a:t>Kliknutím lze upravit styl.</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6DFF08F-DC6B-4601-B491-B0F83F6DD2DA}" type="datetimeFigureOut">
              <a:rPr lang="en-US" smtClean="0"/>
              <a:t>11/6/2015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9932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6DFF08F-DC6B-4601-B491-B0F83F6DD2DA}" type="datetimeFigureOut">
              <a:rPr lang="en-US" smtClean="0"/>
              <a:t>11/6/2015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88823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96DFF08F-DC6B-4601-B491-B0F83F6DD2DA}" type="datetimeFigureOut">
              <a:rPr lang="en-US" smtClean="0"/>
              <a:pPr/>
              <a:t>11/6/2015</a:t>
            </a:fld>
            <a:endParaRPr lang="en-US" dirty="0"/>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3237500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office.lasakovi.com/excel/zaklady/operatory-excel/" TargetMode="External"/><Relationship Id="rId3" Type="http://schemas.openxmlformats.org/officeDocument/2006/relationships/hyperlink" Target="http://www.office.com/redir/HP010062576" TargetMode="External"/><Relationship Id="rId7" Type="http://schemas.openxmlformats.org/officeDocument/2006/relationships/hyperlink" Target="https://support.office.com/cs-cz/article/Deset-nejlep%C5%A1%C3%ADch-zp%C5%AFsob%C5%AF-%C4%8Di%C5%A1t%C4%9Bn%C3%AD-dat-2844b620-677c-47a7-ac3e-c2e157d1db19#bmremoving_spaces_and_nonprinting_chara" TargetMode="External"/><Relationship Id="rId2" Type="http://schemas.openxmlformats.org/officeDocument/2006/relationships/hyperlink" Target="http://www.office.com/redir/HP010062568" TargetMode="External"/><Relationship Id="rId1" Type="http://schemas.openxmlformats.org/officeDocument/2006/relationships/slideLayout" Target="../slideLayouts/slideLayout2.xml"/><Relationship Id="rId6" Type="http://schemas.openxmlformats.org/officeDocument/2006/relationships/hyperlink" Target="https://support.office.com/cs-cz/article/Odebr%C3%A1n%C3%AD-mezer-a-netisknuteln%C3%BDch-znak%C5%AF-z-textu-023f3a08-3d56-49e4-bf0c-fe5303222c9d?omkt=cs-CZ&amp;ui=cs-CZ&amp;rs=cs-CZ&amp;ad=CZ" TargetMode="External"/><Relationship Id="rId5" Type="http://schemas.openxmlformats.org/officeDocument/2006/relationships/hyperlink" Target="https://support.office.com/cs-cz/article/Deset-nejlep%C5%A1%C3%ADch-zp%C5%AFsob%C5%AF-%C4%8Di%C5%A1t%C4%9Bn%C3%AD-dat-2844b620-677c-47a7-ac3e-c2e157d1db19#bmchanging_the_case_of_text" TargetMode="External"/><Relationship Id="rId4" Type="http://schemas.openxmlformats.org/officeDocument/2006/relationships/hyperlink" Target="http://www.office.com/redir/HP010062578"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www.czso.cz/csu/czso/otevrena_data_pro_vysledky_scitani_lidu_domu_a_bytu_2011_-sldb_201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c.europa.eu/eurostat/data/database" TargetMode="External"/><Relationship Id="rId2" Type="http://schemas.openxmlformats.org/officeDocument/2006/relationships/hyperlink" Target="http://www.czso.cz/csu/redakce.nsf/i/otevrena_data" TargetMode="External"/><Relationship Id="rId1" Type="http://schemas.openxmlformats.org/officeDocument/2006/relationships/slideLayout" Target="../slideLayouts/slideLayout2.xml"/><Relationship Id="rId6" Type="http://schemas.openxmlformats.org/officeDocument/2006/relationships/hyperlink" Target="http://www.otevrenadata.cz/" TargetMode="External"/><Relationship Id="rId5" Type="http://schemas.openxmlformats.org/officeDocument/2006/relationships/hyperlink" Target="http://datacite.org/repolist" TargetMode="External"/><Relationship Id="rId4" Type="http://schemas.openxmlformats.org/officeDocument/2006/relationships/hyperlink" Target="http://archiv.soc.cas.cz/"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Analýza dat</a:t>
            </a:r>
            <a:endParaRPr lang="cs-CZ" dirty="0"/>
          </a:p>
        </p:txBody>
      </p:sp>
      <p:sp>
        <p:nvSpPr>
          <p:cNvPr id="3" name="Podnadpis 2"/>
          <p:cNvSpPr>
            <a:spLocks noGrp="1"/>
          </p:cNvSpPr>
          <p:nvPr>
            <p:ph type="subTitle" idx="1"/>
          </p:nvPr>
        </p:nvSpPr>
        <p:spPr/>
        <p:txBody>
          <a:bodyPr/>
          <a:lstStyle/>
          <a:p>
            <a:r>
              <a:rPr lang="cs-CZ" dirty="0" smtClean="0"/>
              <a:t>Základy analýzy kvantitativních dat</a:t>
            </a:r>
          </a:p>
          <a:p>
            <a:r>
              <a:rPr lang="cs-CZ" dirty="0" smtClean="0"/>
              <a:t>Metodologie pro ISK – podzim 2015</a:t>
            </a:r>
            <a:endParaRPr lang="cs-CZ" dirty="0"/>
          </a:p>
        </p:txBody>
      </p:sp>
    </p:spTree>
    <p:extLst>
      <p:ext uri="{BB962C8B-B14F-4D97-AF65-F5344CB8AC3E}">
        <p14:creationId xmlns:p14="http://schemas.microsoft.com/office/powerpoint/2010/main" val="166722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7"/>
          <p:cNvPicPr>
            <a:picLocks noGrp="1"/>
          </p:cNvPicPr>
          <p:nvPr>
            <p:ph idx="1"/>
          </p:nvPr>
        </p:nvPicPr>
        <p:blipFill>
          <a:blip r:embed="rId2" cstate="print"/>
          <a:srcRect/>
          <a:stretch>
            <a:fillRect/>
          </a:stretch>
        </p:blipFill>
        <p:spPr bwMode="auto">
          <a:xfrm>
            <a:off x="446809" y="488373"/>
            <a:ext cx="5030354" cy="3030249"/>
          </a:xfrm>
          <a:prstGeom prst="rect">
            <a:avLst/>
          </a:prstGeom>
          <a:noFill/>
          <a:ln w="9525">
            <a:noFill/>
            <a:miter lim="800000"/>
            <a:headEnd/>
            <a:tailEnd/>
          </a:ln>
        </p:spPr>
      </p:pic>
      <p:pic>
        <p:nvPicPr>
          <p:cNvPr id="5" name="obrázek 10"/>
          <p:cNvPicPr/>
          <p:nvPr/>
        </p:nvPicPr>
        <p:blipFill>
          <a:blip r:embed="rId3" cstate="print"/>
          <a:srcRect/>
          <a:stretch>
            <a:fillRect/>
          </a:stretch>
        </p:blipFill>
        <p:spPr bwMode="auto">
          <a:xfrm>
            <a:off x="3616037" y="3518622"/>
            <a:ext cx="5103062" cy="2907722"/>
          </a:xfrm>
          <a:prstGeom prst="rect">
            <a:avLst/>
          </a:prstGeom>
          <a:noFill/>
          <a:ln w="9525">
            <a:noFill/>
            <a:miter lim="800000"/>
            <a:headEnd/>
            <a:tailEnd/>
          </a:ln>
        </p:spPr>
      </p:pic>
    </p:spTree>
    <p:extLst>
      <p:ext uri="{BB962C8B-B14F-4D97-AF65-F5344CB8AC3E}">
        <p14:creationId xmlns:p14="http://schemas.microsoft.com/office/powerpoint/2010/main" val="123750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Validní a chybějící hodnoty</a:t>
            </a:r>
            <a:endParaRPr lang="cs-CZ" b="1" dirty="0"/>
          </a:p>
        </p:txBody>
      </p:sp>
      <p:sp>
        <p:nvSpPr>
          <p:cNvPr id="3" name="Zástupný symbol pro obsah 2"/>
          <p:cNvSpPr>
            <a:spLocks noGrp="1"/>
          </p:cNvSpPr>
          <p:nvPr>
            <p:ph idx="1"/>
          </p:nvPr>
        </p:nvSpPr>
        <p:spPr/>
        <p:txBody>
          <a:bodyPr/>
          <a:lstStyle/>
          <a:p>
            <a:pPr lvl="0"/>
            <a:r>
              <a:rPr lang="cs-CZ" b="1" dirty="0">
                <a:solidFill>
                  <a:schemeClr val="tx1"/>
                </a:solidFill>
              </a:rPr>
              <a:t>Validní hodnoty</a:t>
            </a:r>
            <a:r>
              <a:rPr lang="cs-CZ" dirty="0">
                <a:solidFill>
                  <a:schemeClr val="tx1"/>
                </a:solidFill>
              </a:rPr>
              <a:t> jsou ty hodnoty, které započítáváme do analýzy. Jsou to všechny varianty odpovědí, které pro nás mají vysokou informační hodnotu.</a:t>
            </a:r>
          </a:p>
          <a:p>
            <a:pPr lvl="0"/>
            <a:r>
              <a:rPr lang="cs-CZ" b="1" dirty="0">
                <a:solidFill>
                  <a:schemeClr val="tx1"/>
                </a:solidFill>
              </a:rPr>
              <a:t>Chybějící hodnoty</a:t>
            </a:r>
            <a:r>
              <a:rPr lang="cs-CZ" dirty="0">
                <a:solidFill>
                  <a:schemeClr val="tx1"/>
                </a:solidFill>
              </a:rPr>
              <a:t> jsou ty hodnoty, kdy respondent zvolí odpověď typu „nevím / nemohu se rozhodnout / nemohu odpovědět“ nebo otázku přeskočí a odpověď vůbec neposkytne. I tyto druhy odpovědí pro nás mohou mít informační hodnotu (např. pokud existuje na některou otázku vysoký počet odpovědí „nevím“ nebo neodpovědí, měli bychom se zamyslet nad tím, zda respondenti otázce rozumí).</a:t>
            </a:r>
          </a:p>
          <a:p>
            <a:r>
              <a:rPr lang="cs-CZ" b="1" dirty="0" smtClean="0">
                <a:solidFill>
                  <a:schemeClr val="tx1"/>
                </a:solidFill>
              </a:rPr>
              <a:t>Nevalidní hodnoty</a:t>
            </a:r>
            <a:r>
              <a:rPr lang="cs-CZ" dirty="0" smtClean="0">
                <a:solidFill>
                  <a:schemeClr val="tx1"/>
                </a:solidFill>
              </a:rPr>
              <a:t> – chybné hodnoty (</a:t>
            </a:r>
            <a:r>
              <a:rPr lang="cs-CZ" dirty="0" err="1" smtClean="0">
                <a:solidFill>
                  <a:schemeClr val="tx1"/>
                </a:solidFill>
              </a:rPr>
              <a:t>outliers</a:t>
            </a:r>
            <a:r>
              <a:rPr lang="cs-CZ" dirty="0" smtClean="0">
                <a:solidFill>
                  <a:schemeClr val="tx1"/>
                </a:solidFill>
              </a:rPr>
              <a:t>, chyby)</a:t>
            </a:r>
            <a:endParaRPr lang="cs-CZ" dirty="0">
              <a:solidFill>
                <a:schemeClr val="tx1"/>
              </a:solidFill>
            </a:endParaRPr>
          </a:p>
        </p:txBody>
      </p:sp>
    </p:spTree>
    <p:extLst>
      <p:ext uri="{BB962C8B-B14F-4D97-AF65-F5344CB8AC3E}">
        <p14:creationId xmlns:p14="http://schemas.microsoft.com/office/powerpoint/2010/main" val="2532056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Zásady pro práci s daty</a:t>
            </a:r>
            <a:endParaRPr lang="cs-CZ" b="1" dirty="0"/>
          </a:p>
        </p:txBody>
      </p:sp>
      <p:sp>
        <p:nvSpPr>
          <p:cNvPr id="3" name="Zástupný symbol pro obsah 2"/>
          <p:cNvSpPr>
            <a:spLocks noGrp="1"/>
          </p:cNvSpPr>
          <p:nvPr>
            <p:ph idx="1"/>
          </p:nvPr>
        </p:nvSpPr>
        <p:spPr/>
        <p:txBody>
          <a:bodyPr/>
          <a:lstStyle/>
          <a:p>
            <a:pPr marL="491490" indent="-457200">
              <a:buFont typeface="+mj-lt"/>
              <a:buAutoNum type="arabicPeriod"/>
            </a:pPr>
            <a:r>
              <a:rPr lang="cs-CZ" b="1" dirty="0" smtClean="0">
                <a:solidFill>
                  <a:schemeClr val="tx1"/>
                </a:solidFill>
              </a:rPr>
              <a:t>Zálohovat!</a:t>
            </a:r>
          </a:p>
          <a:p>
            <a:pPr marL="491490" indent="-457200">
              <a:buFont typeface="+mj-lt"/>
              <a:buAutoNum type="arabicPeriod"/>
            </a:pPr>
            <a:r>
              <a:rPr lang="cs-CZ" b="1" dirty="0" smtClean="0">
                <a:solidFill>
                  <a:schemeClr val="tx1"/>
                </a:solidFill>
              </a:rPr>
              <a:t>Zálohovat!</a:t>
            </a:r>
          </a:p>
          <a:p>
            <a:pPr marL="491490" indent="-457200">
              <a:buFont typeface="+mj-lt"/>
              <a:buAutoNum type="arabicPeriod"/>
            </a:pPr>
            <a:r>
              <a:rPr lang="cs-CZ" b="1" dirty="0" smtClean="0">
                <a:solidFill>
                  <a:schemeClr val="tx1"/>
                </a:solidFill>
              </a:rPr>
              <a:t>Zálohovat!</a:t>
            </a:r>
          </a:p>
          <a:p>
            <a:pPr marL="491490" indent="-457200">
              <a:buFont typeface="+mj-lt"/>
              <a:buAutoNum type="arabicPeriod"/>
            </a:pPr>
            <a:endParaRPr lang="cs-CZ" b="1" dirty="0">
              <a:solidFill>
                <a:schemeClr val="tx1"/>
              </a:solidFill>
            </a:endParaRPr>
          </a:p>
          <a:p>
            <a:pPr marL="491490" indent="-457200">
              <a:buFont typeface="+mj-lt"/>
              <a:buAutoNum type="arabicPeriod"/>
            </a:pPr>
            <a:r>
              <a:rPr lang="cs-CZ" b="1" dirty="0" smtClean="0">
                <a:solidFill>
                  <a:schemeClr val="tx1"/>
                </a:solidFill>
              </a:rPr>
              <a:t>Kontrolovat!</a:t>
            </a:r>
          </a:p>
          <a:p>
            <a:pPr marL="491490" indent="-457200">
              <a:buFont typeface="+mj-lt"/>
              <a:buAutoNum type="arabicPeriod"/>
            </a:pPr>
            <a:r>
              <a:rPr lang="cs-CZ" b="1" dirty="0" smtClean="0">
                <a:solidFill>
                  <a:schemeClr val="tx1"/>
                </a:solidFill>
              </a:rPr>
              <a:t>Popisovat!</a:t>
            </a:r>
          </a:p>
          <a:p>
            <a:pPr marL="491490" indent="-457200">
              <a:buFont typeface="+mj-lt"/>
              <a:buAutoNum type="arabicPeriod"/>
            </a:pPr>
            <a:r>
              <a:rPr lang="cs-CZ" b="1" dirty="0">
                <a:solidFill>
                  <a:schemeClr val="tx1"/>
                </a:solidFill>
              </a:rPr>
              <a:t>GIGO!</a:t>
            </a:r>
          </a:p>
          <a:p>
            <a:pPr marL="491490" indent="-457200">
              <a:buFont typeface="+mj-lt"/>
              <a:buAutoNum type="arabicPeriod"/>
            </a:pPr>
            <a:endParaRPr lang="cs-CZ" b="1" dirty="0">
              <a:solidFill>
                <a:schemeClr val="tx1"/>
              </a:solidFill>
            </a:endParaRPr>
          </a:p>
        </p:txBody>
      </p:sp>
    </p:spTree>
    <p:extLst>
      <p:ext uri="{BB962C8B-B14F-4D97-AF65-F5344CB8AC3E}">
        <p14:creationId xmlns:p14="http://schemas.microsoft.com/office/powerpoint/2010/main" val="1380212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GIGO!</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dirty="0" err="1" smtClean="0"/>
              <a:t>Gabrage</a:t>
            </a:r>
            <a:r>
              <a:rPr lang="cs-CZ" dirty="0" smtClean="0"/>
              <a:t> in </a:t>
            </a:r>
            <a:r>
              <a:rPr lang="cs-CZ" dirty="0" smtClean="0">
                <a:sym typeface="Wingdings" panose="05000000000000000000" pitchFamily="2" charset="2"/>
              </a:rPr>
              <a:t></a:t>
            </a:r>
            <a:r>
              <a:rPr lang="en-US" dirty="0" smtClean="0">
                <a:sym typeface="Wingdings" panose="05000000000000000000" pitchFamily="2" charset="2"/>
              </a:rPr>
              <a:t> </a:t>
            </a:r>
            <a:r>
              <a:rPr lang="cs-CZ" dirty="0" err="1" smtClean="0">
                <a:sym typeface="Wingdings" panose="05000000000000000000" pitchFamily="2" charset="2"/>
              </a:rPr>
              <a:t>garbage</a:t>
            </a:r>
            <a:r>
              <a:rPr lang="cs-CZ" dirty="0" smtClean="0">
                <a:sym typeface="Wingdings" panose="05000000000000000000" pitchFamily="2" charset="2"/>
              </a:rPr>
              <a:t> </a:t>
            </a:r>
            <a:r>
              <a:rPr lang="cs-CZ" dirty="0" err="1" smtClean="0">
                <a:sym typeface="Wingdings" panose="05000000000000000000" pitchFamily="2" charset="2"/>
              </a:rPr>
              <a:t>out</a:t>
            </a:r>
            <a:r>
              <a:rPr lang="cs-CZ" dirty="0" smtClean="0">
                <a:sym typeface="Wingdings" panose="05000000000000000000" pitchFamily="2" charset="2"/>
              </a:rPr>
              <a:t>  </a:t>
            </a:r>
          </a:p>
          <a:p>
            <a:r>
              <a:rPr lang="cs-CZ" dirty="0">
                <a:solidFill>
                  <a:schemeClr val="tx1"/>
                </a:solidFill>
              </a:rPr>
              <a:t>Slučování a rozdělování sloupců</a:t>
            </a:r>
          </a:p>
          <a:p>
            <a:r>
              <a:rPr lang="cs-CZ" dirty="0" smtClean="0">
                <a:solidFill>
                  <a:schemeClr val="tx1"/>
                </a:solidFill>
                <a:sym typeface="Wingdings" panose="05000000000000000000" pitchFamily="2" charset="2"/>
              </a:rPr>
              <a:t>Hledání a nahrazování textu (CTRL+H)</a:t>
            </a:r>
          </a:p>
          <a:p>
            <a:r>
              <a:rPr lang="cs-CZ" dirty="0" smtClean="0">
                <a:solidFill>
                  <a:schemeClr val="tx1"/>
                </a:solidFill>
                <a:sym typeface="Wingdings" panose="05000000000000000000" pitchFamily="2" charset="2"/>
              </a:rPr>
              <a:t>Odebrání duplicitních řádků (DATA – Odebrat duplicity)</a:t>
            </a:r>
          </a:p>
          <a:p>
            <a:r>
              <a:rPr lang="cs-CZ" dirty="0" smtClean="0">
                <a:solidFill>
                  <a:schemeClr val="tx1"/>
                </a:solidFill>
                <a:sym typeface="Wingdings" panose="05000000000000000000" pitchFamily="2" charset="2"/>
              </a:rPr>
              <a:t>Příkazy </a:t>
            </a:r>
            <a:r>
              <a:rPr lang="cs-CZ" dirty="0" smtClean="0">
                <a:solidFill>
                  <a:schemeClr val="tx1"/>
                </a:solidFill>
                <a:sym typeface="Wingdings" panose="05000000000000000000" pitchFamily="2" charset="2"/>
                <a:hlinkClick r:id="rId2"/>
              </a:rPr>
              <a:t>ZLEVA</a:t>
            </a:r>
            <a:r>
              <a:rPr lang="cs-CZ" dirty="0" smtClean="0">
                <a:solidFill>
                  <a:schemeClr val="tx1"/>
                </a:solidFill>
                <a:sym typeface="Wingdings" panose="05000000000000000000" pitchFamily="2" charset="2"/>
              </a:rPr>
              <a:t>, </a:t>
            </a:r>
            <a:r>
              <a:rPr lang="cs-CZ" dirty="0" smtClean="0">
                <a:solidFill>
                  <a:schemeClr val="tx1"/>
                </a:solidFill>
                <a:sym typeface="Wingdings" panose="05000000000000000000" pitchFamily="2" charset="2"/>
                <a:hlinkClick r:id="rId3"/>
              </a:rPr>
              <a:t>ZPRAVA</a:t>
            </a:r>
            <a:r>
              <a:rPr lang="cs-CZ" dirty="0" smtClean="0">
                <a:solidFill>
                  <a:schemeClr val="tx1"/>
                </a:solidFill>
                <a:sym typeface="Wingdings" panose="05000000000000000000" pitchFamily="2" charset="2"/>
              </a:rPr>
              <a:t>, </a:t>
            </a:r>
            <a:r>
              <a:rPr lang="cs-CZ" dirty="0" smtClean="0">
                <a:solidFill>
                  <a:schemeClr val="tx1"/>
                </a:solidFill>
                <a:sym typeface="Wingdings" panose="05000000000000000000" pitchFamily="2" charset="2"/>
                <a:hlinkClick r:id="rId4"/>
              </a:rPr>
              <a:t>DOSADIT</a:t>
            </a:r>
            <a:r>
              <a:rPr lang="cs-CZ" dirty="0" smtClean="0">
                <a:solidFill>
                  <a:schemeClr val="tx1"/>
                </a:solidFill>
                <a:sym typeface="Wingdings" panose="05000000000000000000" pitchFamily="2" charset="2"/>
              </a:rPr>
              <a:t> a další</a:t>
            </a:r>
          </a:p>
          <a:p>
            <a:r>
              <a:rPr lang="cs-CZ" dirty="0" smtClean="0">
                <a:solidFill>
                  <a:schemeClr val="tx1"/>
                </a:solidFill>
                <a:sym typeface="Wingdings" panose="05000000000000000000" pitchFamily="2" charset="2"/>
              </a:rPr>
              <a:t>Malá/velká písmena: </a:t>
            </a:r>
            <a:r>
              <a:rPr lang="cs-CZ" dirty="0" smtClean="0">
                <a:solidFill>
                  <a:schemeClr val="tx1"/>
                </a:solidFill>
                <a:sym typeface="Wingdings" panose="05000000000000000000" pitchFamily="2" charset="2"/>
                <a:hlinkClick r:id="rId5"/>
              </a:rPr>
              <a:t>MALÁ, VELKÁ, VELKÁ2</a:t>
            </a:r>
            <a:endParaRPr lang="cs-CZ" dirty="0" smtClean="0">
              <a:solidFill>
                <a:schemeClr val="tx1"/>
              </a:solidFill>
              <a:sym typeface="Wingdings" panose="05000000000000000000" pitchFamily="2" charset="2"/>
            </a:endParaRPr>
          </a:p>
          <a:p>
            <a:r>
              <a:rPr lang="cs-CZ" dirty="0">
                <a:solidFill>
                  <a:schemeClr val="tx1"/>
                </a:solidFill>
              </a:rPr>
              <a:t>Odebrání mezer a netisknutelných znaků z </a:t>
            </a:r>
            <a:r>
              <a:rPr lang="cs-CZ" dirty="0">
                <a:solidFill>
                  <a:schemeClr val="tx1"/>
                </a:solidFill>
              </a:rPr>
              <a:t>textu (</a:t>
            </a:r>
            <a:r>
              <a:rPr lang="cs-CZ" dirty="0">
                <a:solidFill>
                  <a:schemeClr val="tx1"/>
                </a:solidFill>
              </a:rPr>
              <a:t>&amp;nbsp</a:t>
            </a:r>
            <a:r>
              <a:rPr lang="cs-CZ" dirty="0" smtClean="0">
                <a:solidFill>
                  <a:schemeClr val="tx1"/>
                </a:solidFill>
              </a:rPr>
              <a:t>;): </a:t>
            </a:r>
            <a:r>
              <a:rPr lang="cs-CZ" dirty="0" smtClean="0">
                <a:solidFill>
                  <a:schemeClr val="tx1"/>
                </a:solidFill>
                <a:hlinkClick r:id="rId6"/>
              </a:rPr>
              <a:t>PROČISTIT, VYČISTIT</a:t>
            </a:r>
            <a:endParaRPr lang="cs-CZ" dirty="0" smtClean="0">
              <a:solidFill>
                <a:schemeClr val="tx1"/>
              </a:solidFill>
            </a:endParaRPr>
          </a:p>
          <a:p>
            <a:r>
              <a:rPr lang="cs-CZ" dirty="0" smtClean="0">
                <a:solidFill>
                  <a:schemeClr val="tx1"/>
                </a:solidFill>
              </a:rPr>
              <a:t>Úpravy formátování čísel (datum, čas, procenta)</a:t>
            </a:r>
          </a:p>
          <a:p>
            <a:r>
              <a:rPr lang="cs-CZ" dirty="0" smtClean="0">
                <a:solidFill>
                  <a:schemeClr val="tx1"/>
                </a:solidFill>
              </a:rPr>
              <a:t>Transpozice  </a:t>
            </a:r>
          </a:p>
          <a:p>
            <a:r>
              <a:rPr lang="cs-CZ" dirty="0" smtClean="0">
                <a:solidFill>
                  <a:schemeClr val="tx1"/>
                </a:solidFill>
              </a:rPr>
              <a:t>Více </a:t>
            </a:r>
            <a:r>
              <a:rPr lang="cs-CZ" dirty="0" err="1" smtClean="0">
                <a:solidFill>
                  <a:schemeClr val="tx1"/>
                </a:solidFill>
              </a:rPr>
              <a:t>info</a:t>
            </a:r>
            <a:r>
              <a:rPr lang="cs-CZ" dirty="0" smtClean="0">
                <a:solidFill>
                  <a:schemeClr val="tx1"/>
                </a:solidFill>
              </a:rPr>
              <a:t> – </a:t>
            </a:r>
            <a:r>
              <a:rPr lang="cs-CZ" dirty="0" smtClean="0">
                <a:solidFill>
                  <a:schemeClr val="tx1"/>
                </a:solidFill>
                <a:hlinkClick r:id="rId7"/>
              </a:rPr>
              <a:t>nápověda Excelu</a:t>
            </a:r>
            <a:endParaRPr lang="en-US" dirty="0">
              <a:solidFill>
                <a:schemeClr val="tx1"/>
              </a:solidFill>
            </a:endParaRPr>
          </a:p>
          <a:p>
            <a:r>
              <a:rPr lang="cs-CZ" dirty="0" smtClean="0">
                <a:solidFill>
                  <a:schemeClr val="tx1"/>
                </a:solidFill>
              </a:rPr>
              <a:t>Tip: projděte si </a:t>
            </a:r>
            <a:r>
              <a:rPr lang="cs-CZ" dirty="0" smtClean="0">
                <a:solidFill>
                  <a:schemeClr val="tx1"/>
                </a:solidFill>
                <a:hlinkClick r:id="rId8"/>
              </a:rPr>
              <a:t>základní operátory v Excelu</a:t>
            </a:r>
            <a:endParaRPr lang="cs-CZ" dirty="0">
              <a:solidFill>
                <a:schemeClr val="tx1"/>
              </a:solidFill>
            </a:endParaRPr>
          </a:p>
          <a:p>
            <a:endParaRPr lang="cs-CZ" u="sng" dirty="0" smtClean="0"/>
          </a:p>
          <a:p>
            <a:endParaRPr lang="cs-CZ" dirty="0" smtClean="0">
              <a:solidFill>
                <a:schemeClr val="tx1"/>
              </a:solidFill>
              <a:sym typeface="Wingdings" panose="05000000000000000000" pitchFamily="2" charset="2"/>
            </a:endParaRPr>
          </a:p>
          <a:p>
            <a:endParaRPr lang="cs-CZ" dirty="0" smtClean="0">
              <a:solidFill>
                <a:schemeClr val="tx1"/>
              </a:solidFill>
              <a:sym typeface="Wingdings" panose="05000000000000000000" pitchFamily="2" charset="2"/>
            </a:endParaRPr>
          </a:p>
          <a:p>
            <a:endParaRPr lang="cs-CZ" dirty="0" smtClean="0">
              <a:solidFill>
                <a:schemeClr val="tx1"/>
              </a:solidFill>
              <a:sym typeface="Wingdings" panose="05000000000000000000" pitchFamily="2" charset="2"/>
            </a:endParaRPr>
          </a:p>
          <a:p>
            <a:endParaRPr lang="cs-CZ" dirty="0" smtClean="0">
              <a:solidFill>
                <a:schemeClr val="tx1"/>
              </a:solidFill>
              <a:sym typeface="Wingdings" panose="05000000000000000000" pitchFamily="2" charset="2"/>
            </a:endParaRPr>
          </a:p>
          <a:p>
            <a:endParaRPr lang="cs-CZ" dirty="0"/>
          </a:p>
        </p:txBody>
      </p:sp>
    </p:spTree>
    <p:extLst>
      <p:ext uri="{BB962C8B-B14F-4D97-AF65-F5344CB8AC3E}">
        <p14:creationId xmlns:p14="http://schemas.microsoft.com/office/powerpoint/2010/main" val="1155635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První pohled na data</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dirty="0" smtClean="0"/>
              <a:t>Různé datové formáty:</a:t>
            </a:r>
          </a:p>
          <a:p>
            <a:pPr lvl="1"/>
            <a:r>
              <a:rPr lang="cs-CZ" b="1" dirty="0" smtClean="0">
                <a:solidFill>
                  <a:schemeClr val="tx1"/>
                </a:solidFill>
              </a:rPr>
              <a:t>XLS, XLSX</a:t>
            </a:r>
          </a:p>
          <a:p>
            <a:pPr lvl="1"/>
            <a:r>
              <a:rPr lang="cs-CZ" dirty="0" smtClean="0">
                <a:solidFill>
                  <a:schemeClr val="tx1"/>
                </a:solidFill>
              </a:rPr>
              <a:t>CSV, TSV, TXT</a:t>
            </a:r>
          </a:p>
          <a:p>
            <a:pPr lvl="1"/>
            <a:r>
              <a:rPr lang="cs-CZ" dirty="0" smtClean="0">
                <a:solidFill>
                  <a:schemeClr val="tx1"/>
                </a:solidFill>
              </a:rPr>
              <a:t>XML</a:t>
            </a:r>
          </a:p>
          <a:p>
            <a:pPr lvl="1"/>
            <a:r>
              <a:rPr lang="cs-CZ" b="1" dirty="0" smtClean="0">
                <a:solidFill>
                  <a:schemeClr val="tx1"/>
                </a:solidFill>
              </a:rPr>
              <a:t>SAV</a:t>
            </a:r>
          </a:p>
          <a:p>
            <a:pPr lvl="1"/>
            <a:r>
              <a:rPr lang="cs-CZ" dirty="0" smtClean="0">
                <a:solidFill>
                  <a:schemeClr val="tx1"/>
                </a:solidFill>
              </a:rPr>
              <a:t>JSON, GEOJSON</a:t>
            </a:r>
          </a:p>
          <a:p>
            <a:pPr marL="205740" lvl="1" indent="0">
              <a:buNone/>
            </a:pPr>
            <a:endParaRPr lang="cs-CZ" dirty="0" smtClean="0"/>
          </a:p>
          <a:p>
            <a:r>
              <a:rPr lang="cs-CZ" dirty="0">
                <a:hlinkClick r:id="rId2"/>
              </a:rPr>
              <a:t>https://www.czso.cz/csu/czso/otevrena_data_pro_vysledky_scitani_lidu_domu_a_bytu_2011_-sldb_2011-</a:t>
            </a:r>
            <a:endParaRPr lang="cs-CZ" dirty="0"/>
          </a:p>
          <a:p>
            <a:pPr lvl="1"/>
            <a:r>
              <a:rPr lang="cs-CZ" dirty="0">
                <a:solidFill>
                  <a:schemeClr val="tx1"/>
                </a:solidFill>
              </a:rPr>
              <a:t>CSV</a:t>
            </a:r>
          </a:p>
          <a:p>
            <a:pPr lvl="1"/>
            <a:r>
              <a:rPr lang="cs-CZ" dirty="0">
                <a:solidFill>
                  <a:schemeClr val="tx1"/>
                </a:solidFill>
              </a:rPr>
              <a:t>popisy </a:t>
            </a:r>
            <a:r>
              <a:rPr lang="cs-CZ" dirty="0" smtClean="0">
                <a:solidFill>
                  <a:schemeClr val="tx1"/>
                </a:solidFill>
              </a:rPr>
              <a:t>dat</a:t>
            </a:r>
          </a:p>
          <a:p>
            <a:pPr lvl="1"/>
            <a:r>
              <a:rPr lang="cs-CZ" dirty="0" smtClean="0">
                <a:solidFill>
                  <a:schemeClr val="tx1"/>
                </a:solidFill>
              </a:rPr>
              <a:t>čištění </a:t>
            </a:r>
          </a:p>
          <a:p>
            <a:pPr lvl="1"/>
            <a:r>
              <a:rPr lang="cs-CZ" dirty="0" smtClean="0">
                <a:solidFill>
                  <a:schemeClr val="tx1"/>
                </a:solidFill>
              </a:rPr>
              <a:t>tabulka</a:t>
            </a:r>
          </a:p>
          <a:p>
            <a:pPr lvl="1"/>
            <a:r>
              <a:rPr lang="cs-CZ" dirty="0" smtClean="0">
                <a:solidFill>
                  <a:schemeClr val="tx1"/>
                </a:solidFill>
              </a:rPr>
              <a:t>první pohled na data</a:t>
            </a:r>
          </a:p>
          <a:p>
            <a:pPr lvl="1"/>
            <a:r>
              <a:rPr lang="cs-CZ" dirty="0" smtClean="0">
                <a:solidFill>
                  <a:schemeClr val="tx1"/>
                </a:solidFill>
              </a:rPr>
              <a:t>Kraje – okresy – obce </a:t>
            </a:r>
          </a:p>
          <a:p>
            <a:pPr lvl="1"/>
            <a:r>
              <a:rPr lang="cs-CZ" dirty="0" smtClean="0">
                <a:solidFill>
                  <a:schemeClr val="tx1"/>
                </a:solidFill>
              </a:rPr>
              <a:t>Podmíněné formátování</a:t>
            </a:r>
            <a:endParaRPr lang="cs-CZ" dirty="0">
              <a:solidFill>
                <a:schemeClr val="tx1"/>
              </a:solidFill>
            </a:endParaRPr>
          </a:p>
          <a:p>
            <a:pPr lvl="1"/>
            <a:endParaRPr lang="cs-CZ" dirty="0"/>
          </a:p>
        </p:txBody>
      </p:sp>
    </p:spTree>
    <p:extLst>
      <p:ext uri="{BB962C8B-B14F-4D97-AF65-F5344CB8AC3E}">
        <p14:creationId xmlns:p14="http://schemas.microsoft.com/office/powerpoint/2010/main" val="175331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Cvičení</a:t>
            </a:r>
            <a:endParaRPr lang="cs-CZ" b="1" dirty="0"/>
          </a:p>
        </p:txBody>
      </p:sp>
      <p:sp>
        <p:nvSpPr>
          <p:cNvPr id="3" name="Zástupný symbol pro obsah 2"/>
          <p:cNvSpPr>
            <a:spLocks noGrp="1"/>
          </p:cNvSpPr>
          <p:nvPr>
            <p:ph idx="1"/>
          </p:nvPr>
        </p:nvSpPr>
        <p:spPr/>
        <p:txBody>
          <a:bodyPr/>
          <a:lstStyle/>
          <a:p>
            <a:r>
              <a:rPr lang="cs-CZ" dirty="0" smtClean="0">
                <a:solidFill>
                  <a:schemeClr val="tx1"/>
                </a:solidFill>
              </a:rPr>
              <a:t>Otevřete si seznam studentů Metodologie </a:t>
            </a:r>
          </a:p>
          <a:p>
            <a:r>
              <a:rPr lang="cs-CZ" dirty="0" smtClean="0">
                <a:solidFill>
                  <a:schemeClr val="tx1"/>
                </a:solidFill>
              </a:rPr>
              <a:t>Rozdělte jméno a příjmení do samostatných sloupců</a:t>
            </a:r>
          </a:p>
          <a:p>
            <a:r>
              <a:rPr lang="cs-CZ" dirty="0" smtClean="0">
                <a:solidFill>
                  <a:schemeClr val="tx1"/>
                </a:solidFill>
              </a:rPr>
              <a:t>Vytvořte nové sloupce ze sloupečku Studium:</a:t>
            </a:r>
          </a:p>
          <a:p>
            <a:pPr lvl="1"/>
            <a:r>
              <a:rPr lang="cs-CZ" dirty="0" smtClean="0">
                <a:solidFill>
                  <a:schemeClr val="tx1"/>
                </a:solidFill>
              </a:rPr>
              <a:t>Studijní obor</a:t>
            </a:r>
          </a:p>
          <a:p>
            <a:pPr lvl="1"/>
            <a:r>
              <a:rPr lang="cs-CZ" dirty="0" smtClean="0">
                <a:solidFill>
                  <a:schemeClr val="tx1"/>
                </a:solidFill>
              </a:rPr>
              <a:t>Forma studia</a:t>
            </a:r>
          </a:p>
          <a:p>
            <a:pPr lvl="1"/>
            <a:r>
              <a:rPr lang="cs-CZ" dirty="0" smtClean="0">
                <a:solidFill>
                  <a:schemeClr val="tx1"/>
                </a:solidFill>
              </a:rPr>
              <a:t>Semestr</a:t>
            </a:r>
          </a:p>
          <a:p>
            <a:pPr lvl="1"/>
            <a:endParaRPr lang="cs-CZ" dirty="0" smtClean="0"/>
          </a:p>
        </p:txBody>
      </p:sp>
    </p:spTree>
    <p:extLst>
      <p:ext uri="{BB962C8B-B14F-4D97-AF65-F5344CB8AC3E}">
        <p14:creationId xmlns:p14="http://schemas.microsoft.com/office/powerpoint/2010/main" val="396662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Cvičení</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dirty="0" smtClean="0"/>
              <a:t>Otevřete si seznam studentů Metodologie </a:t>
            </a:r>
          </a:p>
          <a:p>
            <a:r>
              <a:rPr lang="cs-CZ" dirty="0" smtClean="0"/>
              <a:t>Rozdělte jméno a příjmení do samostatných sloupců</a:t>
            </a:r>
          </a:p>
          <a:p>
            <a:r>
              <a:rPr lang="cs-CZ" dirty="0" smtClean="0"/>
              <a:t>Vytvořte nové sloupce ze sloupečku Studium:</a:t>
            </a:r>
          </a:p>
          <a:p>
            <a:pPr lvl="1"/>
            <a:r>
              <a:rPr lang="cs-CZ" dirty="0" smtClean="0"/>
              <a:t>Studijní obor</a:t>
            </a:r>
          </a:p>
          <a:p>
            <a:pPr lvl="1"/>
            <a:r>
              <a:rPr lang="cs-CZ" dirty="0" smtClean="0"/>
              <a:t>Forma studia</a:t>
            </a:r>
          </a:p>
          <a:p>
            <a:pPr lvl="1"/>
            <a:r>
              <a:rPr lang="cs-CZ" dirty="0" smtClean="0"/>
              <a:t>Semestr</a:t>
            </a:r>
          </a:p>
          <a:p>
            <a:pPr marL="34290" indent="0">
              <a:buNone/>
            </a:pPr>
            <a:r>
              <a:rPr lang="cs-CZ" dirty="0" smtClean="0"/>
              <a:t>----------------------------------------</a:t>
            </a:r>
          </a:p>
          <a:p>
            <a:pPr marL="205740" lvl="1" indent="0">
              <a:buNone/>
            </a:pPr>
            <a:r>
              <a:rPr lang="cs-CZ" b="1" dirty="0" smtClean="0">
                <a:solidFill>
                  <a:schemeClr val="tx1"/>
                </a:solidFill>
              </a:rPr>
              <a:t>MÁTE?</a:t>
            </a:r>
          </a:p>
          <a:p>
            <a:pPr lvl="1"/>
            <a:r>
              <a:rPr lang="cs-CZ" dirty="0" smtClean="0">
                <a:solidFill>
                  <a:schemeClr val="tx1"/>
                </a:solidFill>
              </a:rPr>
              <a:t>Jaké je nejnižší a nejvyšší UČO?</a:t>
            </a:r>
          </a:p>
          <a:p>
            <a:pPr lvl="1"/>
            <a:r>
              <a:rPr lang="cs-CZ" dirty="0" smtClean="0">
                <a:solidFill>
                  <a:schemeClr val="tx1"/>
                </a:solidFill>
              </a:rPr>
              <a:t>Kolik je v souboru kombinovaných a prezenčních studentů?</a:t>
            </a:r>
          </a:p>
          <a:p>
            <a:pPr lvl="1"/>
            <a:r>
              <a:rPr lang="cs-CZ" dirty="0" smtClean="0">
                <a:solidFill>
                  <a:schemeClr val="tx1"/>
                </a:solidFill>
              </a:rPr>
              <a:t>V jakém semestru se nacházejí studenti?</a:t>
            </a:r>
          </a:p>
          <a:p>
            <a:pPr lvl="2"/>
            <a:r>
              <a:rPr lang="cs-CZ" dirty="0" smtClean="0">
                <a:solidFill>
                  <a:schemeClr val="tx1"/>
                </a:solidFill>
              </a:rPr>
              <a:t>Aritmetický průměr</a:t>
            </a:r>
          </a:p>
          <a:p>
            <a:pPr lvl="2"/>
            <a:r>
              <a:rPr lang="cs-CZ" dirty="0" smtClean="0">
                <a:solidFill>
                  <a:schemeClr val="tx1"/>
                </a:solidFill>
              </a:rPr>
              <a:t>Medián</a:t>
            </a:r>
          </a:p>
          <a:p>
            <a:pPr lvl="2"/>
            <a:r>
              <a:rPr lang="cs-CZ" dirty="0" smtClean="0">
                <a:solidFill>
                  <a:schemeClr val="tx1"/>
                </a:solidFill>
              </a:rPr>
              <a:t>Modus</a:t>
            </a:r>
          </a:p>
          <a:p>
            <a:pPr lvl="1"/>
            <a:endParaRPr lang="cs-CZ" dirty="0" smtClean="0"/>
          </a:p>
        </p:txBody>
      </p:sp>
    </p:spTree>
    <p:extLst>
      <p:ext uri="{BB962C8B-B14F-4D97-AF65-F5344CB8AC3E}">
        <p14:creationId xmlns:p14="http://schemas.microsoft.com/office/powerpoint/2010/main" val="3049475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Základní statistické operace</a:t>
            </a:r>
            <a:endParaRPr lang="cs-CZ" b="1" dirty="0"/>
          </a:p>
        </p:txBody>
      </p:sp>
      <p:sp>
        <p:nvSpPr>
          <p:cNvPr id="3" name="Zástupný symbol pro obsah 2"/>
          <p:cNvSpPr>
            <a:spLocks noGrp="1"/>
          </p:cNvSpPr>
          <p:nvPr>
            <p:ph idx="1"/>
          </p:nvPr>
        </p:nvSpPr>
        <p:spPr/>
        <p:txBody>
          <a:bodyPr/>
          <a:lstStyle/>
          <a:p>
            <a:r>
              <a:rPr lang="cs-CZ" dirty="0" smtClean="0"/>
              <a:t>COUNTIF(oblast</a:t>
            </a:r>
            <a:r>
              <a:rPr lang="en-US" dirty="0" smtClean="0"/>
              <a:t>;</a:t>
            </a:r>
            <a:r>
              <a:rPr lang="cs-CZ" dirty="0" smtClean="0"/>
              <a:t>“hodnota“)</a:t>
            </a:r>
          </a:p>
          <a:p>
            <a:endParaRPr lang="cs-CZ" dirty="0"/>
          </a:p>
        </p:txBody>
      </p:sp>
      <p:pic>
        <p:nvPicPr>
          <p:cNvPr id="4" name="obrázek 2"/>
          <p:cNvPicPr/>
          <p:nvPr/>
        </p:nvPicPr>
        <p:blipFill>
          <a:blip r:embed="rId2" cstate="print"/>
          <a:srcRect/>
          <a:stretch>
            <a:fillRect/>
          </a:stretch>
        </p:blipFill>
        <p:spPr bwMode="auto">
          <a:xfrm>
            <a:off x="1011381" y="2486024"/>
            <a:ext cx="5223163" cy="3364057"/>
          </a:xfrm>
          <a:prstGeom prst="rect">
            <a:avLst/>
          </a:prstGeom>
          <a:noFill/>
          <a:ln w="9525">
            <a:noFill/>
            <a:miter lim="800000"/>
            <a:headEnd/>
            <a:tailEnd/>
          </a:ln>
        </p:spPr>
      </p:pic>
    </p:spTree>
    <p:extLst>
      <p:ext uri="{BB962C8B-B14F-4D97-AF65-F5344CB8AC3E}">
        <p14:creationId xmlns:p14="http://schemas.microsoft.com/office/powerpoint/2010/main" val="2092119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Základní statistické operace</a:t>
            </a:r>
            <a:endParaRPr lang="cs-CZ" b="1" dirty="0"/>
          </a:p>
        </p:txBody>
      </p:sp>
      <p:sp>
        <p:nvSpPr>
          <p:cNvPr id="3" name="Zástupný symbol pro obsah 2"/>
          <p:cNvSpPr>
            <a:spLocks noGrp="1"/>
          </p:cNvSpPr>
          <p:nvPr>
            <p:ph idx="1"/>
          </p:nvPr>
        </p:nvSpPr>
        <p:spPr/>
        <p:txBody>
          <a:bodyPr/>
          <a:lstStyle/>
          <a:p>
            <a:r>
              <a:rPr lang="cs-CZ" dirty="0" smtClean="0"/>
              <a:t>MEDIAN(oblast)</a:t>
            </a:r>
          </a:p>
          <a:p>
            <a:r>
              <a:rPr lang="cs-CZ" dirty="0" smtClean="0"/>
              <a:t>MODE(oblast)</a:t>
            </a:r>
          </a:p>
          <a:p>
            <a:r>
              <a:rPr lang="cs-CZ" dirty="0" smtClean="0"/>
              <a:t>PRŮMĚR(oblast)</a:t>
            </a:r>
          </a:p>
          <a:p>
            <a:endParaRPr lang="cs-CZ" dirty="0"/>
          </a:p>
          <a:p>
            <a:r>
              <a:rPr lang="cs-CZ" dirty="0" smtClean="0"/>
              <a:t>MIN(oblast)</a:t>
            </a:r>
          </a:p>
          <a:p>
            <a:r>
              <a:rPr lang="cs-CZ" dirty="0" smtClean="0"/>
              <a:t>MAX(oblast)</a:t>
            </a:r>
          </a:p>
          <a:p>
            <a:endParaRPr lang="cs-CZ" dirty="0"/>
          </a:p>
        </p:txBody>
      </p:sp>
    </p:spTree>
    <p:extLst>
      <p:ext uri="{BB962C8B-B14F-4D97-AF65-F5344CB8AC3E}">
        <p14:creationId xmlns:p14="http://schemas.microsoft.com/office/powerpoint/2010/main" val="1615910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qph.is.quoracdn.net/main-qimg-28b58fe77cd279307ebd4f8f975cd901?convert_to_webp=tr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66" y="2248807"/>
            <a:ext cx="7485500" cy="23275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5136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Začínáme s analýzou (v Excelu)</a:t>
            </a:r>
            <a:endParaRPr lang="cs-CZ" b="1" dirty="0"/>
          </a:p>
        </p:txBody>
      </p:sp>
      <p:sp>
        <p:nvSpPr>
          <p:cNvPr id="3" name="Zástupný symbol pro obsah 2"/>
          <p:cNvSpPr>
            <a:spLocks noGrp="1"/>
          </p:cNvSpPr>
          <p:nvPr>
            <p:ph idx="1"/>
          </p:nvPr>
        </p:nvSpPr>
        <p:spPr/>
        <p:txBody>
          <a:bodyPr/>
          <a:lstStyle/>
          <a:p>
            <a:pPr marL="34290" indent="0">
              <a:buNone/>
            </a:pPr>
            <a:r>
              <a:rPr lang="cs-CZ" b="1" dirty="0" smtClean="0">
                <a:solidFill>
                  <a:schemeClr val="tx1"/>
                </a:solidFill>
              </a:rPr>
              <a:t>Nejprve pár termínů:</a:t>
            </a:r>
          </a:p>
          <a:p>
            <a:r>
              <a:rPr lang="cs-CZ" b="1" dirty="0" smtClean="0"/>
              <a:t>Proměnná </a:t>
            </a:r>
            <a:r>
              <a:rPr lang="cs-CZ" b="1" dirty="0"/>
              <a:t>(znak</a:t>
            </a:r>
            <a:r>
              <a:rPr lang="cs-CZ" b="1" dirty="0" smtClean="0"/>
              <a:t>) </a:t>
            </a:r>
            <a:r>
              <a:rPr lang="cs-CZ" b="1" dirty="0" smtClean="0">
                <a:solidFill>
                  <a:schemeClr val="tx1"/>
                </a:solidFill>
              </a:rPr>
              <a:t>- vzdělání</a:t>
            </a:r>
          </a:p>
          <a:p>
            <a:r>
              <a:rPr lang="cs-CZ" b="1" dirty="0" smtClean="0"/>
              <a:t>Hodnota proměnné</a:t>
            </a:r>
            <a:r>
              <a:rPr lang="cs-CZ" b="1" dirty="0" smtClean="0">
                <a:solidFill>
                  <a:schemeClr val="tx1"/>
                </a:solidFill>
              </a:rPr>
              <a:t> – ZŠ, SŠ, VŠ …</a:t>
            </a:r>
          </a:p>
          <a:p>
            <a:r>
              <a:rPr lang="cs-CZ" b="1" dirty="0" smtClean="0"/>
              <a:t>Četnost</a:t>
            </a:r>
            <a:r>
              <a:rPr lang="cs-CZ" b="1" dirty="0" smtClean="0">
                <a:solidFill>
                  <a:schemeClr val="tx1"/>
                </a:solidFill>
              </a:rPr>
              <a:t> – 46, 62, 307…</a:t>
            </a:r>
            <a:endParaRPr lang="cs-CZ" dirty="0">
              <a:solidFill>
                <a:schemeClr val="tx1"/>
              </a:solidFill>
            </a:endParaRPr>
          </a:p>
        </p:txBody>
      </p:sp>
      <p:graphicFrame>
        <p:nvGraphicFramePr>
          <p:cNvPr id="4" name="Graf 3"/>
          <p:cNvGraphicFramePr/>
          <p:nvPr>
            <p:extLst>
              <p:ext uri="{D42A27DB-BD31-4B8C-83A1-F6EECF244321}">
                <p14:modId xmlns:p14="http://schemas.microsoft.com/office/powerpoint/2010/main" val="3639274276"/>
              </p:ext>
            </p:extLst>
          </p:nvPr>
        </p:nvGraphicFramePr>
        <p:xfrm>
          <a:off x="3002973" y="3304310"/>
          <a:ext cx="4891520" cy="27293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61199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Proměnné</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dirty="0" smtClean="0"/>
              <a:t>Nominální </a:t>
            </a:r>
          </a:p>
          <a:p>
            <a:pPr lvl="1"/>
            <a:r>
              <a:rPr lang="cs-CZ" dirty="0">
                <a:solidFill>
                  <a:schemeClr val="tx1"/>
                </a:solidFill>
              </a:rPr>
              <a:t>nabývají nečíselných hodnot a nelze je uspořádat hierarchicky či podle velikosti (nemůžeme určit, která hodnota proměnné je vyšší než jiná. Speciálním případem nominálních hodnot jsou </a:t>
            </a:r>
            <a:r>
              <a:rPr lang="cs-CZ" b="1" dirty="0">
                <a:solidFill>
                  <a:schemeClr val="tx1"/>
                </a:solidFill>
              </a:rPr>
              <a:t>dichotomické proměnné</a:t>
            </a:r>
            <a:r>
              <a:rPr lang="cs-CZ" dirty="0">
                <a:solidFill>
                  <a:schemeClr val="tx1"/>
                </a:solidFill>
              </a:rPr>
              <a:t> (muž/žena, ano/ne). Nominální proměnnou může být např. stav, bydliště, oblíbená barva apod.</a:t>
            </a:r>
            <a:endParaRPr lang="cs-CZ" dirty="0" smtClean="0">
              <a:solidFill>
                <a:schemeClr val="tx1"/>
              </a:solidFill>
            </a:endParaRPr>
          </a:p>
          <a:p>
            <a:r>
              <a:rPr lang="cs-CZ" dirty="0" smtClean="0"/>
              <a:t>Ordinální</a:t>
            </a:r>
          </a:p>
          <a:p>
            <a:pPr lvl="1"/>
            <a:r>
              <a:rPr lang="cs-CZ" dirty="0">
                <a:solidFill>
                  <a:schemeClr val="tx1"/>
                </a:solidFill>
              </a:rPr>
              <a:t>nabývají hodnot, u kterých můžeme s jistotou tvrdit, že jedna je vyšší než druhá, nemůžeme však s jistotou tvrdit, o kolik je vyšší. Ordinální proměnnou je například vzdělání, volně formulované frekvence činností. </a:t>
            </a:r>
            <a:endParaRPr lang="cs-CZ" dirty="0" smtClean="0">
              <a:solidFill>
                <a:schemeClr val="tx1"/>
              </a:solidFill>
            </a:endParaRPr>
          </a:p>
          <a:p>
            <a:r>
              <a:rPr lang="cs-CZ" dirty="0" smtClean="0"/>
              <a:t>Kardinální </a:t>
            </a:r>
          </a:p>
          <a:p>
            <a:pPr lvl="1"/>
            <a:r>
              <a:rPr lang="cs-CZ" dirty="0">
                <a:solidFill>
                  <a:schemeClr val="tx1"/>
                </a:solidFill>
              </a:rPr>
              <a:t>nabývají skutečných měřitelných číselných hodnot – kardinální proměnnou je například věk, počet dětí, výše platu. Speciálním případem kardinálních proměnných jsou intervalové proměnné (např. výše platu měřená intervaly 0-10000, 10001-20000, 20001-30000</a:t>
            </a:r>
            <a:r>
              <a:rPr lang="cs-CZ" dirty="0" smtClean="0">
                <a:solidFill>
                  <a:schemeClr val="tx1"/>
                </a:solidFill>
              </a:rPr>
              <a:t>…)</a:t>
            </a:r>
          </a:p>
        </p:txBody>
      </p:sp>
    </p:spTree>
    <p:extLst>
      <p:ext uri="{BB962C8B-B14F-4D97-AF65-F5344CB8AC3E}">
        <p14:creationId xmlns:p14="http://schemas.microsoft.com/office/powerpoint/2010/main" val="1814724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Statistická analýza</a:t>
            </a:r>
            <a:endParaRPr lang="cs-CZ" b="1" dirty="0"/>
          </a:p>
        </p:txBody>
      </p:sp>
      <p:sp>
        <p:nvSpPr>
          <p:cNvPr id="3" name="Zástupný symbol pro obsah 2"/>
          <p:cNvSpPr>
            <a:spLocks noGrp="1"/>
          </p:cNvSpPr>
          <p:nvPr>
            <p:ph idx="1"/>
          </p:nvPr>
        </p:nvSpPr>
        <p:spPr/>
        <p:txBody>
          <a:bodyPr/>
          <a:lstStyle/>
          <a:p>
            <a:r>
              <a:rPr lang="cs-CZ" dirty="0" smtClean="0"/>
              <a:t>Deskriptivní </a:t>
            </a:r>
          </a:p>
          <a:p>
            <a:pPr lvl="1"/>
            <a:r>
              <a:rPr lang="cs-CZ" dirty="0">
                <a:solidFill>
                  <a:schemeClr val="tx1"/>
                </a:solidFill>
              </a:rPr>
              <a:t>zabývá </a:t>
            </a:r>
            <a:r>
              <a:rPr lang="cs-CZ" dirty="0" smtClean="0">
                <a:solidFill>
                  <a:schemeClr val="tx1"/>
                </a:solidFill>
              </a:rPr>
              <a:t>se sběrem</a:t>
            </a:r>
            <a:r>
              <a:rPr lang="cs-CZ" dirty="0">
                <a:solidFill>
                  <a:schemeClr val="tx1"/>
                </a:solidFill>
              </a:rPr>
              <a:t>, sumarizací a prezentací souborů dat. Je to ta „lehčí“ statistika, která je dostupná pomocí běžných </a:t>
            </a:r>
            <a:r>
              <a:rPr lang="cs-CZ" dirty="0" smtClean="0">
                <a:solidFill>
                  <a:schemeClr val="tx1"/>
                </a:solidFill>
              </a:rPr>
              <a:t>nástrojů</a:t>
            </a:r>
          </a:p>
          <a:p>
            <a:pPr lvl="2"/>
            <a:r>
              <a:rPr lang="cs-CZ" i="1" dirty="0">
                <a:solidFill>
                  <a:schemeClr val="tx1"/>
                </a:solidFill>
              </a:rPr>
              <a:t>Jaká je průměrná délka života žen?</a:t>
            </a:r>
            <a:endParaRPr lang="cs-CZ" dirty="0">
              <a:solidFill>
                <a:schemeClr val="tx1"/>
              </a:solidFill>
            </a:endParaRPr>
          </a:p>
          <a:p>
            <a:pPr lvl="2"/>
            <a:r>
              <a:rPr lang="cs-CZ" i="1" dirty="0">
                <a:solidFill>
                  <a:schemeClr val="tx1"/>
                </a:solidFill>
              </a:rPr>
              <a:t>Jaká je mediánová hodnota platu knihovníků v ČR?</a:t>
            </a:r>
            <a:endParaRPr lang="cs-CZ" dirty="0">
              <a:solidFill>
                <a:schemeClr val="tx1"/>
              </a:solidFill>
            </a:endParaRPr>
          </a:p>
          <a:p>
            <a:pPr lvl="2"/>
            <a:r>
              <a:rPr lang="cs-CZ" i="1" dirty="0">
                <a:solidFill>
                  <a:schemeClr val="tx1"/>
                </a:solidFill>
              </a:rPr>
              <a:t>Jaký je minimální a maximální počet knih, který průměrně za rok přečte student </a:t>
            </a:r>
            <a:r>
              <a:rPr lang="cs-CZ" i="1" dirty="0" err="1">
                <a:solidFill>
                  <a:schemeClr val="tx1"/>
                </a:solidFill>
              </a:rPr>
              <a:t>KISKu</a:t>
            </a:r>
            <a:r>
              <a:rPr lang="cs-CZ" i="1" dirty="0">
                <a:solidFill>
                  <a:schemeClr val="tx1"/>
                </a:solidFill>
              </a:rPr>
              <a:t>?</a:t>
            </a:r>
            <a:endParaRPr lang="cs-CZ" dirty="0">
              <a:solidFill>
                <a:schemeClr val="tx1"/>
              </a:solidFill>
            </a:endParaRPr>
          </a:p>
          <a:p>
            <a:pPr lvl="1"/>
            <a:endParaRPr lang="cs-CZ" dirty="0" smtClean="0"/>
          </a:p>
          <a:p>
            <a:r>
              <a:rPr lang="cs-CZ" dirty="0" smtClean="0"/>
              <a:t>Induktivní</a:t>
            </a:r>
          </a:p>
          <a:p>
            <a:pPr lvl="1"/>
            <a:r>
              <a:rPr lang="cs-CZ" dirty="0" smtClean="0">
                <a:solidFill>
                  <a:schemeClr val="tx1"/>
                </a:solidFill>
              </a:rPr>
              <a:t>Zabývá se </a:t>
            </a:r>
            <a:r>
              <a:rPr lang="cs-CZ" dirty="0">
                <a:solidFill>
                  <a:schemeClr val="tx1"/>
                </a:solidFill>
              </a:rPr>
              <a:t>zobecňováním výsledků výzkumu na vzorku na populaci</a:t>
            </a:r>
            <a:endParaRPr lang="cs-CZ" dirty="0">
              <a:solidFill>
                <a:schemeClr val="tx1"/>
              </a:solidFill>
            </a:endParaRPr>
          </a:p>
        </p:txBody>
      </p:sp>
    </p:spTree>
    <p:extLst>
      <p:ext uri="{BB962C8B-B14F-4D97-AF65-F5344CB8AC3E}">
        <p14:creationId xmlns:p14="http://schemas.microsoft.com/office/powerpoint/2010/main" val="3567215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stretch>
            <a:fillRect/>
          </a:stretch>
        </p:blipFill>
        <p:spPr>
          <a:xfrm>
            <a:off x="581890" y="746655"/>
            <a:ext cx="8089323" cy="4471314"/>
          </a:xfrm>
          <a:prstGeom prst="rect">
            <a:avLst/>
          </a:prstGeom>
        </p:spPr>
      </p:pic>
      <p:sp>
        <p:nvSpPr>
          <p:cNvPr id="5" name="TextovéPole 4"/>
          <p:cNvSpPr txBox="1"/>
          <p:nvPr/>
        </p:nvSpPr>
        <p:spPr>
          <a:xfrm>
            <a:off x="820251" y="5933209"/>
            <a:ext cx="7850962" cy="646331"/>
          </a:xfrm>
          <a:prstGeom prst="rect">
            <a:avLst/>
          </a:prstGeom>
          <a:noFill/>
        </p:spPr>
        <p:txBody>
          <a:bodyPr wrap="square" rtlCol="0">
            <a:spAutoFit/>
          </a:bodyPr>
          <a:lstStyle/>
          <a:p>
            <a:r>
              <a:rPr lang="cs-CZ" i="1" dirty="0" smtClean="0"/>
              <a:t>Toužíte-li po kráse </a:t>
            </a:r>
            <a:r>
              <a:rPr lang="cs-CZ" i="1" dirty="0" smtClean="0">
                <a:sym typeface="Wingdings" panose="05000000000000000000" pitchFamily="2" charset="2"/>
              </a:rPr>
              <a:t></a:t>
            </a:r>
            <a:r>
              <a:rPr lang="en-US" i="1" dirty="0" smtClean="0">
                <a:sym typeface="Wingdings" panose="05000000000000000000" pitchFamily="2" charset="2"/>
              </a:rPr>
              <a:t> </a:t>
            </a:r>
            <a:r>
              <a:rPr lang="cs-CZ" b="1" i="1" dirty="0" smtClean="0"/>
              <a:t>Vizualizace dat </a:t>
            </a:r>
            <a:r>
              <a:rPr lang="cs-CZ" i="1" dirty="0" smtClean="0"/>
              <a:t>(Boček, Marek, Málek, Pospíšil), </a:t>
            </a:r>
            <a:r>
              <a:rPr lang="cs-CZ" b="1" i="1" dirty="0" smtClean="0"/>
              <a:t>Datová analytika</a:t>
            </a:r>
            <a:r>
              <a:rPr lang="cs-CZ" i="1" dirty="0" smtClean="0"/>
              <a:t> (Mayer) + celá datová větev</a:t>
            </a:r>
          </a:p>
        </p:txBody>
      </p:sp>
      <p:sp>
        <p:nvSpPr>
          <p:cNvPr id="6" name="TextovéPole 5"/>
          <p:cNvSpPr txBox="1"/>
          <p:nvPr/>
        </p:nvSpPr>
        <p:spPr>
          <a:xfrm>
            <a:off x="7033521" y="5217969"/>
            <a:ext cx="1637692" cy="276999"/>
          </a:xfrm>
          <a:prstGeom prst="rect">
            <a:avLst/>
          </a:prstGeom>
          <a:noFill/>
        </p:spPr>
        <p:txBody>
          <a:bodyPr wrap="none" rtlCol="0">
            <a:spAutoFit/>
          </a:bodyPr>
          <a:lstStyle/>
          <a:p>
            <a:r>
              <a:rPr lang="cs-CZ" sz="1200" dirty="0" smtClean="0"/>
              <a:t>Obrázek CC: Jan Boček</a:t>
            </a:r>
            <a:endParaRPr lang="cs-CZ" sz="1200" dirty="0"/>
          </a:p>
        </p:txBody>
      </p:sp>
    </p:spTree>
    <p:extLst>
      <p:ext uri="{BB962C8B-B14F-4D97-AF65-F5344CB8AC3E}">
        <p14:creationId xmlns:p14="http://schemas.microsoft.com/office/powerpoint/2010/main" val="4038319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Zdroje dat</a:t>
            </a:r>
            <a:endParaRPr lang="cs-CZ" b="1" dirty="0"/>
          </a:p>
        </p:txBody>
      </p:sp>
      <p:sp>
        <p:nvSpPr>
          <p:cNvPr id="3" name="Zástupný symbol pro obsah 2"/>
          <p:cNvSpPr>
            <a:spLocks noGrp="1"/>
          </p:cNvSpPr>
          <p:nvPr>
            <p:ph idx="1"/>
          </p:nvPr>
        </p:nvSpPr>
        <p:spPr/>
        <p:txBody>
          <a:bodyPr>
            <a:normAutofit lnSpcReduction="10000"/>
          </a:bodyPr>
          <a:lstStyle/>
          <a:p>
            <a:r>
              <a:rPr lang="cs-CZ" b="1" dirty="0" smtClean="0"/>
              <a:t>Český statistický úřad</a:t>
            </a:r>
          </a:p>
          <a:p>
            <a:pPr lvl="1"/>
            <a:r>
              <a:rPr lang="cs-CZ" i="1" u="sng" dirty="0" smtClean="0">
                <a:hlinkClick r:id="rId2"/>
              </a:rPr>
              <a:t>otevřená </a:t>
            </a:r>
            <a:r>
              <a:rPr lang="cs-CZ" i="1" u="sng" dirty="0">
                <a:hlinkClick r:id="rId2"/>
              </a:rPr>
              <a:t>data z výsledků </a:t>
            </a:r>
            <a:r>
              <a:rPr lang="cs-CZ" i="1" u="sng" dirty="0" smtClean="0">
                <a:hlinkClick r:id="rId2"/>
              </a:rPr>
              <a:t>voleb</a:t>
            </a:r>
            <a:endParaRPr lang="cs-CZ" i="1" u="sng" dirty="0" smtClean="0"/>
          </a:p>
          <a:p>
            <a:r>
              <a:rPr lang="cs-CZ" b="1" dirty="0" smtClean="0"/>
              <a:t>Databáze </a:t>
            </a:r>
            <a:r>
              <a:rPr lang="cs-CZ" b="1" dirty="0" err="1" smtClean="0"/>
              <a:t>Eurostatu</a:t>
            </a:r>
            <a:endParaRPr lang="cs-CZ" b="1" dirty="0" smtClean="0"/>
          </a:p>
          <a:p>
            <a:pPr lvl="1"/>
            <a:r>
              <a:rPr lang="cs-CZ" i="1" dirty="0">
                <a:hlinkClick r:id="rId3"/>
              </a:rPr>
              <a:t>http://</a:t>
            </a:r>
            <a:r>
              <a:rPr lang="cs-CZ" i="1" dirty="0" smtClean="0">
                <a:hlinkClick r:id="rId3"/>
              </a:rPr>
              <a:t>ec.europa.eu/eurostat/data/database</a:t>
            </a:r>
            <a:r>
              <a:rPr lang="cs-CZ" i="1" dirty="0" smtClean="0"/>
              <a:t> </a:t>
            </a:r>
          </a:p>
          <a:p>
            <a:pPr lvl="0"/>
            <a:r>
              <a:rPr lang="cs-CZ" b="1" dirty="0"/>
              <a:t>ČSDA - Český </a:t>
            </a:r>
            <a:r>
              <a:rPr lang="cs-CZ" b="1" dirty="0" err="1"/>
              <a:t>sociálněvědní</a:t>
            </a:r>
            <a:r>
              <a:rPr lang="cs-CZ" b="1" dirty="0"/>
              <a:t> datový archiv </a:t>
            </a:r>
            <a:endParaRPr lang="cs-CZ" dirty="0"/>
          </a:p>
          <a:p>
            <a:pPr lvl="1"/>
            <a:r>
              <a:rPr lang="cs-CZ" i="1" u="sng" dirty="0">
                <a:hlinkClick r:id="rId4"/>
              </a:rPr>
              <a:t>ČSDA</a:t>
            </a:r>
            <a:r>
              <a:rPr lang="cs-CZ" i="1" dirty="0">
                <a:solidFill>
                  <a:schemeClr val="tx1"/>
                </a:solidFill>
              </a:rPr>
              <a:t> poskytuje </a:t>
            </a:r>
            <a:r>
              <a:rPr lang="cs-CZ" i="1" dirty="0" err="1">
                <a:solidFill>
                  <a:schemeClr val="tx1"/>
                </a:solidFill>
              </a:rPr>
              <a:t>přístupk</a:t>
            </a:r>
            <a:r>
              <a:rPr lang="cs-CZ" i="1" dirty="0">
                <a:solidFill>
                  <a:schemeClr val="tx1"/>
                </a:solidFill>
              </a:rPr>
              <a:t> vybraným českým datovým souborům reprezentativních výzkumů. Bez registrace je možné procházet stránky Webu a informace o archivovaných </a:t>
            </a:r>
            <a:r>
              <a:rPr lang="cs-CZ" i="1" dirty="0" err="1">
                <a:solidFill>
                  <a:schemeClr val="tx1"/>
                </a:solidFill>
              </a:rPr>
              <a:t>datech.V</a:t>
            </a:r>
            <a:r>
              <a:rPr lang="cs-CZ" i="1" dirty="0">
                <a:solidFill>
                  <a:schemeClr val="tx1"/>
                </a:solidFill>
              </a:rPr>
              <a:t> archivu najdete například datové soubory z realizovaných měsíčních šetření Centra pro výzkum veřejného mínění (CVVM). </a:t>
            </a:r>
            <a:endParaRPr lang="cs-CZ" dirty="0">
              <a:solidFill>
                <a:schemeClr val="tx1"/>
              </a:solidFill>
            </a:endParaRPr>
          </a:p>
          <a:p>
            <a:r>
              <a:rPr lang="cs-CZ" b="1" dirty="0" smtClean="0"/>
              <a:t>Instituce a jejich </a:t>
            </a:r>
            <a:r>
              <a:rPr lang="cs-CZ" b="1" dirty="0" err="1" smtClean="0"/>
              <a:t>repozitáře</a:t>
            </a:r>
            <a:endParaRPr lang="cs-CZ" b="1" dirty="0" smtClean="0"/>
          </a:p>
          <a:p>
            <a:pPr lvl="1"/>
            <a:r>
              <a:rPr lang="cs-CZ" i="1" u="sng" dirty="0" err="1" smtClean="0">
                <a:hlinkClick r:id="rId5"/>
              </a:rPr>
              <a:t>Datacite</a:t>
            </a:r>
            <a:endParaRPr lang="cs-CZ" i="1" u="sng" dirty="0" smtClean="0"/>
          </a:p>
          <a:p>
            <a:pPr lvl="1"/>
            <a:r>
              <a:rPr lang="cs-CZ" b="1" i="1" u="sng" dirty="0" smtClean="0">
                <a:hlinkClick r:id="rId6"/>
              </a:rPr>
              <a:t>www.otevrenadata.cz</a:t>
            </a:r>
            <a:r>
              <a:rPr lang="cs-CZ" b="1" i="1" u="sng" dirty="0" smtClean="0"/>
              <a:t> </a:t>
            </a:r>
          </a:p>
          <a:p>
            <a:pPr lvl="1"/>
            <a:endParaRPr lang="cs-CZ" b="1" dirty="0"/>
          </a:p>
        </p:txBody>
      </p:sp>
    </p:spTree>
    <p:extLst>
      <p:ext uri="{BB962C8B-B14F-4D97-AF65-F5344CB8AC3E}">
        <p14:creationId xmlns:p14="http://schemas.microsoft.com/office/powerpoint/2010/main" val="224498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Datové matice</a:t>
            </a:r>
            <a:endParaRPr lang="cs-CZ" b="1" dirty="0"/>
          </a:p>
        </p:txBody>
      </p:sp>
      <p:pic>
        <p:nvPicPr>
          <p:cNvPr id="4" name="Obrázek 3"/>
          <p:cNvPicPr>
            <a:picLocks noChangeAspect="1"/>
          </p:cNvPicPr>
          <p:nvPr/>
        </p:nvPicPr>
        <p:blipFill>
          <a:blip r:embed="rId2"/>
          <a:stretch>
            <a:fillRect/>
          </a:stretch>
        </p:blipFill>
        <p:spPr>
          <a:xfrm>
            <a:off x="576277" y="1965959"/>
            <a:ext cx="8061699" cy="3416531"/>
          </a:xfrm>
          <a:prstGeom prst="rect">
            <a:avLst/>
          </a:prstGeom>
        </p:spPr>
      </p:pic>
    </p:spTree>
    <p:extLst>
      <p:ext uri="{BB962C8B-B14F-4D97-AF65-F5344CB8AC3E}">
        <p14:creationId xmlns:p14="http://schemas.microsoft.com/office/powerpoint/2010/main" val="4217722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Datové matice</a:t>
            </a:r>
            <a:endParaRPr lang="cs-CZ" dirty="0"/>
          </a:p>
        </p:txBody>
      </p:sp>
      <p:pic>
        <p:nvPicPr>
          <p:cNvPr id="4" name="Zástupný symbol pro obsah 3"/>
          <p:cNvPicPr>
            <a:picLocks noGrp="1" noChangeAspect="1"/>
          </p:cNvPicPr>
          <p:nvPr>
            <p:ph idx="1"/>
          </p:nvPr>
        </p:nvPicPr>
        <p:blipFill>
          <a:blip r:embed="rId2"/>
          <a:stretch>
            <a:fillRect/>
          </a:stretch>
        </p:blipFill>
        <p:spPr>
          <a:xfrm>
            <a:off x="453608" y="2067168"/>
            <a:ext cx="8213923" cy="3190631"/>
          </a:xfrm>
          <a:prstGeom prst="rect">
            <a:avLst/>
          </a:prstGeom>
        </p:spPr>
      </p:pic>
    </p:spTree>
    <p:extLst>
      <p:ext uri="{BB962C8B-B14F-4D97-AF65-F5344CB8AC3E}">
        <p14:creationId xmlns:p14="http://schemas.microsoft.com/office/powerpoint/2010/main" val="1145206480"/>
      </p:ext>
    </p:extLst>
  </p:cSld>
  <p:clrMapOvr>
    <a:masterClrMapping/>
  </p:clrMapOvr>
</p:sld>
</file>

<file path=ppt/theme/theme1.xml><?xml version="1.0" encoding="utf-8"?>
<a:theme xmlns:a="http://schemas.openxmlformats.org/drawingml/2006/main" name="Základ">
  <a:themeElements>
    <a:clrScheme name="Základ">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Zákla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Základ">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TM03457444[[fn=Základna]]</Template>
  <TotalTime>611</TotalTime>
  <Words>540</Words>
  <Application>Microsoft Office PowerPoint</Application>
  <PresentationFormat>Předvádění na obrazovce (4:3)</PresentationFormat>
  <Paragraphs>114</Paragraphs>
  <Slides>18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18</vt:i4>
      </vt:variant>
    </vt:vector>
  </HeadingPairs>
  <TitlesOfParts>
    <vt:vector size="21" baseType="lpstr">
      <vt:lpstr>Corbel</vt:lpstr>
      <vt:lpstr>Wingdings</vt:lpstr>
      <vt:lpstr>Základ</vt:lpstr>
      <vt:lpstr>Analýza dat</vt:lpstr>
      <vt:lpstr>Prezentace aplikace PowerPoint</vt:lpstr>
      <vt:lpstr>Začínáme s analýzou (v Excelu)</vt:lpstr>
      <vt:lpstr>Proměnné</vt:lpstr>
      <vt:lpstr>Statistická analýza</vt:lpstr>
      <vt:lpstr>Prezentace aplikace PowerPoint</vt:lpstr>
      <vt:lpstr>Zdroje dat</vt:lpstr>
      <vt:lpstr>Datové matice</vt:lpstr>
      <vt:lpstr>Datové matice</vt:lpstr>
      <vt:lpstr>Prezentace aplikace PowerPoint</vt:lpstr>
      <vt:lpstr>Validní a chybějící hodnoty</vt:lpstr>
      <vt:lpstr>Zásady pro práci s daty</vt:lpstr>
      <vt:lpstr>GIGO!</vt:lpstr>
      <vt:lpstr>První pohled na data</vt:lpstr>
      <vt:lpstr>Cvičení</vt:lpstr>
      <vt:lpstr>Cvičení</vt:lpstr>
      <vt:lpstr>Základní statistické operace</vt:lpstr>
      <vt:lpstr>Základní statistické operace</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Analýza dat</dc:title>
  <dc:creator>Ladislava Z. Suchá</dc:creator>
  <cp:lastModifiedBy>Ladislava Z. Suchá</cp:lastModifiedBy>
  <cp:revision>21</cp:revision>
  <dcterms:created xsi:type="dcterms:W3CDTF">2015-11-06T02:48:18Z</dcterms:created>
  <dcterms:modified xsi:type="dcterms:W3CDTF">2015-11-06T13:00:04Z</dcterms:modified>
</cp:coreProperties>
</file>