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8" r:id="rId6"/>
    <p:sldId id="272" r:id="rId7"/>
    <p:sldId id="270" r:id="rId8"/>
    <p:sldId id="271" r:id="rId9"/>
    <p:sldId id="273" r:id="rId10"/>
    <p:sldId id="274" r:id="rId11"/>
    <p:sldId id="275" r:id="rId12"/>
    <p:sldId id="281" r:id="rId13"/>
    <p:sldId id="282" r:id="rId14"/>
    <p:sldId id="283" r:id="rId15"/>
    <p:sldId id="284" r:id="rId16"/>
    <p:sldId id="285" r:id="rId17"/>
    <p:sldId id="276" r:id="rId18"/>
    <p:sldId id="277" r:id="rId19"/>
    <p:sldId id="278" r:id="rId20"/>
    <p:sldId id="279" r:id="rId21"/>
    <p:sldId id="26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66AF0-83A9-4DE2-9E0A-EE41BBA160C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020F85D-3CEF-46D2-9311-A9CDAF904C53}">
      <dgm:prSet phldrT="[Text]" custT="1"/>
      <dgm:spPr/>
      <dgm:t>
        <a:bodyPr/>
        <a:lstStyle/>
        <a:p>
          <a:r>
            <a:rPr lang="cs-CZ" sz="3600" dirty="0" err="1" smtClean="0"/>
            <a:t>Pre</a:t>
          </a:r>
          <a:r>
            <a:rPr lang="cs-CZ" sz="3600" dirty="0" smtClean="0"/>
            <a:t>-empirická fáze</a:t>
          </a:r>
          <a:endParaRPr lang="cs-CZ" sz="3600" dirty="0"/>
        </a:p>
      </dgm:t>
    </dgm:pt>
    <dgm:pt modelId="{412E2A4D-121F-403C-81F3-A89189E0DFD6}" type="parTrans" cxnId="{AF1494C2-2DAD-4F61-B39D-F9CFE7E62DCC}">
      <dgm:prSet/>
      <dgm:spPr/>
      <dgm:t>
        <a:bodyPr/>
        <a:lstStyle/>
        <a:p>
          <a:endParaRPr lang="cs-CZ"/>
        </a:p>
      </dgm:t>
    </dgm:pt>
    <dgm:pt modelId="{8E33211D-C1C3-4F81-B974-454DBBDF2384}" type="sibTrans" cxnId="{AF1494C2-2DAD-4F61-B39D-F9CFE7E62DCC}">
      <dgm:prSet/>
      <dgm:spPr/>
      <dgm:t>
        <a:bodyPr/>
        <a:lstStyle/>
        <a:p>
          <a:endParaRPr lang="cs-CZ"/>
        </a:p>
      </dgm:t>
    </dgm:pt>
    <dgm:pt modelId="{ED19A977-CB54-4150-97EB-1B500EED847A}">
      <dgm:prSet phldrT="[Text]"/>
      <dgm:spPr/>
      <dgm:t>
        <a:bodyPr/>
        <a:lstStyle/>
        <a:p>
          <a:r>
            <a:rPr lang="cs-CZ" dirty="0" smtClean="0"/>
            <a:t>Oblast výzkumu</a:t>
          </a:r>
          <a:endParaRPr lang="cs-CZ" dirty="0"/>
        </a:p>
      </dgm:t>
    </dgm:pt>
    <dgm:pt modelId="{E83CDE5A-609E-4B26-937A-7B8D80E20D02}" type="parTrans" cxnId="{E2834429-5422-4D9B-8288-0F754A72B281}">
      <dgm:prSet/>
      <dgm:spPr/>
      <dgm:t>
        <a:bodyPr/>
        <a:lstStyle/>
        <a:p>
          <a:endParaRPr lang="cs-CZ"/>
        </a:p>
      </dgm:t>
    </dgm:pt>
    <dgm:pt modelId="{3F86F210-BEBB-424C-A0DB-029E4422EF10}" type="sibTrans" cxnId="{E2834429-5422-4D9B-8288-0F754A72B281}">
      <dgm:prSet/>
      <dgm:spPr/>
      <dgm:t>
        <a:bodyPr/>
        <a:lstStyle/>
        <a:p>
          <a:endParaRPr lang="cs-CZ"/>
        </a:p>
      </dgm:t>
    </dgm:pt>
    <dgm:pt modelId="{A4639DDE-2C20-4A9A-AA9C-F555995587EC}">
      <dgm:prSet phldrT="[Text]"/>
      <dgm:spPr/>
      <dgm:t>
        <a:bodyPr/>
        <a:lstStyle/>
        <a:p>
          <a:r>
            <a:rPr lang="cs-CZ" dirty="0" smtClean="0"/>
            <a:t>Výzkumné otázky</a:t>
          </a:r>
          <a:endParaRPr lang="cs-CZ" dirty="0"/>
        </a:p>
      </dgm:t>
    </dgm:pt>
    <dgm:pt modelId="{7509B3FE-0D3D-4615-ACE1-E3A56A4A2037}" type="parTrans" cxnId="{5462C22E-E03C-4437-B049-2796056B8E7A}">
      <dgm:prSet/>
      <dgm:spPr/>
      <dgm:t>
        <a:bodyPr/>
        <a:lstStyle/>
        <a:p>
          <a:endParaRPr lang="cs-CZ"/>
        </a:p>
      </dgm:t>
    </dgm:pt>
    <dgm:pt modelId="{C84BD4E1-5518-4AD2-BE6C-6A7AE441D2AA}" type="sibTrans" cxnId="{5462C22E-E03C-4437-B049-2796056B8E7A}">
      <dgm:prSet/>
      <dgm:spPr/>
      <dgm:t>
        <a:bodyPr/>
        <a:lstStyle/>
        <a:p>
          <a:endParaRPr lang="cs-CZ"/>
        </a:p>
      </dgm:t>
    </dgm:pt>
    <dgm:pt modelId="{BCB76765-BD49-4A32-A653-225D510E4E2E}">
      <dgm:prSet phldrT="[Text]" custT="1"/>
      <dgm:spPr/>
      <dgm:t>
        <a:bodyPr/>
        <a:lstStyle/>
        <a:p>
          <a:r>
            <a:rPr lang="cs-CZ" sz="3600" dirty="0" smtClean="0"/>
            <a:t>Empirická fáze</a:t>
          </a:r>
          <a:endParaRPr lang="cs-CZ" sz="3600" dirty="0"/>
        </a:p>
      </dgm:t>
    </dgm:pt>
    <dgm:pt modelId="{10790252-4B1D-43B8-A190-308BCBFE2037}" type="parTrans" cxnId="{E6C7AFCB-644D-4A4D-A6D2-D6F5742D7F93}">
      <dgm:prSet/>
      <dgm:spPr/>
      <dgm:t>
        <a:bodyPr/>
        <a:lstStyle/>
        <a:p>
          <a:endParaRPr lang="cs-CZ"/>
        </a:p>
      </dgm:t>
    </dgm:pt>
    <dgm:pt modelId="{089E8833-2006-47A6-B6B2-A186D45D2CF6}" type="sibTrans" cxnId="{E6C7AFCB-644D-4A4D-A6D2-D6F5742D7F93}">
      <dgm:prSet/>
      <dgm:spPr/>
      <dgm:t>
        <a:bodyPr/>
        <a:lstStyle/>
        <a:p>
          <a:endParaRPr lang="cs-CZ"/>
        </a:p>
      </dgm:t>
    </dgm:pt>
    <dgm:pt modelId="{04C7FEB5-692E-4271-9368-191B9F1F96B3}">
      <dgm:prSet phldrT="[Text]"/>
      <dgm:spPr/>
      <dgm:t>
        <a:bodyPr/>
        <a:lstStyle/>
        <a:p>
          <a:r>
            <a:rPr lang="cs-CZ" dirty="0" smtClean="0"/>
            <a:t>Design výzkumu</a:t>
          </a:r>
          <a:endParaRPr lang="cs-CZ" dirty="0"/>
        </a:p>
      </dgm:t>
    </dgm:pt>
    <dgm:pt modelId="{EC2A049A-BC0F-407C-816F-B6A4F538530E}" type="parTrans" cxnId="{70105798-A02F-4B97-B362-A771F557A7CD}">
      <dgm:prSet/>
      <dgm:spPr/>
      <dgm:t>
        <a:bodyPr/>
        <a:lstStyle/>
        <a:p>
          <a:endParaRPr lang="cs-CZ"/>
        </a:p>
      </dgm:t>
    </dgm:pt>
    <dgm:pt modelId="{720B373F-B236-4386-8BDA-5ABC0309A493}" type="sibTrans" cxnId="{70105798-A02F-4B97-B362-A771F557A7CD}">
      <dgm:prSet/>
      <dgm:spPr/>
      <dgm:t>
        <a:bodyPr/>
        <a:lstStyle/>
        <a:p>
          <a:endParaRPr lang="cs-CZ"/>
        </a:p>
      </dgm:t>
    </dgm:pt>
    <dgm:pt modelId="{7BFE53C4-766C-4E06-B6B9-CD273FEF6F2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31977CC8-BD2D-48D3-A71A-76330AC86EF1}" type="parTrans" cxnId="{1A40A09E-C317-4065-A865-AF20975B0ADC}">
      <dgm:prSet/>
      <dgm:spPr/>
      <dgm:t>
        <a:bodyPr/>
        <a:lstStyle/>
        <a:p>
          <a:endParaRPr lang="cs-CZ"/>
        </a:p>
      </dgm:t>
    </dgm:pt>
    <dgm:pt modelId="{7538868A-0069-47BE-BF95-52B99C26F557}" type="sibTrans" cxnId="{1A40A09E-C317-4065-A865-AF20975B0ADC}">
      <dgm:prSet/>
      <dgm:spPr/>
      <dgm:t>
        <a:bodyPr/>
        <a:lstStyle/>
        <a:p>
          <a:endParaRPr lang="cs-CZ"/>
        </a:p>
      </dgm:t>
    </dgm:pt>
    <dgm:pt modelId="{EB17A8B8-3D21-455A-B6C0-C295B5F0380B}">
      <dgm:prSet phldrT="[Text]"/>
      <dgm:spPr/>
      <dgm:t>
        <a:bodyPr/>
        <a:lstStyle/>
        <a:p>
          <a:r>
            <a:rPr lang="cs-CZ" dirty="0" smtClean="0"/>
            <a:t>Výzkumné téma</a:t>
          </a:r>
          <a:endParaRPr lang="cs-CZ" dirty="0"/>
        </a:p>
      </dgm:t>
    </dgm:pt>
    <dgm:pt modelId="{5424F23E-78B1-4843-AE56-300C61BC2CBD}" type="parTrans" cxnId="{5926CCD3-57E7-4CF5-BAAC-F21B5510FB19}">
      <dgm:prSet/>
      <dgm:spPr/>
      <dgm:t>
        <a:bodyPr/>
        <a:lstStyle/>
        <a:p>
          <a:endParaRPr lang="cs-CZ"/>
        </a:p>
      </dgm:t>
    </dgm:pt>
    <dgm:pt modelId="{9E8C53BC-A04F-4A78-8F37-788A4F0B0F7A}" type="sibTrans" cxnId="{5926CCD3-57E7-4CF5-BAAC-F21B5510FB19}">
      <dgm:prSet/>
      <dgm:spPr/>
      <dgm:t>
        <a:bodyPr/>
        <a:lstStyle/>
        <a:p>
          <a:endParaRPr lang="cs-CZ"/>
        </a:p>
      </dgm:t>
    </dgm:pt>
    <dgm:pt modelId="{DFDDAA80-6019-49C0-ACF3-287802B38894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E3D47A6-715C-47D4-AC8A-B3C914B4ED9D}" type="parTrans" cxnId="{EAB0D715-18AF-4C50-B81B-30F3623259C6}">
      <dgm:prSet/>
      <dgm:spPr/>
      <dgm:t>
        <a:bodyPr/>
        <a:lstStyle/>
        <a:p>
          <a:endParaRPr lang="cs-CZ"/>
        </a:p>
      </dgm:t>
    </dgm:pt>
    <dgm:pt modelId="{C01F48E7-AEA5-4594-819C-FFD857D124A3}" type="sibTrans" cxnId="{EAB0D715-18AF-4C50-B81B-30F3623259C6}">
      <dgm:prSet/>
      <dgm:spPr/>
      <dgm:t>
        <a:bodyPr/>
        <a:lstStyle/>
        <a:p>
          <a:endParaRPr lang="cs-CZ"/>
        </a:p>
      </dgm:t>
    </dgm:pt>
    <dgm:pt modelId="{1337D80B-8F4F-44CD-BAD2-B8E74961CF28}">
      <dgm:prSet phldrT="[Text]"/>
      <dgm:spPr/>
      <dgm:t>
        <a:bodyPr/>
        <a:lstStyle/>
        <a:p>
          <a:r>
            <a:rPr lang="cs-CZ" dirty="0" smtClean="0"/>
            <a:t>Odpověď na otázky</a:t>
          </a:r>
          <a:endParaRPr lang="cs-CZ" dirty="0"/>
        </a:p>
      </dgm:t>
    </dgm:pt>
    <dgm:pt modelId="{30423169-E7A8-41E2-B40B-E8ECAFAF7475}" type="parTrans" cxnId="{9120D355-1E87-40ED-BED0-9D46FB894910}">
      <dgm:prSet/>
      <dgm:spPr/>
      <dgm:t>
        <a:bodyPr/>
        <a:lstStyle/>
        <a:p>
          <a:endParaRPr lang="cs-CZ"/>
        </a:p>
      </dgm:t>
    </dgm:pt>
    <dgm:pt modelId="{BDB626AD-F1B8-4703-BFFA-C1A5F46E406B}" type="sibTrans" cxnId="{9120D355-1E87-40ED-BED0-9D46FB894910}">
      <dgm:prSet/>
      <dgm:spPr/>
      <dgm:t>
        <a:bodyPr/>
        <a:lstStyle/>
        <a:p>
          <a:endParaRPr lang="cs-CZ"/>
        </a:p>
      </dgm:t>
    </dgm:pt>
    <dgm:pt modelId="{61E0B181-627E-4123-ABEE-65A72BD9C5DE}">
      <dgm:prSet phldrT="[Text]"/>
      <dgm:spPr/>
      <dgm:t>
        <a:bodyPr/>
        <a:lstStyle/>
        <a:p>
          <a:r>
            <a:rPr lang="cs-CZ" dirty="0" smtClean="0"/>
            <a:t>(Výzkumné hypotézy)</a:t>
          </a:r>
          <a:endParaRPr lang="cs-CZ" dirty="0"/>
        </a:p>
      </dgm:t>
    </dgm:pt>
    <dgm:pt modelId="{F892BA05-2BA2-45E6-8B2E-72CAD852D41E}" type="parTrans" cxnId="{21C7076F-F2D1-40AE-9B39-5995E50FAAB5}">
      <dgm:prSet/>
      <dgm:spPr/>
      <dgm:t>
        <a:bodyPr/>
        <a:lstStyle/>
        <a:p>
          <a:endParaRPr lang="cs-CZ"/>
        </a:p>
      </dgm:t>
    </dgm:pt>
    <dgm:pt modelId="{F1DBBA7C-9C70-4C78-943E-51F7C05EAD15}" type="sibTrans" cxnId="{21C7076F-F2D1-40AE-9B39-5995E50FAAB5}">
      <dgm:prSet/>
      <dgm:spPr/>
      <dgm:t>
        <a:bodyPr/>
        <a:lstStyle/>
        <a:p>
          <a:endParaRPr lang="cs-CZ"/>
        </a:p>
      </dgm:t>
    </dgm:pt>
    <dgm:pt modelId="{8C29CA03-8DCC-4087-AC3C-28BD9B780E61}" type="pres">
      <dgm:prSet presAssocID="{FF966AF0-83A9-4DE2-9E0A-EE41BBA160C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647949D-0AD8-4395-AED0-28C1C6F4813F}" type="pres">
      <dgm:prSet presAssocID="{1020F85D-3CEF-46D2-9311-A9CDAF904C53}" presName="linNode" presStyleCnt="0"/>
      <dgm:spPr/>
    </dgm:pt>
    <dgm:pt modelId="{C6AA9C23-2F44-49DF-9B9A-2430E28A3AF9}" type="pres">
      <dgm:prSet presAssocID="{1020F85D-3CEF-46D2-9311-A9CDAF904C5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92D0C1-E8AC-4C8C-8D81-5EBF9FC86D1C}" type="pres">
      <dgm:prSet presAssocID="{1020F85D-3CEF-46D2-9311-A9CDAF904C5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4AD3B0-B185-4C88-AB59-28740DDB4F61}" type="pres">
      <dgm:prSet presAssocID="{8E33211D-C1C3-4F81-B974-454DBBDF2384}" presName="spacing" presStyleCnt="0"/>
      <dgm:spPr/>
    </dgm:pt>
    <dgm:pt modelId="{D579818D-E852-4345-B79D-E7C5D8CBBA30}" type="pres">
      <dgm:prSet presAssocID="{BCB76765-BD49-4A32-A653-225D510E4E2E}" presName="linNode" presStyleCnt="0"/>
      <dgm:spPr/>
    </dgm:pt>
    <dgm:pt modelId="{FF08E116-C31B-4920-BB92-7C2355549684}" type="pres">
      <dgm:prSet presAssocID="{BCB76765-BD49-4A32-A653-225D510E4E2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B9AB4D-FF9C-492A-AB2F-5400E4912D73}" type="pres">
      <dgm:prSet presAssocID="{BCB76765-BD49-4A32-A653-225D510E4E2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59833E-B2D6-49F8-A2EC-57B7D168FE31}" type="presOf" srcId="{1337D80B-8F4F-44CD-BAD2-B8E74961CF28}" destId="{A0B9AB4D-FF9C-492A-AB2F-5400E4912D73}" srcOrd="0" destOrd="3" presId="urn:microsoft.com/office/officeart/2005/8/layout/vList6"/>
    <dgm:cxn modelId="{CB8B04B2-0D80-459B-9A3F-F6269F18161A}" type="presOf" srcId="{1020F85D-3CEF-46D2-9311-A9CDAF904C53}" destId="{C6AA9C23-2F44-49DF-9B9A-2430E28A3AF9}" srcOrd="0" destOrd="0" presId="urn:microsoft.com/office/officeart/2005/8/layout/vList6"/>
    <dgm:cxn modelId="{70105798-A02F-4B97-B362-A771F557A7CD}" srcId="{BCB76765-BD49-4A32-A653-225D510E4E2E}" destId="{04C7FEB5-692E-4271-9368-191B9F1F96B3}" srcOrd="0" destOrd="0" parTransId="{EC2A049A-BC0F-407C-816F-B6A4F538530E}" sibTransId="{720B373F-B236-4386-8BDA-5ABC0309A493}"/>
    <dgm:cxn modelId="{9120D355-1E87-40ED-BED0-9D46FB894910}" srcId="{BCB76765-BD49-4A32-A653-225D510E4E2E}" destId="{1337D80B-8F4F-44CD-BAD2-B8E74961CF28}" srcOrd="3" destOrd="0" parTransId="{30423169-E7A8-41E2-B40B-E8ECAFAF7475}" sibTransId="{BDB626AD-F1B8-4703-BFFA-C1A5F46E406B}"/>
    <dgm:cxn modelId="{E6C7AFCB-644D-4A4D-A6D2-D6F5742D7F93}" srcId="{FF966AF0-83A9-4DE2-9E0A-EE41BBA160C6}" destId="{BCB76765-BD49-4A32-A653-225D510E4E2E}" srcOrd="1" destOrd="0" parTransId="{10790252-4B1D-43B8-A190-308BCBFE2037}" sibTransId="{089E8833-2006-47A6-B6B2-A186D45D2CF6}"/>
    <dgm:cxn modelId="{EAB0D715-18AF-4C50-B81B-30F3623259C6}" srcId="{BCB76765-BD49-4A32-A653-225D510E4E2E}" destId="{DFDDAA80-6019-49C0-ACF3-287802B38894}" srcOrd="2" destOrd="0" parTransId="{9E3D47A6-715C-47D4-AC8A-B3C914B4ED9D}" sibTransId="{C01F48E7-AEA5-4594-819C-FFD857D124A3}"/>
    <dgm:cxn modelId="{1A40A09E-C317-4065-A865-AF20975B0ADC}" srcId="{BCB76765-BD49-4A32-A653-225D510E4E2E}" destId="{7BFE53C4-766C-4E06-B6B9-CD273FEF6F21}" srcOrd="1" destOrd="0" parTransId="{31977CC8-BD2D-48D3-A71A-76330AC86EF1}" sibTransId="{7538868A-0069-47BE-BF95-52B99C26F557}"/>
    <dgm:cxn modelId="{5926CCD3-57E7-4CF5-BAAC-F21B5510FB19}" srcId="{1020F85D-3CEF-46D2-9311-A9CDAF904C53}" destId="{EB17A8B8-3D21-455A-B6C0-C295B5F0380B}" srcOrd="1" destOrd="0" parTransId="{5424F23E-78B1-4843-AE56-300C61BC2CBD}" sibTransId="{9E8C53BC-A04F-4A78-8F37-788A4F0B0F7A}"/>
    <dgm:cxn modelId="{B0D72A5A-B247-4209-8764-02D981189BAB}" type="presOf" srcId="{04C7FEB5-692E-4271-9368-191B9F1F96B3}" destId="{A0B9AB4D-FF9C-492A-AB2F-5400E4912D73}" srcOrd="0" destOrd="0" presId="urn:microsoft.com/office/officeart/2005/8/layout/vList6"/>
    <dgm:cxn modelId="{DD2FC9C6-2D03-4194-BFE7-522139FD9CB8}" type="presOf" srcId="{7BFE53C4-766C-4E06-B6B9-CD273FEF6F21}" destId="{A0B9AB4D-FF9C-492A-AB2F-5400E4912D73}" srcOrd="0" destOrd="1" presId="urn:microsoft.com/office/officeart/2005/8/layout/vList6"/>
    <dgm:cxn modelId="{5462C22E-E03C-4437-B049-2796056B8E7A}" srcId="{1020F85D-3CEF-46D2-9311-A9CDAF904C53}" destId="{A4639DDE-2C20-4A9A-AA9C-F555995587EC}" srcOrd="2" destOrd="0" parTransId="{7509B3FE-0D3D-4615-ACE1-E3A56A4A2037}" sibTransId="{C84BD4E1-5518-4AD2-BE6C-6A7AE441D2AA}"/>
    <dgm:cxn modelId="{A5DB24EF-F932-48E9-9854-1CAC0C431409}" type="presOf" srcId="{A4639DDE-2C20-4A9A-AA9C-F555995587EC}" destId="{9B92D0C1-E8AC-4C8C-8D81-5EBF9FC86D1C}" srcOrd="0" destOrd="2" presId="urn:microsoft.com/office/officeart/2005/8/layout/vList6"/>
    <dgm:cxn modelId="{21C7076F-F2D1-40AE-9B39-5995E50FAAB5}" srcId="{1020F85D-3CEF-46D2-9311-A9CDAF904C53}" destId="{61E0B181-627E-4123-ABEE-65A72BD9C5DE}" srcOrd="3" destOrd="0" parTransId="{F892BA05-2BA2-45E6-8B2E-72CAD852D41E}" sibTransId="{F1DBBA7C-9C70-4C78-943E-51F7C05EAD15}"/>
    <dgm:cxn modelId="{DA53905F-3A2E-41F4-B7E4-11FFD7BB3E9E}" type="presOf" srcId="{EB17A8B8-3D21-455A-B6C0-C295B5F0380B}" destId="{9B92D0C1-E8AC-4C8C-8D81-5EBF9FC86D1C}" srcOrd="0" destOrd="1" presId="urn:microsoft.com/office/officeart/2005/8/layout/vList6"/>
    <dgm:cxn modelId="{F63F66ED-1CAD-4F0A-911E-FEA37678852A}" type="presOf" srcId="{DFDDAA80-6019-49C0-ACF3-287802B38894}" destId="{A0B9AB4D-FF9C-492A-AB2F-5400E4912D73}" srcOrd="0" destOrd="2" presId="urn:microsoft.com/office/officeart/2005/8/layout/vList6"/>
    <dgm:cxn modelId="{C7505033-CE98-40D5-A8ED-D6D395980881}" type="presOf" srcId="{61E0B181-627E-4123-ABEE-65A72BD9C5DE}" destId="{9B92D0C1-E8AC-4C8C-8D81-5EBF9FC86D1C}" srcOrd="0" destOrd="3" presId="urn:microsoft.com/office/officeart/2005/8/layout/vList6"/>
    <dgm:cxn modelId="{AA9319D8-E5CD-4E88-A3ED-5CC16B8D81E9}" type="presOf" srcId="{ED19A977-CB54-4150-97EB-1B500EED847A}" destId="{9B92D0C1-E8AC-4C8C-8D81-5EBF9FC86D1C}" srcOrd="0" destOrd="0" presId="urn:microsoft.com/office/officeart/2005/8/layout/vList6"/>
    <dgm:cxn modelId="{E6050799-1177-4986-B792-7AA2EABCE9B8}" type="presOf" srcId="{FF966AF0-83A9-4DE2-9E0A-EE41BBA160C6}" destId="{8C29CA03-8DCC-4087-AC3C-28BD9B780E61}" srcOrd="0" destOrd="0" presId="urn:microsoft.com/office/officeart/2005/8/layout/vList6"/>
    <dgm:cxn modelId="{AF1494C2-2DAD-4F61-B39D-F9CFE7E62DCC}" srcId="{FF966AF0-83A9-4DE2-9E0A-EE41BBA160C6}" destId="{1020F85D-3CEF-46D2-9311-A9CDAF904C53}" srcOrd="0" destOrd="0" parTransId="{412E2A4D-121F-403C-81F3-A89189E0DFD6}" sibTransId="{8E33211D-C1C3-4F81-B974-454DBBDF2384}"/>
    <dgm:cxn modelId="{E2834429-5422-4D9B-8288-0F754A72B281}" srcId="{1020F85D-3CEF-46D2-9311-A9CDAF904C53}" destId="{ED19A977-CB54-4150-97EB-1B500EED847A}" srcOrd="0" destOrd="0" parTransId="{E83CDE5A-609E-4B26-937A-7B8D80E20D02}" sibTransId="{3F86F210-BEBB-424C-A0DB-029E4422EF10}"/>
    <dgm:cxn modelId="{02EB4C80-29E1-4CDF-8A1B-A4F2B58F490D}" type="presOf" srcId="{BCB76765-BD49-4A32-A653-225D510E4E2E}" destId="{FF08E116-C31B-4920-BB92-7C2355549684}" srcOrd="0" destOrd="0" presId="urn:microsoft.com/office/officeart/2005/8/layout/vList6"/>
    <dgm:cxn modelId="{6222A50A-9F37-4EAB-B37E-45549BA4BE27}" type="presParOf" srcId="{8C29CA03-8DCC-4087-AC3C-28BD9B780E61}" destId="{E647949D-0AD8-4395-AED0-28C1C6F4813F}" srcOrd="0" destOrd="0" presId="urn:microsoft.com/office/officeart/2005/8/layout/vList6"/>
    <dgm:cxn modelId="{2AC4F3E2-011D-4EFE-9719-B6730307631B}" type="presParOf" srcId="{E647949D-0AD8-4395-AED0-28C1C6F4813F}" destId="{C6AA9C23-2F44-49DF-9B9A-2430E28A3AF9}" srcOrd="0" destOrd="0" presId="urn:microsoft.com/office/officeart/2005/8/layout/vList6"/>
    <dgm:cxn modelId="{9C45CBB8-3212-454A-83E6-EB0A3BBD9DFF}" type="presParOf" srcId="{E647949D-0AD8-4395-AED0-28C1C6F4813F}" destId="{9B92D0C1-E8AC-4C8C-8D81-5EBF9FC86D1C}" srcOrd="1" destOrd="0" presId="urn:microsoft.com/office/officeart/2005/8/layout/vList6"/>
    <dgm:cxn modelId="{99DF4C33-CFEE-4A30-B442-42E8F0376CD9}" type="presParOf" srcId="{8C29CA03-8DCC-4087-AC3C-28BD9B780E61}" destId="{CD4AD3B0-B185-4C88-AB59-28740DDB4F61}" srcOrd="1" destOrd="0" presId="urn:microsoft.com/office/officeart/2005/8/layout/vList6"/>
    <dgm:cxn modelId="{D3BF44F6-13E5-4B7F-9F90-A952A73131F8}" type="presParOf" srcId="{8C29CA03-8DCC-4087-AC3C-28BD9B780E61}" destId="{D579818D-E852-4345-B79D-E7C5D8CBBA30}" srcOrd="2" destOrd="0" presId="urn:microsoft.com/office/officeart/2005/8/layout/vList6"/>
    <dgm:cxn modelId="{237CE7E0-FA11-4007-9208-252F8C8F75EA}" type="presParOf" srcId="{D579818D-E852-4345-B79D-E7C5D8CBBA30}" destId="{FF08E116-C31B-4920-BB92-7C2355549684}" srcOrd="0" destOrd="0" presId="urn:microsoft.com/office/officeart/2005/8/layout/vList6"/>
    <dgm:cxn modelId="{2A5F839A-02D7-4CDE-8527-156A56FE2B16}" type="presParOf" srcId="{D579818D-E852-4345-B79D-E7C5D8CBBA30}" destId="{A0B9AB4D-FF9C-492A-AB2F-5400E4912D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BB0D0A-356D-44FA-984E-BEEA5C759A6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BDB040-C446-47E4-A07C-87FD646BFB12}">
      <dgm:prSet phldrT="[Text]"/>
      <dgm:spPr/>
      <dgm:t>
        <a:bodyPr/>
        <a:lstStyle/>
        <a:p>
          <a:r>
            <a:rPr lang="cs-CZ" dirty="0" smtClean="0"/>
            <a:t>Přehled před výzkumem</a:t>
          </a:r>
          <a:br>
            <a:rPr lang="cs-CZ" dirty="0" smtClean="0"/>
          </a:br>
          <a:r>
            <a:rPr lang="cs-CZ" dirty="0" smtClean="0"/>
            <a:t>(typicky kvantitativní výzkum)</a:t>
          </a:r>
          <a:endParaRPr lang="cs-CZ" dirty="0"/>
        </a:p>
      </dgm:t>
    </dgm:pt>
    <dgm:pt modelId="{FB82538A-E4C4-47DF-8EDB-90E90ABA130A}" type="parTrans" cxnId="{C1CEB858-0072-4B18-9224-752A2A1C9978}">
      <dgm:prSet/>
      <dgm:spPr/>
      <dgm:t>
        <a:bodyPr/>
        <a:lstStyle/>
        <a:p>
          <a:endParaRPr lang="cs-CZ"/>
        </a:p>
      </dgm:t>
    </dgm:pt>
    <dgm:pt modelId="{6EA91230-4433-44B3-8851-783E807ECC42}" type="sibTrans" cxnId="{C1CEB858-0072-4B18-9224-752A2A1C9978}">
      <dgm:prSet/>
      <dgm:spPr/>
      <dgm:t>
        <a:bodyPr/>
        <a:lstStyle/>
        <a:p>
          <a:endParaRPr lang="cs-CZ"/>
        </a:p>
      </dgm:t>
    </dgm:pt>
    <dgm:pt modelId="{3C4850C2-195D-4859-BF9B-2B5F39DDC47F}">
      <dgm:prSet phldrT="[Text]"/>
      <dgm:spPr/>
      <dgm:t>
        <a:bodyPr/>
        <a:lstStyle/>
        <a:p>
          <a:r>
            <a:rPr lang="cs-CZ" dirty="0" smtClean="0"/>
            <a:t>Přehled v průběhu výzkumu (typicky zakotvená teorie)</a:t>
          </a:r>
          <a:endParaRPr lang="cs-CZ" dirty="0"/>
        </a:p>
      </dgm:t>
    </dgm:pt>
    <dgm:pt modelId="{011E6DF7-6180-449A-88BA-4CC0E45DF0DC}" type="parTrans" cxnId="{66047BF6-FD2E-4434-874F-2260A9233604}">
      <dgm:prSet/>
      <dgm:spPr/>
      <dgm:t>
        <a:bodyPr/>
        <a:lstStyle/>
        <a:p>
          <a:endParaRPr lang="cs-CZ"/>
        </a:p>
      </dgm:t>
    </dgm:pt>
    <dgm:pt modelId="{ECA7B4C2-BD14-463A-9018-9BD0A473498F}" type="sibTrans" cxnId="{66047BF6-FD2E-4434-874F-2260A9233604}">
      <dgm:prSet/>
      <dgm:spPr/>
      <dgm:t>
        <a:bodyPr/>
        <a:lstStyle/>
        <a:p>
          <a:endParaRPr lang="cs-CZ"/>
        </a:p>
      </dgm:t>
    </dgm:pt>
    <dgm:pt modelId="{D74EA72B-ADCE-4864-B98C-EB678DCDBAA5}" type="pres">
      <dgm:prSet presAssocID="{31BB0D0A-356D-44FA-984E-BEEA5C759A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3DB69B-FE9F-4B21-830C-CA2BB0647E41}" type="pres">
      <dgm:prSet presAssocID="{7FBDB040-C446-47E4-A07C-87FD646BFB12}" presName="arrow" presStyleLbl="node1" presStyleIdx="0" presStyleCnt="2" custScaleX="44973" custRadScaleRad="137356" custRadScaleInc="-250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052A5B-EAFB-46B5-9877-6DBEBEEBF17A}" type="pres">
      <dgm:prSet presAssocID="{3C4850C2-195D-4859-BF9B-2B5F39DDC47F}" presName="arrow" presStyleLbl="node1" presStyleIdx="1" presStyleCnt="2" custScaleX="42038" custRadScaleRad="129761" custRadScaleInc="233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CEB858-0072-4B18-9224-752A2A1C9978}" srcId="{31BB0D0A-356D-44FA-984E-BEEA5C759A60}" destId="{7FBDB040-C446-47E4-A07C-87FD646BFB12}" srcOrd="0" destOrd="0" parTransId="{FB82538A-E4C4-47DF-8EDB-90E90ABA130A}" sibTransId="{6EA91230-4433-44B3-8851-783E807ECC42}"/>
    <dgm:cxn modelId="{66047BF6-FD2E-4434-874F-2260A9233604}" srcId="{31BB0D0A-356D-44FA-984E-BEEA5C759A60}" destId="{3C4850C2-195D-4859-BF9B-2B5F39DDC47F}" srcOrd="1" destOrd="0" parTransId="{011E6DF7-6180-449A-88BA-4CC0E45DF0DC}" sibTransId="{ECA7B4C2-BD14-463A-9018-9BD0A473498F}"/>
    <dgm:cxn modelId="{7A7A9C83-6D7D-4506-A4C0-38BB4F5DD162}" type="presOf" srcId="{3C4850C2-195D-4859-BF9B-2B5F39DDC47F}" destId="{E1052A5B-EAFB-46B5-9877-6DBEBEEBF17A}" srcOrd="0" destOrd="0" presId="urn:microsoft.com/office/officeart/2005/8/layout/arrow5"/>
    <dgm:cxn modelId="{CA071C6D-BCE9-4BB8-84C8-5619F4D3E45D}" type="presOf" srcId="{31BB0D0A-356D-44FA-984E-BEEA5C759A60}" destId="{D74EA72B-ADCE-4864-B98C-EB678DCDBAA5}" srcOrd="0" destOrd="0" presId="urn:microsoft.com/office/officeart/2005/8/layout/arrow5"/>
    <dgm:cxn modelId="{289D8B37-7419-4F69-8352-820DFDCDE1B1}" type="presOf" srcId="{7FBDB040-C446-47E4-A07C-87FD646BFB12}" destId="{6F3DB69B-FE9F-4B21-830C-CA2BB0647E41}" srcOrd="0" destOrd="0" presId="urn:microsoft.com/office/officeart/2005/8/layout/arrow5"/>
    <dgm:cxn modelId="{10AFE2E3-DEE8-4CD7-899C-DA911011EA7B}" type="presParOf" srcId="{D74EA72B-ADCE-4864-B98C-EB678DCDBAA5}" destId="{6F3DB69B-FE9F-4B21-830C-CA2BB0647E41}" srcOrd="0" destOrd="0" presId="urn:microsoft.com/office/officeart/2005/8/layout/arrow5"/>
    <dgm:cxn modelId="{FA035FA7-626E-4E6C-8EBA-69601C6ED558}" type="presParOf" srcId="{D74EA72B-ADCE-4864-B98C-EB678DCDBAA5}" destId="{E1052A5B-EAFB-46B5-9877-6DBEBEEBF17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2D0C1-E8AC-4C8C-8D81-5EBF9FC86D1C}">
      <dsp:nvSpPr>
        <dsp:cNvPr id="0" name=""/>
        <dsp:cNvSpPr/>
      </dsp:nvSpPr>
      <dsp:spPr>
        <a:xfrm>
          <a:off x="3106102" y="338"/>
          <a:ext cx="4659153" cy="13195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Oblast výzkumu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Výzkumné téma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Výzkumné otázky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(Výzkumné hypotézy)</a:t>
          </a:r>
          <a:endParaRPr lang="cs-CZ" sz="1500" kern="1200" dirty="0"/>
        </a:p>
      </dsp:txBody>
      <dsp:txXfrm>
        <a:off x="3106102" y="165284"/>
        <a:ext cx="4164314" cy="989678"/>
      </dsp:txXfrm>
    </dsp:sp>
    <dsp:sp modelId="{C6AA9C23-2F44-49DF-9B9A-2430E28A3AF9}">
      <dsp:nvSpPr>
        <dsp:cNvPr id="0" name=""/>
        <dsp:cNvSpPr/>
      </dsp:nvSpPr>
      <dsp:spPr>
        <a:xfrm>
          <a:off x="0" y="338"/>
          <a:ext cx="3106102" cy="1319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err="1" smtClean="0"/>
            <a:t>Pre</a:t>
          </a:r>
          <a:r>
            <a:rPr lang="cs-CZ" sz="3600" kern="1200" dirty="0" smtClean="0"/>
            <a:t>-empirická fáze</a:t>
          </a:r>
          <a:endParaRPr lang="cs-CZ" sz="3600" kern="1200" dirty="0"/>
        </a:p>
      </dsp:txBody>
      <dsp:txXfrm>
        <a:off x="64416" y="64754"/>
        <a:ext cx="2977270" cy="1190738"/>
      </dsp:txXfrm>
    </dsp:sp>
    <dsp:sp modelId="{A0B9AB4D-FF9C-492A-AB2F-5400E4912D73}">
      <dsp:nvSpPr>
        <dsp:cNvPr id="0" name=""/>
        <dsp:cNvSpPr/>
      </dsp:nvSpPr>
      <dsp:spPr>
        <a:xfrm>
          <a:off x="3106102" y="1451866"/>
          <a:ext cx="4659153" cy="13195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Design výzkumu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Sběr dat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Analýza dat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Odpověď na otázky</a:t>
          </a:r>
          <a:endParaRPr lang="cs-CZ" sz="1500" kern="1200" dirty="0"/>
        </a:p>
      </dsp:txBody>
      <dsp:txXfrm>
        <a:off x="3106102" y="1616812"/>
        <a:ext cx="4164314" cy="989678"/>
      </dsp:txXfrm>
    </dsp:sp>
    <dsp:sp modelId="{FF08E116-C31B-4920-BB92-7C2355549684}">
      <dsp:nvSpPr>
        <dsp:cNvPr id="0" name=""/>
        <dsp:cNvSpPr/>
      </dsp:nvSpPr>
      <dsp:spPr>
        <a:xfrm>
          <a:off x="0" y="1451866"/>
          <a:ext cx="3106102" cy="13195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Empirická fáze</a:t>
          </a:r>
          <a:endParaRPr lang="cs-CZ" sz="3600" kern="1200" dirty="0"/>
        </a:p>
      </dsp:txBody>
      <dsp:txXfrm>
        <a:off x="64416" y="1516282"/>
        <a:ext cx="2977270" cy="1190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DB69B-FE9F-4B21-830C-CA2BB0647E41}">
      <dsp:nvSpPr>
        <dsp:cNvPr id="0" name=""/>
        <dsp:cNvSpPr/>
      </dsp:nvSpPr>
      <dsp:spPr>
        <a:xfrm rot="16200000">
          <a:off x="883119" y="1927970"/>
          <a:ext cx="1325262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Přehled před výzkumem</a:t>
          </a:r>
          <a:br>
            <a:rPr lang="cs-CZ" sz="1400" kern="1200" dirty="0" smtClean="0"/>
          </a:br>
          <a:r>
            <a:rPr lang="cs-CZ" sz="1400" kern="1200" dirty="0" smtClean="0"/>
            <a:t>(typicky kvantitativní výzkum)</a:t>
          </a:r>
          <a:endParaRPr lang="cs-CZ" sz="1400" kern="1200" dirty="0"/>
        </a:p>
      </dsp:txBody>
      <dsp:txXfrm rot="5400000">
        <a:off x="72352" y="3070052"/>
        <a:ext cx="2714875" cy="662631"/>
      </dsp:txXfrm>
    </dsp:sp>
    <dsp:sp modelId="{E1052A5B-EAFB-46B5-9877-6DBEBEEBF17A}">
      <dsp:nvSpPr>
        <dsp:cNvPr id="0" name=""/>
        <dsp:cNvSpPr/>
      </dsp:nvSpPr>
      <dsp:spPr>
        <a:xfrm rot="5400000">
          <a:off x="3967896" y="1924045"/>
          <a:ext cx="1238774" cy="294679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Přehled v průběhu výzkumu (typicky zakotvená teorie)</a:t>
          </a:r>
          <a:endParaRPr lang="cs-CZ" sz="1400" kern="1200" dirty="0"/>
        </a:p>
      </dsp:txBody>
      <dsp:txXfrm rot="-5400000">
        <a:off x="3330670" y="3087750"/>
        <a:ext cx="2730011" cy="619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0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3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3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32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5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4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8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8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9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80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0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0AB53-906B-4046-A197-6D3AFADA7A97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EB0E6-B096-4C6C-9693-91E283017A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08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Kvantitativní výzkum: </a:t>
            </a:r>
            <a:r>
              <a:rPr lang="cs-CZ" dirty="0" smtClean="0"/>
              <a:t>proces a návrh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16. 10. 2015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52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výzkumu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85801" y="2428875"/>
          <a:ext cx="7765256" cy="277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30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Výzkumná oblast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Výzkumné téma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Obecné 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Specifické 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Otázky při sběru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422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"/>
            <a:ext cx="7056784" cy="665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6893818" y="4599281"/>
            <a:ext cx="32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Zdroj: Reichel, 2009, s. 50</a:t>
            </a:r>
          </a:p>
        </p:txBody>
      </p:sp>
    </p:spTree>
    <p:extLst>
      <p:ext uri="{BB962C8B-B14F-4D97-AF65-F5344CB8AC3E}">
        <p14:creationId xmlns:p14="http://schemas.microsoft.com/office/powerpoint/2010/main" val="1432061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Dekompozice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Rozložení na dílčí, zpřesňující problémy (dílčí výzkumné otázky)</a:t>
            </a:r>
          </a:p>
          <a:p>
            <a:pPr marL="514350" indent="-51435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621792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Lepší zvládnutelnost</a:t>
            </a:r>
          </a:p>
          <a:p>
            <a:pPr marL="621792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Mohou být zkoumány samostatně</a:t>
            </a:r>
          </a:p>
          <a:p>
            <a:pPr marL="621792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Nemělo by jich být moc</a:t>
            </a:r>
          </a:p>
          <a:p>
            <a:pPr marL="621792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Rozvést hlavní dílčí problémy</a:t>
            </a:r>
          </a:p>
        </p:txBody>
      </p:sp>
      <p:sp>
        <p:nvSpPr>
          <p:cNvPr id="4" name="Zaoblený obdélníkový popisek 3"/>
          <p:cNvSpPr/>
          <p:nvPr/>
        </p:nvSpPr>
        <p:spPr>
          <a:xfrm>
            <a:off x="6248966" y="4511699"/>
            <a:ext cx="2592288" cy="1800200"/>
          </a:xfrm>
          <a:prstGeom prst="wedgeRoundRectCallout">
            <a:avLst>
              <a:gd name="adj1" fmla="val 43580"/>
              <a:gd name="adj2" fmla="val 66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/>
              <a:t>Nezapomeňte na teorii! </a:t>
            </a:r>
            <a:r>
              <a:rPr lang="cs-CZ" sz="2200" dirty="0"/>
              <a:t>(Někdo už to zkoumal před vámi)</a:t>
            </a:r>
          </a:p>
        </p:txBody>
      </p:sp>
    </p:spTree>
    <p:extLst>
      <p:ext uri="{BB962C8B-B14F-4D97-AF65-F5344CB8AC3E}">
        <p14:creationId xmlns:p14="http://schemas.microsoft.com/office/powerpoint/2010/main" val="4060744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klíčových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Tzv.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operační/operativní definice </a:t>
            </a:r>
            <a:br>
              <a:rPr lang="cs-CZ" b="1" dirty="0" smtClean="0"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(jen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kvantitativní výzkum!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Neříká, co proměnná je, ale jak se pozná</a:t>
            </a:r>
          </a:p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Koncept je vyjádřen popisem operací, kterými bude měřen</a:t>
            </a:r>
          </a:p>
          <a:p>
            <a:pPr marL="514350" indent="-514350"/>
            <a:r>
              <a:rPr lang="cs-CZ" b="1" dirty="0" smtClean="0">
                <a:latin typeface="Calibri" pitchFamily="34" charset="0"/>
                <a:cs typeface="Calibri" pitchFamily="34" charset="0"/>
              </a:rPr>
              <a:t>I operační definice by měla být zakotvena v teorii</a:t>
            </a:r>
          </a:p>
        </p:txBody>
      </p:sp>
    </p:spTree>
    <p:extLst>
      <p:ext uri="{BB962C8B-B14F-4D97-AF65-F5344CB8AC3E}">
        <p14:creationId xmlns:p14="http://schemas.microsoft.com/office/powerpoint/2010/main" val="4208581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Často nemůžeme zkoumat samu vlastnost, ale jen její empiricky evidentní projevy</a:t>
            </a:r>
          </a:p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Závislé a nezávislé proměnné</a:t>
            </a:r>
          </a:p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Rozlišitelné (každá proměnná nabývá aspoň dvou možných hodnot)</a:t>
            </a:r>
          </a:p>
          <a:p>
            <a:pPr marL="514350" indent="-514350"/>
            <a:r>
              <a:rPr lang="cs-CZ" dirty="0" smtClean="0">
                <a:latin typeface="Calibri" pitchFamily="34" charset="0"/>
                <a:cs typeface="Calibri" pitchFamily="34" charset="0"/>
              </a:rPr>
              <a:t>Při hledání proměnných dochází k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redukci reality na tyto proměnné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redukci pozorovaných vztahů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mezi nimi</a:t>
            </a:r>
          </a:p>
        </p:txBody>
      </p:sp>
    </p:spTree>
    <p:extLst>
      <p:ext uri="{BB962C8B-B14F-4D97-AF65-F5344CB8AC3E}">
        <p14:creationId xmlns:p14="http://schemas.microsoft.com/office/powerpoint/2010/main" val="127156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Redukce v kvantitativním výzkumu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4 redukce reality v kvantitativním výzkumu:</a:t>
            </a:r>
          </a:p>
          <a:p>
            <a:r>
              <a:rPr lang="cs-CZ" dirty="0" smtClean="0"/>
              <a:t> redukce populace na vzorek</a:t>
            </a:r>
          </a:p>
          <a:p>
            <a:r>
              <a:rPr lang="cs-CZ" dirty="0" smtClean="0"/>
              <a:t>redukce počtu pozorovaných proměnných</a:t>
            </a:r>
          </a:p>
          <a:p>
            <a:r>
              <a:rPr lang="cs-CZ" dirty="0" smtClean="0"/>
              <a:t>redukce vztahů mezi proměnnými</a:t>
            </a:r>
          </a:p>
          <a:p>
            <a:r>
              <a:rPr lang="cs-CZ" dirty="0" smtClean="0"/>
              <a:t>redukce časového kontinua na 1 bod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Kvalitativní výzkum</a:t>
            </a:r>
            <a:r>
              <a:rPr lang="cs-CZ" dirty="0" smtClean="0"/>
              <a:t>: k tak velké redukci reality nedochází </a:t>
            </a:r>
            <a:r>
              <a:rPr lang="cs-CZ" dirty="0" smtClean="0">
                <a:sym typeface="Wingdings" pitchFamily="2" charset="2"/>
              </a:rPr>
              <a:t> vyšší validita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39383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témata: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46" y="2429298"/>
            <a:ext cx="3763086" cy="277135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Výzkumná oblast: </a:t>
            </a:r>
            <a:r>
              <a:rPr lang="cs-CZ" dirty="0" smtClean="0"/>
              <a:t>ČTENÁŘSTVÍ U MLADISTVÝCH</a:t>
            </a:r>
            <a:endParaRPr lang="cs-CZ" dirty="0"/>
          </a:p>
          <a:p>
            <a:r>
              <a:rPr lang="cs-CZ" b="1" dirty="0" smtClean="0"/>
              <a:t>Výzkumná témata:</a:t>
            </a:r>
          </a:p>
          <a:p>
            <a:pPr lvl="1"/>
            <a:r>
              <a:rPr lang="cs-CZ" dirty="0" smtClean="0"/>
              <a:t>INTENZITA ČTENÍ U MLADISTVÝCH</a:t>
            </a:r>
          </a:p>
          <a:p>
            <a:pPr lvl="1"/>
            <a:r>
              <a:rPr lang="cs-CZ" dirty="0" smtClean="0"/>
              <a:t>FAKTORY OVLIVŇUJÍCÍ ČTENÁŘSTVÍ U MLADISTVÝCH</a:t>
            </a:r>
          </a:p>
          <a:p>
            <a:pPr lvl="1"/>
            <a:r>
              <a:rPr lang="cs-CZ" dirty="0" smtClean="0"/>
              <a:t>ČTENÁŘSKÉ NÁVYKY A MLADISTVÍ</a:t>
            </a:r>
          </a:p>
          <a:p>
            <a:pPr lvl="1"/>
            <a:r>
              <a:rPr lang="cs-CZ" dirty="0" smtClean="0"/>
              <a:t>KULTURA DNEŠNÍCH MLADISTVÝCH A VÝZNAM ČTENÁŘSTVÍ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023021" y="3211212"/>
            <a:ext cx="3110813" cy="198943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cs-CZ" sz="1500" b="1" dirty="0"/>
              <a:t>Obecné výzkumné otázky:</a:t>
            </a:r>
          </a:p>
          <a:p>
            <a:pPr lvl="1"/>
            <a:r>
              <a:rPr lang="cs-CZ" sz="1350" dirty="0"/>
              <a:t>JAKÝ JE VZTAH MEZI FAKTORY RODINNÉHO PROSTŘEDÍ A INTENZITOU ČTENÁŘSTVÍ?</a:t>
            </a:r>
          </a:p>
          <a:p>
            <a:pPr lvl="1"/>
            <a:r>
              <a:rPr lang="cs-CZ" sz="1350" dirty="0"/>
              <a:t>JAKÝ JE VZTAH MEZI FAKTORY ŠKOLNÍCH ZKUŠENOSTÍ A INTENZITOU ČTENÁŘSTVÍ?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4324865" y="3878478"/>
            <a:ext cx="617838" cy="41395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95737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témata: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46" y="2429298"/>
            <a:ext cx="3763086" cy="2771352"/>
          </a:xfrm>
        </p:spPr>
        <p:txBody>
          <a:bodyPr/>
          <a:lstStyle/>
          <a:p>
            <a:r>
              <a:rPr lang="cs-CZ" b="1" dirty="0" smtClean="0"/>
              <a:t>Obecná výzkumná otázka:</a:t>
            </a:r>
            <a:endParaRPr lang="cs-CZ" b="1" dirty="0"/>
          </a:p>
          <a:p>
            <a:pPr lvl="1"/>
            <a:r>
              <a:rPr lang="cs-CZ" dirty="0"/>
              <a:t>JAKÝ JE VZTAH MEZI FAKTORY RODINNÉHO PROSTŘEDÍ A INTENZITOU ČTENÁŘSTVÍ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55059" y="2429298"/>
            <a:ext cx="3110813" cy="28949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cs-CZ" sz="1500" b="1" dirty="0"/>
              <a:t>Specifické výzkumné otázky:</a:t>
            </a:r>
          </a:p>
          <a:p>
            <a:pPr lvl="1"/>
            <a:r>
              <a:rPr lang="cs-CZ" sz="1350" dirty="0"/>
              <a:t>JAKÝ JE VZTAH MEZI RODINNÝMI PŘÍJMY A INTENZITOU ČTENÁŘSTVÍ?</a:t>
            </a:r>
          </a:p>
          <a:p>
            <a:pPr lvl="1"/>
            <a:r>
              <a:rPr lang="cs-CZ" sz="1350" dirty="0"/>
              <a:t>JAKÝ JE VZTAH MEZI VZDĚLÁNÍM RODIČŮ A INTENZITOU ČTENÁŘSTVÍ?</a:t>
            </a:r>
          </a:p>
          <a:p>
            <a:pPr lvl="1"/>
            <a:r>
              <a:rPr lang="cs-CZ" sz="1350" dirty="0"/>
              <a:t>…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4139513" y="2797261"/>
            <a:ext cx="617838" cy="41395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630348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literaturou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byly předchozí výzkumy na podobné téma?</a:t>
            </a:r>
          </a:p>
          <a:p>
            <a:r>
              <a:rPr lang="cs-CZ" dirty="0" smtClean="0"/>
              <a:t>Jaké jsou relevantní teorie?</a:t>
            </a:r>
          </a:p>
          <a:p>
            <a:r>
              <a:rPr lang="cs-CZ" dirty="0" smtClean="0"/>
              <a:t>Jaké metody jsou vhodné pro zkoumání problematiky?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 možné přístupy k práci s literaturou: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524000" y="168120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125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dokumentů</a:t>
            </a:r>
            <a:br>
              <a:rPr lang="cs-CZ" dirty="0" smtClean="0"/>
            </a:br>
            <a:r>
              <a:rPr lang="cs-CZ" dirty="0" smtClean="0"/>
              <a:t>(obsahová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Veřejné, oficiální dokumenty</a:t>
            </a:r>
          </a:p>
          <a:p>
            <a:r>
              <a:rPr lang="cs-CZ" dirty="0" smtClean="0"/>
              <a:t>Výroční zprávy, reporty, grafy</a:t>
            </a:r>
          </a:p>
          <a:p>
            <a:r>
              <a:rPr lang="cs-CZ" dirty="0" smtClean="0"/>
              <a:t>Poznámky (</a:t>
            </a:r>
            <a:r>
              <a:rPr lang="cs-CZ" dirty="0" err="1" smtClean="0"/>
              <a:t>memos</a:t>
            </a:r>
            <a:r>
              <a:rPr lang="cs-CZ" dirty="0" smtClean="0"/>
              <a:t>), komunikační kanály v organizaci</a:t>
            </a:r>
          </a:p>
          <a:p>
            <a:r>
              <a:rPr lang="cs-CZ" dirty="0" smtClean="0"/>
              <a:t>Obrázky, záznamy zvuku, video, fotografie…</a:t>
            </a:r>
          </a:p>
          <a:p>
            <a:endParaRPr lang="cs-CZ" dirty="0"/>
          </a:p>
          <a:p>
            <a:r>
              <a:rPr lang="cs-CZ" dirty="0" smtClean="0"/>
              <a:t>Výhoda oficiálních dokumentů (</a:t>
            </a:r>
            <a:r>
              <a:rPr lang="cs-CZ" dirty="0" err="1" smtClean="0"/>
              <a:t>Denobe</a:t>
            </a:r>
            <a:r>
              <a:rPr lang="cs-CZ" dirty="0" smtClean="0"/>
              <a:t>, 2003): systematická archivace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206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návrhu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47" y="2429298"/>
            <a:ext cx="4115254" cy="277135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Obecná struktura:</a:t>
            </a:r>
          </a:p>
          <a:p>
            <a:pPr lvl="1"/>
            <a:r>
              <a:rPr lang="cs-CZ" dirty="0" smtClean="0"/>
              <a:t>Název a titulní stránka</a:t>
            </a:r>
          </a:p>
          <a:p>
            <a:pPr lvl="1"/>
            <a:r>
              <a:rPr lang="cs-CZ" dirty="0" smtClean="0"/>
              <a:t>Abstrakt (výzkumná oblast, výzkumné téma)</a:t>
            </a:r>
          </a:p>
          <a:p>
            <a:pPr lvl="1"/>
            <a:r>
              <a:rPr lang="cs-CZ" dirty="0" smtClean="0"/>
              <a:t>Výzkumné otázky  (obecné specifické)</a:t>
            </a:r>
          </a:p>
          <a:p>
            <a:pPr lvl="1"/>
            <a:r>
              <a:rPr lang="cs-CZ" dirty="0" smtClean="0"/>
              <a:t>Konceptuální rámec (teorie, hypotézy)</a:t>
            </a:r>
          </a:p>
          <a:p>
            <a:pPr lvl="1"/>
            <a:r>
              <a:rPr lang="cs-CZ" dirty="0" smtClean="0"/>
              <a:t>Přehled literatury</a:t>
            </a:r>
          </a:p>
          <a:p>
            <a:pPr lvl="1"/>
            <a:r>
              <a:rPr lang="cs-CZ" dirty="0" smtClean="0"/>
              <a:t>Použité metody</a:t>
            </a:r>
          </a:p>
          <a:p>
            <a:pPr lvl="1"/>
            <a:r>
              <a:rPr lang="cs-CZ" dirty="0" smtClean="0"/>
              <a:t>Význam studie</a:t>
            </a:r>
          </a:p>
          <a:p>
            <a:pPr lvl="1"/>
            <a:r>
              <a:rPr lang="cs-CZ" dirty="0" smtClean="0"/>
              <a:t>Omezení a vymezení</a:t>
            </a:r>
          </a:p>
          <a:p>
            <a:pPr lvl="1"/>
            <a:r>
              <a:rPr lang="cs-CZ" dirty="0" smtClean="0"/>
              <a:t>Etické otázky</a:t>
            </a:r>
          </a:p>
          <a:p>
            <a:pPr lvl="1"/>
            <a:r>
              <a:rPr lang="cs-CZ" dirty="0" smtClean="0"/>
              <a:t>Použitá literatura</a:t>
            </a:r>
          </a:p>
          <a:p>
            <a:pPr lvl="1"/>
            <a:r>
              <a:rPr lang="cs-CZ" dirty="0" smtClean="0"/>
              <a:t>Přílohy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838" y="2429298"/>
            <a:ext cx="3511899" cy="27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40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Kdo/co může být předmětem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Uživatelé knihoven (výzkumy spokojenosti)</a:t>
            </a:r>
          </a:p>
          <a:p>
            <a:r>
              <a:rPr lang="cs-CZ" dirty="0" smtClean="0"/>
              <a:t>Studenti Masarykovy univerzity (výzkumy informačního chování)</a:t>
            </a:r>
          </a:p>
          <a:p>
            <a:r>
              <a:rPr lang="cs-CZ" dirty="0" smtClean="0"/>
              <a:t>Knihovníci VŠ knihoven (popisné výzkumy)</a:t>
            </a:r>
          </a:p>
          <a:p>
            <a:r>
              <a:rPr lang="cs-CZ" dirty="0" smtClean="0"/>
              <a:t>Knihovny (</a:t>
            </a:r>
            <a:r>
              <a:rPr lang="cs-CZ" dirty="0" err="1" smtClean="0"/>
              <a:t>benchmarking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Webové stránky (testování použitelnosti)</a:t>
            </a:r>
          </a:p>
          <a:p>
            <a:r>
              <a:rPr lang="cs-CZ" dirty="0" smtClean="0"/>
              <a:t>Periodika ve specifickém oboru (</a:t>
            </a:r>
            <a:r>
              <a:rPr lang="cs-CZ" dirty="0" err="1" smtClean="0"/>
              <a:t>bibliometrie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Sociálně vyloučení členové společnosti…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96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dokumentů </a:t>
            </a:r>
            <a:br>
              <a:rPr lang="cs-CZ" dirty="0" smtClean="0"/>
            </a:br>
            <a:r>
              <a:rPr lang="cs-CZ" dirty="0" smtClean="0"/>
              <a:t>(obsahová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47" y="2429298"/>
            <a:ext cx="4726913" cy="3142055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Kombinovaná metoda, častěji kvantitativní analýza dat</a:t>
            </a:r>
          </a:p>
          <a:p>
            <a:endParaRPr lang="cs-CZ" dirty="0"/>
          </a:p>
          <a:p>
            <a:r>
              <a:rPr lang="cs-CZ" dirty="0" smtClean="0"/>
              <a:t>Text-</a:t>
            </a:r>
            <a:r>
              <a:rPr lang="cs-CZ" dirty="0" err="1" smtClean="0"/>
              <a:t>driven</a:t>
            </a:r>
            <a:endParaRPr lang="cs-CZ" dirty="0" smtClean="0"/>
          </a:p>
          <a:p>
            <a:r>
              <a:rPr lang="cs-CZ" dirty="0" err="1" smtClean="0"/>
              <a:t>Method-driven</a:t>
            </a:r>
            <a:endParaRPr lang="cs-CZ" dirty="0" smtClean="0"/>
          </a:p>
          <a:p>
            <a:r>
              <a:rPr lang="cs-CZ" dirty="0" err="1" smtClean="0"/>
              <a:t>Problem-driven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(Beck, Manuel, 2008)</a:t>
            </a:r>
          </a:p>
          <a:p>
            <a:endParaRPr lang="cs-CZ" dirty="0" smtClean="0"/>
          </a:p>
          <a:p>
            <a:pPr fontAlgn="base"/>
            <a:r>
              <a:rPr lang="cs-CZ" dirty="0" smtClean="0"/>
              <a:t>Příklad: </a:t>
            </a:r>
            <a:r>
              <a:rPr lang="en-US" dirty="0" err="1" smtClean="0">
                <a:effectLst/>
              </a:rPr>
              <a:t>Noa</a:t>
            </a:r>
            <a:r>
              <a:rPr lang="en-US" dirty="0" smtClean="0">
                <a:effectLst/>
              </a:rPr>
              <a:t> Aharony</a:t>
            </a:r>
            <a:r>
              <a:rPr lang="cs-CZ" dirty="0" smtClean="0">
                <a:effectLst/>
              </a:rPr>
              <a:t>: </a:t>
            </a:r>
            <a:r>
              <a:rPr lang="en-US" i="1" dirty="0" smtClean="0">
                <a:effectLst/>
              </a:rPr>
              <a:t>Library and Information Science research areas: A content analysis of articles from the top 10</a:t>
            </a:r>
            <a:endParaRPr lang="cs-CZ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880" y="3446012"/>
            <a:ext cx="2725787" cy="201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1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Kvantitativní metoda - </a:t>
            </a:r>
            <a:r>
              <a:rPr lang="cs-CZ" dirty="0" smtClean="0">
                <a:effectLst/>
              </a:rPr>
              <a:t>velké </a:t>
            </a:r>
            <a:r>
              <a:rPr lang="cs-CZ" dirty="0">
                <a:effectLst/>
              </a:rPr>
              <a:t>množství respondentů, jsou relativně nenáročné na čas i </a:t>
            </a:r>
            <a:r>
              <a:rPr lang="cs-CZ" dirty="0" smtClean="0">
                <a:effectLst/>
              </a:rPr>
              <a:t>finance</a:t>
            </a:r>
          </a:p>
          <a:p>
            <a:pPr fontAlgn="base"/>
            <a:r>
              <a:rPr lang="cs-CZ" dirty="0" smtClean="0">
                <a:effectLst/>
              </a:rPr>
              <a:t>reprezentativní </a:t>
            </a:r>
            <a:r>
              <a:rPr lang="cs-CZ" dirty="0">
                <a:effectLst/>
              </a:rPr>
              <a:t>obrázek o celé výzkumné </a:t>
            </a:r>
            <a:r>
              <a:rPr lang="cs-CZ" dirty="0" smtClean="0">
                <a:effectLst/>
              </a:rPr>
              <a:t>populaci, možnost výsledky </a:t>
            </a:r>
            <a:r>
              <a:rPr lang="cs-CZ" dirty="0">
                <a:effectLst/>
              </a:rPr>
              <a:t>porovnat </a:t>
            </a:r>
            <a:endParaRPr lang="cs-CZ" dirty="0" smtClean="0">
              <a:effectLst/>
            </a:endParaRPr>
          </a:p>
          <a:p>
            <a:pPr fontAlgn="base"/>
            <a:r>
              <a:rPr lang="cs-CZ" dirty="0" smtClean="0">
                <a:effectLst/>
              </a:rPr>
              <a:t>nemusí </a:t>
            </a:r>
            <a:r>
              <a:rPr lang="cs-CZ" dirty="0">
                <a:effectLst/>
              </a:rPr>
              <a:t>odpovídat reálnému </a:t>
            </a:r>
            <a:r>
              <a:rPr lang="cs-CZ" dirty="0" smtClean="0">
                <a:effectLst/>
              </a:rPr>
              <a:t>chování, vysoká </a:t>
            </a:r>
            <a:r>
              <a:rPr lang="cs-CZ" dirty="0">
                <a:effectLst/>
              </a:rPr>
              <a:t>míra standardizace dotazníků nám také brání jít více do hloubky</a:t>
            </a:r>
            <a:r>
              <a:rPr lang="cs-CZ" dirty="0" smtClean="0">
                <a:effectLst/>
              </a:rPr>
              <a:t>.</a:t>
            </a:r>
          </a:p>
          <a:p>
            <a:pPr marL="0" indent="0" fontAlgn="base">
              <a:buNone/>
            </a:pPr>
            <a:r>
              <a:rPr lang="cs-CZ" b="1" dirty="0" smtClean="0">
                <a:effectLst/>
              </a:rPr>
              <a:t>Jak na to?</a:t>
            </a:r>
            <a:endParaRPr lang="cs-CZ" b="1" dirty="0">
              <a:effectLst/>
            </a:endParaRPr>
          </a:p>
          <a:p>
            <a:pPr fontAlgn="base"/>
            <a:r>
              <a:rPr lang="cs-CZ" dirty="0">
                <a:effectLst/>
              </a:rPr>
              <a:t>Nejprve je potřeba ujasnit si výzkumný problém. Správně jej naformulovat, rozložit na molekuly (respektive na řadu zjistitelných proměnných), případně i formulovat hypotézy.</a:t>
            </a:r>
          </a:p>
          <a:p>
            <a:pPr fontAlgn="base"/>
            <a:r>
              <a:rPr lang="cs-CZ" dirty="0">
                <a:effectLst/>
              </a:rPr>
              <a:t>Také je potřeba pečlivě zvážit výběr vzorku a metodu sběru dat (online vs. papírové dotazníky).</a:t>
            </a:r>
          </a:p>
          <a:p>
            <a:pPr fontAlgn="base"/>
            <a:r>
              <a:rPr lang="cs-CZ" dirty="0">
                <a:effectLst/>
              </a:rPr>
              <a:t>Než začnete vyťukávat na klávesnici otázky do dotazníku, seznamte se s pravidly a úskalími formulace otázek.</a:t>
            </a:r>
          </a:p>
          <a:p>
            <a:pPr fontAlgn="base"/>
            <a:r>
              <a:rPr lang="cs-CZ" dirty="0">
                <a:effectLst/>
              </a:rPr>
              <a:t>Sesbírejte data. </a:t>
            </a:r>
          </a:p>
          <a:p>
            <a:pPr fontAlgn="base"/>
            <a:r>
              <a:rPr lang="cs-CZ" dirty="0">
                <a:effectLst/>
              </a:rPr>
              <a:t>Pečlivě data zanalyzujte</a:t>
            </a:r>
            <a:r>
              <a:rPr lang="cs-CZ" dirty="0" smtClean="0">
                <a:effectLst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42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Zúčastněné x nezúčastněné</a:t>
            </a:r>
          </a:p>
          <a:p>
            <a:r>
              <a:rPr lang="cs-CZ" dirty="0" smtClean="0"/>
              <a:t>Standardizované </a:t>
            </a:r>
            <a:r>
              <a:rPr lang="cs-CZ" dirty="0"/>
              <a:t>x </a:t>
            </a:r>
            <a:r>
              <a:rPr lang="cs-CZ" dirty="0" err="1"/>
              <a:t>nestandardizovamé</a:t>
            </a:r>
            <a:endParaRPr lang="cs-CZ" dirty="0"/>
          </a:p>
          <a:p>
            <a:r>
              <a:rPr lang="cs-CZ" dirty="0" smtClean="0"/>
              <a:t>Zjevné </a:t>
            </a:r>
            <a:r>
              <a:rPr lang="cs-CZ" dirty="0"/>
              <a:t>x </a:t>
            </a:r>
            <a:r>
              <a:rPr lang="cs-CZ" dirty="0" smtClean="0"/>
              <a:t>skryté</a:t>
            </a:r>
          </a:p>
          <a:p>
            <a:r>
              <a:rPr lang="cs-CZ" dirty="0"/>
              <a:t>Ve skutečnosti celá řada metod</a:t>
            </a:r>
          </a:p>
          <a:p>
            <a:r>
              <a:rPr lang="cs-CZ" dirty="0" smtClean="0"/>
              <a:t>Hluboké </a:t>
            </a:r>
            <a:r>
              <a:rPr lang="cs-CZ" dirty="0"/>
              <a:t>porozumění </a:t>
            </a:r>
            <a:r>
              <a:rPr lang="cs-CZ" dirty="0" smtClean="0"/>
              <a:t>zkoumanému problému</a:t>
            </a:r>
            <a:endParaRPr lang="cs-CZ" dirty="0"/>
          </a:p>
          <a:p>
            <a:r>
              <a:rPr lang="cs-CZ" dirty="0" smtClean="0"/>
              <a:t>Velké </a:t>
            </a:r>
            <a:r>
              <a:rPr lang="cs-CZ" dirty="0"/>
              <a:t>nároky na výzkumníka</a:t>
            </a:r>
          </a:p>
        </p:txBody>
      </p:sp>
    </p:spTree>
    <p:extLst>
      <p:ext uri="{BB962C8B-B14F-4D97-AF65-F5344CB8AC3E}">
        <p14:creationId xmlns:p14="http://schemas.microsoft.com/office/powerpoint/2010/main" val="321841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Delphi</a:t>
            </a:r>
            <a:r>
              <a:rPr lang="cs-CZ" dirty="0" smtClean="0"/>
              <a:t>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Odhadování budoucího vývoje </a:t>
            </a:r>
          </a:p>
          <a:p>
            <a:r>
              <a:rPr lang="cs-CZ" dirty="0" smtClean="0"/>
              <a:t>Kombinace </a:t>
            </a:r>
            <a:r>
              <a:rPr lang="cs-CZ" dirty="0" err="1"/>
              <a:t>kvali</a:t>
            </a:r>
            <a:r>
              <a:rPr lang="cs-CZ" dirty="0"/>
              <a:t> a </a:t>
            </a:r>
            <a:r>
              <a:rPr lang="cs-CZ" dirty="0" err="1"/>
              <a:t>kvanti</a:t>
            </a:r>
            <a:r>
              <a:rPr lang="cs-CZ" dirty="0"/>
              <a:t> přístupu</a:t>
            </a:r>
          </a:p>
          <a:p>
            <a:r>
              <a:rPr lang="cs-CZ" dirty="0" smtClean="0"/>
              <a:t>Několik </a:t>
            </a:r>
            <a:r>
              <a:rPr lang="cs-CZ" dirty="0"/>
              <a:t>kol </a:t>
            </a:r>
          </a:p>
          <a:p>
            <a:r>
              <a:rPr lang="cs-CZ" dirty="0" smtClean="0"/>
              <a:t>Anonymní </a:t>
            </a:r>
            <a:r>
              <a:rPr lang="cs-CZ" dirty="0"/>
              <a:t>odpovědi</a:t>
            </a:r>
          </a:p>
        </p:txBody>
      </p:sp>
    </p:spTree>
    <p:extLst>
      <p:ext uri="{BB962C8B-B14F-4D97-AF65-F5344CB8AC3E}">
        <p14:creationId xmlns:p14="http://schemas.microsoft.com/office/powerpoint/2010/main" val="305405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případy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Longitidunální</a:t>
            </a:r>
            <a:r>
              <a:rPr lang="cs-CZ" dirty="0"/>
              <a:t> studie</a:t>
            </a:r>
          </a:p>
          <a:p>
            <a:r>
              <a:rPr lang="cs-CZ" dirty="0" err="1" smtClean="0"/>
              <a:t>Kohortová</a:t>
            </a:r>
            <a:r>
              <a:rPr lang="cs-CZ" dirty="0" smtClean="0"/>
              <a:t> studie</a:t>
            </a:r>
          </a:p>
          <a:p>
            <a:pPr lvl="1"/>
            <a:r>
              <a:rPr lang="cs-CZ" dirty="0"/>
              <a:t>Část obyvatelstva, která prožila v tomtéž </a:t>
            </a:r>
            <a:r>
              <a:rPr lang="cs-CZ" dirty="0" smtClean="0"/>
              <a:t>časovém </a:t>
            </a:r>
            <a:r>
              <a:rPr lang="cs-CZ" dirty="0"/>
              <a:t>úseku tytéž významné životní </a:t>
            </a:r>
            <a:r>
              <a:rPr lang="cs-CZ" dirty="0" smtClean="0"/>
              <a:t>nebo </a:t>
            </a:r>
            <a:r>
              <a:rPr lang="cs-CZ" dirty="0"/>
              <a:t>společenské události (Sociologický slovník, Jandourek 2001</a:t>
            </a:r>
            <a:r>
              <a:rPr lang="cs-CZ" dirty="0" smtClean="0"/>
              <a:t>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Panelové studie</a:t>
            </a:r>
          </a:p>
          <a:p>
            <a:pPr lvl="1"/>
            <a:r>
              <a:rPr lang="cs-CZ" dirty="0"/>
              <a:t>Klasické marketingové výzkumy</a:t>
            </a:r>
          </a:p>
          <a:p>
            <a:pPr lvl="1"/>
            <a:r>
              <a:rPr lang="cs-CZ" dirty="0"/>
              <a:t>Výzkum na mikroúrovni</a:t>
            </a:r>
          </a:p>
          <a:p>
            <a:pPr lvl="1"/>
            <a:r>
              <a:rPr lang="cs-CZ" dirty="0"/>
              <a:t>V sociálních vědách i marketingu od 30.-40. let</a:t>
            </a:r>
          </a:p>
          <a:p>
            <a:pPr lvl="1"/>
            <a:r>
              <a:rPr lang="cs-CZ" dirty="0"/>
              <a:t>Paul Felix </a:t>
            </a:r>
            <a:r>
              <a:rPr lang="cs-CZ" dirty="0" err="1" smtClean="0"/>
              <a:t>Lazarsfeld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48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případy výzkumů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Omnibus</a:t>
            </a:r>
          </a:p>
          <a:p>
            <a:pPr lvl="1"/>
            <a:r>
              <a:rPr lang="cs-CZ" dirty="0"/>
              <a:t>Marketingový výzkum</a:t>
            </a:r>
          </a:p>
          <a:p>
            <a:pPr lvl="1"/>
            <a:r>
              <a:rPr lang="cs-CZ" dirty="0"/>
              <a:t>Dotazníkové šetření – varianta panelu</a:t>
            </a:r>
          </a:p>
          <a:p>
            <a:pPr lvl="1"/>
            <a:r>
              <a:rPr lang="cs-CZ" dirty="0"/>
              <a:t>Efektivita: </a:t>
            </a:r>
            <a:r>
              <a:rPr lang="cs-CZ" dirty="0" err="1"/>
              <a:t>multi-client</a:t>
            </a:r>
            <a:r>
              <a:rPr lang="cs-CZ" dirty="0"/>
              <a:t> </a:t>
            </a:r>
            <a:r>
              <a:rPr lang="cs-CZ" dirty="0" smtClean="0"/>
              <a:t>koncept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106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CO? JAK? PROČ?</a:t>
            </a:r>
          </a:p>
          <a:p>
            <a:pPr lvl="1"/>
            <a:r>
              <a:rPr lang="cs-CZ" dirty="0" smtClean="0"/>
              <a:t>O čem je navrhovaný výzkum? (výzkumné téma)</a:t>
            </a:r>
          </a:p>
          <a:p>
            <a:pPr lvl="1"/>
            <a:r>
              <a:rPr lang="cs-CZ" dirty="0" smtClean="0"/>
              <a:t>Co se pokoušíme vyzkoumat? (výzkumný problém)</a:t>
            </a:r>
          </a:p>
          <a:p>
            <a:pPr lvl="1"/>
            <a:r>
              <a:rPr lang="cs-CZ" dirty="0" smtClean="0"/>
              <a:t>Jak dospějeme k cíli? (metody)</a:t>
            </a:r>
          </a:p>
          <a:p>
            <a:pPr lvl="1"/>
            <a:r>
              <a:rPr lang="cs-CZ" dirty="0" smtClean="0"/>
              <a:t>Co z toho plyne a proč je to významné? („so </a:t>
            </a:r>
            <a:r>
              <a:rPr lang="cs-CZ" dirty="0" err="1" smtClean="0"/>
              <a:t>what</a:t>
            </a:r>
            <a:r>
              <a:rPr lang="cs-CZ" dirty="0" smtClean="0"/>
              <a:t> test“)</a:t>
            </a:r>
          </a:p>
          <a:p>
            <a:endParaRPr lang="cs-CZ" dirty="0"/>
          </a:p>
          <a:p>
            <a:r>
              <a:rPr lang="cs-CZ" dirty="0" smtClean="0"/>
              <a:t>Často první dokument prezentovaný širšímu publiku – projekt často schvalují lidé, kteří o práci s výzkumníkem nemluvili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360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700</Words>
  <Application>Microsoft Office PowerPoint</Application>
  <PresentationFormat>Předvádění na obrazovce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Kvantitativní výzkum: proces a návrh výzkumu</vt:lpstr>
      <vt:lpstr>Studium dokumentů (obsahová analýza)</vt:lpstr>
      <vt:lpstr>Studium dokumentů  (obsahová analýza)</vt:lpstr>
      <vt:lpstr>Dotazníky</vt:lpstr>
      <vt:lpstr>Pozorování</vt:lpstr>
      <vt:lpstr>Delphi metoda</vt:lpstr>
      <vt:lpstr>Speciální případy výzkumů</vt:lpstr>
      <vt:lpstr>Speciální případy výzkumů</vt:lpstr>
      <vt:lpstr>Návrh výzkumu</vt:lpstr>
      <vt:lpstr>Model výzkumu</vt:lpstr>
      <vt:lpstr>HIERARCHIE KONCEPTŮ</vt:lpstr>
      <vt:lpstr>Prezentace aplikace PowerPoint</vt:lpstr>
      <vt:lpstr>Dekompozice tématu</vt:lpstr>
      <vt:lpstr>Definice klíčových pojmů</vt:lpstr>
      <vt:lpstr>Hledání proměnných</vt:lpstr>
      <vt:lpstr>Redukce v kvantitativním výzkumu</vt:lpstr>
      <vt:lpstr>Výzkumné oblasti a témata: příklad</vt:lpstr>
      <vt:lpstr>Výzkumné oblasti a témata: příklad</vt:lpstr>
      <vt:lpstr>Práce s literaturou</vt:lpstr>
      <vt:lpstr>Psaní návrhu výzkumu</vt:lpstr>
      <vt:lpstr>Kdo/co může být předmětem výzkumu?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Kvantitativní výzkum: proces a návrh výzkumu</dc:title>
  <dc:creator>Ladislava Z. Suchá</dc:creator>
  <cp:lastModifiedBy>Ladislava Zbiejczuk Suchá</cp:lastModifiedBy>
  <cp:revision>3</cp:revision>
  <dcterms:created xsi:type="dcterms:W3CDTF">2015-10-16T09:39:58Z</dcterms:created>
  <dcterms:modified xsi:type="dcterms:W3CDTF">2015-10-16T12:05:12Z</dcterms:modified>
</cp:coreProperties>
</file>