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1" r:id="rId3"/>
    <p:sldId id="273" r:id="rId4"/>
    <p:sldId id="331" r:id="rId5"/>
    <p:sldId id="302" r:id="rId6"/>
    <p:sldId id="303" r:id="rId7"/>
    <p:sldId id="327" r:id="rId8"/>
    <p:sldId id="330" r:id="rId9"/>
    <p:sldId id="304" r:id="rId10"/>
    <p:sldId id="305" r:id="rId11"/>
    <p:sldId id="306" r:id="rId12"/>
    <p:sldId id="32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28" r:id="rId24"/>
    <p:sldId id="329" r:id="rId25"/>
    <p:sldId id="317" r:id="rId26"/>
    <p:sldId id="318" r:id="rId27"/>
    <p:sldId id="319" r:id="rId28"/>
    <p:sldId id="332" r:id="rId29"/>
    <p:sldId id="320" r:id="rId30"/>
    <p:sldId id="321" r:id="rId31"/>
    <p:sldId id="322" r:id="rId32"/>
    <p:sldId id="323" r:id="rId33"/>
    <p:sldId id="324" r:id="rId34"/>
    <p:sldId id="325" r:id="rId35"/>
  </p:sldIdLst>
  <p:sldSz cx="9144000" cy="6858000" type="screen4x3"/>
  <p:notesSz cx="6858000" cy="9144000"/>
  <p:custDataLst>
    <p:tags r:id="rId3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18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D9D23B-2B4F-4311-8D3B-CE5FE326C4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9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838FB-7876-4E9B-A2AD-5BBB90553BE2}" type="slidenum">
              <a:rPr lang="ru-RU"/>
              <a:pPr/>
              <a:t>1</a:t>
            </a:fld>
            <a:endParaRPr 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2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EAEFD-D776-4212-B79B-974DF52EB151}" type="slidenum">
              <a:rPr lang="ru-RU"/>
              <a:pPr/>
              <a:t>2</a:t>
            </a:fld>
            <a:endParaRPr lang="ru-RU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08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3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81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4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58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E990E-AC89-4CD6-B4E1-9DE23AD39A84}" type="slidenum">
              <a:rPr lang="ru-RU"/>
              <a:pPr/>
              <a:t>9</a:t>
            </a:fld>
            <a:endParaRPr lang="ru-RU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29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F3400-F1FE-4295-858F-E785D749D943}" type="slidenum">
              <a:rPr lang="ru-RU"/>
              <a:pPr/>
              <a:t>34</a:t>
            </a:fld>
            <a:endParaRPr lang="ru-RU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0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0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28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4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092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2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24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13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206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31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442913" indent="-442913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944688" indent="-228600" algn="l" rtl="0" fontAlgn="base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526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yzkum/informacni-zdroje-pro-vyzkum-info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muni.cz/ezdroje/vzdaleny_pristup/?lang=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roam.cz/" TargetMode="External"/><Relationship Id="rId2" Type="http://schemas.openxmlformats.org/officeDocument/2006/relationships/hyperlink" Target="http://shibboleth.net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ta2wafcbAdJmw_A_RLH2T12XglPcRS0X76e8DFBdOA/edit#gi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p.cz/ebooks.php" TargetMode="External"/><Relationship Id="rId2" Type="http://schemas.openxmlformats.org/officeDocument/2006/relationships/hyperlink" Target="http://www.aip.cz/ejournals.ph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jinonice.cuni.cz/" TargetMode="External"/><Relationship Id="rId2" Type="http://schemas.openxmlformats.org/officeDocument/2006/relationships/hyperlink" Target="http://eknihy.knihovna.cz/kniha/elektronicke-informacni-zdroj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>
                <a:solidFill>
                  <a:srgbClr val="FFFF00"/>
                </a:solidFill>
              </a:rPr>
              <a:t>Elektronické informační zdroje (VIKBA25)</a:t>
            </a:r>
            <a:endParaRPr lang="uk-UA" sz="4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25. </a:t>
            </a:r>
            <a:r>
              <a:rPr lang="cs-CZ" b="1" dirty="0">
                <a:latin typeface="Tahoma" panose="020B0604030504040204" pitchFamily="34" charset="0"/>
              </a:rPr>
              <a:t>září </a:t>
            </a:r>
            <a:r>
              <a:rPr lang="cs-CZ" b="1" dirty="0" smtClean="0">
                <a:latin typeface="Tahoma" panose="020B0604030504040204" pitchFamily="34" charset="0"/>
              </a:rPr>
              <a:t>2015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1. úvod do problematiky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Charakteristika EIZ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EIZ = elektronické informační zdroje, e-zdroje, databáze (???)</a:t>
            </a:r>
          </a:p>
          <a:p>
            <a:r>
              <a:rPr lang="cs-CZ"/>
              <a:t>EIZ = informační zdroje v digitální podobě dostupné pomocí strojově čitelných nosičů nebo sítí</a:t>
            </a:r>
          </a:p>
          <a:p>
            <a:pPr lvl="1"/>
            <a:r>
              <a:rPr lang="cs-CZ"/>
              <a:t>nosiče - CD, DVD, paměťové karty,…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sítě</a:t>
            </a:r>
            <a:r>
              <a:rPr lang="cs-CZ"/>
              <a:t> – intranet, internet</a:t>
            </a:r>
          </a:p>
          <a:p>
            <a:r>
              <a:rPr lang="cs-CZ"/>
              <a:t>EIZ z pohledu katalogizace = druh dokumentu při katalogizaci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volně dostupné x profesionální</a:t>
            </a:r>
          </a:p>
          <a:p>
            <a:pPr>
              <a:buFontTx/>
              <a:buNone/>
            </a:pPr>
            <a:endParaRPr lang="cs-CZ" sz="1600" dirty="0"/>
          </a:p>
          <a:p>
            <a:r>
              <a:rPr lang="cs-CZ" b="1" dirty="0"/>
              <a:t>volně </a:t>
            </a:r>
            <a:r>
              <a:rPr lang="cs-CZ" b="1" dirty="0" smtClean="0"/>
              <a:t>dostupné</a:t>
            </a:r>
            <a:endParaRPr lang="cs-CZ" dirty="0"/>
          </a:p>
          <a:p>
            <a:pPr lvl="1"/>
            <a:r>
              <a:rPr lang="cs-CZ" dirty="0"/>
              <a:t>volně na internetu, volně dostupné DB</a:t>
            </a:r>
          </a:p>
          <a:p>
            <a:pPr lvl="1"/>
            <a:r>
              <a:rPr lang="cs-CZ" dirty="0"/>
              <a:t>vytvářeny profesionály, ale také laiky</a:t>
            </a:r>
          </a:p>
          <a:p>
            <a:pPr lvl="1"/>
            <a:r>
              <a:rPr lang="cs-CZ" dirty="0"/>
              <a:t>kvalitní x nekvalitní (???)</a:t>
            </a:r>
          </a:p>
          <a:p>
            <a:pPr lvl="1"/>
            <a:r>
              <a:rPr lang="cs-CZ" dirty="0"/>
              <a:t>nutno ověřovat ve více zdrojích, prověřit také zdroj</a:t>
            </a:r>
          </a:p>
          <a:p>
            <a:pPr lvl="1"/>
            <a:r>
              <a:rPr lang="cs-CZ" dirty="0"/>
              <a:t>plné texty, sekundární informace</a:t>
            </a:r>
          </a:p>
          <a:p>
            <a:pPr lvl="1"/>
            <a:r>
              <a:rPr lang="cs-CZ" dirty="0"/>
              <a:t>příklady</a:t>
            </a:r>
            <a:r>
              <a:rPr lang="cs-CZ" dirty="0" smtClean="0"/>
              <a:t>???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Příklady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Thesis.cz</a:t>
            </a:r>
          </a:p>
          <a:p>
            <a:r>
              <a:rPr lang="cs-CZ"/>
              <a:t>Wikipedia</a:t>
            </a:r>
          </a:p>
          <a:p>
            <a:r>
              <a:rPr lang="cs-CZ"/>
              <a:t>katalogy knihoven</a:t>
            </a:r>
          </a:p>
          <a:p>
            <a:r>
              <a:rPr lang="cs-CZ"/>
              <a:t>Repozitář.cz</a:t>
            </a:r>
          </a:p>
          <a:p>
            <a:r>
              <a:rPr lang="cs-CZ"/>
              <a:t>Oapen</a:t>
            </a:r>
          </a:p>
          <a:p>
            <a:r>
              <a:rPr lang="cs-CZ"/>
              <a:t>...</a:t>
            </a:r>
          </a:p>
        </p:txBody>
      </p:sp>
      <p:pic>
        <p:nvPicPr>
          <p:cNvPr id="517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281238"/>
            <a:ext cx="19335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300663"/>
            <a:ext cx="2105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profesionální (komerční)</a:t>
            </a:r>
          </a:p>
          <a:p>
            <a:pPr lvl="1"/>
            <a:r>
              <a:rPr lang="cs-CZ"/>
              <a:t>databáze, digitální knihovny</a:t>
            </a:r>
          </a:p>
          <a:p>
            <a:pPr lvl="1"/>
            <a:r>
              <a:rPr lang="cs-CZ"/>
              <a:t>vytvářené profesionály</a:t>
            </a:r>
          </a:p>
          <a:p>
            <a:pPr lvl="1"/>
            <a:r>
              <a:rPr lang="cs-CZ"/>
              <a:t>kvalitní, ověřené a aktuální informace!!!</a:t>
            </a:r>
          </a:p>
          <a:p>
            <a:pPr lvl="1"/>
            <a:r>
              <a:rPr lang="cs-CZ"/>
              <a:t>e-journals (zejména FT článků), e-books</a:t>
            </a:r>
          </a:p>
          <a:p>
            <a:pPr lvl="1"/>
            <a:r>
              <a:rPr lang="cs-CZ"/>
              <a:t>z velké části nabízí plné texty, ale také pouze anotace</a:t>
            </a:r>
            <a:r>
              <a:rPr lang="en-US"/>
              <a:t> </a:t>
            </a:r>
            <a:r>
              <a:rPr lang="cs-CZ"/>
              <a:t>(nebo kombinace) a bibliografické údaje (Ulrich</a:t>
            </a:r>
            <a:r>
              <a:rPr lang="en-US"/>
              <a:t>’</a:t>
            </a:r>
            <a:r>
              <a:rPr lang="cs-CZ"/>
              <a:t>s PCI)</a:t>
            </a:r>
          </a:p>
          <a:p>
            <a:pPr lvl="1"/>
            <a:r>
              <a:rPr lang="cs-CZ"/>
              <a:t>přístup přes klientská rozhraní, databázová centra, intranet nebo strojově čitelné nosiče</a:t>
            </a:r>
          </a:p>
          <a:p>
            <a:pPr lvl="1"/>
            <a:r>
              <a:rPr lang="cs-CZ"/>
              <a:t>placené, velmi drahé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kvalitní informace = zboží</a:t>
            </a:r>
          </a:p>
          <a:p>
            <a:r>
              <a:rPr lang="cs-CZ"/>
              <a:t>tvorba informací něco stojí</a:t>
            </a:r>
          </a:p>
          <a:p>
            <a:r>
              <a:rPr lang="cs-CZ"/>
              <a:t>komerční zájmy vydavatelů</a:t>
            </a:r>
          </a:p>
          <a:p>
            <a:r>
              <a:rPr lang="cs-CZ"/>
              <a:t>dříve financování jednodušší, komplikace s rozvojem internetu</a:t>
            </a:r>
          </a:p>
          <a:p>
            <a:r>
              <a:rPr lang="cs-CZ"/>
              <a:t>snadná replikace dat</a:t>
            </a:r>
          </a:p>
          <a:p>
            <a:r>
              <a:rPr lang="cs-CZ"/>
              <a:t>nové cesty, jak zpoplatnit informace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přístupů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data na nosiči = platba za ks</a:t>
            </a:r>
          </a:p>
          <a:p>
            <a:r>
              <a:rPr lang="cs-CZ"/>
              <a:t>zpřístupnění v síti</a:t>
            </a:r>
          </a:p>
          <a:p>
            <a:pPr lvl="1"/>
            <a:r>
              <a:rPr lang="cs-CZ"/>
              <a:t>databázová centra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klientská rozhraní</a:t>
            </a:r>
          </a:p>
          <a:p>
            <a:pPr lvl="1"/>
            <a:r>
              <a:rPr lang="cs-CZ"/>
              <a:t>intranet instituce</a:t>
            </a:r>
          </a:p>
          <a:p>
            <a:pPr lvl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jednorázový nákup (např. CD, DVD)</a:t>
            </a:r>
          </a:p>
          <a:p>
            <a:r>
              <a:rPr lang="cs-CZ" dirty="0"/>
              <a:t>časově omezený přístup</a:t>
            </a:r>
          </a:p>
          <a:p>
            <a:pPr lvl="1"/>
            <a:r>
              <a:rPr lang="cs-CZ" dirty="0"/>
              <a:t>na určitou dobu (měsíc, rok,…)</a:t>
            </a:r>
          </a:p>
          <a:p>
            <a:pPr lvl="1"/>
            <a:r>
              <a:rPr lang="cs-CZ" dirty="0"/>
              <a:t>cena dle velikosti instituce a počtu potenciálních uživatelů nebo </a:t>
            </a:r>
            <a:r>
              <a:rPr lang="cs-CZ" dirty="0" smtClean="0"/>
              <a:t>přístupů</a:t>
            </a:r>
          </a:p>
          <a:p>
            <a:pPr lvl="2"/>
            <a:r>
              <a:rPr lang="cs-CZ" dirty="0" smtClean="0"/>
              <a:t>FTE (Full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Equivalent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počet souběžných přístupů</a:t>
            </a:r>
          </a:p>
          <a:p>
            <a:pPr lvl="1"/>
            <a:r>
              <a:rPr lang="cs-CZ" dirty="0"/>
              <a:t>platba za archiv, platba jen za omezený přístup (např. kolekce)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/>
              <a:t>platba za využití</a:t>
            </a:r>
          </a:p>
          <a:p>
            <a:pPr lvl="1"/>
            <a:r>
              <a:rPr lang="cs-CZ"/>
              <a:t>pay-per-click, pay-as-you-go, pay-by-use</a:t>
            </a:r>
          </a:p>
          <a:p>
            <a:pPr lvl="1"/>
            <a:r>
              <a:rPr lang="cs-CZ"/>
              <a:t>platí se za stažení dokumentu nebo využití zdroje</a:t>
            </a:r>
          </a:p>
          <a:p>
            <a:pPr lvl="1"/>
            <a:r>
              <a:rPr lang="cs-CZ"/>
              <a:t>mikroplatby</a:t>
            </a:r>
          </a:p>
          <a:p>
            <a:pPr lvl="1"/>
            <a:r>
              <a:rPr lang="cs-CZ"/>
              <a:t>pro velké instituce nevýhodný</a:t>
            </a:r>
          </a:p>
          <a:p>
            <a:r>
              <a:rPr lang="cs-CZ"/>
              <a:t>nákup tištěné verze časopisu</a:t>
            </a:r>
          </a:p>
          <a:p>
            <a:pPr lvl="1"/>
            <a:r>
              <a:rPr lang="cs-CZ"/>
              <a:t>on-line verze zdarma nebo se slevou</a:t>
            </a:r>
          </a:p>
          <a:p>
            <a:r>
              <a:rPr lang="cs-CZ"/>
              <a:t>nové modely platby za e-knihy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 EIZ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 vlastních zdrojů instituce</a:t>
            </a:r>
          </a:p>
          <a:p>
            <a:r>
              <a:rPr lang="cs-CZ"/>
              <a:t>grant + spoluúčast instituce</a:t>
            </a:r>
          </a:p>
          <a:p>
            <a:r>
              <a:rPr lang="cs-CZ"/>
              <a:t>plně hrazeno z grantu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licencí EIZ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institucionální licence</a:t>
            </a:r>
          </a:p>
          <a:p>
            <a:pPr lvl="1"/>
            <a:r>
              <a:rPr lang="cs-CZ" dirty="0"/>
              <a:t>platná pro jednu instituci</a:t>
            </a:r>
          </a:p>
          <a:p>
            <a:r>
              <a:rPr lang="cs-CZ" dirty="0" err="1"/>
              <a:t>konzorcionální</a:t>
            </a:r>
            <a:r>
              <a:rPr lang="cs-CZ" dirty="0"/>
              <a:t> licence</a:t>
            </a:r>
          </a:p>
          <a:p>
            <a:pPr lvl="1"/>
            <a:r>
              <a:rPr lang="cs-CZ" dirty="0" err="1"/>
              <a:t>konzorcia</a:t>
            </a:r>
            <a:r>
              <a:rPr lang="cs-CZ" dirty="0"/>
              <a:t> více institucí</a:t>
            </a:r>
          </a:p>
          <a:p>
            <a:pPr lvl="1"/>
            <a:r>
              <a:rPr lang="cs-CZ" dirty="0"/>
              <a:t>rozdělení nákladů na pořízení e-zdroje</a:t>
            </a:r>
          </a:p>
          <a:p>
            <a:pPr lvl="1"/>
            <a:r>
              <a:rPr lang="cs-CZ" dirty="0"/>
              <a:t>v současnosti hodně využíváno</a:t>
            </a:r>
          </a:p>
          <a:p>
            <a:r>
              <a:rPr lang="cs-CZ" dirty="0"/>
              <a:t>národní licence</a:t>
            </a:r>
          </a:p>
          <a:p>
            <a:pPr lvl="1"/>
            <a:r>
              <a:rPr lang="cs-CZ" dirty="0"/>
              <a:t>celostátní, pro vybrané typy institucí</a:t>
            </a:r>
          </a:p>
          <a:p>
            <a:pPr lvl="1"/>
            <a:r>
              <a:rPr lang="cs-CZ" dirty="0"/>
              <a:t>LI (2000-2004), 1N (2005-2008), </a:t>
            </a:r>
            <a:r>
              <a:rPr lang="cs-CZ" dirty="0">
                <a:hlinkClick r:id="rId2"/>
              </a:rPr>
              <a:t>INFOZ</a:t>
            </a:r>
            <a:r>
              <a:rPr lang="cs-CZ" dirty="0"/>
              <a:t> (2009-2011), 2012 OP </a:t>
            </a:r>
            <a:r>
              <a:rPr lang="cs-CZ" dirty="0" err="1"/>
              <a:t>VaVPI</a:t>
            </a:r>
            <a:r>
              <a:rPr lang="cs-CZ" dirty="0"/>
              <a:t> (přírodní</a:t>
            </a:r>
            <a:r>
              <a:rPr lang="cs-CZ" dirty="0" smtClean="0"/>
              <a:t>),…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Harmonogram kurzu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každý pátek 9:10 – 10:50</a:t>
            </a:r>
          </a:p>
          <a:p>
            <a:r>
              <a:rPr lang="cs-CZ" dirty="0" smtClean="0"/>
              <a:t>přednášky </a:t>
            </a:r>
            <a:r>
              <a:rPr lang="cs-CZ" dirty="0"/>
              <a:t>pro kombinované:</a:t>
            </a:r>
          </a:p>
          <a:p>
            <a:pPr lvl="1"/>
            <a:r>
              <a:rPr lang="cs-CZ" dirty="0" smtClean="0"/>
              <a:t>25.9. 16.10., 6.11., 27.11.</a:t>
            </a:r>
          </a:p>
          <a:p>
            <a:r>
              <a:rPr lang="cs-CZ" dirty="0" smtClean="0"/>
              <a:t>hodina u PC???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Ceny za EIZ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stovky tisíc až miliony za rok</a:t>
            </a:r>
          </a:p>
          <a:p>
            <a:pPr lvl="1"/>
            <a:r>
              <a:rPr lang="cs-CZ" dirty="0"/>
              <a:t>dle kvality a cenové politiky </a:t>
            </a:r>
            <a:r>
              <a:rPr lang="cs-CZ" dirty="0" smtClean="0"/>
              <a:t>producenta</a:t>
            </a:r>
          </a:p>
          <a:p>
            <a:pPr lvl="1"/>
            <a:r>
              <a:rPr lang="cs-CZ" dirty="0" smtClean="0"/>
              <a:t>výběrová řízení</a:t>
            </a:r>
            <a:endParaRPr lang="cs-CZ" dirty="0"/>
          </a:p>
          <a:p>
            <a:r>
              <a:rPr lang="cs-CZ" dirty="0"/>
              <a:t>meziroční nárůst </a:t>
            </a:r>
            <a:r>
              <a:rPr lang="cs-CZ" dirty="0" smtClean="0"/>
              <a:t>3-5</a:t>
            </a:r>
            <a:r>
              <a:rPr lang="en-US" dirty="0" smtClean="0"/>
              <a:t>%</a:t>
            </a:r>
            <a:endParaRPr lang="cs-CZ" dirty="0" smtClean="0"/>
          </a:p>
          <a:p>
            <a:r>
              <a:rPr lang="cs-CZ" dirty="0" smtClean="0"/>
              <a:t>realizace </a:t>
            </a:r>
            <a:r>
              <a:rPr lang="cs-CZ" dirty="0"/>
              <a:t>nákupu</a:t>
            </a:r>
          </a:p>
          <a:p>
            <a:pPr lvl="1"/>
            <a:r>
              <a:rPr lang="cs-CZ" dirty="0"/>
              <a:t>zprostředkovatelé – cena se navýší o provizi, kompletní servis a jednání s producentem na straně prostředníka (např. </a:t>
            </a:r>
            <a:r>
              <a:rPr lang="cs-CZ" dirty="0" err="1"/>
              <a:t>AiP</a:t>
            </a:r>
            <a:r>
              <a:rPr lang="cs-CZ" dirty="0"/>
              <a:t>, SUWECO, </a:t>
            </a:r>
            <a:r>
              <a:rPr lang="cs-CZ" dirty="0" err="1"/>
              <a:t>Medistyl</a:t>
            </a:r>
            <a:r>
              <a:rPr lang="cs-CZ" dirty="0"/>
              <a:t>,...)</a:t>
            </a:r>
          </a:p>
          <a:p>
            <a:pPr lvl="1"/>
            <a:r>
              <a:rPr lang="cs-CZ" dirty="0"/>
              <a:t>knihovna - odpadá provize, nutná znalost angličtiny, dovednost vyjednávat, umět hledat, časově náročné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Řízení přístupu k placeným EIZ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heslo</a:t>
            </a:r>
          </a:p>
          <a:p>
            <a:pPr lvl="1"/>
            <a:r>
              <a:rPr lang="cs-CZ"/>
              <a:t>příliš se nepoužívá, možné zneužití</a:t>
            </a:r>
          </a:p>
          <a:p>
            <a:pPr lvl="1"/>
            <a:r>
              <a:rPr lang="cs-CZ"/>
              <a:t>nutno generovat heslo pro každého uživatele</a:t>
            </a:r>
          </a:p>
          <a:p>
            <a:pPr lvl="1"/>
            <a:r>
              <a:rPr lang="cs-CZ"/>
              <a:t>zkušební přístupy (dočasné univerzální heslo)</a:t>
            </a:r>
          </a:p>
          <a:p>
            <a:r>
              <a:rPr lang="cs-CZ"/>
              <a:t>rozsah IP</a:t>
            </a:r>
          </a:p>
          <a:p>
            <a:pPr lvl="1"/>
            <a:r>
              <a:rPr lang="cs-CZ"/>
              <a:t>přístup pro celou univerzitu, fakultu, pracoviště, konkrétní PC</a:t>
            </a:r>
          </a:p>
          <a:p>
            <a:pPr lvl="1"/>
            <a:r>
              <a:rPr lang="cs-CZ"/>
              <a:t>nutno nahlásit producentovi</a:t>
            </a:r>
          </a:p>
          <a:p>
            <a:pPr lvl="1"/>
            <a:r>
              <a:rPr lang="cs-CZ"/>
              <a:t>nejčastěji používané</a:t>
            </a:r>
          </a:p>
          <a:p>
            <a:pPr lvl="1"/>
            <a:r>
              <a:rPr lang="cs-CZ"/>
              <a:t>rozsah MU 147.251.*.*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Vzdálený přístup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přístup z domova</a:t>
            </a:r>
          </a:p>
          <a:p>
            <a:r>
              <a:rPr lang="cs-CZ" dirty="0"/>
              <a:t>přidělení práv na určitou </a:t>
            </a:r>
            <a:r>
              <a:rPr lang="cs-CZ" dirty="0" smtClean="0"/>
              <a:t>dobu</a:t>
            </a:r>
          </a:p>
          <a:p>
            <a:r>
              <a:rPr lang="cs-CZ" dirty="0" smtClean="0"/>
              <a:t>více </a:t>
            </a:r>
            <a:r>
              <a:rPr lang="cs-CZ" dirty="0" err="1"/>
              <a:t>info</a:t>
            </a:r>
            <a:r>
              <a:rPr lang="cs-CZ" dirty="0"/>
              <a:t> o VP na </a:t>
            </a:r>
            <a:r>
              <a:rPr lang="cs-CZ" dirty="0">
                <a:hlinkClick r:id="rId2"/>
              </a:rPr>
              <a:t>e-zdroje MU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nutno nastavit prohlížeč, vždy nutná autentizace, složitější způsob, na úroveň fakult</a:t>
            </a:r>
          </a:p>
          <a:p>
            <a:r>
              <a:rPr lang="cs-CZ" b="1" dirty="0"/>
              <a:t>EZ-</a:t>
            </a:r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jemnější nastavení práv</a:t>
            </a:r>
          </a:p>
          <a:p>
            <a:r>
              <a:rPr lang="cs-CZ" sz="2600" b="1" dirty="0" err="1" smtClean="0"/>
              <a:t>OpenVPN</a:t>
            </a:r>
            <a:r>
              <a:rPr lang="cs-CZ" sz="2600" b="1" dirty="0" smtClean="0"/>
              <a:t> </a:t>
            </a:r>
            <a:r>
              <a:rPr lang="cs-CZ" sz="2600" dirty="0" smtClean="0"/>
              <a:t>(dříve VPN)</a:t>
            </a:r>
            <a:endParaRPr lang="cs-CZ" sz="2600" dirty="0"/>
          </a:p>
          <a:p>
            <a:pPr lvl="1"/>
            <a:r>
              <a:rPr lang="cs-CZ" dirty="0"/>
              <a:t>vytvoření šifrovaného „tunelu“ mezi uživatelem a serverem, PC klienta se tváří jako součást sítě instituce, jednoduchá instalace a zprovoznění (instalační soubor)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Shibboleth</a:t>
            </a:r>
            <a:endParaRPr lang="cs-CZ" b="1" dirty="0"/>
          </a:p>
          <a:p>
            <a:pPr lvl="1"/>
            <a:r>
              <a:rPr lang="cs-CZ" dirty="0"/>
              <a:t>pouze k vybraným zdrojům</a:t>
            </a:r>
          </a:p>
          <a:p>
            <a:pPr lvl="1"/>
            <a:r>
              <a:rPr lang="cs-CZ" dirty="0"/>
              <a:t>získává velkou podporu u producentů </a:t>
            </a:r>
            <a:r>
              <a:rPr lang="cs-CZ" dirty="0" smtClean="0"/>
              <a:t>EIZ</a:t>
            </a:r>
          </a:p>
          <a:p>
            <a:pPr lvl="1"/>
            <a:r>
              <a:rPr lang="cs-CZ" dirty="0" smtClean="0">
                <a:hlinkClick r:id="rId2"/>
              </a:rPr>
              <a:t>http://shibboleth.net</a:t>
            </a:r>
            <a:endParaRPr lang="cs-CZ" dirty="0"/>
          </a:p>
          <a:p>
            <a:r>
              <a:rPr lang="cs-CZ" b="1" dirty="0" err="1"/>
              <a:t>Eduroam</a:t>
            </a:r>
            <a:endParaRPr lang="cs-CZ" b="1" dirty="0"/>
          </a:p>
          <a:p>
            <a:pPr lvl="1"/>
            <a:r>
              <a:rPr lang="cs-CZ" dirty="0"/>
              <a:t>podpora všech významných univerzit</a:t>
            </a:r>
          </a:p>
          <a:p>
            <a:pPr lvl="1"/>
            <a:r>
              <a:rPr lang="cs-CZ" dirty="0"/>
              <a:t>možnost připojit se k domovské síti z jiné univerzity</a:t>
            </a:r>
          </a:p>
          <a:p>
            <a:pPr lvl="1"/>
            <a:r>
              <a:rPr lang="cs-CZ" dirty="0"/>
              <a:t>práva přístupu ke </a:t>
            </a:r>
            <a:r>
              <a:rPr lang="cs-CZ" dirty="0" smtClean="0"/>
              <a:t>zdrojům</a:t>
            </a:r>
          </a:p>
          <a:p>
            <a:pPr lvl="1"/>
            <a:r>
              <a:rPr lang="cs-CZ" dirty="0" smtClean="0">
                <a:hlinkClick r:id="rId3"/>
              </a:rPr>
              <a:t>http://www.eduroam.cz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specifické pro každý zdroj</a:t>
            </a:r>
          </a:p>
          <a:p>
            <a:r>
              <a:rPr lang="cs-CZ"/>
              <a:t>pouze pro studenty a zaměstnance instituce</a:t>
            </a:r>
          </a:p>
          <a:p>
            <a:r>
              <a:rPr lang="cs-CZ"/>
              <a:t>využívání jen pro osobní potřebu (pro studium nebo výzkum)</a:t>
            </a:r>
          </a:p>
          <a:p>
            <a:r>
              <a:rPr lang="cs-CZ">
                <a:solidFill>
                  <a:srgbClr val="FF1901"/>
                </a:solidFill>
              </a:rPr>
              <a:t>nelze</a:t>
            </a:r>
            <a:r>
              <a:rPr lang="cs-CZ"/>
              <a:t>:</a:t>
            </a:r>
          </a:p>
          <a:p>
            <a:pPr lvl="1"/>
            <a:r>
              <a:rPr lang="cs-CZ"/>
              <a:t>hromadně stahovat!!!</a:t>
            </a:r>
          </a:p>
          <a:p>
            <a:pPr lvl="1"/>
            <a:r>
              <a:rPr lang="cs-CZ"/>
              <a:t>budovat lokální archivy!!!</a:t>
            </a:r>
          </a:p>
          <a:p>
            <a:pPr lvl="1"/>
            <a:r>
              <a:rPr lang="cs-CZ"/>
              <a:t>poskytovat data třetím stranám!!!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 - sankce</a:t>
            </a:r>
          </a:p>
        </p:txBody>
      </p:sp>
      <p:sp>
        <p:nvSpPr>
          <p:cNvPr id="507907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zamezení přístupu</a:t>
            </a:r>
          </a:p>
        </p:txBody>
      </p:sp>
      <p:pic>
        <p:nvPicPr>
          <p:cNvPr id="507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2952750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7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81300"/>
            <a:ext cx="2713038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7910" name="AutoShape 6"/>
          <p:cNvSpPr>
            <a:spLocks noChangeAspect="1" noChangeArrowheads="1"/>
          </p:cNvSpPr>
          <p:nvPr/>
        </p:nvSpPr>
        <p:spPr bwMode="auto">
          <a:xfrm>
            <a:off x="5437188" y="5373688"/>
            <a:ext cx="3455987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128713" indent="-4191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536700" indent="-22860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944688" indent="-22860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352675" indent="-22860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8098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32670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7242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41814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/>
              <a:t>vysoká pokuta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/>
      <p:bldP spid="5079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Kontrola vydavateli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monitoring přístupů</a:t>
            </a:r>
          </a:p>
          <a:p>
            <a:r>
              <a:rPr lang="cs-CZ"/>
              <a:t>monitoring stažených dat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terciální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930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databází dle obsahu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bibliografické</a:t>
            </a:r>
          </a:p>
          <a:p>
            <a:r>
              <a:rPr lang="cs-CZ"/>
              <a:t>abstraktové</a:t>
            </a:r>
          </a:p>
          <a:p>
            <a:r>
              <a:rPr lang="cs-CZ"/>
              <a:t>fulltextové</a:t>
            </a:r>
          </a:p>
          <a:p>
            <a:r>
              <a:rPr lang="cs-CZ"/>
              <a:t>faktografické</a:t>
            </a:r>
          </a:p>
          <a:p>
            <a:pPr lvl="1"/>
            <a:r>
              <a:rPr lang="cs-CZ"/>
              <a:t>numerické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statistická a matematická data</a:t>
            </a:r>
          </a:p>
          <a:p>
            <a:pPr lvl="1"/>
            <a:r>
              <a:rPr lang="cs-CZ"/>
              <a:t>fakta</a:t>
            </a:r>
            <a:endParaRPr lang="cs-CZ" sz="2000"/>
          </a:p>
          <a:p>
            <a:pPr lvl="1"/>
            <a:r>
              <a:rPr lang="cs-CZ"/>
              <a:t>adresáře, katalogy a rejstříky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katalogy producentů, adresáře firem,…)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544393"/>
          </a:xfrm>
        </p:spPr>
        <p:txBody>
          <a:bodyPr/>
          <a:lstStyle/>
          <a:p>
            <a:r>
              <a:rPr lang="cs-CZ" sz="3300" dirty="0" smtClean="0"/>
              <a:t>tvorba medailonků autorů</a:t>
            </a:r>
            <a:endParaRPr lang="cs-CZ" sz="3300" dirty="0"/>
          </a:p>
          <a:p>
            <a:pPr lvl="1"/>
            <a:r>
              <a:rPr lang="cs-CZ" sz="2200" dirty="0" smtClean="0"/>
              <a:t>ve spolupráci s MZK – projekt OKO</a:t>
            </a:r>
          </a:p>
          <a:p>
            <a:pPr lvl="1"/>
            <a:r>
              <a:rPr lang="cs-CZ" sz="2200" dirty="0" smtClean="0"/>
              <a:t>rešerše a ověření informací</a:t>
            </a:r>
          </a:p>
          <a:p>
            <a:pPr lvl="1"/>
            <a:r>
              <a:rPr lang="cs-CZ" sz="2200" dirty="0" smtClean="0"/>
              <a:t>využití různých zdrojů</a:t>
            </a:r>
          </a:p>
          <a:p>
            <a:pPr lvl="1"/>
            <a:r>
              <a:rPr lang="cs-CZ" sz="2200" dirty="0" smtClean="0"/>
              <a:t>tvorba medailonku</a:t>
            </a:r>
          </a:p>
          <a:p>
            <a:pPr lvl="1"/>
            <a:r>
              <a:rPr lang="cs-CZ" sz="2200" dirty="0" smtClean="0"/>
              <a:t>individuální projekt</a:t>
            </a:r>
          </a:p>
          <a:p>
            <a:pPr lvl="1"/>
            <a:r>
              <a:rPr lang="cs-CZ" sz="2200" dirty="0" smtClean="0">
                <a:hlinkClick r:id="rId3"/>
              </a:rPr>
              <a:t>seznam </a:t>
            </a:r>
            <a:r>
              <a:rPr lang="en-US" sz="2200" dirty="0" err="1" smtClean="0">
                <a:hlinkClick r:id="rId3"/>
              </a:rPr>
              <a:t>autor</a:t>
            </a:r>
            <a:r>
              <a:rPr lang="cs-CZ" sz="2200" dirty="0" smtClean="0">
                <a:hlinkClick r:id="rId3"/>
              </a:rPr>
              <a:t>ů </a:t>
            </a:r>
            <a:r>
              <a:rPr lang="cs-CZ" sz="2200" dirty="0" smtClean="0"/>
              <a:t>– registrace do 9.10.2015</a:t>
            </a:r>
            <a:endParaRPr lang="cs-CZ" sz="2200" dirty="0" smtClean="0"/>
          </a:p>
          <a:p>
            <a:pPr lvl="1"/>
            <a:r>
              <a:rPr lang="cs-CZ" sz="2800" dirty="0" smtClean="0"/>
              <a:t>odevzdání do 27.11.2015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 dle oborů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univerzální – všeobecné</a:t>
            </a:r>
          </a:p>
          <a:p>
            <a:pPr lvl="1"/>
            <a:r>
              <a:rPr lang="cs-CZ"/>
              <a:t>Proquest, EBSCO, WoK, Scopus</a:t>
            </a:r>
          </a:p>
          <a:p>
            <a:r>
              <a:rPr lang="cs-CZ"/>
              <a:t>multioborové - více oborů</a:t>
            </a:r>
          </a:p>
          <a:p>
            <a:pPr lvl="1"/>
            <a:r>
              <a:rPr lang="cs-CZ"/>
              <a:t>OJO, CJO, Sage</a:t>
            </a:r>
          </a:p>
          <a:p>
            <a:r>
              <a:rPr lang="cs-CZ"/>
              <a:t>oborové – 1 obor</a:t>
            </a:r>
          </a:p>
          <a:p>
            <a:pPr lvl="1"/>
            <a:r>
              <a:rPr lang="cs-CZ"/>
              <a:t>LISA (knihovnictví a infověda)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EIZ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e-journals </a:t>
            </a:r>
          </a:p>
          <a:p>
            <a:pPr lvl="1"/>
            <a:r>
              <a:rPr lang="cs-CZ">
                <a:hlinkClick r:id="rId2"/>
              </a:rPr>
              <a:t>databáze článků</a:t>
            </a:r>
            <a:r>
              <a:rPr lang="cs-CZ"/>
              <a:t> (OJO, CJO, Proquest,…)</a:t>
            </a:r>
          </a:p>
          <a:p>
            <a:pPr lvl="1"/>
            <a:r>
              <a:rPr lang="cs-CZ"/>
              <a:t>předplatné</a:t>
            </a:r>
          </a:p>
          <a:p>
            <a:pPr lvl="1"/>
            <a:r>
              <a:rPr lang="cs-CZ"/>
              <a:t>(ne)zachován archiv (trvalý nákup)</a:t>
            </a:r>
          </a:p>
          <a:p>
            <a:r>
              <a:rPr lang="cs-CZ"/>
              <a:t>e-books</a:t>
            </a:r>
          </a:p>
          <a:p>
            <a:pPr lvl="1"/>
            <a:r>
              <a:rPr lang="cs-CZ">
                <a:hlinkClick r:id="rId3"/>
              </a:rPr>
              <a:t>databáze knih</a:t>
            </a:r>
            <a:r>
              <a:rPr lang="cs-CZ"/>
              <a:t> (Gale, ebrary, Safari,…)</a:t>
            </a:r>
          </a:p>
          <a:p>
            <a:pPr lvl="1"/>
            <a:r>
              <a:rPr lang="cs-CZ"/>
              <a:t>předplatné </a:t>
            </a:r>
            <a:r>
              <a:rPr lang="cs-CZ">
                <a:solidFill>
                  <a:srgbClr val="FF1901"/>
                </a:solidFill>
              </a:rPr>
              <a:t>x</a:t>
            </a:r>
            <a:r>
              <a:rPr lang="cs-CZ"/>
              <a:t> trvalý nákup</a:t>
            </a:r>
          </a:p>
          <a:p>
            <a:r>
              <a:rPr lang="cs-CZ"/>
              <a:t>fakta</a:t>
            </a:r>
          </a:p>
          <a:p>
            <a:pPr lvl="1"/>
            <a:r>
              <a:rPr lang="cs-CZ"/>
              <a:t>encyklopedie, slovníky, rejstříky, adresáře,…</a:t>
            </a:r>
          </a:p>
          <a:p>
            <a:pPr lvl="1"/>
            <a:r>
              <a:rPr lang="cs-CZ"/>
              <a:t>konkrétní informace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Jak pořizovat databáze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kontrola, duplicit v různých DB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seznamy časopisů v DB včetně pokrytí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kvalita nebo kvantita???</a:t>
            </a:r>
          </a:p>
          <a:p>
            <a:pPr>
              <a:lnSpc>
                <a:spcPct val="110000"/>
              </a:lnSpc>
            </a:pPr>
            <a:r>
              <a:rPr lang="cs-CZ" dirty="0"/>
              <a:t>požadovat zkušební přístup</a:t>
            </a:r>
          </a:p>
          <a:p>
            <a:pPr>
              <a:lnSpc>
                <a:spcPct val="110000"/>
              </a:lnSpc>
            </a:pPr>
            <a:r>
              <a:rPr lang="cs-CZ" dirty="0"/>
              <a:t>preferovat trvalý archiv/nákup</a:t>
            </a:r>
          </a:p>
          <a:p>
            <a:pPr>
              <a:lnSpc>
                <a:spcPct val="110000"/>
              </a:lnSpc>
            </a:pPr>
            <a:r>
              <a:rPr lang="cs-CZ" dirty="0"/>
              <a:t>racionálně zhodnotit naše možnosti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počty přístupů, IP adres,…</a:t>
            </a:r>
          </a:p>
          <a:p>
            <a:pPr>
              <a:lnSpc>
                <a:spcPct val="110000"/>
              </a:lnSpc>
            </a:pPr>
            <a:r>
              <a:rPr lang="cs-CZ" dirty="0"/>
              <a:t>musí být poptávka</a:t>
            </a:r>
            <a:r>
              <a:rPr lang="cs-CZ" sz="2600" dirty="0"/>
              <a:t> (analýza, průzkum)</a:t>
            </a:r>
          </a:p>
          <a:p>
            <a:pPr>
              <a:lnSpc>
                <a:spcPct val="110000"/>
              </a:lnSpc>
            </a:pPr>
            <a:r>
              <a:rPr lang="cs-CZ" dirty="0"/>
              <a:t>dostatečná propagace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jak lze propagovat EIZ?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Příště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významné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515076" name="Picture 4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sp>
        <p:nvSpPr>
          <p:cNvPr id="515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5079" name="Picture 7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15888"/>
            <a:ext cx="6135688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300" dirty="0" smtClean="0"/>
              <a:t>test</a:t>
            </a:r>
            <a:endParaRPr lang="cs-CZ" sz="3300" dirty="0"/>
          </a:p>
          <a:p>
            <a:pPr lvl="1"/>
            <a:r>
              <a:rPr lang="cs-CZ" sz="2700" dirty="0"/>
              <a:t>termíny budou vyhlášeny v </a:t>
            </a:r>
            <a:r>
              <a:rPr lang="cs-CZ" sz="2700" dirty="0" err="1"/>
              <a:t>ISu</a:t>
            </a:r>
            <a:endParaRPr lang="cs-CZ" sz="2700" dirty="0"/>
          </a:p>
          <a:p>
            <a:pPr lvl="1"/>
            <a:r>
              <a:rPr lang="cs-CZ" sz="2700" dirty="0"/>
              <a:t>znalosti z kurzu, fakta a praxe</a:t>
            </a:r>
          </a:p>
          <a:p>
            <a:pPr lvl="1"/>
            <a:r>
              <a:rPr lang="cs-CZ" dirty="0" smtClean="0"/>
              <a:t>18.12.2014 </a:t>
            </a:r>
            <a:r>
              <a:rPr lang="cs-CZ" sz="2000" dirty="0"/>
              <a:t>(1. termín pro obě formy studia)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0085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Úvod do EIZ</a:t>
            </a:r>
          </a:p>
          <a:p>
            <a:pPr lvl="1"/>
            <a:r>
              <a:rPr lang="cs-CZ" dirty="0"/>
              <a:t>terminologie, druhy a dělení EIZ, financování EIZ, aktuální stav EIZ v ČR, význam EIZ</a:t>
            </a:r>
          </a:p>
          <a:p>
            <a:r>
              <a:rPr lang="cs-CZ" dirty="0"/>
              <a:t>Profesionální zdroje informací</a:t>
            </a:r>
          </a:p>
          <a:p>
            <a:pPr lvl="1"/>
            <a:r>
              <a:rPr lang="cs-CZ" dirty="0"/>
              <a:t>databáze, databázová centra</a:t>
            </a:r>
          </a:p>
          <a:p>
            <a:r>
              <a:rPr lang="cs-CZ" dirty="0" smtClean="0"/>
              <a:t>E-knihy</a:t>
            </a:r>
            <a:endParaRPr lang="cs-CZ" dirty="0"/>
          </a:p>
          <a:p>
            <a:pPr lvl="1"/>
            <a:r>
              <a:rPr lang="cs-CZ" dirty="0" smtClean="0"/>
              <a:t>technologie, legislativa, aktuální stav</a:t>
            </a:r>
          </a:p>
          <a:p>
            <a:r>
              <a:rPr lang="cs-CZ" dirty="0" smtClean="0"/>
              <a:t>Open Access</a:t>
            </a:r>
          </a:p>
          <a:p>
            <a:pPr lvl="1"/>
            <a:r>
              <a:rPr lang="cs-CZ" dirty="0" smtClean="0"/>
              <a:t>vymezení, formy, aktuální trendy, 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Nadstavbové </a:t>
            </a:r>
            <a:r>
              <a:rPr lang="cs-CZ" dirty="0"/>
              <a:t>nástroje a služby k EIZ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metavyhledávače</a:t>
            </a:r>
            <a:r>
              <a:rPr lang="cs-CZ" dirty="0"/>
              <a:t>, </a:t>
            </a:r>
            <a:r>
              <a:rPr lang="cs-CZ" dirty="0" err="1" smtClean="0"/>
              <a:t>discovery</a:t>
            </a:r>
            <a:r>
              <a:rPr lang="cs-CZ" dirty="0" smtClean="0"/>
              <a:t> služby, linkovací </a:t>
            </a:r>
            <a:r>
              <a:rPr lang="cs-CZ" dirty="0"/>
              <a:t>nástroje, </a:t>
            </a:r>
            <a:r>
              <a:rPr lang="cs-CZ" dirty="0" smtClean="0"/>
              <a:t>základní </a:t>
            </a:r>
            <a:r>
              <a:rPr lang="cs-CZ" dirty="0"/>
              <a:t>terminologie DK, možnosti přebírání záznamů, internetové projekty (např. Thesis.cz, Google </a:t>
            </a:r>
            <a:r>
              <a:rPr lang="cs-CZ" dirty="0" err="1"/>
              <a:t>Scholar</a:t>
            </a:r>
            <a:r>
              <a:rPr lang="cs-CZ" dirty="0"/>
              <a:t>, Google </a:t>
            </a:r>
            <a:r>
              <a:rPr lang="cs-CZ" dirty="0" err="1"/>
              <a:t>Books</a:t>
            </a:r>
            <a:r>
              <a:rPr lang="cs-CZ" dirty="0"/>
              <a:t>, </a:t>
            </a:r>
            <a:r>
              <a:rPr lang="cs-CZ" dirty="0" err="1"/>
              <a:t>Guttenberg</a:t>
            </a:r>
            <a:r>
              <a:rPr lang="cs-CZ" dirty="0"/>
              <a:t>,…)</a:t>
            </a:r>
          </a:p>
          <a:p>
            <a:pPr>
              <a:lnSpc>
                <a:spcPct val="110000"/>
              </a:lnSpc>
            </a:pPr>
            <a:r>
              <a:rPr lang="cs-CZ" dirty="0"/>
              <a:t>Aktuální trendy v EIZ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změny ve vyhledávání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přístup přes mobilní </a:t>
            </a:r>
            <a:r>
              <a:rPr lang="cs-CZ" dirty="0" smtClean="0"/>
              <a:t>zařízení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Rešerše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vyhledávání informací (zásady), evaluace zdrojů, rešeršní strategie, tvorba rešerší</a:t>
            </a:r>
          </a:p>
          <a:p>
            <a:r>
              <a:rPr lang="cs-CZ" dirty="0" smtClean="0"/>
              <a:t>Citace a plagiátorství</a:t>
            </a:r>
            <a:endParaRPr lang="cs-CZ" dirty="0"/>
          </a:p>
          <a:p>
            <a:pPr lvl="1"/>
            <a:r>
              <a:rPr lang="cs-CZ" dirty="0"/>
              <a:t>citování, citační normy a styly, citační software, webové </a:t>
            </a:r>
            <a:r>
              <a:rPr lang="cs-CZ" dirty="0" err="1"/>
              <a:t>bookmarky</a:t>
            </a:r>
            <a:endParaRPr lang="cs-CZ" dirty="0"/>
          </a:p>
          <a:p>
            <a:r>
              <a:rPr lang="cs-CZ" dirty="0"/>
              <a:t>Hodnocení vědy a výzkumu</a:t>
            </a:r>
          </a:p>
          <a:p>
            <a:pPr lvl="1"/>
            <a:r>
              <a:rPr lang="cs-CZ" dirty="0"/>
              <a:t>citační indexy,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, </a:t>
            </a:r>
            <a:r>
              <a:rPr lang="cs-CZ" dirty="0" err="1"/>
              <a:t>scientometrie</a:t>
            </a:r>
            <a:r>
              <a:rPr lang="cs-CZ" dirty="0"/>
              <a:t>,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literatura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FABIÁN, Ondřej. </a:t>
            </a:r>
            <a:r>
              <a:rPr lang="cs-CZ" sz="2000" i="1" dirty="0"/>
              <a:t>Elektronické informační zdroje</a:t>
            </a:r>
            <a:r>
              <a:rPr lang="cs-CZ" sz="2000" dirty="0"/>
              <a:t> </a:t>
            </a:r>
            <a:r>
              <a:rPr lang="en-US" sz="2000" dirty="0"/>
              <a:t>[online</a:t>
            </a:r>
            <a:r>
              <a:rPr lang="en-US" sz="2000" dirty="0" smtClean="0"/>
              <a:t>].</a:t>
            </a:r>
            <a:r>
              <a:rPr lang="cs-CZ" sz="2000" dirty="0" smtClean="0"/>
              <a:t> Brno: Centrum NAKLIV, KISK FF MU, 2012. </a:t>
            </a:r>
            <a:r>
              <a:rPr lang="en-US" sz="2000" dirty="0" err="1"/>
              <a:t>Dostupn</a:t>
            </a:r>
            <a:r>
              <a:rPr lang="cs-CZ" sz="2000" dirty="0"/>
              <a:t>é </a:t>
            </a:r>
            <a:r>
              <a:rPr lang="cs-CZ" sz="2000" dirty="0" smtClean="0"/>
              <a:t>na </a:t>
            </a:r>
            <a:r>
              <a:rPr lang="cs-CZ" sz="2000" dirty="0" smtClean="0">
                <a:hlinkClick r:id="rId2"/>
              </a:rPr>
              <a:t>http://eknihy.knihovna.cz</a:t>
            </a:r>
            <a:endParaRPr lang="cs-CZ" sz="2000" dirty="0" smtClean="0"/>
          </a:p>
          <a:p>
            <a:r>
              <a:rPr lang="cs-CZ" sz="2000" dirty="0" smtClean="0"/>
              <a:t>PAPÍK</a:t>
            </a:r>
            <a:r>
              <a:rPr lang="cs-CZ" sz="2000" dirty="0"/>
              <a:t>, Richard. </a:t>
            </a:r>
            <a:r>
              <a:rPr lang="cs-CZ" sz="2000" i="1" dirty="0"/>
              <a:t>Strategie vyhledávání informací a elektronické informační zdroje</a:t>
            </a:r>
            <a:r>
              <a:rPr lang="cs-CZ" sz="2000" dirty="0"/>
              <a:t>. Praha: Velryba, 2011. ISBN 978-80-85860-22-1.</a:t>
            </a:r>
          </a:p>
          <a:p>
            <a:r>
              <a:rPr lang="cs-CZ" sz="2000" dirty="0"/>
              <a:t>VLASÁK, Rudolf. </a:t>
            </a:r>
            <a:r>
              <a:rPr lang="cs-CZ" sz="2000" i="1" dirty="0"/>
              <a:t>Světové informační systémy</a:t>
            </a:r>
            <a:r>
              <a:rPr lang="en-US" sz="2000" i="1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r>
              <a:rPr lang="en-US" sz="2000" dirty="0"/>
              <a:t>VAV</a:t>
            </a:r>
            <a:r>
              <a:rPr lang="cs-CZ" sz="2000" dirty="0"/>
              <a:t>ŘÍKOVÁ, Lucie. </a:t>
            </a:r>
            <a:r>
              <a:rPr lang="cs-CZ" sz="2000" i="1" dirty="0"/>
              <a:t>Úvod do </a:t>
            </a:r>
            <a:r>
              <a:rPr lang="cs-CZ" sz="2000" i="1" dirty="0" err="1"/>
              <a:t>scientometrie</a:t>
            </a:r>
            <a:r>
              <a:rPr lang="cs-CZ" sz="2000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cs-CZ" sz="8000">
                <a:solidFill>
                  <a:srgbClr val="FFFF00"/>
                </a:solidFill>
              </a:rPr>
              <a:t>Co jsou EIZ?</a:t>
            </a:r>
            <a:endParaRPr lang="uk-UA" sz="8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64c6f9edb434fdd1d5ae3e9531ec4b7cbd0d6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3322</TotalTime>
  <Words>1198</Words>
  <Application>Microsoft Office PowerPoint</Application>
  <PresentationFormat>Předvádění na obrazovce (4:3)</PresentationFormat>
  <Paragraphs>235</Paragraphs>
  <Slides>34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Harmonogram kurzu</vt:lpstr>
      <vt:lpstr>Požadavky pro ukončení kurzu</vt:lpstr>
      <vt:lpstr>Požadavky pro ukončení kurzu</vt:lpstr>
      <vt:lpstr>Obsah kurzu</vt:lpstr>
      <vt:lpstr>Obsah kurzu</vt:lpstr>
      <vt:lpstr>Obsah kurzu</vt:lpstr>
      <vt:lpstr>Základní literatura</vt:lpstr>
      <vt:lpstr>Co jsou EIZ?</vt:lpstr>
      <vt:lpstr>Charakteristika EIZ</vt:lpstr>
      <vt:lpstr>Druhy EIZ</vt:lpstr>
      <vt:lpstr>Příklady</vt:lpstr>
      <vt:lpstr>Druhy EIZ</vt:lpstr>
      <vt:lpstr>Financování</vt:lpstr>
      <vt:lpstr>Druhy přístupů</vt:lpstr>
      <vt:lpstr>Základní modely platby za EIZ</vt:lpstr>
      <vt:lpstr>Základní modely platby za EIZ</vt:lpstr>
      <vt:lpstr>Financování EIZ</vt:lpstr>
      <vt:lpstr>Typy licencí EIZ</vt:lpstr>
      <vt:lpstr>Ceny za EIZ</vt:lpstr>
      <vt:lpstr>Řízení přístupu k placeným EIZ</vt:lpstr>
      <vt:lpstr>Vzdálený přístup</vt:lpstr>
      <vt:lpstr>Druhy vzdáleného přístupu na MU</vt:lpstr>
      <vt:lpstr>Druhy vzdáleného přístupu na MU</vt:lpstr>
      <vt:lpstr>Licenční podmínky</vt:lpstr>
      <vt:lpstr>Licenční podmínky - sankce</vt:lpstr>
      <vt:lpstr>Kontrola vydavateli</vt:lpstr>
      <vt:lpstr>Druhy zdrojů</vt:lpstr>
      <vt:lpstr>Druhy databází dle obsahu</vt:lpstr>
      <vt:lpstr>Druhy EIZ dle oborů</vt:lpstr>
      <vt:lpstr>Typy EIZ</vt:lpstr>
      <vt:lpstr>Jak pořizovat databáze</vt:lpstr>
      <vt:lpstr>Příště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164</cp:revision>
  <dcterms:created xsi:type="dcterms:W3CDTF">2008-06-02T21:04:14Z</dcterms:created>
  <dcterms:modified xsi:type="dcterms:W3CDTF">2015-10-01T10:04:35Z</dcterms:modified>
</cp:coreProperties>
</file>