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handoutMasterIdLst>
    <p:handoutMasterId r:id="rId84"/>
  </p:handoutMasterIdLst>
  <p:sldIdLst>
    <p:sldId id="402" r:id="rId2"/>
    <p:sldId id="329" r:id="rId3"/>
    <p:sldId id="330" r:id="rId4"/>
    <p:sldId id="331" r:id="rId5"/>
    <p:sldId id="332" r:id="rId6"/>
    <p:sldId id="333" r:id="rId7"/>
    <p:sldId id="345" r:id="rId8"/>
    <p:sldId id="346" r:id="rId9"/>
    <p:sldId id="347" r:id="rId10"/>
    <p:sldId id="352" r:id="rId11"/>
    <p:sldId id="348" r:id="rId12"/>
    <p:sldId id="353" r:id="rId13"/>
    <p:sldId id="350" r:id="rId14"/>
    <p:sldId id="351" r:id="rId15"/>
    <p:sldId id="334" r:id="rId16"/>
    <p:sldId id="335" r:id="rId17"/>
    <p:sldId id="336" r:id="rId18"/>
    <p:sldId id="337" r:id="rId19"/>
    <p:sldId id="338" r:id="rId20"/>
    <p:sldId id="358" r:id="rId21"/>
    <p:sldId id="359" r:id="rId22"/>
    <p:sldId id="360" r:id="rId23"/>
    <p:sldId id="361" r:id="rId24"/>
    <p:sldId id="356" r:id="rId25"/>
    <p:sldId id="355" r:id="rId26"/>
    <p:sldId id="363" r:id="rId27"/>
    <p:sldId id="364" r:id="rId28"/>
    <p:sldId id="357" r:id="rId29"/>
    <p:sldId id="349" r:id="rId30"/>
    <p:sldId id="365" r:id="rId31"/>
    <p:sldId id="371" r:id="rId32"/>
    <p:sldId id="398" r:id="rId33"/>
    <p:sldId id="404" r:id="rId34"/>
    <p:sldId id="368" r:id="rId35"/>
    <p:sldId id="373" r:id="rId36"/>
    <p:sldId id="378" r:id="rId37"/>
    <p:sldId id="405" r:id="rId38"/>
    <p:sldId id="375" r:id="rId39"/>
    <p:sldId id="362" r:id="rId40"/>
    <p:sldId id="379" r:id="rId41"/>
    <p:sldId id="382" r:id="rId42"/>
    <p:sldId id="383" r:id="rId43"/>
    <p:sldId id="381" r:id="rId44"/>
    <p:sldId id="380" r:id="rId45"/>
    <p:sldId id="384" r:id="rId46"/>
    <p:sldId id="385" r:id="rId47"/>
    <p:sldId id="386" r:id="rId48"/>
    <p:sldId id="339" r:id="rId49"/>
    <p:sldId id="325" r:id="rId50"/>
    <p:sldId id="387" r:id="rId51"/>
    <p:sldId id="388" r:id="rId52"/>
    <p:sldId id="389" r:id="rId53"/>
    <p:sldId id="390" r:id="rId54"/>
    <p:sldId id="391" r:id="rId55"/>
    <p:sldId id="392" r:id="rId56"/>
    <p:sldId id="393" r:id="rId57"/>
    <p:sldId id="340" r:id="rId58"/>
    <p:sldId id="320" r:id="rId59"/>
    <p:sldId id="416" r:id="rId60"/>
    <p:sldId id="415" r:id="rId61"/>
    <p:sldId id="417" r:id="rId62"/>
    <p:sldId id="318" r:id="rId63"/>
    <p:sldId id="319" r:id="rId64"/>
    <p:sldId id="341" r:id="rId65"/>
    <p:sldId id="343" r:id="rId66"/>
    <p:sldId id="321" r:id="rId67"/>
    <p:sldId id="327" r:id="rId68"/>
    <p:sldId id="326" r:id="rId69"/>
    <p:sldId id="322" r:id="rId70"/>
    <p:sldId id="400" r:id="rId71"/>
    <p:sldId id="407" r:id="rId72"/>
    <p:sldId id="401" r:id="rId73"/>
    <p:sldId id="408" r:id="rId74"/>
    <p:sldId id="409" r:id="rId75"/>
    <p:sldId id="410" r:id="rId76"/>
    <p:sldId id="411" r:id="rId77"/>
    <p:sldId id="412" r:id="rId78"/>
    <p:sldId id="413" r:id="rId79"/>
    <p:sldId id="395" r:id="rId80"/>
    <p:sldId id="328" r:id="rId81"/>
    <p:sldId id="403" r:id="rId8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4" autoAdjust="0"/>
    <p:restoredTop sz="94660"/>
  </p:normalViewPr>
  <p:slideViewPr>
    <p:cSldViewPr>
      <p:cViewPr>
        <p:scale>
          <a:sx n="141" d="100"/>
          <a:sy n="141" d="100"/>
        </p:scale>
        <p:origin x="-876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527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43FEA6A-40FB-4C27-A533-45E4D3879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55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8DB959A-DF2C-4408-BC90-7E366EEBBE95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02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13C4D06-DF38-48F0-870E-E1DF6004F9EB}" type="slidenum">
              <a:rPr lang="ru-RU" sz="1200"/>
              <a:pPr algn="r" eaLnBrk="1" hangingPunct="1"/>
              <a:t>81</a:t>
            </a:fld>
            <a:endParaRPr lang="ru-RU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95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8A9BF8-8E89-44B7-89A6-FC39A95D7341}" type="slidenum">
              <a:rPr lang="ru-RU" altLang="cs-CZ" smtClean="0"/>
              <a:pPr eaLnBrk="1" hangingPunct="1"/>
              <a:t>20</a:t>
            </a:fld>
            <a:endParaRPr lang="ru-RU" altLang="cs-CZ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510836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42A9E1-A190-435B-9B1E-9EDA9A2F5294}" type="slidenum">
              <a:rPr lang="ru-RU" altLang="cs-CZ" smtClean="0"/>
              <a:pPr eaLnBrk="1" hangingPunct="1"/>
              <a:t>24</a:t>
            </a:fld>
            <a:endParaRPr lang="ru-RU" altLang="cs-CZ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38760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608193-5FDE-4D1D-8922-97DA0316B641}" type="slidenum">
              <a:rPr lang="ru-RU" altLang="cs-CZ" smtClean="0"/>
              <a:pPr eaLnBrk="1" hangingPunct="1"/>
              <a:t>28</a:t>
            </a:fld>
            <a:endParaRPr lang="ru-RU" altLang="cs-CZ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75548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39BDB1-327C-4670-8D4D-C56EC821FC17}" type="slidenum">
              <a:rPr lang="ru-RU" altLang="cs-CZ" smtClean="0"/>
              <a:pPr eaLnBrk="1" hangingPunct="1"/>
              <a:t>39</a:t>
            </a:fld>
            <a:endParaRPr lang="ru-RU" altLang="cs-CZ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571905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16A9CC-86A8-4453-ADAB-9D2763EEAF03}" type="slidenum">
              <a:rPr lang="ru-RU" altLang="cs-CZ" smtClean="0"/>
              <a:pPr eaLnBrk="1" hangingPunct="1"/>
              <a:t>44</a:t>
            </a:fld>
            <a:endParaRPr lang="ru-RU" altLang="cs-CZ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858617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A220D7-C0DE-4598-89EF-B5B6908A933B}" type="slidenum">
              <a:rPr lang="ru-RU" altLang="cs-CZ" smtClean="0"/>
              <a:pPr eaLnBrk="1" hangingPunct="1"/>
              <a:t>50</a:t>
            </a:fld>
            <a:endParaRPr lang="ru-RU" altLang="cs-CZ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44809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0B9E77-7B4C-41B5-98BA-4AFE91D729F0}" type="slidenum">
              <a:rPr lang="ru-RU" altLang="cs-CZ" smtClean="0"/>
              <a:pPr eaLnBrk="1" hangingPunct="1"/>
              <a:t>57</a:t>
            </a:fld>
            <a:endParaRPr lang="ru-RU" altLang="cs-CZ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40845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26B32B-3885-49D9-A154-47B7EBFC08AC}" type="slidenum">
              <a:rPr lang="ru-RU" altLang="cs-CZ" smtClean="0"/>
              <a:pPr eaLnBrk="1" hangingPunct="1"/>
              <a:t>65</a:t>
            </a:fld>
            <a:endParaRPr lang="ru-RU" altLang="cs-CZ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81410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233839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689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797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750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1462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950187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42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6216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47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736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67138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316161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  <p:sldLayoutId id="2147483675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ebhosting.vse.cz/pavlant/sources/BP-Pavlicek-CtenariAknihy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t.fraunhofer.de/de/angebote/projekte/sidim/" TargetMode="External"/><Relationship Id="rId2" Type="http://schemas.openxmlformats.org/officeDocument/2006/relationships/hyperlink" Target="http://paidcontent.org/2013/06/14/new-ebook-drm-will-change-the-text-of-a-story-to-prevent-piracy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amazon.com/gp/product/B00AWH595M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low.cz/knihovny-soucasnosti-2011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olny.cz/akatolicky/e_book.htm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books.google.com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www.oapen.org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thitrust.worldcat.org/" TargetMode="External"/><Relationship Id="rId2" Type="http://schemas.openxmlformats.org/officeDocument/2006/relationships/hyperlink" Target="http://www.hathitrus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www.openlibrary.org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www.gutenberg.org/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sis.cz/" TargetMode="External"/><Relationship Id="rId2" Type="http://schemas.openxmlformats.org/officeDocument/2006/relationships/hyperlink" Target="http://www.ndltd.org/serviceproviders/scirus-etd-searc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nlinebooks.library.upenn.edu/archives.html" TargetMode="External"/><Relationship Id="rId5" Type="http://schemas.openxmlformats.org/officeDocument/2006/relationships/hyperlink" Target="http://www.bookboon.com/" TargetMode="External"/><Relationship Id="rId4" Type="http://schemas.openxmlformats.org/officeDocument/2006/relationships/hyperlink" Target="http://www.manuscriptorium.com/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bletmedia.cz/cz/mediaprojekt-velka-cast-ctenaru-vnima-tablet-jako-platformu-pro-cteni-casopisu/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booky.cz/kolik-maji-cesi-ctecek-eknih-a-tabletu-v-domacnosti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sckn.cz/content/zpravy/zprava_ckt_2014.pdf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jpeg"/><Relationship Id="rId10" Type="http://schemas.openxmlformats.org/officeDocument/2006/relationships/image" Target="../media/image63.png"/><Relationship Id="rId4" Type="http://schemas.openxmlformats.org/officeDocument/2006/relationships/image" Target="../media/image57.jpeg"/><Relationship Id="rId9" Type="http://schemas.openxmlformats.org/officeDocument/2006/relationships/image" Target="../media/image62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azon-kindle.cz/seznam-knihoven-kde-vam-zapujci-ctecku-elektronickych-knih/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4.png"/><Relationship Id="rId2" Type="http://schemas.openxmlformats.org/officeDocument/2006/relationships/hyperlink" Target="http://flexibooks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png"/><Relationship Id="rId4" Type="http://schemas.openxmlformats.org/officeDocument/2006/relationships/hyperlink" Target="https://www.levna-knihovna.cz/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hyperlink" Target="http://knihovna.fss.muni.cz/ezdroje.php?podsekce=37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vna-knihovna.cz/" TargetMode="External"/><Relationship Id="rId2" Type="http://schemas.openxmlformats.org/officeDocument/2006/relationships/hyperlink" Target="http://knihovna.prf.cuni.cz/levna-knihovna-1404043003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flexibooks.cz/" TargetMode="External"/><Relationship Id="rId2" Type="http://schemas.openxmlformats.org/officeDocument/2006/relationships/hyperlink" Target="http://www.utb.cz/knihovna/sluzby/pujcovani-e-kni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lp.cz/cz/projekty/on-line-projekty/e-knihy-do-kazde-knihovny/?knihovna=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openlibrary.org/subjects/accessible_book" TargetMode="External"/><Relationship Id="rId2" Type="http://schemas.openxmlformats.org/officeDocument/2006/relationships/hyperlink" Target="http://www.onleihe.ne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smtClean="0">
                <a:solidFill>
                  <a:srgbClr val="FFFF00"/>
                </a:solidFill>
              </a:rPr>
              <a:t>Elektronické informační zdroje (VIKBA25)</a:t>
            </a:r>
            <a:endParaRPr lang="uk-UA" sz="4800" smtClean="0">
              <a:solidFill>
                <a:schemeClr val="bg1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400" b="1" smtClean="0">
                <a:solidFill>
                  <a:schemeClr val="bg1"/>
                </a:solidFill>
              </a:rPr>
              <a:t>Martin Krčál</a:t>
            </a:r>
            <a:endParaRPr lang="uk-UA" sz="2400" b="1" smtClean="0">
              <a:solidFill>
                <a:schemeClr val="bg1"/>
              </a:solidFill>
            </a:endParaRPr>
          </a:p>
        </p:txBody>
      </p:sp>
      <p:sp>
        <p:nvSpPr>
          <p:cNvPr id="7987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>
                <a:latin typeface="Tahoma" panose="020B0604030504040204" pitchFamily="34" charset="0"/>
              </a:rPr>
              <a:t>EIZ - kurz pro studenty KISK FF MU</a:t>
            </a:r>
          </a:p>
        </p:txBody>
      </p:sp>
      <p:sp>
        <p:nvSpPr>
          <p:cNvPr id="7987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</a:t>
            </a:r>
            <a:r>
              <a:rPr lang="cs-CZ" b="1" dirty="0">
                <a:latin typeface="Tahoma" panose="020B0604030504040204" pitchFamily="34" charset="0"/>
              </a:rPr>
              <a:t>9</a:t>
            </a:r>
            <a:r>
              <a:rPr lang="cs-CZ" b="1" dirty="0" smtClean="0">
                <a:latin typeface="Tahoma" panose="020B0604030504040204" pitchFamily="34" charset="0"/>
              </a:rPr>
              <a:t>. </a:t>
            </a:r>
            <a:r>
              <a:rPr lang="cs-CZ" b="1" dirty="0" smtClean="0">
                <a:latin typeface="Tahoma" panose="020B0604030504040204" pitchFamily="34" charset="0"/>
              </a:rPr>
              <a:t>října </a:t>
            </a:r>
            <a:r>
              <a:rPr lang="cs-CZ" b="1" dirty="0" smtClean="0">
                <a:latin typeface="Tahoma" panose="020B0604030504040204" pitchFamily="34" charset="0"/>
              </a:rPr>
              <a:t>2015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79878" name="Text Box 14"/>
          <p:cNvSpPr txBox="1">
            <a:spLocks noChangeArrowheads="1"/>
          </p:cNvSpPr>
          <p:nvPr/>
        </p:nvSpPr>
        <p:spPr bwMode="auto">
          <a:xfrm>
            <a:off x="684213" y="2924175"/>
            <a:ext cx="7991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chemeClr val="bg1"/>
                </a:solidFill>
                <a:latin typeface="Verdana" pitchFamily="34" charset="0"/>
              </a:rPr>
              <a:t>3</a:t>
            </a:r>
            <a:r>
              <a:rPr lang="cs-CZ" altLang="cs-CZ" sz="2400" b="1" dirty="0" smtClean="0">
                <a:solidFill>
                  <a:schemeClr val="bg1"/>
                </a:solidFill>
                <a:latin typeface="Verdana" pitchFamily="34" charset="0"/>
              </a:rPr>
              <a:t>. </a:t>
            </a:r>
            <a:r>
              <a:rPr lang="cs-CZ" altLang="cs-CZ" sz="2400" b="1" dirty="0">
                <a:solidFill>
                  <a:schemeClr val="bg1"/>
                </a:solidFill>
                <a:latin typeface="Verdana" pitchFamily="34" charset="0"/>
              </a:rPr>
              <a:t>Problematika elektronických knih</a:t>
            </a:r>
          </a:p>
        </p:txBody>
      </p:sp>
      <p:pic>
        <p:nvPicPr>
          <p:cNvPr id="79879" name="Picture 7" descr="OPVK_MU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89588"/>
            <a:ext cx="5256212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43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Výhody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aktuálnost</a:t>
            </a:r>
          </a:p>
          <a:p>
            <a:pPr lvl="1"/>
            <a:r>
              <a:rPr lang="cs-CZ" altLang="cs-CZ" smtClean="0"/>
              <a:t>jednoduchá aktualizace e-knih</a:t>
            </a:r>
          </a:p>
          <a:p>
            <a:pPr lvl="1"/>
            <a:r>
              <a:rPr lang="cs-CZ" altLang="cs-CZ" smtClean="0"/>
              <a:t>rychlejší aktualizace než tištěných</a:t>
            </a:r>
          </a:p>
          <a:p>
            <a:r>
              <a:rPr lang="cs-CZ" altLang="cs-CZ" smtClean="0"/>
              <a:t>ekologické aspekty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Nevýhody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8101012" cy="5472113"/>
          </a:xfrm>
        </p:spPr>
        <p:txBody>
          <a:bodyPr/>
          <a:lstStyle/>
          <a:p>
            <a:r>
              <a:rPr lang="cs-CZ" altLang="cs-CZ" dirty="0" smtClean="0"/>
              <a:t>závislost na technickém zařízení</a:t>
            </a:r>
          </a:p>
          <a:p>
            <a:r>
              <a:rPr lang="cs-CZ" altLang="cs-CZ" dirty="0" smtClean="0"/>
              <a:t>závislost na „civilizaci“</a:t>
            </a:r>
          </a:p>
          <a:p>
            <a:r>
              <a:rPr lang="cs-CZ" altLang="cs-CZ" dirty="0" smtClean="0"/>
              <a:t>nejednotnost formátů</a:t>
            </a:r>
          </a:p>
          <a:p>
            <a:pPr lvl="1"/>
            <a:r>
              <a:rPr lang="cs-CZ" altLang="cs-CZ" dirty="0" smtClean="0"/>
              <a:t>problém dostupnosti na různých zařízeních </a:t>
            </a:r>
          </a:p>
          <a:p>
            <a:r>
              <a:rPr lang="cs-CZ" altLang="cs-CZ" dirty="0" smtClean="0"/>
              <a:t>kvalita e-knih</a:t>
            </a:r>
          </a:p>
          <a:p>
            <a:pPr lvl="1"/>
            <a:r>
              <a:rPr lang="cs-CZ" altLang="cs-CZ" dirty="0" smtClean="0"/>
              <a:t>pouze konverze z tištěné verze</a:t>
            </a:r>
          </a:p>
          <a:p>
            <a:r>
              <a:rPr lang="cs-CZ" altLang="cs-CZ" dirty="0" smtClean="0"/>
              <a:t>problémy s češtinou???</a:t>
            </a:r>
          </a:p>
          <a:p>
            <a:r>
              <a:rPr lang="cs-CZ" altLang="cs-CZ" dirty="0" smtClean="0"/>
              <a:t>DRM</a:t>
            </a:r>
          </a:p>
          <a:p>
            <a:r>
              <a:rPr lang="cs-CZ" altLang="cs-CZ" dirty="0" err="1" smtClean="0"/>
              <a:t>mikroplatby</a:t>
            </a:r>
            <a:r>
              <a:rPr lang="cs-CZ" altLang="cs-CZ" dirty="0" smtClean="0"/>
              <a:t> v ČR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Problémy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dlouhodobá udržitelnost</a:t>
            </a:r>
          </a:p>
          <a:p>
            <a:pPr lvl="1"/>
            <a:r>
              <a:rPr lang="cs-CZ" altLang="cs-CZ" smtClean="0"/>
              <a:t>formáty a kompatibilita</a:t>
            </a:r>
          </a:p>
          <a:p>
            <a:pPr lvl="1"/>
            <a:r>
              <a:rPr lang="cs-CZ" altLang="cs-CZ" smtClean="0"/>
              <a:t>problematika úložiště</a:t>
            </a:r>
          </a:p>
          <a:p>
            <a:pPr lvl="1"/>
            <a:r>
              <a:rPr lang="cs-CZ" altLang="cs-CZ" smtClean="0"/>
              <a:t>techniky a zálohování</a:t>
            </a:r>
          </a:p>
          <a:p>
            <a:pPr lvl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Pohled na e-knihy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Je vhodné používat slovo kniha pro datový soubor?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dirty="0" smtClean="0"/>
              <a:t>e-kniha nemá být označení pro elektronicky zaznamenaný obsah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dirty="0" smtClean="0"/>
              <a:t>označení pro </a:t>
            </a:r>
            <a:r>
              <a:rPr lang="cs-CZ" altLang="cs-CZ" b="1" dirty="0" smtClean="0"/>
              <a:t>určitý styl práce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dirty="0" smtClean="0"/>
              <a:t>nová kvalita práce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E-knihy</a:t>
            </a:r>
            <a:r>
              <a:rPr lang="cs-CZ" altLang="cs-CZ" b="1" dirty="0" smtClean="0"/>
              <a:t> </a:t>
            </a:r>
            <a:r>
              <a:rPr lang="cs-CZ" altLang="cs-CZ" dirty="0" smtClean="0"/>
              <a:t>jsou zde!!!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dirty="0" smtClean="0"/>
              <a:t>Bude je někdo číst?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dirty="0" smtClean="0"/>
              <a:t>Za jakých podmínek?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Emocionální vztah ke knize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dirty="0" smtClean="0"/>
              <a:t>lze vytvořit i k e-knize???</a:t>
            </a:r>
          </a:p>
          <a:p>
            <a:pPr>
              <a:buFontTx/>
              <a:buNone/>
            </a:pP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4400" smtClean="0"/>
              <a:t>Papírová kniha byla vynikajícím vynálezem, její možnosti jsou však na dnešní dobu značně </a:t>
            </a:r>
            <a:r>
              <a:rPr lang="cs-CZ" altLang="cs-CZ" sz="4400" b="1" smtClean="0">
                <a:solidFill>
                  <a:srgbClr val="008000"/>
                </a:solidFill>
              </a:rPr>
              <a:t>omezeny</a:t>
            </a:r>
            <a:r>
              <a:rPr lang="cs-CZ" altLang="cs-CZ" sz="4400" smtClean="0"/>
              <a:t>!!!</a:t>
            </a:r>
          </a:p>
          <a:p>
            <a:endParaRPr lang="cs-CZ" altLang="cs-CZ" sz="2800" smtClean="0"/>
          </a:p>
          <a:p>
            <a:endParaRPr lang="cs-CZ" altLang="cs-CZ" sz="2800" smtClean="0"/>
          </a:p>
          <a:p>
            <a:endParaRPr lang="cs-CZ" altLang="cs-CZ" sz="2800" smtClean="0"/>
          </a:p>
          <a:p>
            <a:endParaRPr lang="cs-CZ" altLang="cs-CZ" smtClean="0"/>
          </a:p>
        </p:txBody>
      </p:sp>
      <p:sp>
        <p:nvSpPr>
          <p:cNvPr id="16388" name="TextovéPole 3"/>
          <p:cNvSpPr txBox="1">
            <a:spLocks noChangeArrowheads="1"/>
          </p:cNvSpPr>
          <p:nvPr/>
        </p:nvSpPr>
        <p:spPr bwMode="auto">
          <a:xfrm>
            <a:off x="4787900" y="5949950"/>
            <a:ext cx="3455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dirty="0"/>
              <a:t>Zdroj: </a:t>
            </a:r>
            <a:r>
              <a:rPr lang="cs-CZ" altLang="cs-CZ" dirty="0">
                <a:hlinkClick r:id="rId2"/>
              </a:rPr>
              <a:t>Antonín Pavlíček</a:t>
            </a: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Rozdělení knih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pPr eaLnBrk="1" hangingPunct="1"/>
            <a:r>
              <a:rPr lang="cs-CZ" altLang="cs-CZ" smtClean="0"/>
              <a:t>beletrie</a:t>
            </a:r>
          </a:p>
          <a:p>
            <a:pPr lvl="1" eaLnBrk="1" hangingPunct="1"/>
            <a:r>
              <a:rPr lang="cs-CZ" altLang="cs-CZ" smtClean="0"/>
              <a:t>sekvenční přístup k obsahu</a:t>
            </a:r>
          </a:p>
          <a:p>
            <a:pPr lvl="1" eaLnBrk="1" hangingPunct="1"/>
            <a:r>
              <a:rPr lang="cs-CZ" altLang="cs-CZ" smtClean="0"/>
              <a:t>důležitý sled událostí</a:t>
            </a:r>
          </a:p>
          <a:p>
            <a:pPr lvl="1" eaLnBrk="1" hangingPunct="1"/>
            <a:r>
              <a:rPr lang="cs-CZ" altLang="cs-CZ" smtClean="0"/>
              <a:t>nejsou potřeba poznámky</a:t>
            </a:r>
          </a:p>
          <a:p>
            <a:pPr eaLnBrk="1" hangingPunct="1"/>
            <a:r>
              <a:rPr lang="cs-CZ" altLang="cs-CZ" smtClean="0"/>
              <a:t>odborná literatura </a:t>
            </a:r>
            <a:r>
              <a:rPr lang="cs-CZ" altLang="cs-CZ" sz="2400" smtClean="0"/>
              <a:t>(učebnice, slovníky,...)</a:t>
            </a:r>
            <a:endParaRPr lang="cs-CZ" altLang="cs-CZ" sz="2800" smtClean="0"/>
          </a:p>
          <a:p>
            <a:pPr lvl="1" eaLnBrk="1" hangingPunct="1"/>
            <a:r>
              <a:rPr lang="cs-CZ" altLang="cs-CZ" smtClean="0"/>
              <a:t>interaktivní přístup k obsahu</a:t>
            </a:r>
          </a:p>
          <a:p>
            <a:pPr lvl="1" eaLnBrk="1" hangingPunct="1"/>
            <a:r>
              <a:rPr lang="cs-CZ" altLang="cs-CZ" smtClean="0"/>
              <a:t>pro vyhledání a ověřování informací</a:t>
            </a:r>
          </a:p>
          <a:p>
            <a:pPr lvl="1" eaLnBrk="1" hangingPunct="1"/>
            <a:r>
              <a:rPr lang="cs-CZ" altLang="cs-CZ" smtClean="0"/>
              <a:t>poznámkový aparát</a:t>
            </a:r>
          </a:p>
          <a:p>
            <a:pPr lvl="1" eaLnBrk="1" hangingPunct="1"/>
            <a:r>
              <a:rPr lang="cs-CZ" altLang="cs-CZ" smtClean="0"/>
              <a:t>nutnost znovuvyhledání (citace)</a:t>
            </a:r>
          </a:p>
          <a:p>
            <a:pPr lvl="1" eaLnBrk="1" hangingPunct="1"/>
            <a:r>
              <a:rPr lang="cs-CZ" altLang="cs-CZ" smtClean="0"/>
              <a:t>srovnání s jinou literaturou</a:t>
            </a:r>
          </a:p>
          <a:p>
            <a:pPr lvl="1" eaLnBrk="1" hangingPunct="1"/>
            <a:r>
              <a:rPr lang="cs-CZ" altLang="cs-CZ" smtClean="0"/>
              <a:t>aktuálnost!!!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Jaké by měly e-knihy být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smtClean="0"/>
              <a:t>ne pouze napodobenina klasické knihy</a:t>
            </a:r>
          </a:p>
          <a:p>
            <a:pPr eaLnBrk="1" hangingPunct="1"/>
            <a:r>
              <a:rPr lang="cs-CZ" altLang="cs-CZ" sz="2800" smtClean="0"/>
              <a:t>posun vpřed = nové možnosti</a:t>
            </a:r>
          </a:p>
          <a:p>
            <a:pPr eaLnBrk="1" hangingPunct="1"/>
            <a:r>
              <a:rPr lang="cs-CZ" altLang="cs-CZ" sz="2800" smtClean="0"/>
              <a:t>mobilní</a:t>
            </a:r>
          </a:p>
          <a:p>
            <a:pPr lvl="1" eaLnBrk="1" hangingPunct="1"/>
            <a:r>
              <a:rPr lang="cs-CZ" altLang="cs-CZ" sz="2200" smtClean="0"/>
              <a:t>široká podpora zařízení a platforem</a:t>
            </a:r>
          </a:p>
          <a:p>
            <a:pPr eaLnBrk="1" hangingPunct="1"/>
            <a:r>
              <a:rPr lang="cs-CZ" altLang="cs-CZ" sz="2800" smtClean="0"/>
              <a:t>jednoduchá dostupnost a aktualizace</a:t>
            </a:r>
          </a:p>
          <a:p>
            <a:pPr lvl="1" eaLnBrk="1" hangingPunct="1"/>
            <a:r>
              <a:rPr lang="cs-CZ" altLang="cs-CZ" sz="2200" smtClean="0"/>
              <a:t>one-click-model</a:t>
            </a:r>
          </a:p>
        </p:txBody>
      </p:sp>
      <p:pic>
        <p:nvPicPr>
          <p:cNvPr id="1843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83075"/>
            <a:ext cx="2376488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Vlastnosti e-knih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sz="3200" dirty="0" smtClean="0"/>
              <a:t>interní navigace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3200" dirty="0" smtClean="0"/>
              <a:t>fulltextové vyhledávání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3200" dirty="0" smtClean="0"/>
              <a:t>interní i externí odkazy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3200" dirty="0" smtClean="0"/>
              <a:t>rozšířený obsah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3200" dirty="0" smtClean="0"/>
              <a:t>zvýrazňování textu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3200" dirty="0" smtClean="0"/>
              <a:t>poznámkový aparát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3200" dirty="0" err="1" smtClean="0"/>
              <a:t>audiotext</a:t>
            </a:r>
            <a:r>
              <a:rPr lang="cs-CZ" altLang="cs-CZ" sz="3200" dirty="0" smtClean="0"/>
              <a:t> (předčítání textu)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dirty="0" smtClean="0"/>
              <a:t>audioknihy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3200" dirty="0" smtClean="0"/>
              <a:t>jednoduchá aktualizace</a:t>
            </a:r>
            <a:endParaRPr lang="cs-CZ" altLang="cs-CZ" sz="2800" dirty="0" smtClean="0"/>
          </a:p>
          <a:p>
            <a:pPr eaLnBrk="1" hangingPunct="1"/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Historie e-knih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25538"/>
            <a:ext cx="7777162" cy="5472112"/>
          </a:xfrm>
        </p:spPr>
        <p:txBody>
          <a:bodyPr/>
          <a:lstStyle/>
          <a:p>
            <a:pPr eaLnBrk="1" hangingPunct="1"/>
            <a:r>
              <a:rPr lang="cs-CZ" altLang="cs-CZ" sz="2400" dirty="0" smtClean="0"/>
              <a:t>1971 – projekt </a:t>
            </a:r>
            <a:r>
              <a:rPr lang="cs-CZ" altLang="cs-CZ" sz="2400" dirty="0" err="1" smtClean="0"/>
              <a:t>Gutenberg</a:t>
            </a:r>
            <a:r>
              <a:rPr lang="cs-CZ" altLang="cs-CZ" sz="2400" dirty="0" smtClean="0"/>
              <a:t> (Michael S. Hart)</a:t>
            </a:r>
          </a:p>
          <a:p>
            <a:pPr eaLnBrk="1" hangingPunct="1"/>
            <a:r>
              <a:rPr lang="cs-CZ" altLang="cs-CZ" sz="2400" dirty="0" smtClean="0"/>
              <a:t>1995 – Amazon prodává knihy na internetu </a:t>
            </a:r>
          </a:p>
          <a:p>
            <a:pPr eaLnBrk="1" hangingPunct="1"/>
            <a:r>
              <a:rPr lang="cs-CZ" altLang="cs-CZ" sz="2400" dirty="0" smtClean="0"/>
              <a:t>1998 – první ISBN pro e-knihu, první e-čtečky </a:t>
            </a:r>
            <a:endParaRPr lang="en-US" altLang="cs-CZ" sz="2400" dirty="0" smtClean="0"/>
          </a:p>
          <a:p>
            <a:pPr eaLnBrk="1" hangingPunct="1"/>
            <a:r>
              <a:rPr lang="cs-CZ" altLang="cs-CZ" sz="2400" dirty="0" smtClean="0"/>
              <a:t>2000 – </a:t>
            </a:r>
            <a:r>
              <a:rPr lang="cs-CZ" altLang="cs-CZ" sz="2400" dirty="0" err="1" smtClean="0"/>
              <a:t>Riding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the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Bullet</a:t>
            </a:r>
            <a:r>
              <a:rPr lang="cs-CZ" altLang="cs-CZ" sz="2400" dirty="0" smtClean="0"/>
              <a:t> (S. King) jako e-</a:t>
            </a:r>
            <a:r>
              <a:rPr lang="cs-CZ" altLang="cs-CZ" sz="2400" dirty="0" err="1" smtClean="0"/>
              <a:t>book</a:t>
            </a:r>
            <a:endParaRPr lang="cs-CZ" altLang="cs-CZ" sz="2400" dirty="0" smtClean="0"/>
          </a:p>
          <a:p>
            <a:pPr eaLnBrk="1" hangingPunct="1"/>
            <a:r>
              <a:rPr lang="cs-CZ" altLang="cs-CZ" sz="2400" dirty="0" smtClean="0"/>
              <a:t>2006 – Sony </a:t>
            </a:r>
            <a:r>
              <a:rPr lang="cs-CZ" altLang="cs-CZ" sz="2400" dirty="0" err="1" smtClean="0"/>
              <a:t>Reader</a:t>
            </a:r>
            <a:r>
              <a:rPr lang="cs-CZ" altLang="cs-CZ" sz="2400" dirty="0" smtClean="0"/>
              <a:t> (nová generace čteček)</a:t>
            </a:r>
          </a:p>
          <a:p>
            <a:pPr eaLnBrk="1" hangingPunct="1"/>
            <a:r>
              <a:rPr lang="cs-CZ" altLang="cs-CZ" sz="2400" dirty="0" smtClean="0"/>
              <a:t>2007 – Kindle</a:t>
            </a:r>
          </a:p>
          <a:p>
            <a:pPr eaLnBrk="1" hangingPunct="1"/>
            <a:r>
              <a:rPr lang="cs-CZ" altLang="cs-CZ" sz="2400" dirty="0" smtClean="0"/>
              <a:t>2009 – </a:t>
            </a:r>
            <a:r>
              <a:rPr lang="cs-CZ" altLang="cs-CZ" sz="2400" dirty="0" err="1" smtClean="0"/>
              <a:t>Nook</a:t>
            </a:r>
            <a:r>
              <a:rPr lang="cs-CZ" altLang="cs-CZ" sz="2400" dirty="0" smtClean="0"/>
              <a:t> (</a:t>
            </a:r>
            <a:r>
              <a:rPr lang="cs-CZ" altLang="cs-CZ" sz="2400" dirty="0" err="1" smtClean="0"/>
              <a:t>Barnes</a:t>
            </a:r>
            <a:r>
              <a:rPr lang="cs-CZ" altLang="cs-CZ" sz="2400" dirty="0" smtClean="0"/>
              <a:t> &amp; Noble)</a:t>
            </a:r>
          </a:p>
          <a:p>
            <a:pPr eaLnBrk="1" hangingPunct="1"/>
            <a:r>
              <a:rPr lang="cs-CZ" altLang="cs-CZ" sz="2400" dirty="0" smtClean="0"/>
              <a:t>2010 – </a:t>
            </a:r>
            <a:r>
              <a:rPr lang="cs-CZ" altLang="cs-CZ" sz="2400" dirty="0" err="1" smtClean="0"/>
              <a:t>iPad</a:t>
            </a:r>
            <a:r>
              <a:rPr lang="cs-CZ" altLang="cs-CZ" sz="2400" dirty="0" smtClean="0"/>
              <a:t> s </a:t>
            </a:r>
            <a:r>
              <a:rPr lang="cs-CZ" altLang="cs-CZ" sz="2400" dirty="0" err="1" smtClean="0"/>
              <a:t>iBook</a:t>
            </a:r>
            <a:r>
              <a:rPr lang="cs-CZ" altLang="cs-CZ" sz="2400" dirty="0" smtClean="0"/>
              <a:t>, Kindle 3, e-půjčování</a:t>
            </a:r>
          </a:p>
          <a:p>
            <a:pPr eaLnBrk="1" hangingPunct="1"/>
            <a:r>
              <a:rPr lang="cs-CZ" altLang="cs-CZ" sz="2400" dirty="0" smtClean="0"/>
              <a:t>2011 – tablet Kindle </a:t>
            </a:r>
            <a:r>
              <a:rPr lang="cs-CZ" altLang="cs-CZ" sz="2400" dirty="0" err="1" smtClean="0"/>
              <a:t>Fire</a:t>
            </a:r>
            <a:r>
              <a:rPr lang="cs-CZ" altLang="cs-CZ" sz="2400" dirty="0" smtClean="0"/>
              <a:t> (</a:t>
            </a:r>
            <a:r>
              <a:rPr lang="en-US" altLang="cs-CZ" sz="2400" dirty="0" smtClean="0"/>
              <a:t>$</a:t>
            </a:r>
            <a:r>
              <a:rPr lang="cs-CZ" altLang="cs-CZ" sz="2400" dirty="0" smtClean="0"/>
              <a:t>199)</a:t>
            </a:r>
          </a:p>
          <a:p>
            <a:pPr eaLnBrk="1" hangingPunct="1"/>
            <a:r>
              <a:rPr lang="cs-CZ" altLang="cs-CZ" sz="2400" dirty="0" smtClean="0"/>
              <a:t>2012 – v ČR debata o e-knihách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Současnost a budoucnost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125538"/>
            <a:ext cx="7259638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Kniha </a:t>
            </a:r>
            <a:r>
              <a:rPr lang="cs-CZ" altLang="cs-CZ" sz="2400" smtClean="0">
                <a:solidFill>
                  <a:srgbClr val="008000"/>
                </a:solidFill>
              </a:rPr>
              <a:t>x</a:t>
            </a:r>
            <a:r>
              <a:rPr lang="cs-CZ" altLang="cs-CZ" sz="3200" smtClean="0"/>
              <a:t> e-kniha?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3" y="1628775"/>
            <a:ext cx="29686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773238"/>
            <a:ext cx="2943225" cy="3816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352901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8000" smtClean="0">
                <a:solidFill>
                  <a:srgbClr val="FFFF00"/>
                </a:solidFill>
              </a:rPr>
              <a:t>Ochrana e-knih</a:t>
            </a:r>
            <a:endParaRPr lang="uk-UA" altLang="cs-CZ" sz="80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DRM</a:t>
            </a:r>
            <a:r>
              <a:rPr lang="cs-CZ" altLang="cs-CZ" sz="3200" smtClean="0"/>
              <a:t> = Digital Rights Management</a:t>
            </a:r>
            <a:endParaRPr lang="cs-CZ" altLang="cs-CZ" smtClean="0"/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správa digitálních práv</a:t>
            </a:r>
          </a:p>
          <a:p>
            <a:r>
              <a:rPr lang="cs-CZ" altLang="cs-CZ" smtClean="0"/>
              <a:t>kontrola nebo omezování obsahu</a:t>
            </a:r>
          </a:p>
          <a:p>
            <a:r>
              <a:rPr lang="cs-CZ" altLang="cs-CZ" smtClean="0"/>
              <a:t>snaha o zabránění zneužití děl</a:t>
            </a:r>
          </a:p>
          <a:p>
            <a:pPr lvl="1"/>
            <a:r>
              <a:rPr lang="cs-CZ" altLang="cs-CZ" smtClean="0"/>
              <a:t>např. neoprávněné kopírování, užití,...</a:t>
            </a:r>
          </a:p>
          <a:p>
            <a:r>
              <a:rPr lang="cs-CZ" altLang="cs-CZ" smtClean="0"/>
              <a:t>nejen na e-knihy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Kritika DRM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není možnost vytvoření záložní kopie</a:t>
            </a:r>
          </a:p>
          <a:p>
            <a:pPr lvl="1"/>
            <a:r>
              <a:rPr lang="cs-CZ" altLang="cs-CZ" smtClean="0"/>
              <a:t>nutno nelegálně obcházet</a:t>
            </a:r>
          </a:p>
          <a:p>
            <a:r>
              <a:rPr lang="cs-CZ" altLang="cs-CZ" smtClean="0"/>
              <a:t>kompatibilita se zařízeními</a:t>
            </a:r>
          </a:p>
          <a:p>
            <a:pPr lvl="1"/>
            <a:r>
              <a:rPr lang="cs-CZ" altLang="cs-CZ" smtClean="0"/>
              <a:t>např. Amazon Kindle a DRM</a:t>
            </a:r>
          </a:p>
          <a:p>
            <a:r>
              <a:rPr lang="cs-CZ" altLang="cs-CZ" smtClean="0"/>
              <a:t>šikana poctivých uživatelů</a:t>
            </a:r>
          </a:p>
          <a:p>
            <a:pPr lvl="1"/>
            <a:r>
              <a:rPr lang="cs-CZ" altLang="cs-CZ" smtClean="0"/>
              <a:t>komplikace při užívání obsahu</a:t>
            </a:r>
          </a:p>
          <a:p>
            <a:pPr lvl="1"/>
            <a:r>
              <a:rPr lang="cs-CZ" altLang="cs-CZ" smtClean="0"/>
              <a:t>např. vazba na konkrétní zařízení</a:t>
            </a:r>
          </a:p>
          <a:p>
            <a:r>
              <a:rPr lang="cs-CZ" altLang="cs-CZ" smtClean="0"/>
              <a:t>neefektivní</a:t>
            </a:r>
          </a:p>
          <a:p>
            <a:pPr lvl="1"/>
            <a:r>
              <a:rPr lang="cs-CZ" altLang="cs-CZ" smtClean="0"/>
              <a:t>příklad hudebního průmyslu</a:t>
            </a:r>
          </a:p>
          <a:p>
            <a:endParaRPr lang="cs-CZ" altLang="cs-CZ" smtClean="0"/>
          </a:p>
          <a:p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Druhy DRM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technické DRM</a:t>
            </a:r>
          </a:p>
          <a:p>
            <a:pPr lvl="1"/>
            <a:r>
              <a:rPr lang="cs-CZ" altLang="cs-CZ" dirty="0" smtClean="0"/>
              <a:t>Adobe DRM</a:t>
            </a:r>
          </a:p>
          <a:p>
            <a:pPr lvl="1"/>
            <a:r>
              <a:rPr lang="cs-CZ" altLang="cs-CZ" dirty="0" err="1" smtClean="0"/>
              <a:t>Wooky</a:t>
            </a:r>
            <a:r>
              <a:rPr lang="cs-CZ" altLang="cs-CZ" dirty="0" smtClean="0"/>
              <a:t> DRM</a:t>
            </a:r>
          </a:p>
          <a:p>
            <a:pPr lvl="1"/>
            <a:r>
              <a:rPr lang="cs-CZ" altLang="cs-CZ" dirty="0" smtClean="0"/>
              <a:t>...</a:t>
            </a:r>
          </a:p>
          <a:p>
            <a:r>
              <a:rPr lang="cs-CZ" altLang="cs-CZ" dirty="0" smtClean="0"/>
              <a:t>sociální DRM</a:t>
            </a:r>
          </a:p>
          <a:p>
            <a:pPr lvl="1"/>
            <a:r>
              <a:rPr lang="cs-CZ" altLang="cs-CZ" dirty="0" smtClean="0"/>
              <a:t>vkládání údajů o majiteli do e-knihy</a:t>
            </a:r>
          </a:p>
          <a:p>
            <a:pPr lvl="1"/>
            <a:r>
              <a:rPr lang="cs-CZ" altLang="cs-CZ" dirty="0" smtClean="0"/>
              <a:t>dohledání původního majitele</a:t>
            </a:r>
          </a:p>
          <a:p>
            <a:r>
              <a:rPr lang="cs-CZ" altLang="cs-CZ" dirty="0"/>
              <a:t>SIDIM - </a:t>
            </a:r>
            <a:r>
              <a:rPr lang="cs-CZ" altLang="cs-CZ" dirty="0">
                <a:hlinkClick r:id="rId2"/>
              </a:rPr>
              <a:t>fungování</a:t>
            </a:r>
            <a:endParaRPr lang="cs-CZ" altLang="cs-CZ" dirty="0" smtClean="0"/>
          </a:p>
          <a:p>
            <a:pPr lvl="1"/>
            <a:r>
              <a:rPr lang="cs-CZ" altLang="cs-CZ" dirty="0" smtClean="0"/>
              <a:t>testy v Německu (</a:t>
            </a:r>
            <a:r>
              <a:rPr lang="cs-CZ" dirty="0" err="1">
                <a:hlinkClick r:id="rId3"/>
              </a:rPr>
              <a:t>Fraunhofer</a:t>
            </a:r>
            <a:r>
              <a:rPr lang="cs-CZ" dirty="0">
                <a:hlinkClick r:id="rId3"/>
              </a:rPr>
              <a:t> Institute</a:t>
            </a:r>
            <a:r>
              <a:rPr lang="cs-CZ" altLang="cs-CZ" dirty="0" smtClean="0"/>
              <a:t>)</a:t>
            </a:r>
          </a:p>
          <a:p>
            <a:pPr lvl="1"/>
            <a:r>
              <a:rPr lang="cs-CZ" altLang="cs-CZ" dirty="0" smtClean="0"/>
              <a:t>drobné změny textů u kopií (synonyma)</a:t>
            </a:r>
          </a:p>
          <a:p>
            <a:pPr lvl="1"/>
            <a:r>
              <a:rPr lang="cs-CZ" altLang="cs-CZ" dirty="0" smtClean="0"/>
              <a:t>zásah do textu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352901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8000" smtClean="0">
                <a:solidFill>
                  <a:srgbClr val="FFFF00"/>
                </a:solidFill>
              </a:rPr>
              <a:t>Formáty</a:t>
            </a:r>
            <a:endParaRPr lang="uk-UA" altLang="cs-CZ" sz="80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Nejznámější formáty</a:t>
            </a: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txt</a:t>
            </a:r>
          </a:p>
          <a:p>
            <a:pPr lvl="1"/>
            <a:r>
              <a:rPr lang="cs-CZ" altLang="cs-CZ" smtClean="0"/>
              <a:t>pouze pro texty, ne rozšířený obsah</a:t>
            </a:r>
          </a:p>
          <a:p>
            <a:pPr lvl="1"/>
            <a:r>
              <a:rPr lang="cs-CZ" altLang="cs-CZ" smtClean="0"/>
              <a:t>malé soubory, jednoduchá přenositelnost, podpora různých zařízení</a:t>
            </a:r>
          </a:p>
          <a:p>
            <a:r>
              <a:rPr lang="cs-CZ" altLang="cs-CZ" smtClean="0"/>
              <a:t>html</a:t>
            </a:r>
          </a:p>
          <a:p>
            <a:pPr lvl="1"/>
            <a:r>
              <a:rPr lang="cs-CZ" altLang="cs-CZ" smtClean="0"/>
              <a:t>hypertext</a:t>
            </a:r>
          </a:p>
          <a:p>
            <a:pPr lvl="1"/>
            <a:r>
              <a:rPr lang="cs-CZ" altLang="cs-CZ" smtClean="0"/>
              <a:t>možnost čtení v libovolném prohlížeči</a:t>
            </a:r>
          </a:p>
          <a:p>
            <a:r>
              <a:rPr lang="cs-CZ" altLang="cs-CZ" b="1" smtClean="0"/>
              <a:t>PDF</a:t>
            </a:r>
          </a:p>
          <a:p>
            <a:pPr lvl="1"/>
            <a:r>
              <a:rPr lang="cs-CZ" altLang="cs-CZ" smtClean="0"/>
              <a:t>Adobe DRM</a:t>
            </a:r>
            <a:r>
              <a:rPr lang="cs-CZ" altLang="cs-CZ" sz="2000" smtClean="0"/>
              <a:t> (Adobe Digital Edition - čtečka)</a:t>
            </a:r>
            <a:endParaRPr lang="cs-CZ" altLang="cs-CZ" smtClean="0"/>
          </a:p>
          <a:p>
            <a:pPr lvl="1"/>
            <a:r>
              <a:rPr lang="cs-CZ" altLang="cs-CZ" smtClean="0"/>
              <a:t>věrné zachování knižní předlohy (tisk)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Nejznámější formáty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r>
              <a:rPr lang="cs-CZ" altLang="cs-CZ" b="1" smtClean="0"/>
              <a:t>mobi</a:t>
            </a:r>
            <a:r>
              <a:rPr lang="cs-CZ" altLang="cs-CZ" smtClean="0"/>
              <a:t>, prc (Mobipocket)</a:t>
            </a:r>
          </a:p>
          <a:p>
            <a:pPr lvl="1"/>
            <a:r>
              <a:rPr lang="cs-CZ" altLang="cs-CZ" smtClean="0"/>
              <a:t>open eBook standard</a:t>
            </a:r>
          </a:p>
          <a:p>
            <a:pPr lvl="1"/>
            <a:r>
              <a:rPr lang="cs-CZ" altLang="cs-CZ" smtClean="0"/>
              <a:t>xHTML + JS = větší možnosti formátování</a:t>
            </a:r>
          </a:p>
          <a:p>
            <a:r>
              <a:rPr lang="cs-CZ" altLang="cs-CZ" b="1" smtClean="0"/>
              <a:t>ePub</a:t>
            </a:r>
          </a:p>
          <a:p>
            <a:pPr lvl="1"/>
            <a:r>
              <a:rPr lang="cs-CZ" altLang="cs-CZ" smtClean="0"/>
              <a:t>otevřený a široce podporovaný standard</a:t>
            </a:r>
          </a:p>
          <a:p>
            <a:pPr lvl="1"/>
            <a:r>
              <a:rPr lang="cs-CZ" altLang="cs-CZ" smtClean="0"/>
              <a:t>ochrana Adobe DRM</a:t>
            </a:r>
          </a:p>
          <a:p>
            <a:pPr lvl="1"/>
            <a:r>
              <a:rPr lang="cs-CZ" altLang="cs-CZ" smtClean="0"/>
              <a:t>pro zobrazení na mobilních zařízeních</a:t>
            </a:r>
          </a:p>
          <a:p>
            <a:r>
              <a:rPr lang="cs-CZ" altLang="cs-CZ" smtClean="0"/>
              <a:t>azw</a:t>
            </a:r>
          </a:p>
          <a:p>
            <a:pPr lvl="1"/>
            <a:r>
              <a:rPr lang="cs-CZ" altLang="cs-CZ" smtClean="0"/>
              <a:t>odvozený z mobi</a:t>
            </a:r>
          </a:p>
          <a:p>
            <a:pPr lvl="1"/>
            <a:r>
              <a:rPr lang="cs-CZ" altLang="cs-CZ" smtClean="0"/>
              <a:t>výhradně pro Kindle</a:t>
            </a:r>
          </a:p>
          <a:p>
            <a:pPr lvl="1"/>
            <a:r>
              <a:rPr lang="cs-CZ" altLang="cs-CZ" smtClean="0"/>
              <a:t>ochrana Adobe DRM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Další formáty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opf (Open Ebook)</a:t>
            </a:r>
          </a:p>
          <a:p>
            <a:r>
              <a:rPr lang="cs-CZ" altLang="cs-CZ" smtClean="0"/>
              <a:t>DjVu</a:t>
            </a:r>
          </a:p>
          <a:p>
            <a:r>
              <a:rPr lang="cs-CZ" altLang="cs-CZ" smtClean="0"/>
              <a:t>lit (Microsoft Reader)</a:t>
            </a:r>
          </a:p>
          <a:p>
            <a:r>
              <a:rPr lang="cs-CZ" altLang="cs-CZ" smtClean="0"/>
              <a:t>pdb (PocketBook)</a:t>
            </a:r>
          </a:p>
          <a:p>
            <a:r>
              <a:rPr lang="cs-CZ" altLang="cs-CZ" smtClean="0"/>
              <a:t>chm</a:t>
            </a:r>
          </a:p>
          <a:p>
            <a:r>
              <a:rPr lang="cs-CZ" altLang="cs-CZ" smtClean="0"/>
              <a:t>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352901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8000" smtClean="0">
                <a:solidFill>
                  <a:srgbClr val="FFFF00"/>
                </a:solidFill>
              </a:rPr>
              <a:t>Zařízení pro čtení e-knih</a:t>
            </a:r>
            <a:endParaRPr lang="uk-UA" altLang="cs-CZ" sz="80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Možnosti přístupu k e-knihám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stolní PC a notebooky</a:t>
            </a:r>
          </a:p>
          <a:p>
            <a:pPr lvl="1" eaLnBrk="1" hangingPunct="1"/>
            <a:r>
              <a:rPr lang="cs-CZ" altLang="cs-CZ" smtClean="0"/>
              <a:t>digitální nosiče (CD, DVD)</a:t>
            </a:r>
          </a:p>
          <a:p>
            <a:pPr lvl="1" eaLnBrk="1" hangingPunct="1"/>
            <a:r>
              <a:rPr lang="cs-CZ" altLang="cs-CZ" smtClean="0"/>
              <a:t>internet, intranet</a:t>
            </a:r>
          </a:p>
          <a:p>
            <a:pPr eaLnBrk="1" hangingPunct="1"/>
            <a:r>
              <a:rPr lang="cs-CZ" altLang="cs-CZ" smtClean="0"/>
              <a:t>čtečky e-knih</a:t>
            </a:r>
          </a:p>
          <a:p>
            <a:pPr eaLnBrk="1" hangingPunct="1"/>
            <a:r>
              <a:rPr lang="cs-CZ" altLang="cs-CZ" smtClean="0"/>
              <a:t>tablety</a:t>
            </a:r>
          </a:p>
          <a:p>
            <a:pPr eaLnBrk="1" hangingPunct="1"/>
            <a:r>
              <a:rPr lang="cs-CZ" altLang="cs-CZ" smtClean="0"/>
              <a:t>netbooky</a:t>
            </a:r>
          </a:p>
          <a:p>
            <a:pPr eaLnBrk="1" hangingPunct="1"/>
            <a:r>
              <a:rPr lang="cs-CZ" altLang="cs-CZ" smtClean="0"/>
              <a:t>mobilní telefony</a:t>
            </a:r>
          </a:p>
          <a:p>
            <a:pPr eaLnBrk="1" hangingPunct="1"/>
            <a:endParaRPr lang="cs-CZ" altLang="cs-CZ" smtClean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652963"/>
            <a:ext cx="4211637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Kniha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rukopisný, tištěný nebo jakýmkoliv způsobem rozmnožený dokument</a:t>
            </a:r>
          </a:p>
          <a:p>
            <a:pPr eaLnBrk="1" hangingPunct="1"/>
            <a:r>
              <a:rPr lang="cs-CZ" altLang="cs-CZ" smtClean="0"/>
              <a:t>graficky a knihařsky zpracovaný do tvaru svazku</a:t>
            </a:r>
          </a:p>
          <a:p>
            <a:pPr eaLnBrk="1" hangingPunct="1"/>
            <a:r>
              <a:rPr lang="cs-CZ" altLang="cs-CZ" smtClean="0"/>
              <a:t>tvoří myšlenkový a výtvarný celek</a:t>
            </a:r>
          </a:p>
          <a:p>
            <a:pPr eaLnBrk="1" hangingPunct="1"/>
            <a:endParaRPr lang="cs-CZ" altLang="cs-CZ" smtClean="0"/>
          </a:p>
          <a:p>
            <a:pPr eaLnBrk="1" hangingPunct="1">
              <a:buFontTx/>
              <a:buNone/>
            </a:pPr>
            <a:r>
              <a:rPr lang="cs-CZ" altLang="cs-CZ" sz="2000" smtClean="0"/>
              <a:t> </a:t>
            </a:r>
          </a:p>
          <a:p>
            <a:pPr eaLnBrk="1" hangingPunct="1">
              <a:buFontTx/>
              <a:buNone/>
            </a:pPr>
            <a:r>
              <a:rPr lang="cs-CZ" altLang="cs-CZ" sz="2000" smtClean="0"/>
              <a:t>Zdroj: TDKIV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3534">
            <a:off x="7110413" y="4508500"/>
            <a:ext cx="1557337" cy="201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Čtečky e-knih</a:t>
            </a: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technologie e-</a:t>
            </a:r>
            <a:r>
              <a:rPr lang="cs-CZ" altLang="cs-CZ" dirty="0" err="1" smtClean="0"/>
              <a:t>ink</a:t>
            </a:r>
            <a:endParaRPr lang="cs-CZ" altLang="cs-CZ" dirty="0" smtClean="0"/>
          </a:p>
          <a:p>
            <a:r>
              <a:rPr lang="cs-CZ" altLang="cs-CZ" dirty="0" smtClean="0"/>
              <a:t>nemá podsvícený displej???</a:t>
            </a:r>
          </a:p>
          <a:p>
            <a:pPr lvl="1"/>
            <a:r>
              <a:rPr lang="cs-CZ" altLang="cs-CZ" dirty="0" smtClean="0"/>
              <a:t>vlastnosti jako papír</a:t>
            </a:r>
          </a:p>
          <a:p>
            <a:r>
              <a:rPr lang="cs-CZ" altLang="cs-CZ" dirty="0" smtClean="0"/>
              <a:t>velmi dlouhá výdrž na nabití</a:t>
            </a:r>
          </a:p>
          <a:p>
            <a:pPr lvl="1"/>
            <a:r>
              <a:rPr lang="cs-CZ" altLang="cs-CZ" dirty="0" smtClean="0"/>
              <a:t>měsíc+, 5000-15000 překreslených stran</a:t>
            </a:r>
          </a:p>
          <a:p>
            <a:r>
              <a:rPr lang="cs-CZ" altLang="cs-CZ" dirty="0" smtClean="0"/>
              <a:t>výborná čitelnost i na slunci</a:t>
            </a:r>
          </a:p>
          <a:p>
            <a:r>
              <a:rPr lang="cs-CZ" altLang="cs-CZ" dirty="0" smtClean="0"/>
              <a:t>prozatím </a:t>
            </a:r>
            <a:r>
              <a:rPr lang="cs-CZ" altLang="cs-CZ" dirty="0" err="1" smtClean="0"/>
              <a:t>čb</a:t>
            </a:r>
            <a:r>
              <a:rPr lang="cs-CZ" altLang="cs-CZ" dirty="0" smtClean="0"/>
              <a:t> (barva=drahé)</a:t>
            </a:r>
          </a:p>
          <a:p>
            <a:r>
              <a:rPr lang="cs-CZ" altLang="cs-CZ" dirty="0" smtClean="0"/>
              <a:t>pomalé překreslování</a:t>
            </a:r>
          </a:p>
          <a:p>
            <a:r>
              <a:rPr lang="cs-CZ" altLang="cs-CZ" dirty="0" smtClean="0"/>
              <a:t>cena 1300+</a:t>
            </a:r>
          </a:p>
          <a:p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Technologie e-ink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00138"/>
            <a:ext cx="6642100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Amazon Kindle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Kindle, </a:t>
            </a:r>
            <a:r>
              <a:rPr lang="cs-CZ" dirty="0" err="1" smtClean="0">
                <a:hlinkClick r:id="rId2"/>
              </a:rPr>
              <a:t>Paperwhite</a:t>
            </a:r>
            <a:r>
              <a:rPr lang="cs-CZ" dirty="0" smtClean="0"/>
              <a:t> + 3G, DX </a:t>
            </a:r>
          </a:p>
          <a:p>
            <a:r>
              <a:rPr lang="cs-CZ" altLang="cs-CZ" dirty="0" smtClean="0"/>
              <a:t>formáty</a:t>
            </a:r>
          </a:p>
          <a:p>
            <a:pPr lvl="1"/>
            <a:r>
              <a:rPr lang="cs-CZ" dirty="0" smtClean="0"/>
              <a:t>AZW3(</a:t>
            </a:r>
            <a:r>
              <a:rPr lang="cs-CZ" dirty="0"/>
              <a:t>Kindle </a:t>
            </a:r>
            <a:r>
              <a:rPr lang="cs-CZ" dirty="0" err="1"/>
              <a:t>Format</a:t>
            </a:r>
            <a:r>
              <a:rPr lang="cs-CZ" dirty="0"/>
              <a:t> </a:t>
            </a:r>
            <a:r>
              <a:rPr lang="cs-CZ" dirty="0" smtClean="0"/>
              <a:t>8), AZW(</a:t>
            </a:r>
            <a:r>
              <a:rPr lang="cs-CZ" dirty="0"/>
              <a:t>Kindle</a:t>
            </a:r>
            <a:r>
              <a:rPr lang="cs-CZ" dirty="0" smtClean="0"/>
              <a:t>), </a:t>
            </a:r>
            <a:r>
              <a:rPr lang="cs-CZ" dirty="0"/>
              <a:t>TXT, PDF, </a:t>
            </a:r>
            <a:r>
              <a:rPr lang="cs-CZ" dirty="0" smtClean="0"/>
              <a:t>MOBI</a:t>
            </a:r>
            <a:r>
              <a:rPr lang="cs-CZ" dirty="0"/>
              <a:t>, </a:t>
            </a:r>
            <a:r>
              <a:rPr lang="cs-CZ" dirty="0" smtClean="0"/>
              <a:t>PRC, HTML</a:t>
            </a:r>
            <a:r>
              <a:rPr lang="cs-CZ" dirty="0"/>
              <a:t>, DOC, DOCX, JPEG, GIF, PNG, </a:t>
            </a:r>
            <a:r>
              <a:rPr lang="cs-CZ" dirty="0" smtClean="0"/>
              <a:t>BMP</a:t>
            </a:r>
            <a:endParaRPr lang="cs-CZ" altLang="cs-CZ" dirty="0"/>
          </a:p>
          <a:p>
            <a:r>
              <a:rPr lang="cs-CZ" dirty="0"/>
              <a:t>propojení na Amazon e-</a:t>
            </a:r>
            <a:r>
              <a:rPr lang="cs-CZ" dirty="0" err="1"/>
              <a:t>shop</a:t>
            </a:r>
            <a:endParaRPr lang="cs-CZ" dirty="0"/>
          </a:p>
          <a:p>
            <a:r>
              <a:rPr lang="cs-CZ" dirty="0" smtClean="0"/>
              <a:t>Amazon </a:t>
            </a:r>
            <a:r>
              <a:rPr lang="cs-CZ" dirty="0" err="1" smtClean="0"/>
              <a:t>cloud</a:t>
            </a:r>
            <a:r>
              <a:rPr lang="cs-CZ" dirty="0" smtClean="0"/>
              <a:t> </a:t>
            </a:r>
            <a:r>
              <a:rPr lang="cs-CZ" dirty="0" err="1" smtClean="0"/>
              <a:t>storage</a:t>
            </a:r>
            <a:endParaRPr lang="cs-CZ" dirty="0" smtClean="0"/>
          </a:p>
          <a:p>
            <a:r>
              <a:rPr lang="cs-CZ" dirty="0" smtClean="0"/>
              <a:t>výdrž </a:t>
            </a:r>
            <a:r>
              <a:rPr lang="cs-CZ" dirty="0"/>
              <a:t>přes 8 </a:t>
            </a:r>
            <a:r>
              <a:rPr lang="cs-CZ" dirty="0" smtClean="0"/>
              <a:t>týdnů</a:t>
            </a:r>
          </a:p>
          <a:p>
            <a:r>
              <a:rPr lang="cs-CZ" dirty="0" smtClean="0"/>
              <a:t>cena od </a:t>
            </a:r>
            <a:r>
              <a:rPr lang="en-US" dirty="0" smtClean="0"/>
              <a:t>$</a:t>
            </a:r>
            <a:r>
              <a:rPr lang="cs-CZ" dirty="0" smtClean="0"/>
              <a:t>69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4248647"/>
            <a:ext cx="2837205" cy="263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2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Kindle </a:t>
            </a:r>
            <a:r>
              <a:rPr lang="cs-CZ" dirty="0" err="1" smtClean="0"/>
              <a:t>Paperwhite</a:t>
            </a:r>
            <a:r>
              <a:rPr lang="cs-CZ" dirty="0" smtClean="0"/>
              <a:t> - podsvícení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196975"/>
            <a:ext cx="7489452" cy="547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033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Další čtečky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08298">
            <a:off x="1070298" y="1278014"/>
            <a:ext cx="1676400" cy="24003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5323">
            <a:off x="3020015" y="1458471"/>
            <a:ext cx="1571625" cy="24193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3808">
            <a:off x="5076056" y="1311351"/>
            <a:ext cx="1369327" cy="204564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4976">
            <a:off x="7164288" y="1459592"/>
            <a:ext cx="1242959" cy="177772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 rot="21185209">
            <a:off x="5199362" y="3510877"/>
            <a:ext cx="1377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Sony </a:t>
            </a:r>
            <a:r>
              <a:rPr lang="cs-CZ" sz="12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Reader</a:t>
            </a:r>
            <a:endParaRPr lang="cs-CZ" sz="12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 rot="374175">
            <a:off x="6819884" y="3402644"/>
            <a:ext cx="1665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Bookeen</a:t>
            </a:r>
            <a:r>
              <a:rPr lang="cs-CZ" sz="12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2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Cybook</a:t>
            </a:r>
            <a:endParaRPr lang="cs-CZ" sz="1200" b="1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59059">
            <a:off x="1682646" y="4283856"/>
            <a:ext cx="1216368" cy="1841117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 rot="21334834">
            <a:off x="1674010" y="6198398"/>
            <a:ext cx="1377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PocketBook</a:t>
            </a:r>
            <a:endParaRPr lang="cs-CZ" sz="12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0620" y="4077072"/>
            <a:ext cx="1427982" cy="2232248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3614638" y="6140627"/>
            <a:ext cx="1377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Prestigio</a:t>
            </a:r>
            <a:endParaRPr lang="cs-CZ" sz="12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92522">
            <a:off x="5453133" y="4095808"/>
            <a:ext cx="1133475" cy="1790700"/>
          </a:xfrm>
          <a:prstGeom prst="rect">
            <a:avLst/>
          </a:prstGeom>
        </p:spPr>
      </p:pic>
      <p:sp>
        <p:nvSpPr>
          <p:cNvPr id="20" name="TextovéPole 19"/>
          <p:cNvSpPr txBox="1"/>
          <p:nvPr/>
        </p:nvSpPr>
        <p:spPr>
          <a:xfrm rot="335226">
            <a:off x="5307730" y="6088181"/>
            <a:ext cx="1377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Jinke</a:t>
            </a:r>
            <a:r>
              <a:rPr lang="cs-CZ" sz="12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2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Hanlin</a:t>
            </a:r>
            <a:endParaRPr lang="cs-CZ" sz="12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250008">
            <a:off x="7215520" y="4210635"/>
            <a:ext cx="1226474" cy="1796091"/>
          </a:xfrm>
          <a:prstGeom prst="rect">
            <a:avLst/>
          </a:prstGeom>
        </p:spPr>
      </p:pic>
      <p:sp>
        <p:nvSpPr>
          <p:cNvPr id="22" name="TextovéPole 21"/>
          <p:cNvSpPr txBox="1"/>
          <p:nvPr/>
        </p:nvSpPr>
        <p:spPr>
          <a:xfrm rot="21313383">
            <a:off x="7290117" y="6078152"/>
            <a:ext cx="1377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eReading</a:t>
            </a:r>
            <a:endParaRPr lang="cs-CZ" sz="12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Tablety</a:t>
            </a:r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multifunkční zařízení</a:t>
            </a:r>
          </a:p>
          <a:p>
            <a:pPr lvl="1"/>
            <a:r>
              <a:rPr lang="cs-CZ" altLang="cs-CZ" dirty="0" smtClean="0"/>
              <a:t>nejen e-knihy</a:t>
            </a:r>
          </a:p>
          <a:p>
            <a:pPr lvl="1"/>
            <a:r>
              <a:rPr lang="cs-CZ" altLang="cs-CZ" dirty="0" smtClean="0"/>
              <a:t>internet, </a:t>
            </a:r>
            <a:r>
              <a:rPr lang="cs-CZ" altLang="cs-CZ" dirty="0" err="1" smtClean="0"/>
              <a:t>multimedia</a:t>
            </a:r>
            <a:r>
              <a:rPr lang="cs-CZ" altLang="cs-CZ" dirty="0" smtClean="0"/>
              <a:t>,...</a:t>
            </a:r>
          </a:p>
          <a:p>
            <a:pPr lvl="1"/>
            <a:r>
              <a:rPr lang="cs-CZ" altLang="cs-CZ" dirty="0" smtClean="0"/>
              <a:t>aplikace</a:t>
            </a:r>
          </a:p>
          <a:p>
            <a:r>
              <a:rPr lang="cs-CZ" altLang="cs-CZ" dirty="0" smtClean="0"/>
              <a:t>lepší HW vybavení</a:t>
            </a:r>
            <a:endParaRPr lang="en-US" altLang="cs-CZ" dirty="0" smtClean="0"/>
          </a:p>
          <a:p>
            <a:r>
              <a:rPr lang="cs-CZ" altLang="cs-CZ" dirty="0" smtClean="0"/>
              <a:t>barevný displej</a:t>
            </a:r>
          </a:p>
          <a:p>
            <a:r>
              <a:rPr lang="cs-CZ" altLang="cs-CZ" dirty="0" smtClean="0"/>
              <a:t>horší čitelnost displeje na slunci</a:t>
            </a:r>
          </a:p>
          <a:p>
            <a:r>
              <a:rPr lang="cs-CZ" altLang="cs-CZ" dirty="0" smtClean="0"/>
              <a:t>výdrž baterie </a:t>
            </a:r>
            <a:r>
              <a:rPr lang="en-US" altLang="cs-CZ" dirty="0" smtClean="0"/>
              <a:t>max.</a:t>
            </a:r>
            <a:r>
              <a:rPr lang="cs-CZ" altLang="cs-CZ" dirty="0" smtClean="0"/>
              <a:t> </a:t>
            </a:r>
            <a:r>
              <a:rPr lang="en-US" altLang="cs-CZ" dirty="0" smtClean="0"/>
              <a:t>1</a:t>
            </a:r>
            <a:r>
              <a:rPr lang="cs-CZ" altLang="cs-CZ" dirty="0" smtClean="0"/>
              <a:t>0 hodin</a:t>
            </a:r>
            <a:endParaRPr lang="en-US" altLang="cs-CZ" dirty="0" smtClean="0"/>
          </a:p>
          <a:p>
            <a:r>
              <a:rPr lang="cs-CZ" altLang="cs-CZ" dirty="0" smtClean="0"/>
              <a:t>dotykové ovládání</a:t>
            </a: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88913"/>
            <a:ext cx="257175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Kindle </a:t>
            </a:r>
            <a:r>
              <a:rPr lang="cs-CZ" altLang="cs-CZ" dirty="0" err="1" smtClean="0"/>
              <a:t>Fire</a:t>
            </a:r>
            <a:r>
              <a:rPr lang="cs-CZ" altLang="cs-CZ" dirty="0" smtClean="0"/>
              <a:t> HD, HDX</a:t>
            </a:r>
          </a:p>
        </p:txBody>
      </p:sp>
      <p:sp>
        <p:nvSpPr>
          <p:cNvPr id="4301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nízká cena = od </a:t>
            </a:r>
            <a:r>
              <a:rPr lang="en-US" altLang="cs-CZ" dirty="0" smtClean="0"/>
              <a:t>$</a:t>
            </a:r>
            <a:r>
              <a:rPr lang="cs-CZ" altLang="cs-CZ" dirty="0" smtClean="0"/>
              <a:t>139</a:t>
            </a:r>
          </a:p>
          <a:p>
            <a:pPr lvl="1"/>
            <a:r>
              <a:rPr lang="cs-CZ" altLang="cs-CZ" dirty="0" smtClean="0"/>
              <a:t>různý výkon</a:t>
            </a:r>
          </a:p>
          <a:p>
            <a:pPr lvl="1"/>
            <a:r>
              <a:rPr lang="cs-CZ" altLang="cs-CZ" dirty="0" smtClean="0"/>
              <a:t>skvělý poměr cena/výkon</a:t>
            </a:r>
          </a:p>
          <a:p>
            <a:r>
              <a:rPr lang="cs-CZ" altLang="cs-CZ" dirty="0" smtClean="0"/>
              <a:t>Android</a:t>
            </a:r>
          </a:p>
          <a:p>
            <a:r>
              <a:rPr lang="cs-CZ" altLang="cs-CZ" dirty="0"/>
              <a:t>7“ a 8.9“ displej</a:t>
            </a:r>
          </a:p>
          <a:p>
            <a:r>
              <a:rPr lang="cs-CZ" altLang="cs-CZ" dirty="0" smtClean="0"/>
              <a:t>výdrž </a:t>
            </a:r>
            <a:r>
              <a:rPr lang="cs-CZ" altLang="cs-CZ" dirty="0"/>
              <a:t>až 10 hodin, jen čtení až 18h</a:t>
            </a:r>
          </a:p>
          <a:p>
            <a:r>
              <a:rPr lang="cs-CZ" altLang="cs-CZ" dirty="0" smtClean="0"/>
              <a:t>Amazon </a:t>
            </a:r>
            <a:r>
              <a:rPr lang="cs-CZ" altLang="cs-CZ" dirty="0" err="1" smtClean="0"/>
              <a:t>AppStore</a:t>
            </a:r>
            <a:endParaRPr lang="cs-CZ" altLang="cs-CZ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116632"/>
            <a:ext cx="2432471" cy="2850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Nook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Nook</a:t>
            </a:r>
            <a:r>
              <a:rPr lang="cs-CZ" dirty="0" smtClean="0"/>
              <a:t> HD, </a:t>
            </a:r>
            <a:r>
              <a:rPr lang="cs-CZ" dirty="0" err="1" smtClean="0"/>
              <a:t>Nook</a:t>
            </a:r>
            <a:r>
              <a:rPr lang="cs-CZ" dirty="0" smtClean="0"/>
              <a:t> HD+</a:t>
            </a:r>
          </a:p>
          <a:p>
            <a:r>
              <a:rPr lang="cs-CZ" dirty="0" smtClean="0"/>
              <a:t>7</a:t>
            </a:r>
            <a:r>
              <a:rPr lang="en-US" dirty="0" smtClean="0"/>
              <a:t>” a 9” HD display</a:t>
            </a:r>
            <a:endParaRPr lang="cs-CZ" dirty="0" smtClean="0"/>
          </a:p>
          <a:p>
            <a:r>
              <a:rPr lang="cs-CZ" dirty="0" err="1" smtClean="0"/>
              <a:t>Nook</a:t>
            </a:r>
            <a:r>
              <a:rPr lang="cs-CZ" dirty="0" smtClean="0"/>
              <a:t> </a:t>
            </a:r>
            <a:r>
              <a:rPr lang="cs-CZ" dirty="0" err="1" smtClean="0"/>
              <a:t>Reading</a:t>
            </a:r>
            <a:r>
              <a:rPr lang="cs-CZ" dirty="0" smtClean="0"/>
              <a:t> </a:t>
            </a:r>
            <a:r>
              <a:rPr lang="cs-CZ" dirty="0" err="1" smtClean="0"/>
              <a:t>App</a:t>
            </a:r>
            <a:endParaRPr lang="cs-CZ" dirty="0" smtClean="0"/>
          </a:p>
          <a:p>
            <a:r>
              <a:rPr lang="cs-CZ" dirty="0" err="1" smtClean="0"/>
              <a:t>Nook</a:t>
            </a:r>
            <a:r>
              <a:rPr lang="cs-CZ" dirty="0" smtClean="0"/>
              <a:t> </a:t>
            </a:r>
            <a:r>
              <a:rPr lang="cs-CZ" dirty="0" err="1" smtClean="0"/>
              <a:t>Books</a:t>
            </a:r>
            <a:endParaRPr lang="cs-CZ" dirty="0" smtClean="0"/>
          </a:p>
          <a:p>
            <a:r>
              <a:rPr lang="cs-CZ" dirty="0" smtClean="0"/>
              <a:t>prodávají i videa a hudbu</a:t>
            </a:r>
            <a:endParaRPr lang="en-US" dirty="0" smtClean="0"/>
          </a:p>
          <a:p>
            <a:r>
              <a:rPr lang="cs-CZ" dirty="0" smtClean="0"/>
              <a:t>cena od </a:t>
            </a:r>
            <a:r>
              <a:rPr lang="en-US" dirty="0" smtClean="0"/>
              <a:t>$</a:t>
            </a:r>
            <a:r>
              <a:rPr lang="cs-CZ" dirty="0" smtClean="0"/>
              <a:t>129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4024">
            <a:off x="7075400" y="173332"/>
            <a:ext cx="1850488" cy="276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759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Shrnutí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e-čtečka = čtení e-knih</a:t>
            </a:r>
          </a:p>
          <a:p>
            <a:r>
              <a:rPr lang="cs-CZ" altLang="cs-CZ" smtClean="0"/>
              <a:t>tablet = zábava</a:t>
            </a:r>
          </a:p>
          <a:p>
            <a:r>
              <a:rPr lang="cs-CZ" altLang="cs-CZ" smtClean="0"/>
              <a:t>notebook = práce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352901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8000" smtClean="0">
                <a:solidFill>
                  <a:srgbClr val="FFFF00"/>
                </a:solidFill>
              </a:rPr>
              <a:t>Legislativa</a:t>
            </a:r>
            <a:endParaRPr lang="uk-UA" altLang="cs-CZ" sz="80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e-kniha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777162" cy="566102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= kniha v digitální podobě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vytvořená na počítači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zdigitalizovaná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= jednoúčelové fyzické přenosné zařízení umožňující jednoduchou manipulaci s textem dokumentu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nahrávání, čtení, vytváření poznámek,...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čtečka e-knih??? 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= kniha v digitální podobě na fyzickém nosiči</a:t>
            </a:r>
          </a:p>
          <a:p>
            <a:pPr eaLnBrk="1" hangingPunct="1">
              <a:lnSpc>
                <a:spcPct val="110000"/>
              </a:lnSpc>
              <a:spcBef>
                <a:spcPct val="60000"/>
              </a:spcBef>
              <a:buFontTx/>
              <a:buNone/>
            </a:pPr>
            <a:r>
              <a:rPr lang="cs-CZ" altLang="cs-CZ" sz="2000" smtClean="0"/>
              <a:t> Zdroj: TDKIV</a:t>
            </a: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8544">
            <a:off x="7308850" y="404813"/>
            <a:ext cx="14573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Autorský zákon</a:t>
            </a:r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e-knihy nejsou knihy</a:t>
            </a:r>
          </a:p>
          <a:p>
            <a:r>
              <a:rPr lang="cs-CZ" altLang="cs-CZ" smtClean="0"/>
              <a:t>knihy ošetřuje knihovní licence</a:t>
            </a:r>
          </a:p>
          <a:p>
            <a:pPr lvl="1"/>
            <a:r>
              <a:rPr lang="cs-CZ" altLang="cs-CZ" smtClean="0"/>
              <a:t>nevztahuje se na e-knihy</a:t>
            </a:r>
          </a:p>
          <a:p>
            <a:r>
              <a:rPr lang="cs-CZ" altLang="cs-CZ" smtClean="0"/>
              <a:t>pravidla užití definovány licenční smlouvou</a:t>
            </a:r>
          </a:p>
          <a:p>
            <a:pPr lvl="1"/>
            <a:r>
              <a:rPr lang="cs-CZ" altLang="cs-CZ" smtClean="0"/>
              <a:t>uzavírá se se zprostředkovatelem e-knihy</a:t>
            </a:r>
          </a:p>
          <a:p>
            <a:r>
              <a:rPr lang="cs-CZ" altLang="cs-CZ" smtClean="0"/>
              <a:t>hlavní otázky:</a:t>
            </a:r>
          </a:p>
          <a:p>
            <a:pPr lvl="1"/>
            <a:r>
              <a:rPr lang="cs-CZ" altLang="cs-CZ" smtClean="0"/>
              <a:t>lze půjčovat e-knihy???</a:t>
            </a:r>
          </a:p>
          <a:p>
            <a:pPr lvl="1"/>
            <a:r>
              <a:rPr lang="cs-CZ" altLang="cs-CZ" smtClean="0"/>
              <a:t>lze půjčovat e-čtečky???</a:t>
            </a:r>
          </a:p>
          <a:p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Nakládání s e-knihami</a:t>
            </a:r>
          </a:p>
        </p:txBody>
      </p:sp>
      <p:sp>
        <p:nvSpPr>
          <p:cNvPr id="481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nelze je zdědit, půjčit ani darovat</a:t>
            </a:r>
          </a:p>
          <a:p>
            <a:pPr lvl="1"/>
            <a:r>
              <a:rPr lang="cs-CZ" altLang="cs-CZ" smtClean="0"/>
              <a:t>ani v případě, že je zapůjčíte či darujete spolu se čtečkou, pokud se čtečkou nebyly pořízeny </a:t>
            </a:r>
          </a:p>
          <a:p>
            <a:r>
              <a:rPr lang="cs-CZ" altLang="cs-CZ" smtClean="0"/>
              <a:t>nelze je tisknout bez svolení vydavatele </a:t>
            </a:r>
          </a:p>
          <a:p>
            <a:r>
              <a:rPr lang="cs-CZ" altLang="cs-CZ" smtClean="0"/>
              <a:t>nelze prodat čtečku s e-knihami,  které do ní byly nahrány po nákupu </a:t>
            </a:r>
          </a:p>
          <a:p>
            <a:r>
              <a:rPr lang="cs-CZ" altLang="cs-CZ" smtClean="0"/>
              <a:t>nelze odstranit DRM</a:t>
            </a:r>
          </a:p>
          <a:p>
            <a:pPr lvl="1"/>
            <a:r>
              <a:rPr lang="cs-CZ" altLang="cs-CZ" smtClean="0"/>
              <a:t>ani pro použití na jiném zařízení, i když jste za e-knihu zaplatili</a:t>
            </a:r>
          </a:p>
          <a:p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491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4800" smtClean="0"/>
              <a:t>Pokud není stanoveno jinak v </a:t>
            </a:r>
            <a:r>
              <a:rPr lang="cs-CZ" altLang="cs-CZ" sz="4800" b="1" smtClean="0">
                <a:solidFill>
                  <a:srgbClr val="008000"/>
                </a:solidFill>
              </a:rPr>
              <a:t>licenční smlouvě</a:t>
            </a:r>
            <a:r>
              <a:rPr lang="cs-CZ" altLang="cs-CZ" sz="4800" smtClean="0"/>
              <a:t>!!!</a:t>
            </a:r>
          </a:p>
        </p:txBody>
      </p:sp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3933825"/>
            <a:ext cx="3540125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Půjčování čteček</a:t>
            </a:r>
          </a:p>
        </p:txBody>
      </p:sp>
      <p:sp>
        <p:nvSpPr>
          <p:cNvPr id="501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není definováno knihovním zákonem</a:t>
            </a:r>
          </a:p>
          <a:p>
            <a:r>
              <a:rPr lang="cs-CZ" altLang="cs-CZ" smtClean="0"/>
              <a:t>nutno ošetřit v knihovním řádu</a:t>
            </a:r>
          </a:p>
          <a:p>
            <a:r>
              <a:rPr lang="cs-CZ" altLang="cs-CZ" smtClean="0"/>
              <a:t>nepůjčujeme obsah, ale zařízení</a:t>
            </a:r>
          </a:p>
          <a:p>
            <a:pPr lvl="1"/>
            <a:r>
              <a:rPr lang="cs-CZ" altLang="cs-CZ" smtClean="0"/>
              <a:t>občanský zákoník – ustanovení o smlouvě o výpůjčce zařízení §659-662</a:t>
            </a:r>
          </a:p>
          <a:p>
            <a:r>
              <a:rPr lang="cs-CZ" altLang="cs-CZ" smtClean="0"/>
              <a:t>ve čtečce je firmware!!!</a:t>
            </a:r>
          </a:p>
          <a:p>
            <a:pPr lvl="1"/>
            <a:r>
              <a:rPr lang="cs-CZ" altLang="cs-CZ" smtClean="0"/>
              <a:t>diskuze v konferenci Knihovna</a:t>
            </a:r>
          </a:p>
          <a:p>
            <a:pPr lvl="1"/>
            <a:r>
              <a:rPr lang="cs-CZ" altLang="cs-CZ" smtClean="0"/>
              <a:t>v licenční smlouvě není zmínka o půjčování</a:t>
            </a:r>
          </a:p>
          <a:p>
            <a:r>
              <a:rPr lang="cs-CZ" altLang="cs-CZ" smtClean="0"/>
              <a:t>půjčovat čtečky nebo obsah???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352901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8000" smtClean="0">
                <a:solidFill>
                  <a:srgbClr val="FFFF00"/>
                </a:solidFill>
              </a:rPr>
              <a:t>Co chce čtenář</a:t>
            </a:r>
            <a:endParaRPr lang="uk-UA" altLang="cs-CZ" sz="80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Očekávání čtenáře</a:t>
            </a:r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8101012" cy="547211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nižší cena než u tištěných knih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dostupnost kdekoliv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mtClean="0"/>
              <a:t>z jakéhokoliv místa na zemi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mtClean="0"/>
              <a:t>v knihovně nebo na internetu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vlastní virtuální knihovna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snadná manipulace a aktualizace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mtClean="0"/>
              <a:t>one-click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dobrá čitelnost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pořizování kopií, tisk vybraných stran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Cena</a:t>
            </a:r>
          </a:p>
        </p:txBody>
      </p:sp>
      <p:sp>
        <p:nvSpPr>
          <p:cNvPr id="532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jaká by měla být cena za e-knihu???</a:t>
            </a:r>
          </a:p>
          <a:p>
            <a:r>
              <a:rPr lang="cs-CZ" altLang="cs-CZ" smtClean="0"/>
              <a:t>individuální</a:t>
            </a:r>
          </a:p>
          <a:p>
            <a:r>
              <a:rPr lang="cs-CZ" altLang="cs-CZ" smtClean="0"/>
              <a:t>kopie tištěné = nižší</a:t>
            </a:r>
          </a:p>
          <a:p>
            <a:pPr lvl="1"/>
            <a:r>
              <a:rPr lang="cs-CZ" altLang="cs-CZ" smtClean="0"/>
              <a:t>odpadá tisk a distribuce</a:t>
            </a:r>
          </a:p>
          <a:p>
            <a:r>
              <a:rPr lang="cs-CZ" altLang="cs-CZ" smtClean="0"/>
              <a:t>přidaný obsah = stejný nebo vyšší</a:t>
            </a:r>
          </a:p>
          <a:p>
            <a:pPr lvl="1"/>
            <a:r>
              <a:rPr lang="cs-CZ" altLang="cs-CZ" smtClean="0"/>
              <a:t>multimédia, animace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Fenomén pirátství dle T. Řeháka</a:t>
            </a:r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existující trh</a:t>
            </a:r>
          </a:p>
          <a:p>
            <a:r>
              <a:rPr lang="cs-CZ" altLang="cs-CZ" smtClean="0"/>
              <a:t>jednoduchost stahování</a:t>
            </a:r>
          </a:p>
          <a:p>
            <a:pPr lvl="1"/>
            <a:r>
              <a:rPr lang="cs-CZ" altLang="cs-CZ" smtClean="0"/>
              <a:t>bez ochrany, one-click</a:t>
            </a:r>
          </a:p>
          <a:p>
            <a:r>
              <a:rPr lang="cs-CZ" altLang="cs-CZ" smtClean="0"/>
              <a:t>výhodný ekonomický model pro čtenáře</a:t>
            </a:r>
          </a:p>
          <a:p>
            <a:r>
              <a:rPr lang="cs-CZ" altLang="cs-CZ" smtClean="0"/>
              <a:t>pokud nebude splněno </a:t>
            </a:r>
            <a:r>
              <a:rPr lang="cs-CZ" altLang="cs-CZ" smtClean="0">
                <a:sym typeface="Wingdings" pitchFamily="2" charset="2"/>
              </a:rPr>
              <a:t></a:t>
            </a:r>
            <a:r>
              <a:rPr lang="cs-CZ" altLang="cs-CZ" smtClean="0"/>
              <a:t> </a:t>
            </a:r>
            <a:r>
              <a:rPr lang="cs-CZ" altLang="cs-CZ" b="1" smtClean="0">
                <a:solidFill>
                  <a:srgbClr val="008000"/>
                </a:solidFill>
              </a:rPr>
              <a:t>nelegální stahování</a:t>
            </a:r>
          </a:p>
          <a:p>
            <a:pPr lvl="1"/>
            <a:r>
              <a:rPr lang="cs-CZ" altLang="cs-CZ" smtClean="0"/>
              <a:t>příklady – filmy, hudba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Obchodní model</a:t>
            </a:r>
          </a:p>
        </p:txBody>
      </p:sp>
      <p:sp>
        <p:nvSpPr>
          <p:cNvPr id="552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5" name="Výbuch 1 4"/>
          <p:cNvSpPr/>
          <p:nvPr/>
        </p:nvSpPr>
        <p:spPr>
          <a:xfrm rot="20633448">
            <a:off x="1963738" y="927100"/>
            <a:ext cx="6640512" cy="561657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5301" name="TextovéPole 5"/>
          <p:cNvSpPr txBox="1">
            <a:spLocks noChangeArrowheads="1"/>
          </p:cNvSpPr>
          <p:nvPr/>
        </p:nvSpPr>
        <p:spPr bwMode="auto">
          <a:xfrm>
            <a:off x="3708400" y="2636838"/>
            <a:ext cx="34559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6600" b="1">
                <a:solidFill>
                  <a:schemeClr val="bg1"/>
                </a:solidFill>
              </a:rPr>
              <a:t>49 Kč</a:t>
            </a:r>
          </a:p>
          <a:p>
            <a:pPr algn="ctr" eaLnBrk="1" hangingPunct="1"/>
            <a:r>
              <a:rPr lang="cs-CZ" altLang="cs-CZ" sz="3200">
                <a:solidFill>
                  <a:schemeClr val="bg1"/>
                </a:solidFill>
              </a:rPr>
              <a:t>včetně DPH</a:t>
            </a:r>
          </a:p>
        </p:txBody>
      </p:sp>
      <p:sp>
        <p:nvSpPr>
          <p:cNvPr id="55302" name="TextovéPole 6"/>
          <p:cNvSpPr txBox="1">
            <a:spLocks noChangeArrowheads="1"/>
          </p:cNvSpPr>
          <p:nvPr/>
        </p:nvSpPr>
        <p:spPr bwMode="auto">
          <a:xfrm>
            <a:off x="7019925" y="6156325"/>
            <a:ext cx="1655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/>
              <a:t>Zdroj: </a:t>
            </a:r>
            <a:r>
              <a:rPr lang="cs-CZ" altLang="cs-CZ">
                <a:hlinkClick r:id="rId2"/>
              </a:rPr>
              <a:t>Řehák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Prodej e-knih online</a:t>
            </a:r>
          </a:p>
        </p:txBody>
      </p:sp>
      <p:pic>
        <p:nvPicPr>
          <p:cNvPr id="56326" name="Picture 7" descr="woo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507" y="5461948"/>
            <a:ext cx="2140601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8" descr="ebu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090" y="3120161"/>
            <a:ext cx="2030164" cy="74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10" descr="kosm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957" y="4408352"/>
            <a:ext cx="2160588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martinus.sk/data/press/martinus_height_positiv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09" y="2780928"/>
            <a:ext cx="1651815" cy="73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idnes.cz/o/microsite-knihy/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909039"/>
            <a:ext cx="1720523" cy="49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alza.cz/Foto/imggalery/LandingPages/Logomanual/images/alza_cz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286" y="5445224"/>
            <a:ext cx="2022772" cy="68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kolakov.eu/domains/skolakov.eu/data/uploads/knihcentrum/vanocni-soutez/knihcentru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202348"/>
            <a:ext cx="1490942" cy="102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mz-fans.cz/sites/default/files/palmknihy-logotyp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438" y="1447849"/>
            <a:ext cx="2004868" cy="92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ereading.cz/redesign_grafika/logo-ereading-strasidleni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92896"/>
            <a:ext cx="2122558" cy="7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static.slevovekody.com/filemanager/f/Rajknih/httpsslevovekody.comfilemanagerfRajKnihLogo.png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614" y="1844824"/>
            <a:ext cx="2520280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Další výklady e-knihy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 smtClean="0"/>
              <a:t>=digitální soubor se specifickým obsahem </a:t>
            </a:r>
            <a:r>
              <a:rPr lang="cs-CZ" altLang="cs-CZ" sz="1800" dirty="0" smtClean="0"/>
              <a:t>(</a:t>
            </a:r>
            <a:r>
              <a:rPr lang="cs-CZ" altLang="cs-CZ" sz="1800" dirty="0" smtClean="0">
                <a:hlinkClick r:id="rId2"/>
              </a:rPr>
              <a:t>Arnošt Katolický</a:t>
            </a:r>
            <a:r>
              <a:rPr lang="cs-CZ" altLang="cs-CZ" sz="1800" dirty="0" smtClean="0"/>
              <a:t>)</a:t>
            </a:r>
          </a:p>
          <a:p>
            <a:pPr eaLnBrk="1" hangingPunct="1"/>
            <a:r>
              <a:rPr lang="cs-CZ" altLang="cs-CZ" sz="2800" dirty="0" smtClean="0"/>
              <a:t>co je specifický obsah???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352901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8000" smtClean="0">
                <a:solidFill>
                  <a:srgbClr val="FFFF00"/>
                </a:solidFill>
              </a:rPr>
              <a:t>Volně dostupné e-knihy</a:t>
            </a:r>
            <a:endParaRPr lang="uk-UA" altLang="cs-CZ" sz="80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Google Books</a:t>
            </a:r>
            <a:endParaRPr lang="cs-CZ" altLang="cs-CZ" sz="320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412875"/>
            <a:ext cx="7777162" cy="4752975"/>
          </a:xfrm>
        </p:spPr>
        <p:txBody>
          <a:bodyPr/>
          <a:lstStyle/>
          <a:p>
            <a:pPr eaLnBrk="1" hangingPunct="1"/>
            <a:r>
              <a:rPr lang="cs-CZ" altLang="cs-CZ" smtClean="0"/>
              <a:t>největší databáze e-knih na světě</a:t>
            </a:r>
          </a:p>
          <a:p>
            <a:pPr eaLnBrk="1" hangingPunct="1"/>
            <a:r>
              <a:rPr lang="cs-CZ" altLang="cs-CZ" smtClean="0"/>
              <a:t>náhledy, ukázkové stránky, plný text</a:t>
            </a:r>
          </a:p>
          <a:p>
            <a:pPr eaLnBrk="1" hangingPunct="1"/>
            <a:r>
              <a:rPr lang="cs-CZ" altLang="cs-CZ" smtClean="0"/>
              <a:t>nelze stahovat a tisknout (JS)</a:t>
            </a:r>
          </a:p>
          <a:p>
            <a:pPr lvl="1" eaLnBrk="1" hangingPunct="1"/>
            <a:r>
              <a:rPr lang="cs-CZ" altLang="cs-CZ" smtClean="0"/>
              <a:t>lze obejít, nelegální</a:t>
            </a:r>
          </a:p>
          <a:p>
            <a:pPr eaLnBrk="1" hangingPunct="1"/>
            <a:r>
              <a:rPr lang="cs-CZ" altLang="cs-CZ" smtClean="0"/>
              <a:t>hodnocení, recenze</a:t>
            </a:r>
          </a:p>
          <a:p>
            <a:pPr eaLnBrk="1" hangingPunct="1"/>
            <a:r>
              <a:rPr lang="cs-CZ" altLang="cs-CZ" smtClean="0"/>
              <a:t>propojení na knihkupce a knihovny</a:t>
            </a:r>
          </a:p>
          <a:p>
            <a:pPr eaLnBrk="1" hangingPunct="1"/>
            <a:r>
              <a:rPr lang="cs-CZ" altLang="cs-CZ" smtClean="0"/>
              <a:t>vlastní knihovna</a:t>
            </a:r>
          </a:p>
          <a:p>
            <a:pPr eaLnBrk="1" hangingPunct="1">
              <a:buFontTx/>
              <a:buNone/>
            </a:pPr>
            <a:endParaRPr lang="cs-CZ" altLang="cs-CZ" smtClean="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249238"/>
            <a:ext cx="21971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OAPEN</a:t>
            </a:r>
            <a:endParaRPr lang="cs-CZ" altLang="cs-CZ" sz="3200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341438"/>
            <a:ext cx="7777162" cy="5256212"/>
          </a:xfrm>
        </p:spPr>
        <p:txBody>
          <a:bodyPr/>
          <a:lstStyle/>
          <a:p>
            <a:pPr eaLnBrk="1" hangingPunct="1"/>
            <a:r>
              <a:rPr lang="cs-CZ" altLang="cs-CZ" smtClean="0"/>
              <a:t>Snaha publikovat plné texty recenzovaných knih v režimu OA</a:t>
            </a:r>
          </a:p>
          <a:p>
            <a:pPr eaLnBrk="1" hangingPunct="1"/>
            <a:r>
              <a:rPr lang="cs-CZ" altLang="cs-CZ" smtClean="0"/>
              <a:t>humanitní a sociální vědy</a:t>
            </a:r>
          </a:p>
          <a:p>
            <a:pPr eaLnBrk="1" hangingPunct="1"/>
            <a:r>
              <a:rPr lang="cs-CZ" altLang="cs-CZ" smtClean="0"/>
              <a:t>plné texty v PDF</a:t>
            </a:r>
          </a:p>
          <a:p>
            <a:pPr eaLnBrk="1" hangingPunct="1"/>
            <a:r>
              <a:rPr lang="cs-CZ" altLang="cs-CZ" smtClean="0"/>
              <a:t>zapojují se univerzity</a:t>
            </a:r>
          </a:p>
          <a:p>
            <a:pPr eaLnBrk="1" hangingPunct="1"/>
            <a:r>
              <a:rPr lang="cs-CZ" altLang="cs-CZ" smtClean="0"/>
              <a:t>filtrování</a:t>
            </a:r>
          </a:p>
          <a:p>
            <a:pPr lvl="1" eaLnBrk="1" hangingPunct="1"/>
            <a:r>
              <a:rPr lang="cs-CZ" altLang="cs-CZ" smtClean="0"/>
              <a:t>vydavatel, jazyk, obor</a:t>
            </a:r>
          </a:p>
          <a:p>
            <a:pPr eaLnBrk="1" hangingPunct="1"/>
            <a:r>
              <a:rPr lang="cs-CZ" altLang="cs-CZ" smtClean="0"/>
              <a:t>My Selection</a:t>
            </a:r>
          </a:p>
          <a:p>
            <a:pPr eaLnBrk="1" hangingPunct="1"/>
            <a:endParaRPr lang="cs-CZ" altLang="cs-CZ" sz="2400" smtClean="0"/>
          </a:p>
        </p:txBody>
      </p:sp>
      <p:pic>
        <p:nvPicPr>
          <p:cNvPr id="593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0350"/>
            <a:ext cx="11525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HathiTrust</a:t>
            </a:r>
            <a:endParaRPr lang="cs-CZ" altLang="cs-CZ" sz="3200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557338"/>
            <a:ext cx="7777162" cy="4175125"/>
          </a:xfrm>
        </p:spPr>
        <p:txBody>
          <a:bodyPr/>
          <a:lstStyle/>
          <a:p>
            <a:pPr eaLnBrk="1" hangingPunct="1"/>
            <a:r>
              <a:rPr lang="cs-CZ" altLang="cs-CZ" smtClean="0"/>
              <a:t>konzorcium US univerzit</a:t>
            </a:r>
          </a:p>
          <a:p>
            <a:pPr eaLnBrk="1" hangingPunct="1"/>
            <a:r>
              <a:rPr lang="cs-CZ" altLang="cs-CZ" smtClean="0"/>
              <a:t>4,6 mil.+ e-knih</a:t>
            </a:r>
          </a:p>
          <a:p>
            <a:pPr eaLnBrk="1" hangingPunct="1"/>
            <a:r>
              <a:rPr lang="cs-CZ" altLang="cs-CZ" smtClean="0"/>
              <a:t>prohlížení online, PDF po registraci</a:t>
            </a:r>
          </a:p>
          <a:p>
            <a:pPr eaLnBrk="1" hangingPunct="1"/>
            <a:r>
              <a:rPr lang="cs-CZ" altLang="cs-CZ" smtClean="0"/>
              <a:t>vlastní kolekce</a:t>
            </a:r>
          </a:p>
          <a:p>
            <a:pPr eaLnBrk="1" hangingPunct="1"/>
            <a:r>
              <a:rPr lang="cs-CZ" altLang="cs-CZ" smtClean="0"/>
              <a:t>Public Collections</a:t>
            </a:r>
          </a:p>
          <a:p>
            <a:pPr eaLnBrk="1" hangingPunct="1"/>
            <a:r>
              <a:rPr lang="cs-CZ" altLang="cs-CZ" smtClean="0"/>
              <a:t>rozhraní </a:t>
            </a:r>
            <a:r>
              <a:rPr lang="cs-CZ" altLang="cs-CZ" smtClean="0">
                <a:hlinkClick r:id="rId3"/>
              </a:rPr>
              <a:t>WorldCat Local</a:t>
            </a:r>
            <a:r>
              <a:rPr lang="cs-CZ" altLang="cs-CZ" smtClean="0"/>
              <a:t> </a:t>
            </a:r>
          </a:p>
          <a:p>
            <a:pPr eaLnBrk="1" hangingPunct="1"/>
            <a:endParaRPr lang="cs-CZ" altLang="cs-CZ" smtClean="0"/>
          </a:p>
        </p:txBody>
      </p:sp>
      <p:pic>
        <p:nvPicPr>
          <p:cNvPr id="6042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60350"/>
            <a:ext cx="208597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OpenLibrary</a:t>
            </a:r>
            <a:endParaRPr lang="cs-CZ" altLang="cs-CZ" sz="320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700213"/>
            <a:ext cx="7777162" cy="3960812"/>
          </a:xfrm>
        </p:spPr>
        <p:txBody>
          <a:bodyPr/>
          <a:lstStyle/>
          <a:p>
            <a:pPr eaLnBrk="1" hangingPunct="1"/>
            <a:r>
              <a:rPr lang="cs-CZ" altLang="cs-CZ" smtClean="0"/>
              <a:t>světová knihovna</a:t>
            </a:r>
          </a:p>
          <a:p>
            <a:pPr eaLnBrk="1" hangingPunct="1"/>
            <a:r>
              <a:rPr lang="cs-CZ" altLang="cs-CZ" smtClean="0"/>
              <a:t>u vybraných FT (starší produkce)</a:t>
            </a:r>
          </a:p>
          <a:p>
            <a:pPr eaLnBrk="1" hangingPunct="1"/>
            <a:r>
              <a:rPr lang="cs-CZ" altLang="cs-CZ" smtClean="0"/>
              <a:t>půjčování knih</a:t>
            </a:r>
          </a:p>
          <a:p>
            <a:pPr eaLnBrk="1" hangingPunct="1"/>
            <a:r>
              <a:rPr lang="cs-CZ" altLang="cs-CZ" smtClean="0"/>
              <a:t>různé formáty pro čtení</a:t>
            </a:r>
          </a:p>
          <a:p>
            <a:pPr eaLnBrk="1" hangingPunct="1">
              <a:buFontTx/>
              <a:buNone/>
            </a:pPr>
            <a:endParaRPr lang="cs-CZ" altLang="cs-CZ" smtClean="0"/>
          </a:p>
        </p:txBody>
      </p:sp>
      <p:pic>
        <p:nvPicPr>
          <p:cNvPr id="614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88913"/>
            <a:ext cx="22383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Gutenberg</a:t>
            </a:r>
            <a:endParaRPr lang="cs-CZ" altLang="cs-CZ" sz="3200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341438"/>
            <a:ext cx="7777162" cy="4967287"/>
          </a:xfrm>
        </p:spPr>
        <p:txBody>
          <a:bodyPr/>
          <a:lstStyle/>
          <a:p>
            <a:pPr eaLnBrk="1" hangingPunct="1"/>
            <a:r>
              <a:rPr lang="cs-CZ" altLang="cs-CZ" smtClean="0"/>
              <a:t>projekt od roku 1971</a:t>
            </a:r>
          </a:p>
          <a:p>
            <a:pPr lvl="1" eaLnBrk="1" hangingPunct="1"/>
            <a:r>
              <a:rPr lang="cs-CZ" altLang="cs-CZ" smtClean="0"/>
              <a:t>Michael Hart</a:t>
            </a:r>
          </a:p>
          <a:p>
            <a:pPr eaLnBrk="1" hangingPunct="1"/>
            <a:r>
              <a:rPr lang="cs-CZ" altLang="cs-CZ" smtClean="0"/>
              <a:t>volné knihy</a:t>
            </a:r>
          </a:p>
          <a:p>
            <a:pPr eaLnBrk="1" hangingPunct="1"/>
            <a:r>
              <a:rPr lang="en-US" altLang="cs-CZ" smtClean="0"/>
              <a:t>&gt;</a:t>
            </a:r>
            <a:r>
              <a:rPr lang="cs-CZ" altLang="cs-CZ" smtClean="0"/>
              <a:t>33.000 knih zdarma</a:t>
            </a:r>
          </a:p>
          <a:p>
            <a:pPr eaLnBrk="1" hangingPunct="1"/>
            <a:r>
              <a:rPr lang="en-US" altLang="cs-CZ" smtClean="0"/>
              <a:t>r</a:t>
            </a:r>
            <a:r>
              <a:rPr lang="cs-CZ" altLang="cs-CZ" smtClean="0"/>
              <a:t>ůzné formáty</a:t>
            </a:r>
          </a:p>
          <a:p>
            <a:pPr lvl="1" eaLnBrk="1" hangingPunct="1"/>
            <a:r>
              <a:rPr lang="cs-CZ" altLang="cs-CZ" smtClean="0"/>
              <a:t>pro </a:t>
            </a:r>
            <a:r>
              <a:rPr lang="en-US" altLang="cs-CZ" smtClean="0"/>
              <a:t>PC</a:t>
            </a:r>
            <a:r>
              <a:rPr lang="cs-CZ" altLang="cs-CZ" smtClean="0"/>
              <a:t>, IPAD, Kindle, Sony Reader, iPhone, Android</a:t>
            </a:r>
          </a:p>
          <a:p>
            <a:pPr eaLnBrk="1" hangingPunct="1"/>
            <a:r>
              <a:rPr lang="cs-CZ" altLang="cs-CZ" smtClean="0"/>
              <a:t>podobné G-projekty po celém světě</a:t>
            </a:r>
          </a:p>
          <a:p>
            <a:pPr lvl="1" eaLnBrk="1" hangingPunct="1"/>
            <a:r>
              <a:rPr lang="cs-CZ" altLang="cs-CZ" smtClean="0"/>
              <a:t>více než 100.000 knih</a:t>
            </a:r>
          </a:p>
          <a:p>
            <a:pPr algn="just" eaLnBrk="1" hangingPunct="1">
              <a:buFontTx/>
              <a:buNone/>
            </a:pPr>
            <a:endParaRPr lang="cs-CZ" altLang="cs-CZ" sz="2400" smtClean="0"/>
          </a:p>
        </p:txBody>
      </p:sp>
      <p:pic>
        <p:nvPicPr>
          <p:cNvPr id="62468" name="Picture 2" descr="http://t2.gstatic.com/images?q=tbn:ANd9GcTfx6U1_jI6ZA-To8ZMGf61iooSnSoDuZLvEHLZazxO85L9Wt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03188"/>
            <a:ext cx="17272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Další zdroje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25538"/>
            <a:ext cx="7777162" cy="5543550"/>
          </a:xfrm>
        </p:spPr>
        <p:txBody>
          <a:bodyPr/>
          <a:lstStyle/>
          <a:p>
            <a:pPr eaLnBrk="1" hangingPunct="1"/>
            <a:r>
              <a:rPr lang="cs-CZ" altLang="cs-CZ" sz="2800" smtClean="0">
                <a:hlinkClick r:id="rId2"/>
              </a:rPr>
              <a:t>NDLTD</a:t>
            </a:r>
            <a:endParaRPr lang="cs-CZ" altLang="cs-CZ" sz="2800" smtClean="0"/>
          </a:p>
          <a:p>
            <a:pPr lvl="1" eaLnBrk="1" hangingPunct="1"/>
            <a:r>
              <a:rPr lang="cs-CZ" altLang="cs-CZ" sz="2000" smtClean="0"/>
              <a:t>diplomové a disertační práce</a:t>
            </a:r>
          </a:p>
          <a:p>
            <a:pPr eaLnBrk="1" hangingPunct="1"/>
            <a:r>
              <a:rPr lang="cs-CZ" altLang="cs-CZ" sz="2800" smtClean="0">
                <a:hlinkClick r:id="rId3"/>
              </a:rPr>
              <a:t>Thesis.cz</a:t>
            </a:r>
            <a:endParaRPr lang="cs-CZ" altLang="cs-CZ" sz="2800" smtClean="0"/>
          </a:p>
          <a:p>
            <a:pPr lvl="1" eaLnBrk="1" hangingPunct="1"/>
            <a:r>
              <a:rPr lang="cs-CZ" altLang="cs-CZ" sz="2000" smtClean="0"/>
              <a:t>závěrečné práce z českých univerzit</a:t>
            </a:r>
          </a:p>
          <a:p>
            <a:pPr eaLnBrk="1" hangingPunct="1"/>
            <a:r>
              <a:rPr lang="cs-CZ" altLang="cs-CZ" sz="2800" smtClean="0">
                <a:hlinkClick r:id="rId4"/>
              </a:rPr>
              <a:t>Manuscriptorium</a:t>
            </a:r>
            <a:endParaRPr lang="cs-CZ" altLang="cs-CZ" sz="2800" smtClean="0"/>
          </a:p>
          <a:p>
            <a:pPr lvl="1" eaLnBrk="1" hangingPunct="1"/>
            <a:r>
              <a:rPr lang="cs-CZ" altLang="cs-CZ" sz="2000" smtClean="0"/>
              <a:t>staré tisky</a:t>
            </a:r>
          </a:p>
          <a:p>
            <a:pPr eaLnBrk="1" hangingPunct="1"/>
            <a:r>
              <a:rPr lang="cs-CZ" altLang="cs-CZ" sz="2800" smtClean="0">
                <a:hlinkClick r:id="rId5"/>
              </a:rPr>
              <a:t>BookBoon.com</a:t>
            </a:r>
            <a:r>
              <a:rPr lang="cs-CZ" altLang="cs-CZ" sz="2800" smtClean="0"/>
              <a:t> </a:t>
            </a:r>
          </a:p>
          <a:p>
            <a:pPr lvl="1" eaLnBrk="1" hangingPunct="1"/>
            <a:r>
              <a:rPr lang="cs-CZ" altLang="cs-CZ" sz="2000" smtClean="0"/>
              <a:t>ekonomie a průvodci na cestách</a:t>
            </a:r>
          </a:p>
          <a:p>
            <a:pPr eaLnBrk="1" hangingPunct="1"/>
            <a:r>
              <a:rPr lang="cs-CZ" altLang="cs-CZ" sz="2800" smtClean="0">
                <a:hlinkClick r:id="rId6"/>
              </a:rPr>
              <a:t>The Online Books Page</a:t>
            </a:r>
            <a:endParaRPr lang="cs-CZ" altLang="cs-CZ" sz="2800" smtClean="0"/>
          </a:p>
          <a:p>
            <a:pPr lvl="1" eaLnBrk="1" hangingPunct="1"/>
            <a:r>
              <a:rPr lang="cs-CZ" altLang="cs-CZ" sz="2000" smtClean="0"/>
              <a:t>rozcestník volně dostupných e-knih</a:t>
            </a:r>
          </a:p>
          <a:p>
            <a:pPr lvl="1" eaLnBrk="1" hangingPunct="1"/>
            <a:r>
              <a:rPr lang="cs-CZ" altLang="cs-CZ" sz="2000" smtClean="0"/>
              <a:t>odkazy na velké i malé repozitáře</a:t>
            </a:r>
          </a:p>
          <a:p>
            <a:pPr lvl="1" eaLnBrk="1" hangingPunct="1"/>
            <a:r>
              <a:rPr lang="cs-CZ" altLang="cs-CZ" sz="2000" smtClean="0"/>
              <a:t>odkazy na projekty dle zemí</a:t>
            </a:r>
          </a:p>
          <a:p>
            <a:pPr eaLnBrk="1" hangingPunct="1"/>
            <a:endParaRPr lang="cs-CZ" altLang="cs-CZ" sz="2600" smtClean="0"/>
          </a:p>
          <a:p>
            <a:pPr eaLnBrk="1" hangingPunct="1"/>
            <a:endParaRPr lang="cs-CZ" altLang="cs-CZ" sz="2600" smtClean="0"/>
          </a:p>
          <a:p>
            <a:pPr eaLnBrk="1" hangingPunct="1"/>
            <a:endParaRPr lang="cs-CZ" altLang="cs-CZ" sz="2600" smtClean="0"/>
          </a:p>
          <a:p>
            <a:pPr eaLnBrk="1" hangingPunct="1"/>
            <a:endParaRPr lang="cs-CZ" altLang="cs-CZ" sz="2600" smtClean="0"/>
          </a:p>
          <a:p>
            <a:pPr eaLnBrk="1" hangingPunct="1">
              <a:buFontTx/>
              <a:buNone/>
            </a:pPr>
            <a:endParaRPr lang="cs-CZ" altLang="cs-CZ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352901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8000" smtClean="0">
                <a:solidFill>
                  <a:srgbClr val="FFFF00"/>
                </a:solidFill>
              </a:rPr>
              <a:t>Situace</a:t>
            </a:r>
            <a:br>
              <a:rPr lang="cs-CZ" altLang="cs-CZ" sz="8000" smtClean="0">
                <a:solidFill>
                  <a:srgbClr val="FFFF00"/>
                </a:solidFill>
              </a:rPr>
            </a:br>
            <a:r>
              <a:rPr lang="cs-CZ" altLang="cs-CZ" sz="8000" smtClean="0">
                <a:solidFill>
                  <a:srgbClr val="FFFF00"/>
                </a:solidFill>
              </a:rPr>
              <a:t> v knihovnách</a:t>
            </a:r>
            <a:endParaRPr lang="uk-UA" altLang="cs-CZ" sz="80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Aktuální situace v ČR</a:t>
            </a:r>
          </a:p>
        </p:txBody>
      </p:sp>
      <p:pic>
        <p:nvPicPr>
          <p:cNvPr id="6553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996950"/>
            <a:ext cx="5256213" cy="524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 Box 6"/>
          <p:cNvSpPr txBox="1">
            <a:spLocks noChangeArrowheads="1"/>
          </p:cNvSpPr>
          <p:nvPr/>
        </p:nvSpPr>
        <p:spPr bwMode="auto">
          <a:xfrm>
            <a:off x="3851275" y="2205038"/>
            <a:ext cx="1368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/>
              <a:t>digitalizace</a:t>
            </a:r>
          </a:p>
        </p:txBody>
      </p:sp>
      <p:sp>
        <p:nvSpPr>
          <p:cNvPr id="65541" name="Text Box 7"/>
          <p:cNvSpPr txBox="1">
            <a:spLocks noChangeArrowheads="1"/>
          </p:cNvSpPr>
          <p:nvPr/>
        </p:nvSpPr>
        <p:spPr bwMode="auto">
          <a:xfrm>
            <a:off x="5653088" y="2565400"/>
            <a:ext cx="2232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400" b="1"/>
              <a:t>půjčování čteček</a:t>
            </a:r>
          </a:p>
        </p:txBody>
      </p:sp>
      <p:sp>
        <p:nvSpPr>
          <p:cNvPr id="65542" name="Text Box 8"/>
          <p:cNvSpPr txBox="1">
            <a:spLocks noChangeArrowheads="1"/>
          </p:cNvSpPr>
          <p:nvPr/>
        </p:nvSpPr>
        <p:spPr bwMode="auto">
          <a:xfrm rot="-538358">
            <a:off x="5508625" y="1698625"/>
            <a:ext cx="21590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300" b="1"/>
              <a:t>půjčování e-knih</a:t>
            </a: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7338"/>
            <a:ext cx="126841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Český trh</a:t>
            </a:r>
            <a:endParaRPr lang="cs-CZ" dirty="0"/>
          </a:p>
        </p:txBody>
      </p:sp>
      <p:sp>
        <p:nvSpPr>
          <p:cNvPr id="5" name="TextovéPole 3"/>
          <p:cNvSpPr txBox="1"/>
          <p:nvPr/>
        </p:nvSpPr>
        <p:spPr>
          <a:xfrm rot="21148654">
            <a:off x="1245012" y="1751792"/>
            <a:ext cx="30498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3200" b="1" dirty="0" smtClean="0">
                <a:solidFill>
                  <a:srgbClr val="008000"/>
                </a:solidFill>
              </a:rPr>
              <a:t>3,1 milionu </a:t>
            </a:r>
            <a:r>
              <a:rPr lang="cs-CZ" sz="3200" dirty="0" err="1" smtClean="0"/>
              <a:t>smartphonů</a:t>
            </a:r>
            <a:endParaRPr lang="cs-CZ" sz="3200" dirty="0"/>
          </a:p>
        </p:txBody>
      </p:sp>
      <p:sp>
        <p:nvSpPr>
          <p:cNvPr id="6" name="TextovéPole 4"/>
          <p:cNvSpPr txBox="1"/>
          <p:nvPr/>
        </p:nvSpPr>
        <p:spPr>
          <a:xfrm rot="219670">
            <a:off x="4670004" y="2077551"/>
            <a:ext cx="37151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3200" b="1" dirty="0" smtClean="0">
                <a:solidFill>
                  <a:srgbClr val="008000"/>
                </a:solidFill>
              </a:rPr>
              <a:t>1,6 milionu </a:t>
            </a:r>
            <a:endParaRPr lang="cs-CZ" sz="3200" b="1" dirty="0" smtClean="0">
              <a:solidFill>
                <a:srgbClr val="008000"/>
              </a:solidFill>
            </a:endParaRPr>
          </a:p>
          <a:p>
            <a:pPr algn="ctr"/>
            <a:r>
              <a:rPr lang="cs-CZ" sz="3200" dirty="0" err="1" smtClean="0"/>
              <a:t>tabletů</a:t>
            </a:r>
            <a:endParaRPr lang="cs-CZ" sz="3200" dirty="0"/>
          </a:p>
        </p:txBody>
      </p:sp>
      <p:pic>
        <p:nvPicPr>
          <p:cNvPr id="8" name="Picture 2" descr="graf_2014_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42198"/>
            <a:ext cx="5158415" cy="21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6"/>
          <p:cNvSpPr txBox="1"/>
          <p:nvPr/>
        </p:nvSpPr>
        <p:spPr>
          <a:xfrm>
            <a:off x="4906433" y="3703644"/>
            <a:ext cx="3855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 smtClean="0"/>
              <a:t>Majitelé </a:t>
            </a:r>
            <a:r>
              <a:rPr lang="cs-CZ" sz="1400" b="1" dirty="0" err="1" smtClean="0"/>
              <a:t>tabletů</a:t>
            </a:r>
            <a:r>
              <a:rPr lang="cs-CZ" sz="1400" b="1" dirty="0" smtClean="0"/>
              <a:t> dle vzdělání</a:t>
            </a:r>
            <a:endParaRPr lang="cs-CZ" sz="1400" b="1" dirty="0"/>
          </a:p>
        </p:txBody>
      </p:sp>
      <p:sp>
        <p:nvSpPr>
          <p:cNvPr id="10" name="TextovéPole 7"/>
          <p:cNvSpPr txBox="1"/>
          <p:nvPr/>
        </p:nvSpPr>
        <p:spPr>
          <a:xfrm>
            <a:off x="4488931" y="6519285"/>
            <a:ext cx="4472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050" dirty="0" smtClean="0"/>
              <a:t>Zdroje: </a:t>
            </a:r>
            <a:r>
              <a:rPr lang="cs-CZ" sz="1050" dirty="0" smtClean="0">
                <a:hlinkClick r:id="rId3"/>
              </a:rPr>
              <a:t>Tabletmedia.cz</a:t>
            </a:r>
            <a:r>
              <a:rPr lang="cs-CZ" sz="1050" dirty="0" smtClean="0"/>
              <a:t> a </a:t>
            </a:r>
            <a:r>
              <a:rPr lang="cs-CZ" sz="1050" dirty="0" smtClean="0">
                <a:hlinkClick r:id="rId4"/>
              </a:rPr>
              <a:t>eBooky.cz</a:t>
            </a:r>
            <a:endParaRPr lang="cs-CZ" sz="1050" dirty="0"/>
          </a:p>
        </p:txBody>
      </p:sp>
      <p:sp>
        <p:nvSpPr>
          <p:cNvPr id="11" name="TextovéPole 8"/>
          <p:cNvSpPr txBox="1"/>
          <p:nvPr/>
        </p:nvSpPr>
        <p:spPr>
          <a:xfrm rot="394462">
            <a:off x="4241555" y="807983"/>
            <a:ext cx="4571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400" b="1" dirty="0">
                <a:solidFill>
                  <a:srgbClr val="008000"/>
                </a:solidFill>
              </a:rPr>
              <a:t>54 </a:t>
            </a:r>
            <a:r>
              <a:rPr lang="cs-CZ" sz="2400" b="1" dirty="0" smtClean="0">
                <a:solidFill>
                  <a:srgbClr val="008000"/>
                </a:solidFill>
              </a:rPr>
              <a:t>% </a:t>
            </a:r>
            <a:r>
              <a:rPr lang="cs-CZ" sz="2400" dirty="0" smtClean="0"/>
              <a:t>mužů</a:t>
            </a:r>
            <a:r>
              <a:rPr lang="cs-CZ" sz="2400" dirty="0"/>
              <a:t>  a </a:t>
            </a:r>
            <a:r>
              <a:rPr lang="cs-CZ" sz="2400" b="1" dirty="0">
                <a:solidFill>
                  <a:srgbClr val="008000"/>
                </a:solidFill>
              </a:rPr>
              <a:t>46 %</a:t>
            </a:r>
            <a:r>
              <a:rPr lang="cs-CZ" sz="2400" dirty="0"/>
              <a:t> </a:t>
            </a:r>
            <a:r>
              <a:rPr lang="cs-CZ" sz="2400" dirty="0" smtClean="0"/>
              <a:t>žen</a:t>
            </a:r>
          </a:p>
          <a:p>
            <a:pPr algn="ctr"/>
            <a:r>
              <a:rPr lang="cs-CZ" dirty="0" smtClean="0"/>
              <a:t>rozložení </a:t>
            </a:r>
            <a:r>
              <a:rPr lang="cs-CZ" dirty="0" err="1" smtClean="0"/>
              <a:t>tabletů</a:t>
            </a:r>
            <a:r>
              <a:rPr lang="cs-CZ" dirty="0" smtClean="0"/>
              <a:t> dle pohlaví</a:t>
            </a:r>
            <a:endParaRPr lang="cs-CZ" dirty="0"/>
          </a:p>
        </p:txBody>
      </p:sp>
      <p:sp>
        <p:nvSpPr>
          <p:cNvPr id="12" name="TextovéPole 10"/>
          <p:cNvSpPr txBox="1"/>
          <p:nvPr/>
        </p:nvSpPr>
        <p:spPr>
          <a:xfrm rot="21312296">
            <a:off x="1254797" y="3719032"/>
            <a:ext cx="307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o </a:t>
            </a:r>
            <a:r>
              <a:rPr lang="cs-CZ" b="1" dirty="0" smtClean="0">
                <a:solidFill>
                  <a:srgbClr val="008000"/>
                </a:solidFill>
              </a:rPr>
              <a:t>76 %</a:t>
            </a:r>
            <a:r>
              <a:rPr lang="cs-CZ" dirty="0" smtClean="0">
                <a:solidFill>
                  <a:srgbClr val="008000"/>
                </a:solidFill>
              </a:rPr>
              <a:t> </a:t>
            </a:r>
            <a:r>
              <a:rPr lang="cs-CZ" dirty="0" smtClean="0"/>
              <a:t>se meziročně zvýšil počet </a:t>
            </a:r>
            <a:r>
              <a:rPr lang="cs-CZ" dirty="0" err="1" smtClean="0"/>
              <a:t>tabletů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8054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Specifický obsah</a:t>
            </a:r>
          </a:p>
        </p:txBody>
      </p:sp>
      <p:pic>
        <p:nvPicPr>
          <p:cNvPr id="5058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284538"/>
            <a:ext cx="3622675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58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96975"/>
            <a:ext cx="155733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586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500438"/>
            <a:ext cx="158273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586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484313"/>
            <a:ext cx="1871662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586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724400"/>
            <a:ext cx="2771775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586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76250"/>
            <a:ext cx="2863850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7020272" y="3645024"/>
            <a:ext cx="1728192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cs-CZ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5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5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5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5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5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5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5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5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0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5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5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0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Statistiky SČKN - 2014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740352" y="6596390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50" dirty="0" smtClean="0"/>
              <a:t>Zdroj: </a:t>
            </a:r>
            <a:r>
              <a:rPr lang="cs-CZ" sz="1050" dirty="0" smtClean="0">
                <a:hlinkClick r:id="rId2"/>
              </a:rPr>
              <a:t>skcn.cz</a:t>
            </a:r>
            <a:endParaRPr lang="cs-CZ" sz="105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475656" y="1628800"/>
            <a:ext cx="33843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008000"/>
                </a:solidFill>
              </a:rPr>
              <a:t>1 mil.</a:t>
            </a:r>
          </a:p>
          <a:p>
            <a:pPr algn="ctr"/>
            <a:r>
              <a:rPr lang="cs-CZ" dirty="0" smtClean="0"/>
              <a:t>prodaných e-knih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146888" y="3872621"/>
            <a:ext cx="33843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008000"/>
                </a:solidFill>
              </a:rPr>
              <a:t>1,67</a:t>
            </a:r>
            <a:r>
              <a:rPr lang="en-US" sz="4000" b="1" dirty="0" smtClean="0">
                <a:solidFill>
                  <a:srgbClr val="008000"/>
                </a:solidFill>
              </a:rPr>
              <a:t>%</a:t>
            </a:r>
            <a:r>
              <a:rPr lang="cs-CZ" dirty="0" smtClean="0"/>
              <a:t> </a:t>
            </a:r>
          </a:p>
          <a:p>
            <a:pPr algn="ctr"/>
            <a:r>
              <a:rPr lang="cs-CZ" dirty="0" smtClean="0"/>
              <a:t>podíl e-knih na trhu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907704" y="5133965"/>
            <a:ext cx="33843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008000"/>
                </a:solidFill>
              </a:rPr>
              <a:t>61</a:t>
            </a:r>
            <a:r>
              <a:rPr lang="en-US" sz="4000" b="1" dirty="0" smtClean="0">
                <a:solidFill>
                  <a:srgbClr val="008000"/>
                </a:solidFill>
              </a:rPr>
              <a:t>%</a:t>
            </a:r>
            <a:r>
              <a:rPr lang="cs-CZ" dirty="0" smtClean="0"/>
              <a:t> </a:t>
            </a:r>
          </a:p>
          <a:p>
            <a:pPr algn="ctr"/>
            <a:r>
              <a:rPr lang="cs-CZ" dirty="0" smtClean="0"/>
              <a:t>formát </a:t>
            </a:r>
            <a:r>
              <a:rPr lang="cs-CZ" dirty="0" err="1" smtClean="0"/>
              <a:t>mobi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119845" y="3383152"/>
            <a:ext cx="33843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008000"/>
                </a:solidFill>
              </a:rPr>
              <a:t>120 mil.</a:t>
            </a:r>
          </a:p>
          <a:p>
            <a:pPr algn="ctr"/>
            <a:r>
              <a:rPr lang="cs-CZ" dirty="0" smtClean="0"/>
              <a:t>prodaných knih/rok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932040" y="2121242"/>
            <a:ext cx="33843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008000"/>
                </a:solidFill>
              </a:rPr>
              <a:t>10 tis.</a:t>
            </a:r>
          </a:p>
          <a:p>
            <a:pPr algn="ctr"/>
            <a:r>
              <a:rPr lang="cs-CZ" dirty="0" smtClean="0"/>
              <a:t>titulů e-knih (2013)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932040" y="5373216"/>
            <a:ext cx="33843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008000"/>
                </a:solidFill>
              </a:rPr>
              <a:t>220</a:t>
            </a:r>
            <a:r>
              <a:rPr lang="cs-CZ" dirty="0" smtClean="0"/>
              <a:t> </a:t>
            </a:r>
          </a:p>
          <a:p>
            <a:pPr algn="ctr"/>
            <a:r>
              <a:rPr lang="cs-CZ" dirty="0" smtClean="0"/>
              <a:t>vydavatelů e-knih (2013)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90159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Statistiky e-knih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2011</a:t>
            </a:r>
            <a:r>
              <a:rPr lang="cs-CZ" sz="2400" dirty="0"/>
              <a:t>: prodáno </a:t>
            </a:r>
            <a:r>
              <a:rPr lang="cs-CZ" sz="2400" b="1" dirty="0"/>
              <a:t>17 000 </a:t>
            </a:r>
            <a:r>
              <a:rPr lang="cs-CZ" sz="2400" dirty="0"/>
              <a:t>e-knih v hodnotě 2,5 mil. Kč, </a:t>
            </a:r>
            <a:r>
              <a:rPr lang="cs-CZ" sz="2400" b="1" dirty="0"/>
              <a:t>1500 </a:t>
            </a:r>
            <a:r>
              <a:rPr lang="cs-CZ" sz="2400" dirty="0"/>
              <a:t>titulů </a:t>
            </a:r>
            <a:r>
              <a:rPr lang="cs-CZ" sz="2400" dirty="0" smtClean="0"/>
              <a:t>na trhu</a:t>
            </a:r>
            <a:endParaRPr lang="cs-CZ" sz="2400" dirty="0"/>
          </a:p>
          <a:p>
            <a:r>
              <a:rPr lang="cs-CZ" sz="2400" b="1" dirty="0"/>
              <a:t>2012</a:t>
            </a:r>
            <a:r>
              <a:rPr lang="cs-CZ" sz="2400" dirty="0"/>
              <a:t>: prodáno </a:t>
            </a:r>
            <a:r>
              <a:rPr lang="cs-CZ" sz="2400" b="1" dirty="0"/>
              <a:t>200 000 </a:t>
            </a:r>
            <a:r>
              <a:rPr lang="cs-CZ" sz="2400" dirty="0"/>
              <a:t>e-knih v hodnotě 29 mil. Kč, </a:t>
            </a:r>
            <a:r>
              <a:rPr lang="cs-CZ" sz="2400" b="1" dirty="0"/>
              <a:t>4000 </a:t>
            </a:r>
            <a:r>
              <a:rPr lang="cs-CZ" sz="2400" dirty="0"/>
              <a:t>titulů </a:t>
            </a:r>
            <a:r>
              <a:rPr lang="cs-CZ" sz="2400" dirty="0" smtClean="0"/>
              <a:t>na trhu</a:t>
            </a:r>
            <a:endParaRPr lang="cs-CZ" sz="2400" dirty="0"/>
          </a:p>
          <a:p>
            <a:r>
              <a:rPr lang="cs-CZ" sz="2400" b="1" dirty="0"/>
              <a:t>2013</a:t>
            </a:r>
            <a:r>
              <a:rPr lang="cs-CZ" sz="2400" dirty="0"/>
              <a:t>: prodáno </a:t>
            </a:r>
            <a:r>
              <a:rPr lang="cs-CZ" sz="2400" b="1" dirty="0"/>
              <a:t>500 000 </a:t>
            </a:r>
            <a:r>
              <a:rPr lang="cs-CZ" sz="2400" dirty="0"/>
              <a:t>e-knih v hodnotě 90 mil. Kč, </a:t>
            </a:r>
            <a:r>
              <a:rPr lang="cs-CZ" sz="2400" b="1" dirty="0"/>
              <a:t>6500 </a:t>
            </a:r>
            <a:r>
              <a:rPr lang="cs-CZ" sz="2400" dirty="0"/>
              <a:t>titulů </a:t>
            </a:r>
            <a:r>
              <a:rPr lang="cs-CZ" sz="2400" dirty="0" smtClean="0"/>
              <a:t>na </a:t>
            </a:r>
            <a:r>
              <a:rPr lang="pl-PL" sz="2400" dirty="0" smtClean="0"/>
              <a:t>trhu</a:t>
            </a:r>
            <a:r>
              <a:rPr lang="pl-PL" sz="2400" dirty="0"/>
              <a:t>, 1,5 % z celkových prodejů knih</a:t>
            </a:r>
          </a:p>
          <a:p>
            <a:endParaRPr lang="pl-PL" sz="2400" dirty="0" smtClean="0"/>
          </a:p>
          <a:p>
            <a:r>
              <a:rPr lang="pl-PL" sz="2400" dirty="0" smtClean="0"/>
              <a:t>predikce 2015</a:t>
            </a:r>
            <a:r>
              <a:rPr lang="pl-PL" sz="2400" dirty="0"/>
              <a:t>: prodeje v hodnotě 1 miliardy Kč, cca. 15% podíl z </a:t>
            </a:r>
            <a:r>
              <a:rPr lang="pl-PL" sz="2400" dirty="0" smtClean="0"/>
              <a:t>celkových </a:t>
            </a:r>
            <a:r>
              <a:rPr lang="cs-CZ" sz="2400" dirty="0" smtClean="0"/>
              <a:t>prodejů </a:t>
            </a:r>
            <a:r>
              <a:rPr lang="cs-CZ" sz="2400" dirty="0"/>
              <a:t>knih</a:t>
            </a:r>
          </a:p>
        </p:txBody>
      </p:sp>
    </p:spTree>
    <p:extLst>
      <p:ext uri="{BB962C8B-B14F-4D97-AF65-F5344CB8AC3E}">
        <p14:creationId xmlns:p14="http://schemas.microsoft.com/office/powerpoint/2010/main" val="5033862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Zkušenosti knihoven</a:t>
            </a:r>
          </a:p>
        </p:txBody>
      </p:sp>
      <p:pic>
        <p:nvPicPr>
          <p:cNvPr id="66563" name="Picture 10" descr="sprin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76475"/>
            <a:ext cx="374332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11" descr="e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557338"/>
            <a:ext cx="22193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12" descr="gvr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933825"/>
            <a:ext cx="37433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13" descr="SafariBooksOn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084763"/>
            <a:ext cx="17907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lib.gccaz.edu/lmc/databases/_images/EBSCO%20eBook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529" y="5013176"/>
            <a:ext cx="2468562" cy="123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Digitalizace a nové služby knihoven</a:t>
            </a:r>
          </a:p>
        </p:txBody>
      </p:sp>
      <p:pic>
        <p:nvPicPr>
          <p:cNvPr id="462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508500"/>
            <a:ext cx="24479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7" descr="e-prezencka-final-polopruhled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244850"/>
            <a:ext cx="208915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9" descr="nemco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36838"/>
            <a:ext cx="1728788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10" descr="pohadk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05263"/>
            <a:ext cx="1728788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11" descr="prah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68413"/>
            <a:ext cx="1655763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12" descr="cape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893888"/>
            <a:ext cx="180022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13" descr="holm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357563"/>
            <a:ext cx="1728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Picture 14" descr="arn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445125"/>
            <a:ext cx="36004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5" name="Picture 15" descr="nd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412875"/>
            <a:ext cx="20161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276475"/>
            <a:ext cx="13112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Půjčování čteček</a:t>
            </a:r>
          </a:p>
        </p:txBody>
      </p:sp>
      <p:sp>
        <p:nvSpPr>
          <p:cNvPr id="686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400" smtClean="0">
                <a:hlinkClick r:id="rId2"/>
              </a:rPr>
              <a:t>Výpůjčky čteček</a:t>
            </a:r>
            <a:endParaRPr lang="cs-CZ" altLang="cs-CZ" sz="2400" smtClean="0"/>
          </a:p>
          <a:p>
            <a:pPr lvl="1" eaLnBrk="1" hangingPunct="1"/>
            <a:r>
              <a:rPr lang="cs-CZ" altLang="cs-CZ" smtClean="0"/>
              <a:t>Knihovna Jiřího Mahena v Brně</a:t>
            </a:r>
          </a:p>
          <a:p>
            <a:pPr lvl="1" eaLnBrk="1" hangingPunct="1"/>
            <a:r>
              <a:rPr lang="cs-CZ" altLang="cs-CZ" smtClean="0"/>
              <a:t>Moravská zemská knihovna</a:t>
            </a:r>
          </a:p>
          <a:p>
            <a:pPr lvl="1" eaLnBrk="1" hangingPunct="1"/>
            <a:r>
              <a:rPr lang="cs-CZ" altLang="cs-CZ" smtClean="0"/>
              <a:t>Městská knihovna v Praze</a:t>
            </a:r>
          </a:p>
          <a:p>
            <a:pPr lvl="1" eaLnBrk="1" hangingPunct="1"/>
            <a:r>
              <a:rPr lang="cs-CZ" altLang="cs-CZ" smtClean="0"/>
              <a:t>Krajská vědecká knihovna Liberec</a:t>
            </a:r>
          </a:p>
          <a:p>
            <a:pPr lvl="1" eaLnBrk="1" hangingPunct="1"/>
            <a:r>
              <a:rPr lang="cs-CZ" altLang="cs-CZ" smtClean="0"/>
              <a:t>Studijní vědecká knihovna v HK</a:t>
            </a:r>
          </a:p>
          <a:p>
            <a:pPr lvl="1" eaLnBrk="1" hangingPunct="1"/>
            <a:r>
              <a:rPr lang="cs-CZ" altLang="cs-CZ" smtClean="0"/>
              <a:t>Jihočeská vědecká knihovna v ČB</a:t>
            </a:r>
          </a:p>
          <a:p>
            <a:pPr lvl="1" eaLnBrk="1" hangingPunct="1"/>
            <a:r>
              <a:rPr lang="cs-CZ" altLang="cs-CZ" smtClean="0"/>
              <a:t>Masarykova veřejná knihovna Vsetín</a:t>
            </a:r>
          </a:p>
          <a:p>
            <a:pPr lvl="1" eaLnBrk="1" hangingPunct="1"/>
            <a:r>
              <a:rPr lang="cs-CZ" altLang="cs-CZ" smtClean="0"/>
              <a:t>Masarykova univerzita</a:t>
            </a:r>
          </a:p>
          <a:p>
            <a:pPr lvl="2" eaLnBrk="1" hangingPunct="1"/>
            <a:r>
              <a:rPr lang="cs-CZ" altLang="cs-CZ" smtClean="0"/>
              <a:t>FF, PedF</a:t>
            </a:r>
          </a:p>
          <a:p>
            <a:pPr lvl="1" eaLnBrk="1" hangingPunct="1"/>
            <a:r>
              <a:rPr lang="cs-CZ" altLang="cs-CZ" smtClean="0"/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352901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8000" smtClean="0">
                <a:solidFill>
                  <a:srgbClr val="FFFF00"/>
                </a:solidFill>
              </a:rPr>
              <a:t>Půjčování</a:t>
            </a:r>
            <a:br>
              <a:rPr lang="cs-CZ" altLang="cs-CZ" sz="8000" smtClean="0">
                <a:solidFill>
                  <a:srgbClr val="FFFF00"/>
                </a:solidFill>
              </a:rPr>
            </a:br>
            <a:r>
              <a:rPr lang="cs-CZ" altLang="cs-CZ" sz="8000" smtClean="0">
                <a:solidFill>
                  <a:srgbClr val="FFFF00"/>
                </a:solidFill>
              </a:rPr>
              <a:t>e-knih</a:t>
            </a:r>
            <a:endParaRPr lang="uk-UA" altLang="cs-CZ" sz="80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Problémy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(ne)existující trh v ČR </a:t>
            </a:r>
            <a:r>
              <a:rPr lang="cs-CZ" altLang="cs-CZ" sz="2000" dirty="0" smtClean="0"/>
              <a:t>(pro knihovny)</a:t>
            </a:r>
          </a:p>
          <a:p>
            <a:pPr eaLnBrk="1" hangingPunct="1"/>
            <a:r>
              <a:rPr lang="cs-CZ" altLang="cs-CZ" dirty="0" smtClean="0"/>
              <a:t>(ne)existující obchodní model pro ČR</a:t>
            </a:r>
          </a:p>
          <a:p>
            <a:pPr eaLnBrk="1" hangingPunct="1"/>
            <a:r>
              <a:rPr lang="cs-CZ" altLang="cs-CZ" dirty="0" smtClean="0"/>
              <a:t>cena e-knih</a:t>
            </a:r>
          </a:p>
          <a:p>
            <a:pPr eaLnBrk="1" hangingPunct="1"/>
            <a:r>
              <a:rPr lang="cs-CZ" altLang="cs-CZ" dirty="0" smtClean="0"/>
              <a:t>autorské právo</a:t>
            </a:r>
          </a:p>
          <a:p>
            <a:pPr eaLnBrk="1" hangingPunct="1"/>
            <a:r>
              <a:rPr lang="cs-CZ" altLang="cs-CZ" dirty="0" smtClean="0"/>
              <a:t>licenční smlouvy</a:t>
            </a:r>
          </a:p>
          <a:p>
            <a:pPr lvl="1" eaLnBrk="1" hangingPunct="1"/>
            <a:r>
              <a:rPr lang="cs-CZ" altLang="cs-CZ" dirty="0" smtClean="0"/>
              <a:t>vydavatel - autor</a:t>
            </a:r>
          </a:p>
        </p:txBody>
      </p:sp>
      <p:pic>
        <p:nvPicPr>
          <p:cNvPr id="70660" name="Picture 4" descr="probl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241675"/>
            <a:ext cx="33242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Zásadní otázka - dodávání obsahu</a:t>
            </a:r>
          </a:p>
        </p:txBody>
      </p:sp>
      <p:pic>
        <p:nvPicPr>
          <p:cNvPr id="71683" name="Picture 4" descr="p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57338"/>
            <a:ext cx="3673475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5" descr="ip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149725"/>
            <a:ext cx="20351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6" descr="kind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485900"/>
            <a:ext cx="174942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Modely v akademické sféře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roční předplatné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trvalý nákup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„výkupné“ do open </a:t>
            </a:r>
            <a:r>
              <a:rPr lang="cs-CZ" altLang="cs-CZ" dirty="0" err="1" smtClean="0"/>
              <a:t>access</a:t>
            </a:r>
            <a:endParaRPr lang="cs-CZ" altLang="cs-CZ" dirty="0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err="1" smtClean="0"/>
              <a:t>konzorcia</a:t>
            </a:r>
            <a:r>
              <a:rPr lang="cs-CZ" altLang="cs-CZ" dirty="0" smtClean="0"/>
              <a:t> knihoven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zapojení uživatelů (</a:t>
            </a:r>
            <a:r>
              <a:rPr lang="cs-CZ" altLang="cs-CZ" dirty="0" err="1" smtClean="0"/>
              <a:t>mikroplatby</a:t>
            </a:r>
            <a:r>
              <a:rPr lang="cs-CZ" altLang="cs-CZ" dirty="0" smtClean="0"/>
              <a:t>)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tisk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knihovny jako distributoři obsahu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long </a:t>
            </a:r>
            <a:r>
              <a:rPr lang="cs-CZ" altLang="cs-CZ" dirty="0" err="1" smtClean="0"/>
              <a:t>tail</a:t>
            </a:r>
            <a:endParaRPr lang="cs-CZ" altLang="cs-CZ" dirty="0" smtClean="0"/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prodej kapitol???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jiné modely (+půjčování)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Jednání s vydavateli</a:t>
            </a:r>
          </a:p>
        </p:txBody>
      </p:sp>
      <p:pic>
        <p:nvPicPr>
          <p:cNvPr id="73731" name="Picture 4" descr="por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429000"/>
            <a:ext cx="2665413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5" descr="gr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773238"/>
            <a:ext cx="3168650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Odkazy v tištěných knihách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QR kódy</a:t>
            </a:r>
          </a:p>
          <a:p>
            <a:r>
              <a:rPr lang="cs-CZ" altLang="cs-CZ" smtClean="0"/>
              <a:t>pokus o interaktivitu tištěných knih</a:t>
            </a: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213100"/>
            <a:ext cx="2552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M. Lippert (e-Reading)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půjčování u nás nemůže fungovat</a:t>
            </a:r>
          </a:p>
          <a:p>
            <a:pPr lvl="1"/>
            <a:r>
              <a:rPr lang="cs-CZ" altLang="cs-CZ" smtClean="0"/>
              <a:t>malý trh</a:t>
            </a:r>
          </a:p>
          <a:p>
            <a:pPr lvl="1"/>
            <a:r>
              <a:rPr lang="cs-CZ" altLang="cs-CZ" smtClean="0"/>
              <a:t>neekonomické (v ČR nepokryje náklady)</a:t>
            </a:r>
          </a:p>
          <a:p>
            <a:r>
              <a:rPr lang="cs-CZ" altLang="cs-CZ" smtClean="0"/>
              <a:t>problém s cenou e-knihy</a:t>
            </a:r>
          </a:p>
          <a:p>
            <a:pPr lvl="1"/>
            <a:r>
              <a:rPr lang="cs-CZ" altLang="cs-CZ" smtClean="0"/>
              <a:t>koupě: 100 Kč</a:t>
            </a:r>
          </a:p>
          <a:p>
            <a:pPr lvl="1"/>
            <a:r>
              <a:rPr lang="cs-CZ" altLang="cs-CZ" smtClean="0"/>
              <a:t>výpůjčka: 7 Kč</a:t>
            </a:r>
          </a:p>
          <a:p>
            <a:pPr lvl="1"/>
            <a:r>
              <a:rPr lang="cs-CZ" altLang="cs-CZ" smtClean="0"/>
              <a:t>náklady na e-knihu: cca 34 000 Kč</a:t>
            </a:r>
          </a:p>
          <a:p>
            <a:r>
              <a:rPr lang="cs-CZ" altLang="cs-CZ" smtClean="0"/>
              <a:t>neexistují licenční smlouvy</a:t>
            </a:r>
          </a:p>
          <a:p>
            <a:pPr lvl="1"/>
            <a:r>
              <a:rPr lang="cs-CZ" altLang="cs-CZ" smtClean="0"/>
              <a:t>osa autor – vydavatel</a:t>
            </a:r>
          </a:p>
          <a:p>
            <a:pPr lvl="1"/>
            <a:r>
              <a:rPr lang="cs-CZ" altLang="cs-CZ" smtClean="0"/>
              <a:t>není vůle autorů a ani vydavatelů???</a:t>
            </a:r>
          </a:p>
        </p:txBody>
      </p:sp>
    </p:spTree>
    <p:extLst>
      <p:ext uri="{BB962C8B-B14F-4D97-AF65-F5344CB8AC3E}">
        <p14:creationId xmlns:p14="http://schemas.microsoft.com/office/powerpoint/2010/main" val="282946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Výpůjčky</a:t>
            </a:r>
            <a:endParaRPr lang="cs-CZ" dirty="0"/>
          </a:p>
        </p:txBody>
      </p:sp>
      <p:pic>
        <p:nvPicPr>
          <p:cNvPr id="1028" name="Picture 4" descr="Fraus nakladatelství Plze&amp;ncaron; - Flexibook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011" y="4149080"/>
            <a:ext cx="14763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levna-knihovna.cz/images/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43758"/>
            <a:ext cx="204787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png;base64,iVBORw0KGgoAAAANSUhEUgAAAJgAAABoCAMAAAA6jskKAAAAk1BMVEXXGSD///+6ERjZGiHVAADWAAz++vrpkJLWERrWDRbwvr/42tveSU7XFh398fLWBBHiYGTwp6rbLTP76+vnen3VAAbZJSv+9vb53N3mc3jpkZPdVln64uPcP0T20NHcREjwsLLzvL70yMncNjv309TngoXcNz3voKPia27vt7jxrbDfT1TiZWnfW1/eRkvqio3pgIPg3vocAAAKhElEQVRoge2bW4Oqug6AYVuwBUuVqwiooHIRZ/T//7qTci0OM2tkXGfNg3nYSwt0PtM0SRO29N8vFem/2a8UDib9QnmBfSkUV0JpP9SBUaaMCZYkMjZO6P3c3fNMGMX9E+zutu4+DJ92Cy6HGVLIHRiNrpv5iASYLMcu5CYaoNHZqbltc+rJ8KJ7dmPzYWra7cjm5PIZKIrmRaJzWW+T4loyOgAjS0sdEW+uOJk8csGwYqYIaCzvnrd2pBu1u2flI6pIj91IaMLzhGWGKveiGga6AzPkEVHnClqNXeByk3oyEvfje0UA60SvwdbdgAVgeHf8MO3PwTwbd1xl2I+HAfkcTBfBqFt8nPbnYPI6bcnYXBzftGCKMDwGRt5GZn0CmNzaOTUTcVhvgR3h2TEwsN+/A5agZiWXw/FbY2XoD2BI/D2G9wCYvBmAWcl27QlXvQYM7YdPheibYP03WQv8/db4EsxLtFbinIiTb/Ch9Pt91U5Cle7R5t838jDYFTFk5iv9C7B14JqtuIPJbYVidPkApty6G5p/t+h7YIKm1RRhymiak2+AcUc1AANjZ8JOqv8+Za2vOJvNJ89n3wET3Ykszw/g9XGzo79cymSH78BA3a5gsJlT+Yq8X8Fz86moAvKfwHAqrKUsH69uF02+Nn7uKcXJ/aW93/ZfvdqTstZLHlPFbhitC/kGmIQv1uAPJjdMp4Dlurgn5RWtvX67HTKFHNoQk31HY2AGpbiXwNKyD0H8WxoTHaK6qvVONs1AmEc7s9WetcDfAZMIug6VdnamgAmGb13rnKz3+qoVhmE3zcb5FhiEh/Q8iOS28jiYnfaxWm8SstF4B8LTFzHk1GnP+0cwCbN0I+YA1WJ+DfZ2D0YFx+PSUa/f36xI7NZ/tVD1K3oC7i5QrXXMyh7YKMknYPoBNXK/s2wkpAur2omhT7jkkA79lAuzKVeB1FRuRekyArk+QVo3rm6Uz8AWXZ71AUz8xZXKlIGPFEU9KcwXvhc7hALBmgDMl714/ha50vu1n3cSmCK4V/XKJ0AfU9BWkjv70zVN9A0Wq7nDY5LoQnrtVaeDB8GYaFHajEok6J5T4xVI1m9+z3eioZcacqOBQjv5wsa+ABPv495difvHarsUlrZwRZu6lwiPg4WfuouvwCgVNvYKE8Fx53U6i/pV8QKWDlJbUWIkjYOdJoENvEMYOYJGmviLzv3QGZHyExtMDngcTK9j0sNggyw6l2IBQvrocBElZiyPSAxcEhvZ0WF5n4/14Xn9FZgk+q110H9uklZpcCSDwIdRqVmD2K8axwhVfwIFd5esvdmcb1owvCi6fHqViqd/dusuJPyPO5nWD9hdFp61AUYifp+a73lEJig97ROhDBCh9nxHeDadJMc1v5YkWeq0OumKKhh14gwLJqy/Us2n9N8RG3uICFPVI5gh6i66wom4IBCWmBvxK+8uc/or/7cyFB0pNXXXmkvi2O+oj43IC+xReYE9Ki+wR+UF9qi8wB6Vfw9GMSF1rUARh/81GGbSIs/hIEiW+lW88E/BMCKpvbLk7YFS15LX70I+9BQwiiY9RhZFcoQENrxgSTmpsh5VYJTwrP8ZYJiGk8hInYMnO+Dgx8C9gglkoXThw8hUMCHfw+5WmwRW1SvCgKf/vMcUztzdZcOPex6k8BPB6KE/F9Cs7ZDgT+8fncPJi+QcMb546KrK201cnVnDIsBTlxK/b/W2k0XevPpQj/G7+9VDhAm5M6T65tKeX1xEJTpbbuDcXB2UVS0rsVgieEx4Qa6uWIPhr+taLDOTYzSS0LfClidYf8wY1yt1b5pl8LbnFUvOqm1Zbu2FyYbnysfBVk3zIYNzKAF1vanySvocjLpwynVJ5PvV3qvO84YFQDeGqk2g6j5GrFPrNDBeKWxq/BdPzpiEzTk/wZMPd8KS1Yc+lvM24nVd1zxdOEWrxdtsA78GkYBb/Abx9gP202HV+kEwu6mh8MqwZWJ2iFXZWLL7+7Bi2kWx5CridYrtni8Zr3niaBXbCjJ9j2uezXgZk78X4K6a3sEPwKoJGPhFX0ELvp3Ke30x5G54r884NUXO2pKqKjHBSrQPLaM2CSTLZ743o1A+Hn6qMQ6GYaY1UriNGKVydxP12zoN3xx1lUgFNt5mIu6SLx8nBTAcgWUwUhZtR2U6mN9UtDNZXRKs8bon5xRtn5paZd/wH14TRbzVo3L/mUIAKgtg0gtebZ8rVYc6KyFoymHe/rxpYLzUBD+cUlXWXEouW3VlQvoSHcSyx2wD4SZP6soSpZxwQzQOxi6w9N41qgpJeV1zC7k1xG+d2ieCBXURL6squRSnpYuJGxuWJhRMqPnmu7nBV4nHHPhQzHhNdoZdgLCWqFIp13zTOt9e3H77TAe7MRwZskYpNV2CKTlUFpW4vc4oUcAG5QRR+HTzwN8pgGcghdfiDB0uwSNrcGv43VO98A2JoWE6WObAD/Vyxm5aUWJq1q2Nzngr4WtluUSZvXHHtVL4c/I8aAqzhga7mYNJLLjeZp22KI9J08HOKNLlI6v62pmjzMGaE11el0IkJwuwdx+RUxLammxcWAUGWo5iywj3votiOawCAVG4tihmvPg2S3N3ahDfQdrJ2zfcco98I3Cr1t/TYCfexplXqExUWb0k4IAJLgHfssEeF4vIZRRHflkl/RUQmh38+f5oeOFmNhUMbMfC2+r1BnCOxwPjZfUzwtzYursY5DKydqzchJNUWRaOlhFidamOApGDmGvuysCen4+VjXpGYpv8WDJVY2C5y8o50hlvNLDc4i+P8Nh4sVs0WKi6GHy0EfG1gldpAV2qsmcH9FNeTpusSMIqInj1W1ozNCynP64xeV1tdR6cM0KCsAKj7GpsWl/UZA3FiVeiGZ1Vr4thQHLcwM7iZLtu2jveMc7mfnmAE1z3wtwPNAbLBDqAjaeC59iBORXIUc6y0c1NAlDjKnAJrU+PgIRYdFltLat9XQZ2ZuYvF6mJFfaMGmzdbvb8OtTw17K48/bmNuQYQu5Tla8JN23JTRdvp2zb8kCGaB0zP+KFbUbu6sI/AuNOe8sTAWRVnZRqcXnCnot+DBwrHB3BtFfFsY3ohr5NztcyVQDpi0PCT8Cq7gK4hKrFo1xgMb1V904bZ3Lcy3yfHMNu3ZJ9dvV3JgNb+tPB5QdgdScW8qywcqosDYKFRLgT4MY0K68a5FttK06NMz9YQPC6t6Ung/F+UQ0GRhbWYQiAQCi4pXxgTGF8Kp3alsa6D08Fk3DGe951dFPMGstRzIU/X8Vdi9fSt8V8eUDo41uzfw2M5Hq4b8+84JuQky4zcExdbzHUVvN8YX7DmJ4LJklpZNbuCaKc6cdWb05ykvllZErA9Liifg7Gox0j5u4yP7ZEHvimTTBrzGk604/A4EjjlnamWZ09JcVtQSeZ0xPBgOpyTtatqvT9PH+X0Dcdwd8Dc1AZW62Ze7EdpO7P7OlZYO0rTuCj5u8Ql58ONQ2MmtlWNwzrqG1KsVf8ZJmgMcrcnZ9fopH/2+CJMsn4eXI11XF+V/51nf9TeYE9Ki+wR+UF9qi8wB6VF9ij8gJ7VH432K8UAPul8j+Yz+LHjkSxR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png;base64,iVBORw0KGgoAAAANSUhEUgAAAJgAAABoCAMAAAA6jskKAAAAk1BMVEXXGSD///+6ERjZGiHVAADWAAz++vrpkJLWERrWDRbwvr/42tveSU7XFh398fLWBBHiYGTwp6rbLTP76+vnen3VAAbZJSv+9vb53N3mc3jpkZPdVln64uPcP0T20NHcREjwsLLzvL70yMncNjv309TngoXcNz3voKPia27vt7jxrbDfT1TiZWnfW1/eRkvqio3pgIPg3vocAAAKhElEQVRoge2bW4Oqug6AYVuwBUuVqwiooHIRZ/T//7qTci0OM2tkXGfNg3nYSwt0PtM0SRO29N8vFem/2a8UDib9QnmBfSkUV0JpP9SBUaaMCZYkMjZO6P3c3fNMGMX9E+zutu4+DJ92Cy6HGVLIHRiNrpv5iASYLMcu5CYaoNHZqbltc+rJ8KJ7dmPzYWra7cjm5PIZKIrmRaJzWW+T4loyOgAjS0sdEW+uOJk8csGwYqYIaCzvnrd2pBu1u2flI6pIj91IaMLzhGWGKveiGga6AzPkEVHnClqNXeByk3oyEvfje0UA60SvwdbdgAVgeHf8MO3PwTwbd1xl2I+HAfkcTBfBqFt8nPbnYPI6bcnYXBzftGCKMDwGRt5GZn0CmNzaOTUTcVhvgR3h2TEwsN+/A5agZiWXw/FbY2XoD2BI/D2G9wCYvBmAWcl27QlXvQYM7YdPheibYP03WQv8/db4EsxLtFbinIiTb/Ch9Pt91U5Cle7R5t838jDYFTFk5iv9C7B14JqtuIPJbYVidPkApty6G5p/t+h7YIKm1RRhymiak2+AcUc1AANjZ8JOqv8+Za2vOJvNJ89n3wET3Ykszw/g9XGzo79cymSH78BA3a5gsJlT+Yq8X8Fz86moAvKfwHAqrKUsH69uF02+Nn7uKcXJ/aW93/ZfvdqTstZLHlPFbhitC/kGmIQv1uAPJjdMp4Dlurgn5RWtvX67HTKFHNoQk31HY2AGpbiXwNKyD0H8WxoTHaK6qvVONs1AmEc7s9WetcDfAZMIug6VdnamgAmGb13rnKz3+qoVhmE3zcb5FhiEh/Q8iOS28jiYnfaxWm8SstF4B8LTFzHk1GnP+0cwCbN0I+YA1WJ+DfZ2D0YFx+PSUa/f36xI7NZ/tVD1K3oC7i5QrXXMyh7YKMknYPoBNXK/s2wkpAur2omhT7jkkA79lAuzKVeB1FRuRekyArk+QVo3rm6Uz8AWXZ71AUz8xZXKlIGPFEU9KcwXvhc7hALBmgDMl714/ha50vu1n3cSmCK4V/XKJ0AfU9BWkjv70zVN9A0Wq7nDY5LoQnrtVaeDB8GYaFHajEok6J5T4xVI1m9+z3eioZcacqOBQjv5wsa+ABPv495difvHarsUlrZwRZu6lwiPg4WfuouvwCgVNvYKE8Fx53U6i/pV8QKWDlJbUWIkjYOdJoENvEMYOYJGmviLzv3QGZHyExtMDngcTK9j0sNggyw6l2IBQvrocBElZiyPSAxcEhvZ0WF5n4/14Xn9FZgk+q110H9uklZpcCSDwIdRqVmD2K8axwhVfwIFd5esvdmcb1owvCi6fHqViqd/dusuJPyPO5nWD9hdFp61AUYifp+a73lEJig97ROhDBCh9nxHeDadJMc1v5YkWeq0OumKKhh14gwLJqy/Us2n9N8RG3uICFPVI5gh6i66wom4IBCWmBvxK+8uc/or/7cyFB0pNXXXmkvi2O+oj43IC+xReYE9Ki+wR+UF9qi8wB6Vfw9GMSF1rUARh/81GGbSIs/hIEiW+lW88E/BMCKpvbLk7YFS15LX70I+9BQwiiY9RhZFcoQENrxgSTmpsh5VYJTwrP8ZYJiGk8hInYMnO+Dgx8C9gglkoXThw8hUMCHfw+5WmwRW1SvCgKf/vMcUztzdZcOPex6k8BPB6KE/F9Cs7ZDgT+8fncPJi+QcMb546KrK201cnVnDIsBTlxK/b/W2k0XevPpQj/G7+9VDhAm5M6T65tKeX1xEJTpbbuDcXB2UVS0rsVgieEx4Qa6uWIPhr+taLDOTYzSS0LfClidYf8wY1yt1b5pl8LbnFUvOqm1Zbu2FyYbnysfBVk3zIYNzKAF1vanySvocjLpwynVJ5PvV3qvO84YFQDeGqk2g6j5GrFPrNDBeKWxq/BdPzpiEzTk/wZMPd8KS1Yc+lvM24nVd1zxdOEWrxdtsA78GkYBb/Abx9gP202HV+kEwu6mh8MqwZWJ2iFXZWLL7+7Bi2kWx5CridYrtni8Zr3niaBXbCjJ9j2uezXgZk78X4K6a3sEPwKoJGPhFX0ELvp3Ke30x5G54r884NUXO2pKqKjHBSrQPLaM2CSTLZ743o1A+Hn6qMQ6GYaY1UriNGKVydxP12zoN3xx1lUgFNt5mIu6SLx8nBTAcgWUwUhZtR2U6mN9UtDNZXRKs8bon5xRtn5paZd/wH14TRbzVo3L/mUIAKgtg0gtebZ8rVYc6KyFoymHe/rxpYLzUBD+cUlXWXEouW3VlQvoSHcSyx2wD4SZP6soSpZxwQzQOxi6w9N41qgpJeV1zC7k1xG+d2ieCBXURL6squRSnpYuJGxuWJhRMqPnmu7nBV4nHHPhQzHhNdoZdgLCWqFIp13zTOt9e3H77TAe7MRwZskYpNV2CKTlUFpW4vc4oUcAG5QRR+HTzwN8pgGcghdfiDB0uwSNrcGv43VO98A2JoWE6WObAD/Vyxm5aUWJq1q2Nzngr4WtluUSZvXHHtVL4c/I8aAqzhga7mYNJLLjeZp22KI9J08HOKNLlI6v62pmjzMGaE11el0IkJwuwdx+RUxLammxcWAUGWo5iywj3votiOawCAVG4tihmvPg2S3N3ahDfQdrJ2zfcco98I3Cr1t/TYCfexplXqExUWb0k4IAJLgHfssEeF4vIZRRHflkl/RUQmh38+f5oeOFmNhUMbMfC2+r1BnCOxwPjZfUzwtzYursY5DKydqzchJNUWRaOlhFidamOApGDmGvuysCen4+VjXpGYpv8WDJVY2C5y8o50hlvNLDc4i+P8Nh4sVs0WKi6GHy0EfG1gldpAV2qsmcH9FNeTpusSMIqInj1W1ozNCynP64xeV1tdR6cM0KCsAKj7GpsWl/UZA3FiVeiGZ1Vr4thQHLcwM7iZLtu2jveMc7mfnmAE1z3wtwPNAbLBDqAjaeC59iBORXIUc6y0c1NAlDjKnAJrU+PgIRYdFltLat9XQZ2ZuYvF6mJFfaMGmzdbvb8OtTw17K48/bmNuQYQu5Tla8JN23JTRdvp2zb8kCGaB0zP+KFbUbu6sI/AuNOe8sTAWRVnZRqcXnCnot+DBwrHB3BtFfFsY3ohr5NztcyVQDpi0PCT8Cq7gK4hKrFo1xgMb1V904bZ3Lcy3yfHMNu3ZJ9dvV3JgNb+tPB5QdgdScW8qywcqosDYKFRLgT4MY0K68a5FttK06NMz9YQPC6t6Ung/F+UQ0GRhbWYQiAQCi4pXxgTGF8Kp3alsa6D08Fk3DGe951dFPMGstRzIU/X8Vdi9fSt8V8eUDo41uzfw2M5Hq4b8+84JuQky4zcExdbzHUVvN8YX7DmJ4LJklpZNbuCaKc6cdWb05ykvllZErA9Liifg7Gox0j5u4yP7ZEHvimTTBrzGk604/A4EjjlnamWZ09JcVtQSeZ0xPBgOpyTtatqvT9PH+X0Dcdwd8Dc1AZW62Ze7EdpO7P7OlZYO0rTuCj5u8Ql58ONQ2MmtlWNwzrqG1KsVf8ZJmgMcrcnZ9fopH/2+CJMsn4eXI11XF+V/51nf9TeYE9Ki+wR+UF9qi8wB6VF9ij8gJ7VH432K8UAPul8j+Yz+LHjkSxR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8" name="Picture 6" descr="http://www.nidm.cz/img/logo/logo_frau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49080"/>
            <a:ext cx="1472290" cy="98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www.ereading.cz/redesign_grafika/logo-ereading-strasidleni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13047"/>
            <a:ext cx="4714846" cy="165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61926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eReading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původně forma výkupného</a:t>
            </a:r>
          </a:p>
          <a:p>
            <a:pPr lvl="1"/>
            <a:r>
              <a:rPr lang="cs-CZ" dirty="0" smtClean="0"/>
              <a:t>spolupráce knihoven</a:t>
            </a:r>
          </a:p>
          <a:p>
            <a:pPr lvl="2"/>
            <a:r>
              <a:rPr lang="cs-CZ" dirty="0" smtClean="0"/>
              <a:t>nutnost domluvit se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 smtClean="0"/>
          </a:p>
          <a:p>
            <a:pPr lvl="1"/>
            <a:r>
              <a:rPr lang="cs-CZ" dirty="0" smtClean="0"/>
              <a:t>5-ti letý závazek</a:t>
            </a:r>
          </a:p>
          <a:p>
            <a:pPr lvl="1"/>
            <a:r>
              <a:rPr lang="cs-CZ" dirty="0" smtClean="0"/>
              <a:t>2 kola nákupu</a:t>
            </a:r>
          </a:p>
          <a:p>
            <a:pPr lvl="1"/>
            <a:r>
              <a:rPr lang="cs-CZ" dirty="0" smtClean="0"/>
              <a:t>na MU 6 knih (</a:t>
            </a:r>
            <a:r>
              <a:rPr lang="cs-CZ" dirty="0" smtClean="0">
                <a:hlinkClick r:id="rId2"/>
              </a:rPr>
              <a:t>návod</a:t>
            </a:r>
            <a:r>
              <a:rPr lang="cs-CZ" dirty="0" smtClean="0"/>
              <a:t>)</a:t>
            </a:r>
          </a:p>
          <a:p>
            <a:r>
              <a:rPr lang="cs-CZ" dirty="0" smtClean="0"/>
              <a:t>nyní výpůjčky</a:t>
            </a:r>
          </a:p>
          <a:p>
            <a:pPr lvl="1"/>
            <a:r>
              <a:rPr lang="cs-CZ" dirty="0" smtClean="0"/>
              <a:t>21 </a:t>
            </a:r>
            <a:r>
              <a:rPr lang="cs-CZ" dirty="0" smtClean="0"/>
              <a:t>dní/3 knihy</a:t>
            </a:r>
            <a:endParaRPr lang="cs-CZ" dirty="0" smtClean="0"/>
          </a:p>
          <a:p>
            <a:pPr lvl="1"/>
            <a:r>
              <a:rPr lang="cs-CZ" dirty="0" smtClean="0"/>
              <a:t>cca. 2000 </a:t>
            </a:r>
            <a:r>
              <a:rPr lang="cs-CZ" dirty="0" smtClean="0"/>
              <a:t>e-knih</a:t>
            </a:r>
          </a:p>
          <a:p>
            <a:pPr lvl="1"/>
            <a:r>
              <a:rPr lang="cs-CZ" dirty="0" err="1" smtClean="0"/>
              <a:t>Shibboleth</a:t>
            </a:r>
            <a:endParaRPr lang="cs-CZ" dirty="0" smtClean="0"/>
          </a:p>
          <a:p>
            <a:pPr lvl="1"/>
            <a:r>
              <a:rPr lang="cs-CZ" dirty="0" smtClean="0"/>
              <a:t>využívají různé typy knihoven</a:t>
            </a:r>
          </a:p>
        </p:txBody>
      </p:sp>
      <p:pic>
        <p:nvPicPr>
          <p:cNvPr id="5" name="Picture 12" descr="http://www.ereading.cz/redesign_grafika/logo-ereading-strasidlen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550" y="188640"/>
            <a:ext cx="204945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12678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Levná-knihovna.cz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výpůjčky až na 14 dní </a:t>
            </a:r>
            <a:r>
              <a:rPr lang="cs-CZ" dirty="0" smtClean="0"/>
              <a:t>+ čtení </a:t>
            </a:r>
            <a:r>
              <a:rPr lang="cs-CZ" dirty="0"/>
              <a:t>v knihovně</a:t>
            </a:r>
          </a:p>
          <a:p>
            <a:r>
              <a:rPr lang="cs-CZ" dirty="0"/>
              <a:t>cca. 450 e-knih</a:t>
            </a:r>
          </a:p>
          <a:p>
            <a:r>
              <a:rPr lang="cs-CZ" dirty="0"/>
              <a:t>v</a:t>
            </a:r>
            <a:r>
              <a:rPr lang="cs-CZ" dirty="0" smtClean="0"/>
              <a:t>ydavatelství </a:t>
            </a:r>
            <a:r>
              <a:rPr lang="cs-CZ" dirty="0" smtClean="0"/>
              <a:t>a nakl. Aleš </a:t>
            </a:r>
            <a:r>
              <a:rPr lang="cs-CZ" dirty="0"/>
              <a:t>Čeněk</a:t>
            </a:r>
          </a:p>
          <a:p>
            <a:r>
              <a:rPr lang="cs-CZ" dirty="0" err="1" smtClean="0"/>
              <a:t>Shibboleth</a:t>
            </a:r>
            <a:r>
              <a:rPr lang="cs-CZ" dirty="0" smtClean="0"/>
              <a:t> </a:t>
            </a:r>
            <a:r>
              <a:rPr lang="cs-CZ" dirty="0"/>
              <a:t>nebo </a:t>
            </a:r>
            <a:r>
              <a:rPr lang="cs-CZ" dirty="0" err="1"/>
              <a:t>proxy</a:t>
            </a:r>
            <a:endParaRPr lang="cs-CZ" dirty="0"/>
          </a:p>
          <a:p>
            <a:r>
              <a:rPr lang="cs-CZ" dirty="0"/>
              <a:t>vlastní DRM, čtečka pro Windows a webová čtečka, pouze </a:t>
            </a:r>
            <a:r>
              <a:rPr lang="cs-CZ" dirty="0" smtClean="0"/>
              <a:t>on-line</a:t>
            </a:r>
          </a:p>
          <a:p>
            <a:r>
              <a:rPr lang="cs-CZ" dirty="0" smtClean="0"/>
              <a:t>různé typy knihoven, hlavně </a:t>
            </a:r>
            <a:r>
              <a:rPr lang="cs-CZ" dirty="0" smtClean="0"/>
              <a:t>odborné, např. </a:t>
            </a:r>
            <a:r>
              <a:rPr lang="cs-CZ" dirty="0" smtClean="0">
                <a:hlinkClick r:id="rId2"/>
              </a:rPr>
              <a:t>PRAF UK</a:t>
            </a:r>
            <a:endParaRPr lang="cs-CZ" dirty="0"/>
          </a:p>
        </p:txBody>
      </p:sp>
      <p:pic>
        <p:nvPicPr>
          <p:cNvPr id="4" name="Picture 8" descr="https://www.levna-knihovna.cz/images/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0648"/>
            <a:ext cx="204787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87708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Flexibooks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výpůjčky na 31 dní nebo 1 rok</a:t>
            </a:r>
          </a:p>
          <a:p>
            <a:r>
              <a:rPr lang="cs-CZ" dirty="0"/>
              <a:t>cca. 720 e-knih</a:t>
            </a:r>
          </a:p>
          <a:p>
            <a:r>
              <a:rPr lang="cs-CZ" dirty="0" smtClean="0"/>
              <a:t>Fraus</a:t>
            </a:r>
            <a:r>
              <a:rPr lang="cs-CZ" dirty="0"/>
              <a:t>, Portál, </a:t>
            </a:r>
            <a:r>
              <a:rPr lang="cs-CZ" dirty="0" err="1" smtClean="0"/>
              <a:t>Grada</a:t>
            </a:r>
            <a:endParaRPr lang="cs-CZ" dirty="0"/>
          </a:p>
          <a:p>
            <a:r>
              <a:rPr lang="cs-CZ" dirty="0"/>
              <a:t>vlastní DRM, čtečky pro </a:t>
            </a:r>
            <a:r>
              <a:rPr lang="cs-CZ" dirty="0" err="1"/>
              <a:t>iOS</a:t>
            </a:r>
            <a:r>
              <a:rPr lang="cs-CZ" dirty="0"/>
              <a:t>, Android, Windows</a:t>
            </a:r>
          </a:p>
          <a:p>
            <a:r>
              <a:rPr lang="cs-CZ" dirty="0" smtClean="0"/>
              <a:t>výpůjčka přes knihovníka</a:t>
            </a:r>
            <a:endParaRPr lang="cs-CZ" dirty="0"/>
          </a:p>
          <a:p>
            <a:r>
              <a:rPr lang="cs-CZ" dirty="0"/>
              <a:t>odborné </a:t>
            </a:r>
            <a:r>
              <a:rPr lang="cs-CZ" dirty="0" smtClean="0"/>
              <a:t>knihovny (např. </a:t>
            </a:r>
            <a:r>
              <a:rPr lang="cs-CZ" dirty="0" smtClean="0">
                <a:hlinkClick r:id="rId2"/>
              </a:rPr>
              <a:t>UTB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Picture 4" descr="Fraus nakladatelství Plze&amp;ncaron; - Flexibook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4763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7302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ebrary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výpůjčky na 21 dní </a:t>
            </a:r>
            <a:r>
              <a:rPr lang="cs-CZ" dirty="0" smtClean="0"/>
              <a:t>+ </a:t>
            </a:r>
            <a:r>
              <a:rPr lang="cs-CZ" dirty="0"/>
              <a:t>čtení v knihovně</a:t>
            </a:r>
          </a:p>
          <a:p>
            <a:r>
              <a:rPr lang="cs-CZ" dirty="0" err="1" smtClean="0"/>
              <a:t>Shibboleth</a:t>
            </a:r>
            <a:r>
              <a:rPr lang="cs-CZ" dirty="0" smtClean="0"/>
              <a:t>, </a:t>
            </a:r>
            <a:r>
              <a:rPr lang="cs-CZ" dirty="0" err="1"/>
              <a:t>proxy</a:t>
            </a:r>
            <a:r>
              <a:rPr lang="cs-CZ" dirty="0"/>
              <a:t>, </a:t>
            </a:r>
            <a:r>
              <a:rPr lang="cs-CZ" dirty="0" smtClean="0"/>
              <a:t>IP </a:t>
            </a:r>
            <a:r>
              <a:rPr lang="cs-CZ" dirty="0"/>
              <a:t>adresy</a:t>
            </a:r>
          </a:p>
          <a:p>
            <a:r>
              <a:rPr lang="cs-CZ" dirty="0"/>
              <a:t>Adobe DRM, čtečky pro </a:t>
            </a:r>
            <a:r>
              <a:rPr lang="cs-CZ" dirty="0" err="1"/>
              <a:t>iOS</a:t>
            </a:r>
            <a:r>
              <a:rPr lang="cs-CZ" dirty="0"/>
              <a:t>, Android, webová </a:t>
            </a:r>
            <a:r>
              <a:rPr lang="cs-CZ" dirty="0" smtClean="0"/>
              <a:t>čtečka DRM</a:t>
            </a:r>
          </a:p>
          <a:p>
            <a:r>
              <a:rPr lang="cs-CZ" dirty="0" smtClean="0"/>
              <a:t>všechny typy knihoven, hlavně odborné</a:t>
            </a:r>
            <a:endParaRPr lang="cs-CZ" dirty="0"/>
          </a:p>
        </p:txBody>
      </p:sp>
      <p:pic>
        <p:nvPicPr>
          <p:cNvPr id="5" name="Picture 11" descr="e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4624"/>
            <a:ext cx="1427237" cy="13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75988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ebrary</a:t>
            </a:r>
            <a:r>
              <a:rPr lang="cs-CZ" dirty="0" smtClean="0"/>
              <a:t> DASH!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výpůjčky na 21 dní </a:t>
            </a:r>
            <a:r>
              <a:rPr lang="cs-CZ" dirty="0" smtClean="0"/>
              <a:t>+ </a:t>
            </a:r>
            <a:r>
              <a:rPr lang="cs-CZ" dirty="0"/>
              <a:t>čtení v knihovně</a:t>
            </a:r>
          </a:p>
          <a:p>
            <a:r>
              <a:rPr lang="cs-CZ" dirty="0"/>
              <a:t>Sedmá generace, Zlatý řez, </a:t>
            </a:r>
            <a:r>
              <a:rPr lang="cs-CZ" dirty="0" smtClean="0"/>
              <a:t>Vyd. VŠCHT</a:t>
            </a:r>
            <a:r>
              <a:rPr lang="cs-CZ" dirty="0"/>
              <a:t>, </a:t>
            </a:r>
            <a:r>
              <a:rPr lang="cs-CZ" dirty="0" smtClean="0"/>
              <a:t>Fond O. </a:t>
            </a:r>
            <a:r>
              <a:rPr lang="cs-CZ" dirty="0" err="1" smtClean="0"/>
              <a:t>Motejla</a:t>
            </a:r>
            <a:endParaRPr lang="cs-CZ" dirty="0"/>
          </a:p>
          <a:p>
            <a:r>
              <a:rPr lang="cs-CZ" dirty="0" err="1" smtClean="0"/>
              <a:t>Shibboleth</a:t>
            </a:r>
            <a:r>
              <a:rPr lang="cs-CZ" dirty="0" smtClean="0"/>
              <a:t>, </a:t>
            </a:r>
            <a:r>
              <a:rPr lang="cs-CZ" dirty="0" err="1"/>
              <a:t>proxy</a:t>
            </a:r>
            <a:r>
              <a:rPr lang="cs-CZ" dirty="0"/>
              <a:t>, </a:t>
            </a:r>
            <a:r>
              <a:rPr lang="cs-CZ" dirty="0" smtClean="0"/>
              <a:t>IP </a:t>
            </a:r>
            <a:r>
              <a:rPr lang="cs-CZ" dirty="0"/>
              <a:t>adresy</a:t>
            </a:r>
          </a:p>
          <a:p>
            <a:r>
              <a:rPr lang="cs-CZ" dirty="0"/>
              <a:t>Adobe DRM, čtečky pro </a:t>
            </a:r>
            <a:r>
              <a:rPr lang="cs-CZ" dirty="0" err="1"/>
              <a:t>iOS</a:t>
            </a:r>
            <a:r>
              <a:rPr lang="cs-CZ" dirty="0"/>
              <a:t>, Android, webová </a:t>
            </a:r>
            <a:r>
              <a:rPr lang="cs-CZ" dirty="0" smtClean="0"/>
              <a:t>čtečka</a:t>
            </a:r>
            <a:endParaRPr lang="cs-CZ" dirty="0"/>
          </a:p>
          <a:p>
            <a:r>
              <a:rPr lang="cs-CZ" dirty="0" smtClean="0"/>
              <a:t>NTK, UK </a:t>
            </a:r>
            <a:r>
              <a:rPr lang="cs-CZ" dirty="0"/>
              <a:t>v Praze</a:t>
            </a:r>
          </a:p>
        </p:txBody>
      </p:sp>
    </p:spTree>
    <p:extLst>
      <p:ext uri="{BB962C8B-B14F-4D97-AF65-F5344CB8AC3E}">
        <p14:creationId xmlns:p14="http://schemas.microsoft.com/office/powerpoint/2010/main" val="389888594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MKP - </a:t>
            </a:r>
            <a:r>
              <a:rPr lang="cs-CZ" sz="3200" dirty="0" smtClean="0"/>
              <a:t>e-knihy </a:t>
            </a:r>
            <a:r>
              <a:rPr lang="cs-CZ" sz="3200" dirty="0"/>
              <a:t>do každé knihovny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980729"/>
            <a:ext cx="7777162" cy="5688360"/>
          </a:xfrm>
        </p:spPr>
        <p:txBody>
          <a:bodyPr/>
          <a:lstStyle/>
          <a:p>
            <a:r>
              <a:rPr lang="cs-CZ" sz="2800" dirty="0"/>
              <a:t>čtení pouze v knihovně</a:t>
            </a:r>
          </a:p>
          <a:p>
            <a:r>
              <a:rPr lang="cs-CZ" sz="2800" dirty="0"/>
              <a:t>e-knihy zdarma, marketingová spolupráce</a:t>
            </a:r>
          </a:p>
          <a:p>
            <a:r>
              <a:rPr lang="cs-CZ" sz="2800" dirty="0" smtClean="0"/>
              <a:t>vydavatelé</a:t>
            </a:r>
            <a:endParaRPr lang="cs-CZ" sz="2800" dirty="0"/>
          </a:p>
          <a:p>
            <a:pPr lvl="1"/>
            <a:r>
              <a:rPr lang="cs-CZ" sz="2000" dirty="0"/>
              <a:t>Academia, Jan </a:t>
            </a:r>
            <a:r>
              <a:rPr lang="cs-CZ" sz="2000" dirty="0" err="1"/>
              <a:t>Melvil</a:t>
            </a:r>
            <a:r>
              <a:rPr lang="cs-CZ" sz="2000" dirty="0"/>
              <a:t> </a:t>
            </a:r>
            <a:r>
              <a:rPr lang="cs-CZ" sz="2000" dirty="0" err="1"/>
              <a:t>Publishing</a:t>
            </a:r>
            <a:r>
              <a:rPr lang="cs-CZ" sz="2000" dirty="0"/>
              <a:t> a Aleš </a:t>
            </a:r>
            <a:r>
              <a:rPr lang="cs-CZ" sz="2000" dirty="0" err="1"/>
              <a:t>Prager</a:t>
            </a:r>
            <a:r>
              <a:rPr lang="cs-CZ" sz="2000" dirty="0"/>
              <a:t>, Univerzita Pardubice, P3K a vydavatelství VŠCHT</a:t>
            </a:r>
          </a:p>
          <a:p>
            <a:r>
              <a:rPr lang="cs-CZ" sz="2800" dirty="0" smtClean="0"/>
              <a:t>12 knihoven</a:t>
            </a:r>
          </a:p>
          <a:p>
            <a:pPr lvl="1"/>
            <a:r>
              <a:rPr lang="cs-CZ" sz="2000" dirty="0" smtClean="0"/>
              <a:t>Knihovna </a:t>
            </a:r>
            <a:r>
              <a:rPr lang="cs-CZ" sz="2000" dirty="0"/>
              <a:t>FSV UK, </a:t>
            </a:r>
            <a:r>
              <a:rPr lang="cs-CZ" sz="2000" dirty="0" smtClean="0"/>
              <a:t>NKP, MKP, </a:t>
            </a:r>
            <a:r>
              <a:rPr lang="cs-CZ" sz="2000" dirty="0" err="1" smtClean="0"/>
              <a:t>KnAV</a:t>
            </a:r>
            <a:r>
              <a:rPr lang="cs-CZ" sz="2000" dirty="0" smtClean="0"/>
              <a:t> </a:t>
            </a:r>
            <a:r>
              <a:rPr lang="cs-CZ" sz="2000" dirty="0"/>
              <a:t>ČR, Jihočeské </a:t>
            </a:r>
            <a:r>
              <a:rPr lang="cs-CZ" sz="2000" dirty="0" smtClean="0"/>
              <a:t>vědecká knihovna</a:t>
            </a:r>
            <a:r>
              <a:rPr lang="cs-CZ" sz="2000" dirty="0"/>
              <a:t>, Obecní knihovna Chrášťany, </a:t>
            </a:r>
            <a:r>
              <a:rPr lang="cs-CZ" sz="2000" dirty="0" smtClean="0"/>
              <a:t>…</a:t>
            </a:r>
          </a:p>
          <a:p>
            <a:r>
              <a:rPr lang="cs-CZ" sz="2800" dirty="0">
                <a:hlinkClick r:id="rId2"/>
              </a:rPr>
              <a:t>více o </a:t>
            </a:r>
            <a:r>
              <a:rPr lang="cs-CZ" sz="2800" dirty="0" smtClean="0">
                <a:hlinkClick r:id="rId2"/>
              </a:rPr>
              <a:t>projektu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74256773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</a:t>
            </a:r>
            <a:r>
              <a:rPr lang="cs-CZ" dirty="0" smtClean="0"/>
              <a:t>platformy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eMUNI</a:t>
            </a:r>
            <a:r>
              <a:rPr lang="cs-CZ" dirty="0" smtClean="0"/>
              <a:t>, EBSCO, </a:t>
            </a:r>
            <a:r>
              <a:rPr lang="cs-CZ" dirty="0" err="1" smtClean="0"/>
              <a:t>BookJet</a:t>
            </a:r>
            <a:r>
              <a:rPr lang="cs-CZ" dirty="0" smtClean="0"/>
              <a:t>, </a:t>
            </a:r>
            <a:r>
              <a:rPr lang="cs-CZ" dirty="0" err="1" smtClean="0"/>
              <a:t>LitRes</a:t>
            </a:r>
            <a:endParaRPr lang="cs-CZ" dirty="0"/>
          </a:p>
          <a:p>
            <a:r>
              <a:rPr lang="en-US" dirty="0" err="1" smtClean="0"/>
              <a:t>Publero</a:t>
            </a:r>
            <a:r>
              <a:rPr lang="en-US" dirty="0"/>
              <a:t>, 3M Cloud Library, </a:t>
            </a:r>
            <a:r>
              <a:rPr lang="en-US" dirty="0" err="1"/>
              <a:t>Wooky</a:t>
            </a:r>
            <a:r>
              <a:rPr lang="en-US" dirty="0"/>
              <a:t>, </a:t>
            </a:r>
            <a:r>
              <a:rPr lang="en-US" dirty="0" err="1"/>
              <a:t>Knihojed</a:t>
            </a:r>
            <a:r>
              <a:rPr lang="en-US" dirty="0"/>
              <a:t>, 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252253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Příklady ze zahraničí</a:t>
            </a:r>
          </a:p>
        </p:txBody>
      </p:sp>
      <p:sp>
        <p:nvSpPr>
          <p:cNvPr id="757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Amazon a Overdrive</a:t>
            </a:r>
          </a:p>
          <a:p>
            <a:pPr lvl="1"/>
            <a:r>
              <a:rPr lang="cs-CZ" altLang="cs-CZ" smtClean="0"/>
              <a:t>od roku 2002</a:t>
            </a:r>
          </a:p>
          <a:p>
            <a:pPr lvl="1"/>
            <a:r>
              <a:rPr lang="cs-CZ" altLang="cs-CZ" smtClean="0"/>
              <a:t>zejména USA a další země, ne ČR</a:t>
            </a:r>
          </a:p>
          <a:p>
            <a:r>
              <a:rPr lang="cs-CZ" altLang="cs-CZ" smtClean="0"/>
              <a:t>DiViBib a služba </a:t>
            </a:r>
            <a:r>
              <a:rPr lang="cs-CZ" altLang="cs-CZ" smtClean="0">
                <a:hlinkClick r:id="rId2"/>
              </a:rPr>
              <a:t>OnLeihe</a:t>
            </a:r>
            <a:endParaRPr lang="cs-CZ" altLang="cs-CZ" smtClean="0"/>
          </a:p>
          <a:p>
            <a:pPr lvl="1"/>
            <a:r>
              <a:rPr lang="cs-CZ" altLang="cs-CZ" smtClean="0"/>
              <a:t>GER, AUT, SWI</a:t>
            </a:r>
          </a:p>
          <a:p>
            <a:pPr lvl="1"/>
            <a:r>
              <a:rPr lang="cs-CZ" altLang="cs-CZ" smtClean="0"/>
              <a:t>od roku 2007</a:t>
            </a:r>
          </a:p>
          <a:p>
            <a:pPr lvl="1"/>
            <a:r>
              <a:rPr lang="cs-CZ" altLang="cs-CZ" smtClean="0"/>
              <a:t>předplacená služba knihovnou</a:t>
            </a:r>
          </a:p>
          <a:p>
            <a:r>
              <a:rPr lang="cs-CZ" altLang="cs-CZ" smtClean="0">
                <a:hlinkClick r:id="rId3"/>
              </a:rPr>
              <a:t>OpenLibrary</a:t>
            </a:r>
            <a:endParaRPr lang="cs-CZ" altLang="cs-CZ" smtClean="0"/>
          </a:p>
          <a:p>
            <a:pPr lvl="1"/>
            <a:r>
              <a:rPr lang="cs-CZ" altLang="cs-CZ" smtClean="0"/>
              <a:t>volně dostupné knihy</a:t>
            </a:r>
          </a:p>
          <a:p>
            <a:pPr lvl="1"/>
            <a:r>
              <a:rPr lang="cs-CZ" altLang="cs-CZ" smtClean="0"/>
              <a:t>1mil.+ e-knih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Výhody a nevýhody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042988" y="1196975"/>
          <a:ext cx="7921624" cy="526264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0812"/>
                <a:gridCol w="3960812"/>
              </a:tblGrid>
              <a:tr h="37081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Kniha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e-kniha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</a:tr>
              <a:tr h="37081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čtení bez technického zařízení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musím mít technické zařízení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</a:tr>
              <a:tr h="37081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nezávislost na el. energii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závislost na el. energii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</a:tr>
              <a:tr h="37081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omezené množství knih s sebou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mohu</a:t>
                      </a:r>
                      <a:r>
                        <a:rPr lang="cs-CZ" sz="1400" baseline="0" dirty="0" smtClean="0"/>
                        <a:t> mít celou knihovnu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</a:tr>
              <a:tr h="518129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složitá tvorba kopie, není</a:t>
                      </a:r>
                      <a:r>
                        <a:rPr lang="cs-CZ" sz="1400" baseline="0" dirty="0" smtClean="0"/>
                        <a:t> identická s originálem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jednoduchá kopie, věrná kopie originálu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</a:tr>
              <a:tr h="37081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poznámky = zničení originálu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uživatelské poznámky, možnost stažení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</a:tr>
              <a:tr h="37081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není FT vyhledávání, jen obsah a rejstříky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možnost vyhledání ve FT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</a:tr>
              <a:tr h="37081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kniha je osobní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e-kniha je velmi</a:t>
                      </a:r>
                      <a:r>
                        <a:rPr lang="cs-CZ" sz="1400" baseline="0" dirty="0" smtClean="0"/>
                        <a:t> neosobní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</a:tr>
              <a:tr h="518129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ztráta knihy = nutnost koupit novou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ztráta knihy =</a:t>
                      </a:r>
                      <a:r>
                        <a:rPr lang="cs-CZ" sz="1400" baseline="0" dirty="0" smtClean="0"/>
                        <a:t> možnost stáhnout si znovu (licence)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</a:tr>
              <a:tr h="37081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omezený počet výtisků (dotisk)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neomezený počet výtisků (archiv)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</a:tr>
              <a:tr h="37081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papír má</a:t>
                      </a:r>
                      <a:r>
                        <a:rPr lang="cs-CZ" sz="1400" baseline="0" dirty="0" smtClean="0"/>
                        <a:t> omezenou životnost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životnost e-dokumentu???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</a:tr>
              <a:tr h="518129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jen text a obrázky, chybí</a:t>
                      </a:r>
                      <a:r>
                        <a:rPr lang="cs-CZ" sz="1400" baseline="0" dirty="0" smtClean="0"/>
                        <a:t> </a:t>
                      </a:r>
                      <a:r>
                        <a:rPr lang="cs-CZ" sz="1400" baseline="0" dirty="0" err="1" smtClean="0"/>
                        <a:t>interaktivita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text +</a:t>
                      </a:r>
                      <a:r>
                        <a:rPr lang="cs-CZ" sz="1400" baseline="0" dirty="0" smtClean="0"/>
                        <a:t> rozšířený obsah, propojení s jinými el. dokumenty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</a:tr>
              <a:tr h="37081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půjčování knih - ano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půjčování e-knih – v začátcích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Budoucnost e-knih v knihovnách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sz="3200" smtClean="0"/>
              <a:t>Závěr</a:t>
            </a:r>
            <a:endParaRPr lang="en-US" sz="3200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b="1" smtClean="0"/>
              <a:t>Děkuji Vám za pozornost</a:t>
            </a:r>
            <a:endParaRPr lang="en-US" b="1" smtClean="0"/>
          </a:p>
        </p:txBody>
      </p:sp>
      <p:pic>
        <p:nvPicPr>
          <p:cNvPr id="77828" name="Picture 8" descr="billboar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77829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Martin Krčál</a:t>
            </a: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</a:rPr>
              <a:t>krcal@phil.muni.cz</a:t>
            </a:r>
            <a:endParaRPr lang="cs-CZ" sz="2000" b="1" dirty="0">
              <a:latin typeface="Verdana" panose="020B0604030504040204" pitchFamily="34" charset="0"/>
            </a:endParaRPr>
          </a:p>
        </p:txBody>
      </p:sp>
      <p:pic>
        <p:nvPicPr>
          <p:cNvPr id="77830" name="Picture 6" descr="OPVK_MU_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115888"/>
            <a:ext cx="6135687" cy="117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6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Výhody e-knih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vydání knihy i v malém množství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knihy nejsou nikdy vyprodány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autoři nepotřebují vydavatele???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úprava textů na míru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mtClean="0"/>
              <a:t>demasifikace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mtClean="0"/>
              <a:t>např. poznámky vyučujících v učebnicích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mtClean="0"/>
              <a:t>vlastní poznámky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multimediální prvky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přístupnost pro postižené čtenáře</a:t>
            </a:r>
          </a:p>
          <a:p>
            <a:pPr eaLnBrk="1" hangingPunct="1">
              <a:lnSpc>
                <a:spcPct val="110000"/>
              </a:lnSpc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4640</TotalTime>
  <Words>2116</Words>
  <Application>Microsoft Office PowerPoint</Application>
  <PresentationFormat>Předvádění na obrazovce (4:3)</PresentationFormat>
  <Paragraphs>533</Paragraphs>
  <Slides>81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81</vt:i4>
      </vt:variant>
    </vt:vector>
  </HeadingPairs>
  <TitlesOfParts>
    <vt:vector size="82" baseType="lpstr">
      <vt:lpstr>template</vt:lpstr>
      <vt:lpstr>Elektronické informační zdroje (VIKBA25)</vt:lpstr>
      <vt:lpstr>Kniha x e-kniha?</vt:lpstr>
      <vt:lpstr>Kniha</vt:lpstr>
      <vt:lpstr>e-kniha</vt:lpstr>
      <vt:lpstr>Další výklady e-knihy</vt:lpstr>
      <vt:lpstr>Specifický obsah</vt:lpstr>
      <vt:lpstr>Odkazy v tištěných knihách</vt:lpstr>
      <vt:lpstr>Výhody a nevýhody</vt:lpstr>
      <vt:lpstr>Výhody e-knih</vt:lpstr>
      <vt:lpstr>Výhody</vt:lpstr>
      <vt:lpstr>Nevýhody</vt:lpstr>
      <vt:lpstr>Problémy</vt:lpstr>
      <vt:lpstr>Pohled na e-knihy</vt:lpstr>
      <vt:lpstr>Prezentace aplikace PowerPoint</vt:lpstr>
      <vt:lpstr>Rozdělení knih</vt:lpstr>
      <vt:lpstr>Jaké by měly e-knihy být</vt:lpstr>
      <vt:lpstr>Vlastnosti e-knih</vt:lpstr>
      <vt:lpstr>Historie e-knih</vt:lpstr>
      <vt:lpstr>Současnost a budoucnost</vt:lpstr>
      <vt:lpstr>Ochrana e-knih</vt:lpstr>
      <vt:lpstr>DRM = Digital Rights Management</vt:lpstr>
      <vt:lpstr>Kritika DRM</vt:lpstr>
      <vt:lpstr>Druhy DRM</vt:lpstr>
      <vt:lpstr>Formáty</vt:lpstr>
      <vt:lpstr>Nejznámější formáty</vt:lpstr>
      <vt:lpstr>Nejznámější formáty</vt:lpstr>
      <vt:lpstr>Další formáty</vt:lpstr>
      <vt:lpstr>Zařízení pro čtení e-knih</vt:lpstr>
      <vt:lpstr>Možnosti přístupu k e-knihám</vt:lpstr>
      <vt:lpstr>Čtečky e-knih</vt:lpstr>
      <vt:lpstr>Technologie e-ink</vt:lpstr>
      <vt:lpstr>Amazon Kindle</vt:lpstr>
      <vt:lpstr>Kindle Paperwhite - podsvícení</vt:lpstr>
      <vt:lpstr>Další čtečky</vt:lpstr>
      <vt:lpstr>Tablety</vt:lpstr>
      <vt:lpstr>Kindle Fire HD, HDX</vt:lpstr>
      <vt:lpstr>Nook</vt:lpstr>
      <vt:lpstr>Shrnutí</vt:lpstr>
      <vt:lpstr>Legislativa</vt:lpstr>
      <vt:lpstr>Autorský zákon</vt:lpstr>
      <vt:lpstr>Nakládání s e-knihami</vt:lpstr>
      <vt:lpstr>Prezentace aplikace PowerPoint</vt:lpstr>
      <vt:lpstr>Půjčování čteček</vt:lpstr>
      <vt:lpstr>Co chce čtenář</vt:lpstr>
      <vt:lpstr>Očekávání čtenáře</vt:lpstr>
      <vt:lpstr>Cena</vt:lpstr>
      <vt:lpstr>Fenomén pirátství dle T. Řeháka</vt:lpstr>
      <vt:lpstr>Obchodní model</vt:lpstr>
      <vt:lpstr>Prodej e-knih online</vt:lpstr>
      <vt:lpstr>Volně dostupné e-knihy</vt:lpstr>
      <vt:lpstr>Google Books</vt:lpstr>
      <vt:lpstr>OAPEN</vt:lpstr>
      <vt:lpstr>HathiTrust</vt:lpstr>
      <vt:lpstr>OpenLibrary</vt:lpstr>
      <vt:lpstr>Gutenberg</vt:lpstr>
      <vt:lpstr>Další zdroje</vt:lpstr>
      <vt:lpstr>Situace  v knihovnách</vt:lpstr>
      <vt:lpstr>Aktuální situace v ČR</vt:lpstr>
      <vt:lpstr>Český trh</vt:lpstr>
      <vt:lpstr>Statistiky SČKN - 2014</vt:lpstr>
      <vt:lpstr>Statistiky e-knih</vt:lpstr>
      <vt:lpstr>Zkušenosti knihoven</vt:lpstr>
      <vt:lpstr>Digitalizace a nové služby knihoven</vt:lpstr>
      <vt:lpstr>Půjčování čteček</vt:lpstr>
      <vt:lpstr>Půjčování e-knih</vt:lpstr>
      <vt:lpstr>Problémy</vt:lpstr>
      <vt:lpstr>Zásadní otázka - dodávání obsahu</vt:lpstr>
      <vt:lpstr>Modely v akademické sféře</vt:lpstr>
      <vt:lpstr>Jednání s vydavateli</vt:lpstr>
      <vt:lpstr>M. Lippert (e-Reading)</vt:lpstr>
      <vt:lpstr>Výpůjčky</vt:lpstr>
      <vt:lpstr>eReading</vt:lpstr>
      <vt:lpstr>Levná-knihovna.cz</vt:lpstr>
      <vt:lpstr>Flexibooks</vt:lpstr>
      <vt:lpstr>ebrary</vt:lpstr>
      <vt:lpstr>ebrary DASH!</vt:lpstr>
      <vt:lpstr>MKP - e-knihy do každé knihovny </vt:lpstr>
      <vt:lpstr>Další platformy</vt:lpstr>
      <vt:lpstr>Příklady ze zahraničí</vt:lpstr>
      <vt:lpstr>Budoucnost e-knih v knihovnách</vt:lpstr>
      <vt:lpstr>Závěr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189</cp:revision>
  <dcterms:created xsi:type="dcterms:W3CDTF">2008-06-02T21:04:14Z</dcterms:created>
  <dcterms:modified xsi:type="dcterms:W3CDTF">2015-10-06T16:05:34Z</dcterms:modified>
</cp:coreProperties>
</file>