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7"/>
  </p:notesMasterIdLst>
  <p:handoutMasterIdLst>
    <p:handoutMasterId r:id="rId48"/>
  </p:handoutMasterIdLst>
  <p:sldIdLst>
    <p:sldId id="256" r:id="rId2"/>
    <p:sldId id="356" r:id="rId3"/>
    <p:sldId id="375" r:id="rId4"/>
    <p:sldId id="376" r:id="rId5"/>
    <p:sldId id="377" r:id="rId6"/>
    <p:sldId id="378" r:id="rId7"/>
    <p:sldId id="379" r:id="rId8"/>
    <p:sldId id="380" r:id="rId9"/>
    <p:sldId id="381" r:id="rId10"/>
    <p:sldId id="382" r:id="rId11"/>
    <p:sldId id="384" r:id="rId12"/>
    <p:sldId id="383" r:id="rId13"/>
    <p:sldId id="392" r:id="rId14"/>
    <p:sldId id="386" r:id="rId15"/>
    <p:sldId id="385" r:id="rId16"/>
    <p:sldId id="388" r:id="rId17"/>
    <p:sldId id="387" r:id="rId18"/>
    <p:sldId id="389" r:id="rId19"/>
    <p:sldId id="390" r:id="rId20"/>
    <p:sldId id="393" r:id="rId21"/>
    <p:sldId id="391" r:id="rId22"/>
    <p:sldId id="401" r:id="rId23"/>
    <p:sldId id="394" r:id="rId24"/>
    <p:sldId id="400" r:id="rId25"/>
    <p:sldId id="399" r:id="rId26"/>
    <p:sldId id="398" r:id="rId27"/>
    <p:sldId id="418" r:id="rId28"/>
    <p:sldId id="397" r:id="rId29"/>
    <p:sldId id="410" r:id="rId30"/>
    <p:sldId id="413" r:id="rId31"/>
    <p:sldId id="412" r:id="rId32"/>
    <p:sldId id="415" r:id="rId33"/>
    <p:sldId id="411" r:id="rId34"/>
    <p:sldId id="414" r:id="rId35"/>
    <p:sldId id="416" r:id="rId36"/>
    <p:sldId id="419" r:id="rId37"/>
    <p:sldId id="417" r:id="rId38"/>
    <p:sldId id="409" r:id="rId39"/>
    <p:sldId id="403" r:id="rId40"/>
    <p:sldId id="407" r:id="rId41"/>
    <p:sldId id="408" r:id="rId42"/>
    <p:sldId id="404" r:id="rId43"/>
    <p:sldId id="405" r:id="rId44"/>
    <p:sldId id="406" r:id="rId45"/>
    <p:sldId id="258" r:id="rId46"/>
  </p:sldIdLst>
  <p:sldSz cx="9144000" cy="6858000" type="screen4x3"/>
  <p:notesSz cx="6858000" cy="9144000"/>
  <p:custDataLst>
    <p:tags r:id="rId49"/>
  </p:custDataLst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FF9933"/>
    <a:srgbClr val="FFCC66"/>
    <a:srgbClr val="FF9900"/>
    <a:srgbClr val="F3D001"/>
    <a:srgbClr val="F4EE00"/>
    <a:srgbClr val="FFFF00"/>
    <a:srgbClr val="FF19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658" autoAdjust="0"/>
    <p:restoredTop sz="94660"/>
  </p:normalViewPr>
  <p:slideViewPr>
    <p:cSldViewPr>
      <p:cViewPr varScale="1">
        <p:scale>
          <a:sx n="92" d="100"/>
          <a:sy n="92" d="100"/>
        </p:scale>
        <p:origin x="1440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6324"/>
    </p:cViewPr>
  </p:sorterViewPr>
  <p:notesViewPr>
    <p:cSldViewPr>
      <p:cViewPr varScale="1">
        <p:scale>
          <a:sx n="53" d="100"/>
          <a:sy n="53" d="100"/>
        </p:scale>
        <p:origin x="-1218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511240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78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96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Click to edit Master text styles</a:t>
            </a:r>
          </a:p>
          <a:p>
            <a:pPr lvl="1"/>
            <a:r>
              <a:rPr lang="ru-RU" noProof="0" smtClean="0"/>
              <a:t>Second level</a:t>
            </a:r>
          </a:p>
          <a:p>
            <a:pPr lvl="2"/>
            <a:r>
              <a:rPr lang="ru-RU" noProof="0" smtClean="0"/>
              <a:t>Third level</a:t>
            </a:r>
          </a:p>
          <a:p>
            <a:pPr lvl="3"/>
            <a:r>
              <a:rPr lang="ru-RU" noProof="0" smtClean="0"/>
              <a:t>Fourth level</a:t>
            </a:r>
          </a:p>
          <a:p>
            <a:pPr lvl="4"/>
            <a:r>
              <a:rPr lang="ru-RU" noProof="0" smtClean="0"/>
              <a:t>Fifth level</a:t>
            </a:r>
          </a:p>
        </p:txBody>
      </p:sp>
      <p:sp>
        <p:nvSpPr>
          <p:cNvPr id="696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96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FD74C686-6692-4266-9256-26391C4A8EA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653113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5404AEC-27B0-489E-BFAD-40000B76C456}" type="slidenum">
              <a:rPr lang="ru-RU" altLang="cs-CZ"/>
              <a:pPr eaLnBrk="1" hangingPunct="1"/>
              <a:t>1</a:t>
            </a:fld>
            <a:endParaRPr lang="ru-RU" altLang="cs-CZ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3157026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4BC00B3B-6392-4530-99B8-B386F9C03248}" type="slidenum">
              <a:rPr lang="ru-RU" altLang="cs-CZ" sz="1200"/>
              <a:pPr algn="r" eaLnBrk="1" hangingPunct="1"/>
              <a:t>2</a:t>
            </a:fld>
            <a:endParaRPr lang="ru-RU" altLang="cs-CZ" sz="1200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24727774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4BC00B3B-6392-4530-99B8-B386F9C03248}" type="slidenum">
              <a:rPr lang="ru-RU" altLang="cs-CZ" sz="1200"/>
              <a:pPr algn="r" eaLnBrk="1" hangingPunct="1"/>
              <a:t>8</a:t>
            </a:fld>
            <a:endParaRPr lang="ru-RU" altLang="cs-CZ" sz="1200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36213901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4BC00B3B-6392-4530-99B8-B386F9C03248}" type="slidenum">
              <a:rPr lang="ru-RU" altLang="cs-CZ" sz="1200"/>
              <a:pPr algn="r" eaLnBrk="1" hangingPunct="1"/>
              <a:t>20</a:t>
            </a:fld>
            <a:endParaRPr lang="ru-RU" altLang="cs-CZ" sz="1200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39151997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4BC00B3B-6392-4530-99B8-B386F9C03248}" type="slidenum">
              <a:rPr lang="ru-RU" altLang="cs-CZ" sz="1200"/>
              <a:pPr algn="r" eaLnBrk="1" hangingPunct="1"/>
              <a:t>28</a:t>
            </a:fld>
            <a:endParaRPr lang="ru-RU" altLang="cs-CZ" sz="1200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31868794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4BC00B3B-6392-4530-99B8-B386F9C03248}" type="slidenum">
              <a:rPr lang="ru-RU" altLang="cs-CZ" sz="1200"/>
              <a:pPr algn="r" eaLnBrk="1" hangingPunct="1"/>
              <a:t>40</a:t>
            </a:fld>
            <a:endParaRPr lang="ru-RU" altLang="cs-CZ" sz="1200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420605964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4BC00B3B-6392-4530-99B8-B386F9C03248}" type="slidenum">
              <a:rPr lang="ru-RU" altLang="cs-CZ" sz="1200"/>
              <a:pPr algn="r" eaLnBrk="1" hangingPunct="1"/>
              <a:t>42</a:t>
            </a:fld>
            <a:endParaRPr lang="ru-RU" altLang="cs-CZ" sz="1200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172081982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8A30B9F-D064-43AD-B9E3-7081C67E500F}" type="slidenum">
              <a:rPr lang="ru-RU" altLang="cs-CZ"/>
              <a:pPr eaLnBrk="1" hangingPunct="1"/>
              <a:t>45</a:t>
            </a:fld>
            <a:endParaRPr lang="ru-RU" altLang="cs-CZ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21242442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692150"/>
            <a:ext cx="6337300" cy="893763"/>
          </a:xfrm>
        </p:spPr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ru-RU"/>
              <a:t>Klepnutím lze upravit styl předlohy nadpisů.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4213" y="1484313"/>
            <a:ext cx="6337300" cy="503237"/>
          </a:xfrm>
        </p:spPr>
        <p:txBody>
          <a:bodyPr/>
          <a:lstStyle>
            <a:lvl1pPr marL="0" indent="0">
              <a:buFontTx/>
              <a:buNone/>
              <a:defRPr sz="2600" b="1">
                <a:solidFill>
                  <a:schemeClr val="bg1"/>
                </a:solidFill>
              </a:defRPr>
            </a:lvl1pPr>
          </a:lstStyle>
          <a:p>
            <a:r>
              <a:rPr lang="ru-RU"/>
              <a:t>Klepnutím lze upravit styl předlohy podnadpisů.</a:t>
            </a:r>
          </a:p>
        </p:txBody>
      </p:sp>
    </p:spTree>
    <p:extLst>
      <p:ext uri="{BB962C8B-B14F-4D97-AF65-F5344CB8AC3E}">
        <p14:creationId xmlns:p14="http://schemas.microsoft.com/office/powerpoint/2010/main" val="25751933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57711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77050" y="473075"/>
            <a:ext cx="1943100" cy="6196013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042988" y="473075"/>
            <a:ext cx="5681662" cy="6196013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37971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2988" y="473075"/>
            <a:ext cx="7777162" cy="508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1042988" y="1196975"/>
            <a:ext cx="3811587" cy="547211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5006975" y="1196975"/>
            <a:ext cx="3813175" cy="265906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5006975" y="4008438"/>
            <a:ext cx="3813175" cy="266065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90654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58203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0688473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042988" y="1196975"/>
            <a:ext cx="3811587" cy="5472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06975" y="1196975"/>
            <a:ext cx="3813175" cy="5472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0288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76597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64461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766818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41767132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8709232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42988" y="473075"/>
            <a:ext cx="7777162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42988" y="1196975"/>
            <a:ext cx="7777162" cy="547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cs-CZ" smtClean="0"/>
              <a:t>Klepnutím lze upravit styly předlohy textu.</a:t>
            </a:r>
          </a:p>
          <a:p>
            <a:pPr lvl="1"/>
            <a:r>
              <a:rPr lang="ru-RU" altLang="cs-CZ" smtClean="0"/>
              <a:t>Druhá úroveň</a:t>
            </a:r>
          </a:p>
          <a:p>
            <a:pPr lvl="2"/>
            <a:r>
              <a:rPr lang="ru-RU" altLang="cs-CZ" smtClean="0"/>
              <a:t>Třetí úroveň</a:t>
            </a:r>
          </a:p>
          <a:p>
            <a:pPr lvl="3"/>
            <a:r>
              <a:rPr lang="ru-RU" altLang="cs-CZ" smtClean="0"/>
              <a:t>Čtvrtá úroveň</a:t>
            </a:r>
          </a:p>
          <a:p>
            <a:pPr lvl="4"/>
            <a:r>
              <a:rPr lang="ru-RU" altLang="cs-CZ" smtClean="0"/>
              <a:t>Pátá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9pPr>
    </p:titleStyle>
    <p:bodyStyle>
      <a:lvl1pPr marL="442913" indent="-442913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Blip>
          <a:blip r:embed="rId15"/>
        </a:buBlip>
        <a:tabLst>
          <a:tab pos="442913" algn="l"/>
        </a:tabLst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1128713" indent="-4191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v"/>
        <a:tabLst>
          <a:tab pos="442913" algn="l"/>
        </a:tabLst>
        <a:defRPr sz="2400">
          <a:solidFill>
            <a:schemeClr val="tx1"/>
          </a:solidFill>
          <a:latin typeface="+mn-lt"/>
        </a:defRPr>
      </a:lvl2pPr>
      <a:lvl3pPr marL="15367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tabLst>
          <a:tab pos="442913" algn="l"/>
        </a:tabLst>
        <a:defRPr>
          <a:solidFill>
            <a:schemeClr val="tx1"/>
          </a:solidFill>
          <a:latin typeface="+mn-lt"/>
        </a:defRPr>
      </a:lvl3pPr>
      <a:lvl4pPr marL="1944688" indent="-228600" algn="l" rtl="0" eaLnBrk="0" fontAlgn="base" hangingPunct="0">
        <a:spcBef>
          <a:spcPct val="20000"/>
        </a:spcBef>
        <a:spcAft>
          <a:spcPct val="0"/>
        </a:spcAft>
        <a:buChar char="–"/>
        <a:tabLst>
          <a:tab pos="442913" algn="l"/>
        </a:tabLst>
        <a:defRPr sz="2000">
          <a:solidFill>
            <a:schemeClr val="tx1"/>
          </a:solidFill>
          <a:latin typeface="+mn-lt"/>
        </a:defRPr>
      </a:lvl4pPr>
      <a:lvl5pPr marL="2352675" indent="-228600" algn="l" rtl="0" eaLnBrk="0" fontAlgn="base" hangingPunct="0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5pPr>
      <a:lvl6pPr marL="2809875" indent="-228600" algn="l" rtl="0" fontAlgn="base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6pPr>
      <a:lvl7pPr marL="3267075" indent="-228600" algn="l" rtl="0" fontAlgn="base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7pPr>
      <a:lvl8pPr marL="3724275" indent="-228600" algn="l" rtl="0" fontAlgn="base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8pPr>
      <a:lvl9pPr marL="4181475" indent="-228600" algn="l" rtl="0" fontAlgn="base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pensocietyfoundations.org/" TargetMode="External"/><Relationship Id="rId2" Type="http://schemas.openxmlformats.org/officeDocument/2006/relationships/hyperlink" Target="http://www.budapestopenaccessinitiative.org/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legacy.earlham.edu/~peters/fos/bethesda.htm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cbi.nlm.nih.gov/pmc/" TargetMode="External"/><Relationship Id="rId2" Type="http://schemas.openxmlformats.org/officeDocument/2006/relationships/hyperlink" Target="http://www.repozitar.cz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researchgate.net/" TargetMode="Externa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doaj.org/publishers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s://www.openaire.eu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://www.arxiv.org/" TargetMode="Externa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://www.ncbi.nlm.nih.gov/pmc/" TargetMode="Externa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hyperlink" Target="http://www.opengrey.eu/" TargetMode="Externa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http://doaj.org/" TargetMode="Externa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hyperlink" Target="http://opendoar.org/" TargetMode="Externa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jisc.ac.uk/" TargetMode="External"/><Relationship Id="rId2" Type="http://schemas.openxmlformats.org/officeDocument/2006/relationships/hyperlink" Target="http://roar.eprints.org/" TargetMode="Externa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hyperlink" Target="http://www.sherpa.ac.uk/romeo" TargetMode="Externa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journals.cambridge.org/openaccess" TargetMode="External"/><Relationship Id="rId2" Type="http://schemas.openxmlformats.org/officeDocument/2006/relationships/hyperlink" Target="http://www.oxfordjournals.org/en/oxford-open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sciencedirect.com/science/jrnlallbooks/all-open-access" TargetMode="External"/><Relationship Id="rId4" Type="http://schemas.openxmlformats.org/officeDocument/2006/relationships/hyperlink" Target="http://www.emeraldgrouppublishing.com/openaccess.htm" TargetMode="Externa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hyperlink" Target="https://repozitar.cz/" TargetMode="Externa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hyperlink" Target="http://dlib.lib.cas.cz/" TargetMode="External"/><Relationship Id="rId7" Type="http://schemas.openxmlformats.org/officeDocument/2006/relationships/hyperlink" Target="http://dml.cz/" TargetMode="External"/><Relationship Id="rId2" Type="http://schemas.openxmlformats.org/officeDocument/2006/relationships/hyperlink" Target="http://dspace.vsb.cz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nusl.cz/" TargetMode="External"/><Relationship Id="rId5" Type="http://schemas.openxmlformats.org/officeDocument/2006/relationships/hyperlink" Target="http://dspace.upce.cz/" TargetMode="External"/><Relationship Id="rId4" Type="http://schemas.openxmlformats.org/officeDocument/2006/relationships/hyperlink" Target="http://repozitar.cuni.cz/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8" Type="http://schemas.openxmlformats.org/officeDocument/2006/relationships/hyperlink" Target="http://knihovna.cvut.cz/veda/open-access/" TargetMode="External"/><Relationship Id="rId3" Type="http://schemas.openxmlformats.org/officeDocument/2006/relationships/hyperlink" Target="http://www.openaccess.cz/cs/oaw/" TargetMode="External"/><Relationship Id="rId7" Type="http://schemas.openxmlformats.org/officeDocument/2006/relationships/hyperlink" Target="http://knihovna.vsb.cz/open-access/open-access.htm" TargetMode="External"/><Relationship Id="rId2" Type="http://schemas.openxmlformats.org/officeDocument/2006/relationships/hyperlink" Target="http://www.openaccess.cz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techlib.cz/cs/2951-open-access-aneb-open-your-mind-2013" TargetMode="External"/><Relationship Id="rId5" Type="http://schemas.openxmlformats.org/officeDocument/2006/relationships/hyperlink" Target="http://www.akvs.cz/komise/open-access.html" TargetMode="External"/><Relationship Id="rId10" Type="http://schemas.openxmlformats.org/officeDocument/2006/relationships/hyperlink" Target="http://hdl.handle.net/11012/36255" TargetMode="External"/><Relationship Id="rId4" Type="http://schemas.openxmlformats.org/officeDocument/2006/relationships/hyperlink" Target="http://www.openaccessweek.org/" TargetMode="External"/><Relationship Id="rId9" Type="http://schemas.openxmlformats.org/officeDocument/2006/relationships/hyperlink" Target="http://www.vutbr.cz/knihovny/openaccess" TargetMode="Externa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hyperlink" Target="https://guidelines.openaire.eu/wiki/Main_Page" TargetMode="External"/><Relationship Id="rId2" Type="http://schemas.openxmlformats.org/officeDocument/2006/relationships/hyperlink" Target="http://www.driver-support.eu/managers.html#guidelines" TargetMode="Externa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8" Type="http://schemas.openxmlformats.org/officeDocument/2006/relationships/hyperlink" Target="https://creativecommons.org/licenses/?lang=cs" TargetMode="External"/><Relationship Id="rId3" Type="http://schemas.openxmlformats.org/officeDocument/2006/relationships/hyperlink" Target="http://www.openaccessweek.org/" TargetMode="External"/><Relationship Id="rId7" Type="http://schemas.openxmlformats.org/officeDocument/2006/relationships/hyperlink" Target="https://archive.org/details/9780262517638OpenAccess" TargetMode="External"/><Relationship Id="rId2" Type="http://schemas.openxmlformats.org/officeDocument/2006/relationships/hyperlink" Target="http://www.openaccess.cz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openaccess.mpg.de/Berlin-Declaration" TargetMode="External"/><Relationship Id="rId5" Type="http://schemas.openxmlformats.org/officeDocument/2006/relationships/hyperlink" Target="http://legacy.earlham.edu/~peters/fos/bethesda.htm" TargetMode="External"/><Relationship Id="rId4" Type="http://schemas.openxmlformats.org/officeDocument/2006/relationships/hyperlink" Target="http://www.budapestopenaccessinitiative.org/" TargetMode="Externa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4.png"/><Relationship Id="rId4" Type="http://schemas.openxmlformats.org/officeDocument/2006/relationships/image" Target="../media/image15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delicious.com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476250"/>
            <a:ext cx="8281987" cy="2881313"/>
          </a:xfrm>
          <a:noFill/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cs-CZ" altLang="cs-CZ" sz="4800" smtClean="0">
                <a:solidFill>
                  <a:srgbClr val="FFFF00"/>
                </a:solidFill>
              </a:rPr>
              <a:t>Elektronické informační zdroje (VIKBA25)</a:t>
            </a:r>
            <a:endParaRPr lang="uk-UA" altLang="cs-CZ" sz="480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148263" y="4365625"/>
            <a:ext cx="3671887" cy="433388"/>
          </a:xfrm>
        </p:spPr>
        <p:txBody>
          <a:bodyPr/>
          <a:lstStyle/>
          <a:p>
            <a:pPr algn="r" eaLnBrk="1" hangingPunct="1">
              <a:lnSpc>
                <a:spcPct val="100000"/>
              </a:lnSpc>
            </a:pPr>
            <a:r>
              <a:rPr lang="cs-CZ" altLang="cs-CZ" sz="2400" smtClean="0"/>
              <a:t>Martin Krčál</a:t>
            </a:r>
            <a:endParaRPr lang="uk-UA" altLang="cs-CZ" sz="2400" smtClean="0"/>
          </a:p>
        </p:txBody>
      </p:sp>
      <p:sp>
        <p:nvSpPr>
          <p:cNvPr id="3076" name="Text Box 5"/>
          <p:cNvSpPr txBox="1">
            <a:spLocks noChangeArrowheads="1"/>
          </p:cNvSpPr>
          <p:nvPr/>
        </p:nvSpPr>
        <p:spPr bwMode="auto">
          <a:xfrm>
            <a:off x="395288" y="6165850"/>
            <a:ext cx="525621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b="1">
                <a:latin typeface="Tahoma" pitchFamily="34" charset="0"/>
              </a:rPr>
              <a:t>EIZ - kurz pro studenty ISK KK MU</a:t>
            </a:r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5292725" y="6165850"/>
            <a:ext cx="35274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cs-CZ" altLang="cs-CZ" b="1" dirty="0">
                <a:latin typeface="Tahoma" pitchFamily="34" charset="0"/>
              </a:rPr>
              <a:t>Brno, </a:t>
            </a:r>
            <a:r>
              <a:rPr lang="cs-CZ" altLang="cs-CZ" b="1" dirty="0" smtClean="0">
                <a:latin typeface="Tahoma" pitchFamily="34" charset="0"/>
              </a:rPr>
              <a:t>30. října 2015</a:t>
            </a:r>
            <a:endParaRPr lang="cs-CZ" altLang="cs-CZ" dirty="0">
              <a:latin typeface="Tahoma" pitchFamily="34" charset="0"/>
            </a:endParaRPr>
          </a:p>
        </p:txBody>
      </p:sp>
      <p:sp>
        <p:nvSpPr>
          <p:cNvPr id="3078" name="Text Box 14"/>
          <p:cNvSpPr txBox="1">
            <a:spLocks noChangeArrowheads="1"/>
          </p:cNvSpPr>
          <p:nvPr/>
        </p:nvSpPr>
        <p:spPr bwMode="auto">
          <a:xfrm>
            <a:off x="684213" y="3068638"/>
            <a:ext cx="79914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2400" b="1" dirty="0" smtClean="0">
                <a:solidFill>
                  <a:schemeClr val="bg1"/>
                </a:solidFill>
                <a:latin typeface="Verdana" pitchFamily="34" charset="0"/>
              </a:rPr>
              <a:t>5. </a:t>
            </a:r>
            <a:r>
              <a:rPr lang="cs-CZ" altLang="cs-CZ" sz="2400" b="1" dirty="0" smtClean="0">
                <a:solidFill>
                  <a:schemeClr val="bg1"/>
                </a:solidFill>
                <a:latin typeface="Verdana" pitchFamily="34" charset="0"/>
              </a:rPr>
              <a:t>Open </a:t>
            </a:r>
            <a:r>
              <a:rPr lang="cs-CZ" altLang="cs-CZ" sz="2400" b="1" dirty="0" err="1" smtClean="0">
                <a:solidFill>
                  <a:schemeClr val="bg1"/>
                </a:solidFill>
                <a:latin typeface="Verdana" pitchFamily="34" charset="0"/>
              </a:rPr>
              <a:t>access</a:t>
            </a:r>
            <a:r>
              <a:rPr lang="cs-CZ" altLang="cs-CZ" sz="2400" b="1" dirty="0" smtClean="0">
                <a:solidFill>
                  <a:schemeClr val="bg1"/>
                </a:solidFill>
                <a:latin typeface="Verdana" pitchFamily="34" charset="0"/>
              </a:rPr>
              <a:t> ve vědeckém publikování</a:t>
            </a:r>
            <a:endParaRPr lang="cs-CZ" altLang="cs-CZ" sz="2400" b="1" dirty="0">
              <a:solidFill>
                <a:schemeClr val="bg1"/>
              </a:solidFill>
              <a:latin typeface="Verdana" pitchFamily="34" charset="0"/>
            </a:endParaRPr>
          </a:p>
        </p:txBody>
      </p:sp>
      <p:pic>
        <p:nvPicPr>
          <p:cNvPr id="3080" name="Picture 8" descr="OPVK_MU_rgb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5589588"/>
            <a:ext cx="5256212" cy="1004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Postavení autora v OA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neočekává odměnu</a:t>
            </a:r>
          </a:p>
          <a:p>
            <a:r>
              <a:rPr lang="cs-CZ" dirty="0" smtClean="0"/>
              <a:t>souhlasí s volným šířením</a:t>
            </a:r>
          </a:p>
          <a:p>
            <a:pPr lvl="1"/>
            <a:r>
              <a:rPr lang="cs-CZ" dirty="0" smtClean="0"/>
              <a:t>čtení, stahování, kopírování, tisk, odkazování na FT, indexace </a:t>
            </a:r>
            <a:r>
              <a:rPr lang="cs-CZ" dirty="0" err="1" smtClean="0"/>
              <a:t>metadat</a:t>
            </a:r>
            <a:r>
              <a:rPr lang="cs-CZ" dirty="0" smtClean="0"/>
              <a:t> i sběr FT, další šíření bez legislativních, finančních a technických omezení</a:t>
            </a:r>
          </a:p>
          <a:p>
            <a:r>
              <a:rPr lang="cs-CZ" dirty="0" smtClean="0"/>
              <a:t>práva autora</a:t>
            </a:r>
          </a:p>
          <a:p>
            <a:pPr lvl="1"/>
            <a:r>
              <a:rPr lang="cs-CZ" dirty="0" smtClean="0"/>
              <a:t>uvedení autorství</a:t>
            </a:r>
            <a:endParaRPr lang="cs-CZ" dirty="0"/>
          </a:p>
          <a:p>
            <a:pPr lvl="1"/>
            <a:r>
              <a:rPr lang="cs-CZ" dirty="0" smtClean="0"/>
              <a:t>dodržení integrity dokumentů</a:t>
            </a:r>
          </a:p>
          <a:p>
            <a:pPr lvl="1"/>
            <a:r>
              <a:rPr lang="cs-CZ" dirty="0" smtClean="0"/>
              <a:t>dokumenty budou šířeny zdarma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21825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Výhody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rychlé zveřejnění výsledků </a:t>
            </a:r>
            <a:r>
              <a:rPr lang="en-US" dirty="0" smtClean="0"/>
              <a:t>V&amp;V</a:t>
            </a:r>
            <a:endParaRPr lang="cs-CZ" dirty="0" smtClean="0"/>
          </a:p>
          <a:p>
            <a:r>
              <a:rPr lang="en-US" dirty="0" smtClean="0"/>
              <a:t>be</a:t>
            </a:r>
            <a:r>
              <a:rPr lang="cs-CZ" dirty="0" smtClean="0"/>
              <a:t>z</a:t>
            </a:r>
            <a:r>
              <a:rPr lang="en-US" dirty="0" err="1" smtClean="0"/>
              <a:t>platn</a:t>
            </a:r>
            <a:r>
              <a:rPr lang="cs-CZ" dirty="0" smtClean="0"/>
              <a:t>ý</a:t>
            </a:r>
            <a:r>
              <a:rPr lang="en-US" dirty="0" smtClean="0"/>
              <a:t> p</a:t>
            </a:r>
            <a:r>
              <a:rPr lang="cs-CZ" dirty="0" smtClean="0"/>
              <a:t>ří</a:t>
            </a:r>
            <a:r>
              <a:rPr lang="en-US" dirty="0" err="1" smtClean="0"/>
              <a:t>stup</a:t>
            </a:r>
            <a:r>
              <a:rPr lang="en-US" dirty="0" smtClean="0"/>
              <a:t> k FT</a:t>
            </a:r>
            <a:r>
              <a:rPr lang="cs-CZ" dirty="0" smtClean="0"/>
              <a:t>, e-zdrojům a datům</a:t>
            </a:r>
          </a:p>
          <a:p>
            <a:pPr lvl="1"/>
            <a:r>
              <a:rPr lang="cs-CZ" dirty="0" smtClean="0"/>
              <a:t>např. také open data v katalozích</a:t>
            </a:r>
          </a:p>
          <a:p>
            <a:pPr lvl="1"/>
            <a:r>
              <a:rPr lang="cs-CZ" dirty="0" smtClean="0"/>
              <a:t>statistická data z výzkumů – lze je ověřit, nový pohled na data, rozšíření původního výzkumu,…</a:t>
            </a:r>
          </a:p>
          <a:p>
            <a:r>
              <a:rPr lang="cs-CZ" dirty="0" smtClean="0"/>
              <a:t>větší sdílení informací a znalostí ve společnosti</a:t>
            </a:r>
          </a:p>
          <a:p>
            <a:pPr lvl="1"/>
            <a:r>
              <a:rPr lang="cs-CZ" dirty="0" smtClean="0"/>
              <a:t>ne jen instituce, které si to mohou zaplatit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96040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Výhody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větší dopad na vědeckou komunitu</a:t>
            </a:r>
          </a:p>
          <a:p>
            <a:r>
              <a:rPr lang="cs-CZ" dirty="0" smtClean="0"/>
              <a:t>vyšší kvalita publikování – více kritiků</a:t>
            </a:r>
          </a:p>
          <a:p>
            <a:r>
              <a:rPr lang="cs-CZ" dirty="0" smtClean="0"/>
              <a:t>lepší </a:t>
            </a:r>
            <a:r>
              <a:rPr lang="cs-CZ" dirty="0" err="1" smtClean="0"/>
              <a:t>vyhledatelnost</a:t>
            </a:r>
            <a:endParaRPr lang="cs-CZ" dirty="0" smtClean="0"/>
          </a:p>
          <a:p>
            <a:r>
              <a:rPr lang="cs-CZ" dirty="0" smtClean="0"/>
              <a:t>větší citovanost v OA</a:t>
            </a:r>
          </a:p>
          <a:p>
            <a:r>
              <a:rPr lang="cs-CZ" dirty="0" smtClean="0"/>
              <a:t>sledování dopadu na internetu</a:t>
            </a:r>
          </a:p>
          <a:p>
            <a:pPr lvl="1"/>
            <a:r>
              <a:rPr lang="cs-CZ" dirty="0" smtClean="0"/>
              <a:t>statistiky stažení,…</a:t>
            </a:r>
          </a:p>
          <a:p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2767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Nevýhody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nutno zajistit </a:t>
            </a:r>
            <a:r>
              <a:rPr lang="cs-CZ" b="1" dirty="0">
                <a:solidFill>
                  <a:srgbClr val="FF0000"/>
                </a:solidFill>
              </a:rPr>
              <a:t>financování</a:t>
            </a:r>
          </a:p>
          <a:p>
            <a:pPr lvl="0"/>
            <a:r>
              <a:rPr lang="cs-CZ" dirty="0" smtClean="0"/>
              <a:t>nutnost </a:t>
            </a:r>
            <a:r>
              <a:rPr lang="cs-CZ" dirty="0"/>
              <a:t>ověření autorských a vydavatelských </a:t>
            </a:r>
            <a:r>
              <a:rPr lang="cs-CZ" dirty="0" smtClean="0"/>
              <a:t>práv</a:t>
            </a:r>
          </a:p>
          <a:p>
            <a:pPr lvl="1"/>
            <a:r>
              <a:rPr lang="cs-CZ" dirty="0" err="1" smtClean="0"/>
              <a:t>Creative</a:t>
            </a:r>
            <a:r>
              <a:rPr lang="cs-CZ" dirty="0" smtClean="0"/>
              <a:t> </a:t>
            </a:r>
            <a:r>
              <a:rPr lang="cs-CZ" dirty="0" err="1" smtClean="0"/>
              <a:t>Commons</a:t>
            </a:r>
            <a:endParaRPr lang="cs-CZ" b="1" dirty="0"/>
          </a:p>
          <a:p>
            <a:pPr lvl="0"/>
            <a:r>
              <a:rPr lang="cs-CZ" dirty="0" smtClean="0"/>
              <a:t>možná nižší kvalita některých článků</a:t>
            </a:r>
          </a:p>
          <a:p>
            <a:pPr lvl="1"/>
            <a:r>
              <a:rPr lang="cs-CZ" dirty="0" smtClean="0"/>
              <a:t>nutno více ověřovat zdroje</a:t>
            </a:r>
          </a:p>
          <a:p>
            <a:pPr lvl="0"/>
            <a:r>
              <a:rPr lang="cs-CZ" dirty="0" smtClean="0"/>
              <a:t>možná </a:t>
            </a:r>
            <a:r>
              <a:rPr lang="cs-CZ" dirty="0"/>
              <a:t>nižší kvalita recenzního </a:t>
            </a:r>
            <a:r>
              <a:rPr lang="cs-CZ" dirty="0" smtClean="0"/>
              <a:t>hodnocení</a:t>
            </a:r>
          </a:p>
          <a:p>
            <a:pPr lvl="1"/>
            <a:r>
              <a:rPr lang="cs-CZ" dirty="0" smtClean="0"/>
              <a:t>recenzent není hodnocen, ale má přístup k nejnovějším poznatkům výzkumu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57629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Historie OA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2988" y="1124744"/>
            <a:ext cx="7777162" cy="5472113"/>
          </a:xfrm>
        </p:spPr>
        <p:txBody>
          <a:bodyPr/>
          <a:lstStyle/>
          <a:p>
            <a:r>
              <a:rPr lang="cs-CZ" dirty="0" smtClean="0"/>
              <a:t>diskuze již v 60. a 70. letech</a:t>
            </a:r>
          </a:p>
          <a:p>
            <a:pPr lvl="1"/>
            <a:r>
              <a:rPr lang="cs-CZ" dirty="0" smtClean="0"/>
              <a:t>chyběla vhodná platforma = internet</a:t>
            </a:r>
          </a:p>
          <a:p>
            <a:pPr lvl="1"/>
            <a:r>
              <a:rPr lang="cs-CZ" dirty="0" smtClean="0"/>
              <a:t>přesto některé dokumenty publikovány v online režimu</a:t>
            </a:r>
          </a:p>
          <a:p>
            <a:r>
              <a:rPr lang="cs-CZ" dirty="0" smtClean="0"/>
              <a:t>90. léta – rozvoj myšlenky OA</a:t>
            </a:r>
          </a:p>
          <a:p>
            <a:pPr lvl="1"/>
            <a:r>
              <a:rPr lang="cs-CZ" dirty="0" smtClean="0"/>
              <a:t>1985 - </a:t>
            </a:r>
            <a:r>
              <a:rPr lang="cs-CZ" dirty="0"/>
              <a:t>Nařízení o národní bezpečnosti </a:t>
            </a:r>
            <a:r>
              <a:rPr lang="cs-CZ" dirty="0" smtClean="0"/>
              <a:t>189 = základní výzkum zdarma, pokud je to možné (USA)</a:t>
            </a:r>
          </a:p>
          <a:p>
            <a:pPr lvl="1"/>
            <a:r>
              <a:rPr lang="cs-CZ" dirty="0" smtClean="0"/>
              <a:t>první časopisy (</a:t>
            </a:r>
            <a:r>
              <a:rPr lang="cs-CZ" dirty="0" err="1" smtClean="0"/>
              <a:t>Psycoloquy</a:t>
            </a:r>
            <a:r>
              <a:rPr lang="cs-CZ" dirty="0" smtClean="0"/>
              <a:t> - APA)</a:t>
            </a:r>
          </a:p>
          <a:p>
            <a:pPr lvl="1"/>
            <a:r>
              <a:rPr lang="cs-CZ" dirty="0" smtClean="0"/>
              <a:t>první </a:t>
            </a:r>
            <a:r>
              <a:rPr lang="cs-CZ" dirty="0" err="1" smtClean="0"/>
              <a:t>repozitáře</a:t>
            </a:r>
            <a:r>
              <a:rPr lang="cs-CZ" dirty="0" smtClean="0"/>
              <a:t> (</a:t>
            </a:r>
            <a:r>
              <a:rPr lang="cs-CZ" dirty="0" err="1" smtClean="0"/>
              <a:t>ArXiv</a:t>
            </a:r>
            <a:r>
              <a:rPr lang="cs-CZ" dirty="0" smtClean="0"/>
              <a:t> – preprinty fyzika)</a:t>
            </a:r>
          </a:p>
          <a:p>
            <a:r>
              <a:rPr lang="cs-CZ" dirty="0" smtClean="0"/>
              <a:t>2000 – boom OA</a:t>
            </a:r>
          </a:p>
          <a:p>
            <a:pPr lvl="1"/>
            <a:r>
              <a:rPr lang="cs-CZ" dirty="0" smtClean="0"/>
              <a:t>3B iniciativy (Budapešť, </a:t>
            </a:r>
            <a:r>
              <a:rPr lang="cs-CZ" dirty="0" err="1" smtClean="0"/>
              <a:t>Bethesda</a:t>
            </a:r>
            <a:r>
              <a:rPr lang="cs-CZ" dirty="0" smtClean="0"/>
              <a:t>, Berlín)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07817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hlinkClick r:id="rId2"/>
              </a:rPr>
              <a:t>Budapešťská iniciativa</a:t>
            </a:r>
            <a:r>
              <a:rPr lang="cs-CZ" dirty="0" smtClean="0"/>
              <a:t> (2002)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setkání </a:t>
            </a:r>
            <a:r>
              <a:rPr lang="cs-CZ" dirty="0">
                <a:hlinkClick r:id="rId3"/>
              </a:rPr>
              <a:t>Open society </a:t>
            </a:r>
            <a:r>
              <a:rPr lang="cs-CZ" dirty="0" smtClean="0">
                <a:hlinkClick r:id="rId3"/>
              </a:rPr>
              <a:t>institute</a:t>
            </a:r>
            <a:r>
              <a:rPr lang="cs-CZ" dirty="0" smtClean="0"/>
              <a:t> v prosinci 2001</a:t>
            </a:r>
          </a:p>
          <a:p>
            <a:pPr lvl="1"/>
            <a:r>
              <a:rPr lang="cs-CZ" dirty="0" smtClean="0"/>
              <a:t>poprvé zazněl pojem OA</a:t>
            </a:r>
          </a:p>
          <a:p>
            <a:pPr lvl="1"/>
            <a:r>
              <a:rPr lang="cs-CZ" dirty="0" smtClean="0"/>
              <a:t>cílem vymyslet strategii efektivního publikování za využití online prostředí</a:t>
            </a:r>
          </a:p>
          <a:p>
            <a:pPr lvl="2"/>
            <a:r>
              <a:rPr lang="cs-CZ" dirty="0" smtClean="0"/>
              <a:t>podpora rozvoje V</a:t>
            </a:r>
            <a:r>
              <a:rPr lang="en-US" dirty="0" smtClean="0"/>
              <a:t>&amp;</a:t>
            </a:r>
            <a:r>
              <a:rPr lang="cs-CZ" dirty="0" smtClean="0"/>
              <a:t>V</a:t>
            </a:r>
          </a:p>
          <a:p>
            <a:r>
              <a:rPr lang="cs-CZ" dirty="0" smtClean="0"/>
              <a:t>představeno na pravidelném setkání OSI v roce 2002</a:t>
            </a:r>
          </a:p>
          <a:p>
            <a:pPr lvl="1"/>
            <a:r>
              <a:rPr lang="cs-CZ" dirty="0" smtClean="0"/>
              <a:t>Budapešťská </a:t>
            </a:r>
            <a:r>
              <a:rPr lang="cs-CZ" dirty="0"/>
              <a:t>iniciativa otevřeného přístupu (Budapešť Open Access </a:t>
            </a:r>
            <a:r>
              <a:rPr lang="cs-CZ" dirty="0" err="1"/>
              <a:t>Initiative</a:t>
            </a:r>
            <a:r>
              <a:rPr lang="cs-CZ" dirty="0"/>
              <a:t> - BOAI)</a:t>
            </a:r>
            <a:endParaRPr lang="cs-CZ" dirty="0" smtClean="0"/>
          </a:p>
          <a:p>
            <a:pPr lvl="1"/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40450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Budapešťská iniciativa (2002)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self</a:t>
            </a:r>
            <a:r>
              <a:rPr lang="cs-CZ" dirty="0" smtClean="0"/>
              <a:t>-archivace dokumentů v otevřených </a:t>
            </a:r>
            <a:r>
              <a:rPr lang="cs-CZ" dirty="0" err="1" smtClean="0"/>
              <a:t>repozitářích</a:t>
            </a:r>
            <a:endParaRPr lang="cs-CZ" dirty="0" smtClean="0"/>
          </a:p>
          <a:p>
            <a:pPr lvl="1"/>
            <a:r>
              <a:rPr lang="cs-CZ" dirty="0" smtClean="0"/>
              <a:t>autoři vkládají své texty do OA </a:t>
            </a:r>
            <a:r>
              <a:rPr lang="cs-CZ" dirty="0" err="1" smtClean="0"/>
              <a:t>repozitářů</a:t>
            </a:r>
            <a:r>
              <a:rPr lang="cs-CZ" dirty="0" smtClean="0"/>
              <a:t> (např. OAR domovské instituce)</a:t>
            </a:r>
          </a:p>
          <a:p>
            <a:r>
              <a:rPr lang="cs-CZ" dirty="0" smtClean="0"/>
              <a:t>publikování v otevřených časopisech</a:t>
            </a:r>
          </a:p>
          <a:p>
            <a:pPr lvl="1"/>
            <a:r>
              <a:rPr lang="cs-CZ" dirty="0" smtClean="0"/>
              <a:t>vědci publikují v časopisech, které jsou dostupné zdarma</a:t>
            </a:r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55999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2"/>
            <a:r>
              <a:rPr lang="cs-CZ" dirty="0">
                <a:hlinkClick r:id="rId2"/>
              </a:rPr>
              <a:t>Prohlášení z </a:t>
            </a:r>
            <a:r>
              <a:rPr lang="cs-CZ" dirty="0" err="1" smtClean="0">
                <a:hlinkClick r:id="rId2"/>
              </a:rPr>
              <a:t>Bethesdy</a:t>
            </a:r>
            <a:r>
              <a:rPr lang="cs-CZ" dirty="0"/>
              <a:t> </a:t>
            </a:r>
            <a:r>
              <a:rPr lang="cs-CZ" dirty="0" smtClean="0"/>
              <a:t>(2003)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konference odborníků na vědecké publikování v </a:t>
            </a:r>
            <a:r>
              <a:rPr lang="cs-CZ" dirty="0" err="1" smtClean="0"/>
              <a:t>Bethesdy</a:t>
            </a:r>
            <a:r>
              <a:rPr lang="cs-CZ" dirty="0" smtClean="0"/>
              <a:t> (USA)</a:t>
            </a:r>
          </a:p>
          <a:p>
            <a:pPr lvl="1"/>
            <a:r>
              <a:rPr lang="cs-CZ" dirty="0" smtClean="0"/>
              <a:t>pořádal </a:t>
            </a:r>
            <a:r>
              <a:rPr lang="cs-CZ" dirty="0" err="1" smtClean="0"/>
              <a:t>Howard</a:t>
            </a:r>
            <a:r>
              <a:rPr lang="cs-CZ" dirty="0" smtClean="0"/>
              <a:t> </a:t>
            </a:r>
            <a:r>
              <a:rPr lang="cs-CZ" dirty="0" err="1"/>
              <a:t>Hughes</a:t>
            </a:r>
            <a:r>
              <a:rPr lang="cs-CZ" dirty="0"/>
              <a:t> </a:t>
            </a:r>
            <a:r>
              <a:rPr lang="cs-CZ" dirty="0" err="1"/>
              <a:t>Medical</a:t>
            </a:r>
            <a:r>
              <a:rPr lang="cs-CZ" dirty="0"/>
              <a:t> </a:t>
            </a:r>
            <a:r>
              <a:rPr lang="cs-CZ" dirty="0" smtClean="0"/>
              <a:t>Institute</a:t>
            </a:r>
          </a:p>
          <a:p>
            <a:r>
              <a:rPr lang="cs-CZ" dirty="0" smtClean="0"/>
              <a:t>cíl: jak využít OA v praxi</a:t>
            </a:r>
          </a:p>
          <a:p>
            <a:pPr lvl="1"/>
            <a:r>
              <a:rPr lang="cs-CZ" dirty="0" smtClean="0"/>
              <a:t>vymezení pojmu OA</a:t>
            </a:r>
          </a:p>
          <a:p>
            <a:pPr lvl="1"/>
            <a:r>
              <a:rPr lang="cs-CZ" dirty="0" smtClean="0"/>
              <a:t>definování spolupráce mezi autory, vědecko-výzkumnými institucemi, grantovými agenturami, nakladateli a dalšími institucemi</a:t>
            </a:r>
          </a:p>
          <a:p>
            <a:pPr lvl="1"/>
            <a:r>
              <a:rPr lang="cs-CZ" dirty="0" smtClean="0"/>
              <a:t>definovány postupy rozvoje OA u všech výše uvedených skupin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48777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Berlínská </a:t>
            </a:r>
            <a:r>
              <a:rPr lang="cs-CZ" dirty="0" smtClean="0"/>
              <a:t>deklarace (2003)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Berlínská deklarace o otevřeném přístupu k informacím v přírodních a </a:t>
            </a:r>
            <a:r>
              <a:rPr lang="cs-CZ" dirty="0" smtClean="0"/>
              <a:t>humanitních vědách</a:t>
            </a:r>
          </a:p>
          <a:p>
            <a:r>
              <a:rPr lang="cs-CZ" dirty="0" smtClean="0"/>
              <a:t>internet</a:t>
            </a:r>
          </a:p>
          <a:p>
            <a:pPr marL="709613" lvl="1" indent="0">
              <a:buNone/>
            </a:pPr>
            <a:r>
              <a:rPr lang="cs-CZ" dirty="0" smtClean="0"/>
              <a:t>= důležitá součást procesu publikování</a:t>
            </a:r>
          </a:p>
          <a:p>
            <a:pPr marL="709613" lvl="1" indent="0">
              <a:buNone/>
            </a:pPr>
            <a:r>
              <a:rPr lang="cs-CZ" dirty="0" smtClean="0"/>
              <a:t>= nepostradatelný nástroj rozvoje V</a:t>
            </a:r>
            <a:r>
              <a:rPr lang="en-US" dirty="0" smtClean="0"/>
              <a:t>&amp;</a:t>
            </a:r>
            <a:r>
              <a:rPr lang="cs-CZ" dirty="0" smtClean="0"/>
              <a:t>V</a:t>
            </a:r>
          </a:p>
          <a:p>
            <a:r>
              <a:rPr lang="cs-CZ" dirty="0" smtClean="0"/>
              <a:t>open </a:t>
            </a:r>
            <a:r>
              <a:rPr lang="cs-CZ" dirty="0" err="1" smtClean="0"/>
              <a:t>access</a:t>
            </a:r>
            <a:r>
              <a:rPr lang="cs-CZ" dirty="0" smtClean="0"/>
              <a:t> </a:t>
            </a:r>
            <a:r>
              <a:rPr lang="cs-CZ" sz="2400" dirty="0" smtClean="0"/>
              <a:t>= </a:t>
            </a:r>
            <a:r>
              <a:rPr lang="cs-CZ" sz="2400" dirty="0"/>
              <a:t>komplexní zdroj lidského vědění a kulturního dědictví, který byl schválen </a:t>
            </a:r>
            <a:r>
              <a:rPr lang="cs-CZ" sz="2400" dirty="0" smtClean="0"/>
              <a:t>vědeckou komunitou</a:t>
            </a:r>
            <a:endParaRPr lang="cs-CZ" dirty="0" smtClean="0"/>
          </a:p>
          <a:p>
            <a:r>
              <a:rPr lang="cs-CZ" dirty="0" smtClean="0"/>
              <a:t>udržitelnost</a:t>
            </a:r>
            <a:r>
              <a:rPr lang="cs-CZ" sz="2400" dirty="0" smtClean="0"/>
              <a:t> = obsah i software zdarma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80603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Berlínská deklarace (2003)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signatáři v ČR:</a:t>
            </a:r>
          </a:p>
          <a:p>
            <a:pPr lvl="1"/>
            <a:r>
              <a:rPr lang="cs-CZ" sz="2000" dirty="0"/>
              <a:t>Grantová agentura </a:t>
            </a:r>
            <a:r>
              <a:rPr lang="cs-CZ" sz="2000" dirty="0" smtClean="0"/>
              <a:t>ČR (2008)</a:t>
            </a:r>
            <a:endParaRPr lang="cs-CZ" sz="2000" dirty="0"/>
          </a:p>
          <a:p>
            <a:pPr lvl="1"/>
            <a:r>
              <a:rPr lang="cs-CZ" sz="2000" dirty="0" smtClean="0"/>
              <a:t>Akademie věd ČR</a:t>
            </a:r>
            <a:r>
              <a:rPr lang="cs-CZ" sz="2000" dirty="0"/>
              <a:t> (2008)</a:t>
            </a:r>
            <a:endParaRPr lang="cs-CZ" sz="2000" dirty="0" smtClean="0"/>
          </a:p>
          <a:p>
            <a:pPr lvl="1"/>
            <a:r>
              <a:rPr lang="cs-CZ" sz="2000" dirty="0" smtClean="0"/>
              <a:t>Masarykova univerzita</a:t>
            </a:r>
            <a:r>
              <a:rPr lang="cs-CZ" sz="2000" dirty="0"/>
              <a:t> (</a:t>
            </a:r>
            <a:r>
              <a:rPr lang="cs-CZ" sz="2000" dirty="0" smtClean="0"/>
              <a:t>2009)</a:t>
            </a:r>
          </a:p>
          <a:p>
            <a:pPr lvl="1"/>
            <a:r>
              <a:rPr lang="cs-CZ" sz="2000" dirty="0" smtClean="0"/>
              <a:t>Akademické </a:t>
            </a:r>
            <a:r>
              <a:rPr lang="cs-CZ" sz="2000" dirty="0"/>
              <a:t>sdružení </a:t>
            </a:r>
            <a:r>
              <a:rPr lang="cs-CZ" sz="2000" dirty="0" smtClean="0"/>
              <a:t>MAGNANIMITAS </a:t>
            </a:r>
            <a:r>
              <a:rPr lang="cs-CZ" sz="2000" dirty="0"/>
              <a:t> (</a:t>
            </a:r>
            <a:r>
              <a:rPr lang="cs-CZ" sz="2000" dirty="0" smtClean="0"/>
              <a:t>2011)</a:t>
            </a:r>
          </a:p>
          <a:p>
            <a:pPr lvl="1"/>
            <a:r>
              <a:rPr lang="cs-CZ" sz="2000" dirty="0"/>
              <a:t>AKVŠ </a:t>
            </a:r>
            <a:r>
              <a:rPr lang="cs-CZ" sz="2000" dirty="0" smtClean="0"/>
              <a:t>ČR</a:t>
            </a:r>
            <a:r>
              <a:rPr lang="cs-CZ" sz="2000" dirty="0"/>
              <a:t> (</a:t>
            </a:r>
            <a:r>
              <a:rPr lang="cs-CZ" sz="2000" dirty="0" smtClean="0"/>
              <a:t>2012)</a:t>
            </a:r>
            <a:endParaRPr lang="cs-CZ" sz="2000" dirty="0"/>
          </a:p>
          <a:p>
            <a:pPr lvl="1"/>
            <a:r>
              <a:rPr lang="cs-CZ" sz="2000" dirty="0" smtClean="0"/>
              <a:t>Vysoká škole ekonomická v Praze </a:t>
            </a:r>
            <a:r>
              <a:rPr lang="cs-CZ" sz="2000" dirty="0"/>
              <a:t> (</a:t>
            </a:r>
            <a:r>
              <a:rPr lang="cs-CZ" sz="2000" dirty="0" smtClean="0"/>
              <a:t>2012)</a:t>
            </a:r>
          </a:p>
          <a:p>
            <a:pPr lvl="1"/>
            <a:r>
              <a:rPr lang="cs-CZ" sz="2000" dirty="0" smtClean="0"/>
              <a:t>Univerzita Karlova v Praze (2013)</a:t>
            </a:r>
          </a:p>
          <a:p>
            <a:pPr lvl="1"/>
            <a:r>
              <a:rPr lang="cs-CZ" sz="2000" dirty="0"/>
              <a:t>Výzkumný ústav komunikace v </a:t>
            </a:r>
            <a:r>
              <a:rPr lang="cs-CZ" sz="2000" dirty="0" smtClean="0"/>
              <a:t>umění </a:t>
            </a:r>
            <a:r>
              <a:rPr lang="cs-CZ" sz="2000" dirty="0"/>
              <a:t>(2013)</a:t>
            </a:r>
            <a:endParaRPr lang="cs-CZ" sz="2000" dirty="0" smtClean="0"/>
          </a:p>
          <a:p>
            <a:pPr lvl="1"/>
            <a:r>
              <a:rPr lang="cs-CZ" sz="2000" dirty="0" smtClean="0"/>
              <a:t>Vysoké učení technické v Brně (2013)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4499670" y="6361311"/>
            <a:ext cx="43204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400" dirty="0" smtClean="0"/>
              <a:t>Zdroj: http</a:t>
            </a:r>
            <a:r>
              <a:rPr lang="cs-CZ" sz="1400" dirty="0"/>
              <a:t>://www.openaccess.cz/cs/iniciativa/</a:t>
            </a:r>
          </a:p>
        </p:txBody>
      </p:sp>
    </p:spTree>
    <p:extLst>
      <p:ext uri="{BB962C8B-B14F-4D97-AF65-F5344CB8AC3E}">
        <p14:creationId xmlns:p14="http://schemas.microsoft.com/office/powerpoint/2010/main" val="2973360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395288" y="979488"/>
            <a:ext cx="8281987" cy="2881312"/>
          </a:xfrm>
          <a:noFill/>
        </p:spPr>
        <p:txBody>
          <a:bodyPr/>
          <a:lstStyle/>
          <a:p>
            <a:pPr algn="ctr" eaLnBrk="1" hangingPunct="1">
              <a:lnSpc>
                <a:spcPct val="120000"/>
              </a:lnSpc>
            </a:pPr>
            <a:r>
              <a:rPr lang="cs-CZ" altLang="cs-CZ" sz="7200" dirty="0" smtClean="0">
                <a:solidFill>
                  <a:srgbClr val="FFFF00"/>
                </a:solidFill>
              </a:rPr>
              <a:t>Tradiční formy vědecké komunikace</a:t>
            </a:r>
            <a:endParaRPr lang="uk-UA" altLang="cs-CZ" sz="7200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395288" y="979488"/>
            <a:ext cx="8281987" cy="2881312"/>
          </a:xfrm>
          <a:noFill/>
        </p:spPr>
        <p:txBody>
          <a:bodyPr/>
          <a:lstStyle/>
          <a:p>
            <a:pPr algn="ctr" eaLnBrk="1" hangingPunct="1">
              <a:lnSpc>
                <a:spcPct val="120000"/>
              </a:lnSpc>
            </a:pPr>
            <a:r>
              <a:rPr lang="cs-CZ" altLang="cs-CZ" sz="7200" dirty="0" smtClean="0">
                <a:solidFill>
                  <a:srgbClr val="FFFF00"/>
                </a:solidFill>
              </a:rPr>
              <a:t>Dvě cesty publikování v OA</a:t>
            </a:r>
            <a:endParaRPr lang="uk-UA" altLang="cs-CZ" sz="72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0487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Zelená cesta (Green </a:t>
            </a:r>
            <a:r>
              <a:rPr lang="cs-CZ" dirty="0" err="1" smtClean="0"/>
              <a:t>road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autoři vkládá svůj text do OA </a:t>
            </a:r>
            <a:r>
              <a:rPr lang="cs-CZ" dirty="0" err="1" smtClean="0"/>
              <a:t>repozitáře</a:t>
            </a:r>
            <a:r>
              <a:rPr lang="cs-CZ" dirty="0" smtClean="0"/>
              <a:t> pro </a:t>
            </a:r>
            <a:r>
              <a:rPr lang="cs-CZ" dirty="0" err="1" smtClean="0"/>
              <a:t>autoarchivaci</a:t>
            </a:r>
            <a:endParaRPr lang="cs-CZ" dirty="0" smtClean="0"/>
          </a:p>
          <a:p>
            <a:pPr lvl="1"/>
            <a:r>
              <a:rPr lang="cs-CZ" dirty="0" smtClean="0"/>
              <a:t>preprinty, </a:t>
            </a:r>
            <a:r>
              <a:rPr lang="cs-CZ" dirty="0" err="1" smtClean="0"/>
              <a:t>postprinty</a:t>
            </a:r>
            <a:endParaRPr lang="cs-CZ" dirty="0" smtClean="0"/>
          </a:p>
          <a:p>
            <a:r>
              <a:rPr lang="cs-CZ" dirty="0" smtClean="0"/>
              <a:t>texty nemusely projít recenzním řízením </a:t>
            </a:r>
            <a:r>
              <a:rPr lang="cs-CZ" dirty="0" smtClean="0">
                <a:sym typeface="Wingdings" panose="05000000000000000000" pitchFamily="2" charset="2"/>
              </a:rPr>
              <a:t></a:t>
            </a:r>
            <a:r>
              <a:rPr lang="cs-CZ" dirty="0" smtClean="0"/>
              <a:t> různá kvalita</a:t>
            </a:r>
          </a:p>
          <a:p>
            <a:r>
              <a:rPr lang="cs-CZ" dirty="0" smtClean="0"/>
              <a:t>často nejsou redakčně upraveny</a:t>
            </a:r>
          </a:p>
          <a:p>
            <a:r>
              <a:rPr lang="cs-CZ" dirty="0" smtClean="0"/>
              <a:t>nutné svolení vydavatele</a:t>
            </a:r>
            <a:endParaRPr lang="en-US" dirty="0" smtClean="0"/>
          </a:p>
          <a:p>
            <a:r>
              <a:rPr lang="en-US" dirty="0" smtClean="0"/>
              <a:t>u</a:t>
            </a:r>
            <a:r>
              <a:rPr lang="cs-CZ" dirty="0" err="1" smtClean="0"/>
              <a:t>živatel</a:t>
            </a:r>
            <a:r>
              <a:rPr lang="cs-CZ" dirty="0" smtClean="0"/>
              <a:t> má k textu okamžitý přístup zdarma</a:t>
            </a:r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07847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Zelená cesta (Green </a:t>
            </a:r>
            <a:r>
              <a:rPr lang="cs-CZ" dirty="0" err="1" smtClean="0"/>
              <a:t>road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druhy </a:t>
            </a:r>
            <a:r>
              <a:rPr lang="cs-CZ" dirty="0" err="1" smtClean="0"/>
              <a:t>repozitářů</a:t>
            </a:r>
            <a:endParaRPr lang="cs-CZ" dirty="0" smtClean="0"/>
          </a:p>
          <a:p>
            <a:pPr lvl="1"/>
            <a:r>
              <a:rPr lang="cs-CZ" dirty="0" smtClean="0"/>
              <a:t>institucionální – </a:t>
            </a:r>
            <a:r>
              <a:rPr lang="cs-CZ" dirty="0" err="1" smtClean="0"/>
              <a:t>repozitář</a:t>
            </a:r>
            <a:r>
              <a:rPr lang="cs-CZ" dirty="0" smtClean="0"/>
              <a:t> instituce (např. </a:t>
            </a:r>
            <a:r>
              <a:rPr lang="cs-CZ" dirty="0" smtClean="0">
                <a:hlinkClick r:id="rId2"/>
              </a:rPr>
              <a:t>Repozitář.cz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předmětový – oborový </a:t>
            </a:r>
            <a:r>
              <a:rPr lang="cs-CZ" dirty="0" err="1" smtClean="0"/>
              <a:t>repozitář</a:t>
            </a:r>
            <a:r>
              <a:rPr lang="cs-CZ" dirty="0" smtClean="0"/>
              <a:t> (např. </a:t>
            </a:r>
            <a:r>
              <a:rPr lang="cs-CZ" dirty="0" err="1">
                <a:hlinkClick r:id="rId3"/>
              </a:rPr>
              <a:t>PubMed</a:t>
            </a:r>
            <a:r>
              <a:rPr lang="cs-CZ" dirty="0">
                <a:hlinkClick r:id="rId3"/>
              </a:rPr>
              <a:t> </a:t>
            </a:r>
            <a:r>
              <a:rPr lang="cs-CZ" dirty="0" err="1">
                <a:hlinkClick r:id="rId3"/>
              </a:rPr>
              <a:t>Central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osobní stránky – na webu nebo profilu autora (např. </a:t>
            </a:r>
            <a:r>
              <a:rPr lang="cs-CZ" dirty="0" err="1" smtClean="0">
                <a:hlinkClick r:id="rId4"/>
              </a:rPr>
              <a:t>ResearchGate</a:t>
            </a:r>
            <a:r>
              <a:rPr lang="cs-CZ" dirty="0" smtClean="0"/>
              <a:t>)</a:t>
            </a:r>
          </a:p>
          <a:p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22317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Zlatá cesta (Gold </a:t>
            </a:r>
            <a:r>
              <a:rPr lang="cs-CZ" dirty="0" err="1" smtClean="0"/>
              <a:t>road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základním nástroj komunikace = vědecký časopis</a:t>
            </a:r>
          </a:p>
          <a:p>
            <a:r>
              <a:rPr lang="cs-CZ" dirty="0" smtClean="0"/>
              <a:t>vydavatel financuje</a:t>
            </a:r>
          </a:p>
          <a:p>
            <a:pPr lvl="1"/>
            <a:r>
              <a:rPr lang="cs-CZ" dirty="0"/>
              <a:t>recenzní </a:t>
            </a:r>
            <a:r>
              <a:rPr lang="cs-CZ" dirty="0" smtClean="0"/>
              <a:t>řízení</a:t>
            </a:r>
          </a:p>
          <a:p>
            <a:pPr lvl="1"/>
            <a:r>
              <a:rPr lang="cs-CZ" dirty="0" smtClean="0"/>
              <a:t>úpravu formální stránky textu</a:t>
            </a:r>
          </a:p>
          <a:p>
            <a:pPr lvl="1"/>
            <a:r>
              <a:rPr lang="cs-CZ" dirty="0" smtClean="0"/>
              <a:t>jazykové úpravy</a:t>
            </a:r>
          </a:p>
          <a:p>
            <a:r>
              <a:rPr lang="cs-CZ" dirty="0" smtClean="0"/>
              <a:t>výstupy v OA časopisech</a:t>
            </a:r>
          </a:p>
          <a:p>
            <a:r>
              <a:rPr lang="cs-CZ" dirty="0" smtClean="0"/>
              <a:t>vydavatel musí najít finance</a:t>
            </a:r>
          </a:p>
          <a:p>
            <a:pPr lvl="1"/>
            <a:r>
              <a:rPr lang="cs-CZ" dirty="0" smtClean="0"/>
              <a:t>univerzity, vláda, grantové prostředky, reklama, autoři…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08578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Zlatá cesta (Gold </a:t>
            </a:r>
            <a:r>
              <a:rPr lang="cs-CZ" dirty="0" err="1" smtClean="0"/>
              <a:t>road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dva druhy časopisů</a:t>
            </a:r>
          </a:p>
          <a:p>
            <a:pPr lvl="1"/>
            <a:r>
              <a:rPr lang="cs-CZ" b="1" dirty="0" smtClean="0"/>
              <a:t>nekomerční</a:t>
            </a:r>
            <a:r>
              <a:rPr lang="cs-CZ" dirty="0" smtClean="0"/>
              <a:t> – využití je pro autory i uživatele bezplatné, náklady hradí vydavatel (často univerzitní vydavatelé)</a:t>
            </a:r>
          </a:p>
          <a:p>
            <a:pPr lvl="1"/>
            <a:r>
              <a:rPr lang="cs-CZ" b="1" dirty="0" smtClean="0"/>
              <a:t>komerční</a:t>
            </a:r>
            <a:r>
              <a:rPr lang="cs-CZ" dirty="0" smtClean="0"/>
              <a:t> – pro čtenáře zdarma, autoři si hradí náklady na vydání</a:t>
            </a:r>
          </a:p>
          <a:p>
            <a:pPr marL="442913" lvl="1" indent="-442913">
              <a:lnSpc>
                <a:spcPct val="120000"/>
              </a:lnSpc>
              <a:buBlip>
                <a:blip r:embed="rId2"/>
              </a:buBlip>
            </a:pPr>
            <a:r>
              <a:rPr lang="cs-CZ" sz="3000" dirty="0" smtClean="0"/>
              <a:t>časopisy v </a:t>
            </a:r>
            <a:r>
              <a:rPr lang="cs-CZ" sz="3000" dirty="0" smtClean="0">
                <a:hlinkClick r:id="rId3"/>
              </a:rPr>
              <a:t>DOAJ</a:t>
            </a:r>
            <a:r>
              <a:rPr lang="cs-CZ" sz="3000" dirty="0" smtClean="0"/>
              <a:t> (prosinec 2014)</a:t>
            </a:r>
            <a:endParaRPr lang="cs-CZ" sz="3000" dirty="0"/>
          </a:p>
          <a:p>
            <a:pPr lvl="1"/>
            <a:r>
              <a:rPr lang="cs-CZ" b="1" dirty="0" smtClean="0"/>
              <a:t>10 066</a:t>
            </a:r>
            <a:r>
              <a:rPr lang="cs-CZ" dirty="0" smtClean="0"/>
              <a:t> časopisů</a:t>
            </a:r>
          </a:p>
          <a:p>
            <a:pPr lvl="1"/>
            <a:r>
              <a:rPr lang="cs-CZ" b="1" dirty="0" smtClean="0"/>
              <a:t>1 787 098</a:t>
            </a:r>
            <a:r>
              <a:rPr lang="cs-CZ" dirty="0" smtClean="0"/>
              <a:t> článků</a:t>
            </a:r>
          </a:p>
          <a:p>
            <a:pPr lvl="1"/>
            <a:r>
              <a:rPr lang="cs-CZ" b="1" dirty="0" smtClean="0"/>
              <a:t>136</a:t>
            </a:r>
            <a:r>
              <a:rPr lang="cs-CZ" dirty="0" smtClean="0"/>
              <a:t> zemí</a:t>
            </a:r>
          </a:p>
          <a:p>
            <a:pPr lvl="1"/>
            <a:r>
              <a:rPr lang="cs-CZ" dirty="0" smtClean="0"/>
              <a:t>i české časopisy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4158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/>
              <a:t>Světle zelená cesta </a:t>
            </a:r>
            <a:r>
              <a:rPr lang="cs-CZ" sz="3000" dirty="0" smtClean="0"/>
              <a:t>(Pale green </a:t>
            </a:r>
            <a:r>
              <a:rPr lang="cs-CZ" sz="3000" dirty="0" err="1" smtClean="0"/>
              <a:t>road</a:t>
            </a:r>
            <a:r>
              <a:rPr lang="cs-CZ" sz="3000" dirty="0" smtClean="0"/>
              <a:t>)</a:t>
            </a:r>
            <a:endParaRPr lang="cs-CZ" sz="3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archivace </a:t>
            </a:r>
            <a:r>
              <a:rPr lang="cs-CZ" dirty="0" err="1"/>
              <a:t>preprintové</a:t>
            </a:r>
            <a:r>
              <a:rPr lang="cs-CZ" dirty="0"/>
              <a:t> verze </a:t>
            </a:r>
            <a:r>
              <a:rPr lang="cs-CZ" dirty="0" smtClean="0"/>
              <a:t>článků</a:t>
            </a:r>
          </a:p>
          <a:p>
            <a:r>
              <a:rPr lang="cs-CZ" dirty="0" err="1" smtClean="0"/>
              <a:t>postprintová</a:t>
            </a:r>
            <a:r>
              <a:rPr lang="cs-CZ" dirty="0" smtClean="0"/>
              <a:t> verze není přístupná</a:t>
            </a:r>
          </a:p>
          <a:p>
            <a:pPr lvl="1"/>
            <a:r>
              <a:rPr lang="cs-CZ" dirty="0" smtClean="0"/>
              <a:t>licence a pravidla vydavatele</a:t>
            </a:r>
          </a:p>
          <a:p>
            <a:pPr lvl="1"/>
            <a:r>
              <a:rPr lang="cs-CZ" dirty="0" smtClean="0"/>
              <a:t>v textu jsou zohledněny recenze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30000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Šedá cesta (</a:t>
            </a:r>
            <a:r>
              <a:rPr lang="cs-CZ" dirty="0" err="1" smtClean="0"/>
              <a:t>Grey</a:t>
            </a:r>
            <a:r>
              <a:rPr lang="cs-CZ" dirty="0" smtClean="0"/>
              <a:t> </a:t>
            </a:r>
            <a:r>
              <a:rPr lang="cs-CZ" dirty="0" err="1" smtClean="0"/>
              <a:t>road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vše, co nezapadá do předchozích</a:t>
            </a:r>
          </a:p>
          <a:p>
            <a:r>
              <a:rPr lang="cs-CZ" dirty="0" smtClean="0"/>
              <a:t>je zachována myšlenka OA</a:t>
            </a:r>
          </a:p>
          <a:p>
            <a:pPr lvl="1"/>
            <a:r>
              <a:rPr lang="cs-CZ" dirty="0" smtClean="0"/>
              <a:t>zejména volný přístup pro uživatele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38858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Licence </a:t>
            </a:r>
            <a:r>
              <a:rPr lang="cs-CZ" dirty="0" err="1" smtClean="0"/>
              <a:t>Creative</a:t>
            </a:r>
            <a:r>
              <a:rPr lang="cs-CZ" dirty="0" smtClean="0"/>
              <a:t> </a:t>
            </a:r>
            <a:r>
              <a:rPr lang="cs-CZ" dirty="0" err="1" smtClean="0"/>
              <a:t>Commons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7170" name="Picture 2" descr="http://ontheline.trincoll.edu/wp-content/uploads/2012/02/cc-licenses-term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196975"/>
            <a:ext cx="6264696" cy="53873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68591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395288" y="979488"/>
            <a:ext cx="8281987" cy="2881312"/>
          </a:xfrm>
          <a:noFill/>
        </p:spPr>
        <p:txBody>
          <a:bodyPr/>
          <a:lstStyle/>
          <a:p>
            <a:pPr algn="ctr" eaLnBrk="1" hangingPunct="1">
              <a:lnSpc>
                <a:spcPct val="120000"/>
              </a:lnSpc>
            </a:pPr>
            <a:r>
              <a:rPr lang="cs-CZ" altLang="cs-CZ" sz="7200" dirty="0" err="1" smtClean="0">
                <a:solidFill>
                  <a:srgbClr val="FFFF00"/>
                </a:solidFill>
              </a:rPr>
              <a:t>Přehed</a:t>
            </a:r>
            <a:r>
              <a:rPr lang="cs-CZ" altLang="cs-CZ" sz="7200" dirty="0" smtClean="0">
                <a:solidFill>
                  <a:srgbClr val="FFFF00"/>
                </a:solidFill>
              </a:rPr>
              <a:t> </a:t>
            </a:r>
            <a:br>
              <a:rPr lang="cs-CZ" altLang="cs-CZ" sz="7200" dirty="0" smtClean="0">
                <a:solidFill>
                  <a:srgbClr val="FFFF00"/>
                </a:solidFill>
              </a:rPr>
            </a:br>
            <a:r>
              <a:rPr lang="cs-CZ" altLang="cs-CZ" sz="7200" dirty="0" smtClean="0">
                <a:solidFill>
                  <a:srgbClr val="FFFF00"/>
                </a:solidFill>
              </a:rPr>
              <a:t>OA </a:t>
            </a:r>
            <a:r>
              <a:rPr lang="cs-CZ" altLang="cs-CZ" sz="7200" dirty="0" err="1" smtClean="0">
                <a:solidFill>
                  <a:srgbClr val="FFFF00"/>
                </a:solidFill>
              </a:rPr>
              <a:t>repozitářů</a:t>
            </a:r>
            <a:endParaRPr lang="uk-UA" altLang="cs-CZ" sz="72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8807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>
                <a:hlinkClick r:id="rId2"/>
              </a:rPr>
              <a:t>OpenAire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2988" y="1196975"/>
            <a:ext cx="7921500" cy="5472113"/>
          </a:xfrm>
        </p:spPr>
        <p:txBody>
          <a:bodyPr/>
          <a:lstStyle/>
          <a:p>
            <a:r>
              <a:rPr lang="cs-CZ" dirty="0" smtClean="0"/>
              <a:t>platforma pro publikování určená vědcům</a:t>
            </a:r>
          </a:p>
          <a:p>
            <a:r>
              <a:rPr lang="cs-CZ" dirty="0" smtClean="0"/>
              <a:t>nejen úložiště, ale také legislativa</a:t>
            </a:r>
          </a:p>
          <a:p>
            <a:r>
              <a:rPr lang="cs-CZ" dirty="0" smtClean="0"/>
              <a:t>financováno z projektu Horizont 2010, 3 roky</a:t>
            </a:r>
          </a:p>
          <a:p>
            <a:r>
              <a:rPr lang="cs-CZ" dirty="0" smtClean="0"/>
              <a:t>zapojeno 27 zemí</a:t>
            </a:r>
          </a:p>
          <a:p>
            <a:r>
              <a:rPr lang="cs-CZ" dirty="0" smtClean="0"/>
              <a:t>500+ </a:t>
            </a:r>
            <a:r>
              <a:rPr lang="cs-CZ" dirty="0" err="1" smtClean="0"/>
              <a:t>repozitářů</a:t>
            </a:r>
            <a:r>
              <a:rPr lang="cs-CZ" dirty="0" smtClean="0"/>
              <a:t> a OA časopisů</a:t>
            </a:r>
          </a:p>
          <a:p>
            <a:r>
              <a:rPr lang="cs-CZ" dirty="0" smtClean="0"/>
              <a:t>nejen publikace a články, ale i </a:t>
            </a:r>
            <a:r>
              <a:rPr lang="cs-CZ" dirty="0" err="1" smtClean="0"/>
              <a:t>datasety</a:t>
            </a:r>
            <a:endParaRPr lang="cs-CZ" dirty="0"/>
          </a:p>
        </p:txBody>
      </p:sp>
      <p:pic>
        <p:nvPicPr>
          <p:cNvPr id="2050" name="Picture 2" descr="OpenAIRE 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2831" y="169639"/>
            <a:ext cx="1461657" cy="1027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1944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otázky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Proč publikujeme?</a:t>
            </a:r>
          </a:p>
          <a:p>
            <a:r>
              <a:rPr lang="cs-CZ" dirty="0" smtClean="0"/>
              <a:t>Jaké jsou uznávané komunikační kanály?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6472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>
                <a:hlinkClick r:id="rId2"/>
              </a:rPr>
              <a:t>ArXiv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preprinty a vědecké publikace</a:t>
            </a:r>
          </a:p>
          <a:p>
            <a:r>
              <a:rPr lang="cs-CZ" dirty="0"/>
              <a:t>oblast fyziky, matematiky, </a:t>
            </a:r>
            <a:r>
              <a:rPr lang="cs-CZ" dirty="0" smtClean="0"/>
              <a:t>PC vědy, </a:t>
            </a:r>
            <a:r>
              <a:rPr lang="cs-CZ" dirty="0"/>
              <a:t>kvantitativní biologie a nelineárních </a:t>
            </a:r>
            <a:r>
              <a:rPr lang="cs-CZ" dirty="0" smtClean="0"/>
              <a:t>věd</a:t>
            </a:r>
          </a:p>
          <a:p>
            <a:r>
              <a:rPr lang="cs-CZ" dirty="0" smtClean="0"/>
              <a:t>provozuje </a:t>
            </a:r>
            <a:r>
              <a:rPr lang="cs-CZ" dirty="0" err="1" smtClean="0"/>
              <a:t>Cornell</a:t>
            </a:r>
            <a:r>
              <a:rPr lang="cs-CZ" dirty="0" smtClean="0"/>
              <a:t> University </a:t>
            </a:r>
            <a:r>
              <a:rPr lang="cs-CZ" dirty="0" err="1" smtClean="0"/>
              <a:t>Library</a:t>
            </a:r>
            <a:endParaRPr lang="cs-CZ" dirty="0" smtClean="0"/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08304" y="255129"/>
            <a:ext cx="1628775" cy="495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0043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>
                <a:hlinkClick r:id="rId2"/>
              </a:rPr>
              <a:t>PubMed</a:t>
            </a:r>
            <a:r>
              <a:rPr lang="cs-CZ" dirty="0" smtClean="0">
                <a:hlinkClick r:id="rId2"/>
              </a:rPr>
              <a:t> </a:t>
            </a:r>
            <a:r>
              <a:rPr lang="cs-CZ" dirty="0" err="1" smtClean="0">
                <a:hlinkClick r:id="rId2"/>
              </a:rPr>
              <a:t>Central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repozitář</a:t>
            </a:r>
            <a:r>
              <a:rPr lang="cs-CZ" dirty="0" smtClean="0"/>
              <a:t> provozovaný </a:t>
            </a:r>
            <a:r>
              <a:rPr lang="en-US" dirty="0"/>
              <a:t>U.S. National Institutes of Health's National Library of </a:t>
            </a:r>
            <a:r>
              <a:rPr lang="en-US" dirty="0" smtClean="0"/>
              <a:t>Medicine</a:t>
            </a:r>
            <a:endParaRPr lang="cs-CZ" dirty="0" smtClean="0"/>
          </a:p>
          <a:p>
            <a:r>
              <a:rPr lang="cs-CZ" dirty="0" smtClean="0"/>
              <a:t>oblast biomedicíny a přírodních věd</a:t>
            </a:r>
          </a:p>
          <a:p>
            <a:r>
              <a:rPr lang="cs-CZ" dirty="0"/>
              <a:t>2200+ </a:t>
            </a:r>
            <a:r>
              <a:rPr lang="cs-CZ" dirty="0" smtClean="0"/>
              <a:t>časopisů (FT)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52320" y="260395"/>
            <a:ext cx="1447800" cy="600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0248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>
                <a:hlinkClick r:id="rId2"/>
              </a:rPr>
              <a:t>OpenGrey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databáze šedé literatury v režimu OA</a:t>
            </a:r>
          </a:p>
          <a:p>
            <a:r>
              <a:rPr lang="cs-CZ" dirty="0" smtClean="0"/>
              <a:t>700.000+ záznamů</a:t>
            </a:r>
          </a:p>
          <a:p>
            <a:r>
              <a:rPr lang="cs-CZ" dirty="0" smtClean="0"/>
              <a:t>zapojeno 14 institucí</a:t>
            </a:r>
          </a:p>
          <a:p>
            <a:pPr lvl="1"/>
            <a:r>
              <a:rPr lang="cs-CZ" dirty="0" smtClean="0"/>
              <a:t>Národní technická knihovna v Praze</a:t>
            </a:r>
          </a:p>
          <a:p>
            <a:r>
              <a:rPr lang="cs-CZ" dirty="0" smtClean="0"/>
              <a:t>polovina záznamů z humanitních a společenských věd</a:t>
            </a:r>
            <a:endParaRPr lang="cs-CZ" dirty="0"/>
          </a:p>
        </p:txBody>
      </p:sp>
      <p:pic>
        <p:nvPicPr>
          <p:cNvPr id="6146" name="Picture 2" descr="OpenGrey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10116"/>
            <a:ext cx="1440185" cy="10972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68734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hlinkClick r:id="rId2"/>
              </a:rPr>
              <a:t>DOAJ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adresář open </a:t>
            </a:r>
            <a:r>
              <a:rPr lang="cs-CZ" dirty="0" err="1" smtClean="0"/>
              <a:t>access</a:t>
            </a:r>
            <a:r>
              <a:rPr lang="cs-CZ" dirty="0" smtClean="0"/>
              <a:t> časopisů</a:t>
            </a:r>
          </a:p>
          <a:p>
            <a:r>
              <a:rPr lang="cs-CZ" dirty="0" smtClean="0"/>
              <a:t>vyhledávání titulů časopisů</a:t>
            </a:r>
          </a:p>
          <a:p>
            <a:r>
              <a:rPr lang="cs-CZ" dirty="0" smtClean="0"/>
              <a:t>vyhledávání článků</a:t>
            </a:r>
          </a:p>
          <a:p>
            <a:r>
              <a:rPr lang="cs-CZ" dirty="0" smtClean="0"/>
              <a:t>zapojeno 136 zemí</a:t>
            </a:r>
          </a:p>
          <a:p>
            <a:r>
              <a:rPr lang="cs-CZ" dirty="0" smtClean="0"/>
              <a:t>10.000+ časopisů</a:t>
            </a:r>
          </a:p>
          <a:p>
            <a:r>
              <a:rPr lang="cs-CZ" dirty="0" smtClean="0"/>
              <a:t>formulář pro přihlašování </a:t>
            </a:r>
            <a:r>
              <a:rPr lang="cs-CZ" dirty="0" err="1" smtClean="0"/>
              <a:t>repozitářů</a:t>
            </a:r>
            <a:endParaRPr lang="cs-CZ" dirty="0" smtClean="0"/>
          </a:p>
          <a:p>
            <a:r>
              <a:rPr lang="cs-CZ" dirty="0" err="1" smtClean="0"/>
              <a:t>metadata</a:t>
            </a:r>
            <a:r>
              <a:rPr lang="cs-CZ" dirty="0" smtClean="0"/>
              <a:t> pro import článků</a:t>
            </a:r>
            <a:endParaRPr lang="cs-CZ" dirty="0"/>
          </a:p>
        </p:txBody>
      </p:sp>
      <p:pic>
        <p:nvPicPr>
          <p:cNvPr id="4098" name="Picture 2" descr="Directory of Open Access Journal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9056" y="404664"/>
            <a:ext cx="2261094" cy="415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72039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>
                <a:hlinkClick r:id="rId2"/>
              </a:rPr>
              <a:t>OpenDOAR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adresář open </a:t>
            </a:r>
            <a:r>
              <a:rPr lang="cs-CZ" dirty="0" err="1" smtClean="0"/>
              <a:t>access</a:t>
            </a:r>
            <a:r>
              <a:rPr lang="cs-CZ" dirty="0" smtClean="0"/>
              <a:t> </a:t>
            </a:r>
            <a:r>
              <a:rPr lang="cs-CZ" dirty="0" err="1" smtClean="0"/>
              <a:t>repozitářů</a:t>
            </a:r>
            <a:endParaRPr lang="cs-CZ" dirty="0" smtClean="0"/>
          </a:p>
          <a:p>
            <a:r>
              <a:rPr lang="cs-CZ" dirty="0" smtClean="0"/>
              <a:t>2726 </a:t>
            </a:r>
            <a:r>
              <a:rPr lang="cs-CZ" dirty="0" err="1" smtClean="0"/>
              <a:t>repozitářů</a:t>
            </a:r>
            <a:r>
              <a:rPr lang="cs-CZ" dirty="0" smtClean="0"/>
              <a:t> z celého světa</a:t>
            </a:r>
          </a:p>
          <a:p>
            <a:r>
              <a:rPr lang="cs-CZ" dirty="0" smtClean="0"/>
              <a:t>vyhledávání </a:t>
            </a:r>
            <a:r>
              <a:rPr lang="cs-CZ" dirty="0" err="1" smtClean="0"/>
              <a:t>repozitářů</a:t>
            </a:r>
            <a:endParaRPr lang="cs-CZ" dirty="0" smtClean="0"/>
          </a:p>
          <a:p>
            <a:r>
              <a:rPr lang="cs-CZ" dirty="0" smtClean="0"/>
              <a:t>prohledávání obsahu </a:t>
            </a:r>
            <a:r>
              <a:rPr lang="cs-CZ" dirty="0" err="1" smtClean="0"/>
              <a:t>repozitářů</a:t>
            </a:r>
            <a:r>
              <a:rPr lang="cs-CZ" dirty="0" smtClean="0"/>
              <a:t> </a:t>
            </a:r>
          </a:p>
          <a:p>
            <a:pPr lvl="1"/>
            <a:r>
              <a:rPr lang="cs-CZ" dirty="0" smtClean="0"/>
              <a:t>Google technologie</a:t>
            </a:r>
          </a:p>
          <a:p>
            <a:r>
              <a:rPr lang="cs-CZ" dirty="0" err="1" smtClean="0"/>
              <a:t>OpenDOAR</a:t>
            </a:r>
            <a:r>
              <a:rPr lang="cs-CZ" dirty="0" smtClean="0"/>
              <a:t> </a:t>
            </a:r>
            <a:r>
              <a:rPr lang="cs-CZ" dirty="0" err="1" smtClean="0"/>
              <a:t>charts</a:t>
            </a:r>
            <a:r>
              <a:rPr lang="cs-CZ" dirty="0" smtClean="0"/>
              <a:t> – statistiky, </a:t>
            </a:r>
            <a:r>
              <a:rPr lang="cs-CZ" dirty="0" err="1" smtClean="0"/>
              <a:t>widget</a:t>
            </a:r>
            <a:r>
              <a:rPr lang="cs-CZ" dirty="0" smtClean="0"/>
              <a:t> do stránek</a:t>
            </a:r>
          </a:p>
          <a:p>
            <a:endParaRPr lang="cs-CZ" dirty="0"/>
          </a:p>
        </p:txBody>
      </p:sp>
      <p:pic>
        <p:nvPicPr>
          <p:cNvPr id="5122" name="Picture 2" descr="OpenDOAR 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1945" y="421560"/>
            <a:ext cx="1862248" cy="415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59345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hlinkClick r:id="rId2"/>
              </a:rPr>
              <a:t>ROAR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Registry of Open Access </a:t>
            </a:r>
            <a:r>
              <a:rPr lang="en-US" dirty="0" smtClean="0"/>
              <a:t>Repositories</a:t>
            </a:r>
            <a:endParaRPr lang="cs-CZ" dirty="0" smtClean="0"/>
          </a:p>
          <a:p>
            <a:r>
              <a:rPr lang="cs-CZ" dirty="0" smtClean="0"/>
              <a:t>financováno z </a:t>
            </a:r>
            <a:r>
              <a:rPr lang="cs-CZ" dirty="0" smtClean="0">
                <a:hlinkClick r:id="rId3"/>
              </a:rPr>
              <a:t>JISC</a:t>
            </a:r>
            <a:endParaRPr lang="cs-CZ" dirty="0" smtClean="0"/>
          </a:p>
          <a:p>
            <a:r>
              <a:rPr lang="cs-CZ" dirty="0" smtClean="0"/>
              <a:t>v rámci projektu </a:t>
            </a:r>
            <a:r>
              <a:rPr lang="cs-CZ" dirty="0" err="1" smtClean="0"/>
              <a:t>ePrints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23747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hlinkClick r:id="rId2"/>
              </a:rPr>
              <a:t>SHERPA/</a:t>
            </a:r>
            <a:r>
              <a:rPr lang="cs-CZ" dirty="0" err="1" smtClean="0">
                <a:hlinkClick r:id="rId2"/>
              </a:rPr>
              <a:t>RoMEO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projekt na podporu </a:t>
            </a:r>
            <a:r>
              <a:rPr lang="cs-CZ" dirty="0" err="1" smtClean="0"/>
              <a:t>autoarchivace</a:t>
            </a:r>
            <a:r>
              <a:rPr lang="cs-CZ" dirty="0" smtClean="0"/>
              <a:t> článků (preprintů a </a:t>
            </a:r>
            <a:r>
              <a:rPr lang="cs-CZ" dirty="0" err="1" smtClean="0"/>
              <a:t>postprintů</a:t>
            </a:r>
            <a:r>
              <a:rPr lang="cs-CZ" dirty="0" smtClean="0"/>
              <a:t>)</a:t>
            </a:r>
          </a:p>
          <a:p>
            <a:r>
              <a:rPr lang="cs-CZ" dirty="0" smtClean="0"/>
              <a:t>definice archivační politiky</a:t>
            </a:r>
          </a:p>
          <a:p>
            <a:r>
              <a:rPr lang="cs-CZ" dirty="0" err="1" smtClean="0"/>
              <a:t>repozitář</a:t>
            </a:r>
            <a:endParaRPr lang="cs-CZ" dirty="0"/>
          </a:p>
        </p:txBody>
      </p:sp>
      <p:pic>
        <p:nvPicPr>
          <p:cNvPr id="8194" name="Picture 2" descr="SHERPA/RoMEO 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396347"/>
            <a:ext cx="2611016" cy="4196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21409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Přístup nakladatelů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hlinkClick r:id="rId2"/>
              </a:rPr>
              <a:t>Oxford Open</a:t>
            </a:r>
            <a:endParaRPr lang="cs-CZ" dirty="0" smtClean="0"/>
          </a:p>
          <a:p>
            <a:r>
              <a:rPr lang="cs-CZ" dirty="0" smtClean="0">
                <a:hlinkClick r:id="rId3" action="ppaction://hlinkfile"/>
              </a:rPr>
              <a:t>Cambridge </a:t>
            </a:r>
            <a:r>
              <a:rPr lang="cs-CZ" dirty="0" err="1" smtClean="0">
                <a:hlinkClick r:id="rId3" action="ppaction://hlinkfile"/>
              </a:rPr>
              <a:t>Journals</a:t>
            </a:r>
            <a:r>
              <a:rPr lang="cs-CZ" dirty="0" smtClean="0">
                <a:hlinkClick r:id="rId3" action="ppaction://hlinkfile"/>
              </a:rPr>
              <a:t> OA</a:t>
            </a:r>
            <a:endParaRPr lang="cs-CZ" dirty="0" smtClean="0"/>
          </a:p>
          <a:p>
            <a:r>
              <a:rPr lang="cs-CZ" dirty="0" err="1" smtClean="0">
                <a:hlinkClick r:id="rId4"/>
              </a:rPr>
              <a:t>Emerald</a:t>
            </a:r>
            <a:r>
              <a:rPr lang="cs-CZ" dirty="0" smtClean="0">
                <a:hlinkClick r:id="rId4"/>
              </a:rPr>
              <a:t> Open Access</a:t>
            </a:r>
            <a:endParaRPr lang="cs-CZ" dirty="0" smtClean="0"/>
          </a:p>
          <a:p>
            <a:r>
              <a:rPr lang="cs-CZ" dirty="0" smtClean="0">
                <a:hlinkClick r:id="rId5"/>
              </a:rPr>
              <a:t>Science Direct OA</a:t>
            </a:r>
            <a:r>
              <a:rPr lang="cs-CZ" dirty="0" smtClean="0"/>
              <a:t> (</a:t>
            </a:r>
            <a:r>
              <a:rPr lang="cs-CZ" dirty="0" err="1" smtClean="0"/>
              <a:t>Elsevier</a:t>
            </a:r>
            <a:r>
              <a:rPr lang="cs-CZ" dirty="0" smtClean="0"/>
              <a:t>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53692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hlinkClick r:id="rId2"/>
              </a:rPr>
              <a:t>Repozitář.cz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vyvíjí MU</a:t>
            </a:r>
          </a:p>
          <a:p>
            <a:r>
              <a:rPr lang="cs-CZ" dirty="0" err="1" smtClean="0"/>
              <a:t>repozitář</a:t>
            </a:r>
            <a:r>
              <a:rPr lang="cs-CZ" dirty="0" smtClean="0"/>
              <a:t> dokumentů zaměstnanců MU</a:t>
            </a:r>
          </a:p>
          <a:p>
            <a:r>
              <a:rPr lang="cs-CZ" dirty="0"/>
              <a:t>snaha o povinnost na MU</a:t>
            </a:r>
          </a:p>
          <a:p>
            <a:pPr lvl="1"/>
            <a:r>
              <a:rPr lang="cs-CZ" dirty="0"/>
              <a:t>nepodařilo se, pouze doporučeno</a:t>
            </a:r>
          </a:p>
          <a:p>
            <a:r>
              <a:rPr lang="cs-CZ" dirty="0" smtClean="0"/>
              <a:t>prezentace výsledků OA</a:t>
            </a:r>
          </a:p>
          <a:p>
            <a:r>
              <a:rPr lang="cs-CZ" dirty="0" smtClean="0"/>
              <a:t>řeší dlouhodobou archivaci</a:t>
            </a:r>
          </a:p>
          <a:p>
            <a:r>
              <a:rPr lang="cs-CZ" dirty="0" smtClean="0"/>
              <a:t>některé texty po přihlášení</a:t>
            </a:r>
          </a:p>
          <a:p>
            <a:r>
              <a:rPr lang="cs-CZ" dirty="0" smtClean="0"/>
              <a:t>dnes zapojeno 24 institucí</a:t>
            </a:r>
          </a:p>
        </p:txBody>
      </p:sp>
      <p:pic>
        <p:nvPicPr>
          <p:cNvPr id="3074" name="Picture 2" descr="Informa&amp;ccaron;ní systém Rep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274637"/>
            <a:ext cx="976883" cy="9768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52187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Další české </a:t>
            </a:r>
            <a:r>
              <a:rPr lang="cs-CZ" dirty="0" err="1" smtClean="0"/>
              <a:t>repozitáře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b="1" dirty="0" err="1" smtClean="0">
                <a:hlinkClick r:id="rId2"/>
              </a:rPr>
              <a:t>Dspace</a:t>
            </a:r>
            <a:r>
              <a:rPr lang="cs-CZ" sz="2400" b="1" dirty="0" smtClean="0">
                <a:hlinkClick r:id="rId2"/>
              </a:rPr>
              <a:t> VŠB</a:t>
            </a:r>
            <a:r>
              <a:rPr lang="cs-CZ" sz="2400" dirty="0" smtClean="0"/>
              <a:t> </a:t>
            </a:r>
            <a:r>
              <a:rPr lang="cs-CZ" sz="2400" dirty="0"/>
              <a:t>- digitální </a:t>
            </a:r>
            <a:r>
              <a:rPr lang="cs-CZ" sz="2400" dirty="0" err="1"/>
              <a:t>repozitář</a:t>
            </a:r>
            <a:r>
              <a:rPr lang="cs-CZ" sz="2400" dirty="0"/>
              <a:t> </a:t>
            </a:r>
            <a:r>
              <a:rPr lang="cs-CZ" sz="2400" dirty="0" smtClean="0"/>
              <a:t>VŠB v Ostravě</a:t>
            </a:r>
            <a:endParaRPr lang="cs-CZ" sz="2400" dirty="0"/>
          </a:p>
          <a:p>
            <a:r>
              <a:rPr lang="cs-CZ" sz="2400" b="1" dirty="0" err="1">
                <a:hlinkClick r:id="rId3"/>
              </a:rPr>
              <a:t>dKNAV</a:t>
            </a:r>
            <a:r>
              <a:rPr lang="cs-CZ" sz="2400" dirty="0"/>
              <a:t> – digitální knihovna Akademie věd </a:t>
            </a:r>
            <a:r>
              <a:rPr lang="cs-CZ" sz="2400" dirty="0" smtClean="0"/>
              <a:t>ČR, obsahuje časopisy jednotlivých ústavů</a:t>
            </a:r>
            <a:endParaRPr lang="cs-CZ" sz="2400" dirty="0"/>
          </a:p>
          <a:p>
            <a:r>
              <a:rPr lang="cs-CZ" sz="2400" b="1" dirty="0">
                <a:hlinkClick r:id="rId4"/>
              </a:rPr>
              <a:t>Digitální univerzitní </a:t>
            </a:r>
            <a:r>
              <a:rPr lang="cs-CZ" sz="2400" b="1" dirty="0" err="1">
                <a:hlinkClick r:id="rId4"/>
              </a:rPr>
              <a:t>repozitář</a:t>
            </a:r>
            <a:r>
              <a:rPr lang="cs-CZ" sz="2400" b="1" dirty="0">
                <a:hlinkClick r:id="rId4"/>
              </a:rPr>
              <a:t> UK v Praze</a:t>
            </a:r>
            <a:endParaRPr lang="cs-CZ" sz="2400" b="1" dirty="0"/>
          </a:p>
          <a:p>
            <a:r>
              <a:rPr lang="cs-CZ" sz="2400" b="1" dirty="0">
                <a:hlinkClick r:id="rId5"/>
              </a:rPr>
              <a:t>Digitální knihovna Univerzity Pardubice</a:t>
            </a:r>
            <a:endParaRPr lang="cs-CZ" sz="2400" b="1" dirty="0"/>
          </a:p>
          <a:p>
            <a:r>
              <a:rPr lang="cs-CZ" sz="2400" b="1" dirty="0">
                <a:hlinkClick r:id="rId6"/>
              </a:rPr>
              <a:t>Národní úložiště šedé literatury </a:t>
            </a:r>
            <a:r>
              <a:rPr lang="cs-CZ" sz="2400" dirty="0"/>
              <a:t>- NUŠL</a:t>
            </a:r>
          </a:p>
          <a:p>
            <a:r>
              <a:rPr lang="cs-CZ" sz="2400" b="1" dirty="0">
                <a:hlinkClick r:id="rId7"/>
              </a:rPr>
              <a:t>DML-CZ</a:t>
            </a:r>
            <a:r>
              <a:rPr lang="cs-CZ" sz="2400" dirty="0"/>
              <a:t> </a:t>
            </a:r>
            <a:r>
              <a:rPr lang="cs-CZ" sz="2400" dirty="0" smtClean="0"/>
              <a:t>– Czech </a:t>
            </a:r>
            <a:r>
              <a:rPr lang="cs-CZ" sz="2400" dirty="0"/>
              <a:t>Digital </a:t>
            </a:r>
            <a:r>
              <a:rPr lang="cs-CZ" sz="2400" dirty="0" err="1"/>
              <a:t>Mathematics</a:t>
            </a:r>
            <a:r>
              <a:rPr lang="cs-CZ" sz="2400" dirty="0"/>
              <a:t> </a:t>
            </a:r>
            <a:r>
              <a:rPr lang="cs-CZ" sz="2400" dirty="0" err="1" smtClean="0"/>
              <a:t>Library</a:t>
            </a:r>
            <a:r>
              <a:rPr lang="cs-CZ" sz="2400" dirty="0" smtClean="0"/>
              <a:t> (Masarykova univerzita, FI, ÚVT)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435620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Proč publikujeme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prezentace vlastních výsledků</a:t>
            </a:r>
          </a:p>
          <a:p>
            <a:pPr lvl="1"/>
            <a:r>
              <a:rPr lang="cs-CZ" dirty="0"/>
              <a:t>potvrzení výsledků (konfrontace)</a:t>
            </a:r>
          </a:p>
          <a:p>
            <a:pPr lvl="1"/>
            <a:r>
              <a:rPr lang="cs-CZ" dirty="0" smtClean="0"/>
              <a:t>získání prestiže</a:t>
            </a:r>
          </a:p>
          <a:p>
            <a:pPr lvl="1"/>
            <a:r>
              <a:rPr lang="cs-CZ" dirty="0" smtClean="0"/>
              <a:t>získání financí na další výzkum</a:t>
            </a:r>
          </a:p>
          <a:p>
            <a:pPr lvl="1"/>
            <a:r>
              <a:rPr lang="cs-CZ" dirty="0" smtClean="0"/>
              <a:t>důležitá citovanost v odborných impaktovaných časopisech</a:t>
            </a:r>
          </a:p>
          <a:p>
            <a:r>
              <a:rPr lang="cs-CZ" dirty="0"/>
              <a:t>spolupráce s jinými </a:t>
            </a:r>
            <a:r>
              <a:rPr lang="cs-CZ" dirty="0" smtClean="0"/>
              <a:t>vědci</a:t>
            </a:r>
          </a:p>
          <a:p>
            <a:pPr lvl="1"/>
            <a:r>
              <a:rPr lang="cs-CZ" dirty="0" smtClean="0"/>
              <a:t>hledáme partnery pro výzkum a granty</a:t>
            </a:r>
          </a:p>
          <a:p>
            <a:pPr lvl="1"/>
            <a:r>
              <a:rPr lang="cs-CZ" dirty="0" smtClean="0"/>
              <a:t>sdílení znalostí a zkušeností = možnost posunout se rychle dál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85849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395288" y="979488"/>
            <a:ext cx="8281987" cy="2881312"/>
          </a:xfrm>
          <a:noFill/>
        </p:spPr>
        <p:txBody>
          <a:bodyPr/>
          <a:lstStyle/>
          <a:p>
            <a:pPr algn="ctr" eaLnBrk="1" hangingPunct="1">
              <a:lnSpc>
                <a:spcPct val="120000"/>
              </a:lnSpc>
            </a:pPr>
            <a:r>
              <a:rPr lang="cs-CZ" altLang="cs-CZ" sz="7200" dirty="0" smtClean="0">
                <a:solidFill>
                  <a:srgbClr val="FFFF00"/>
                </a:solidFill>
              </a:rPr>
              <a:t>Propagace </a:t>
            </a:r>
            <a:br>
              <a:rPr lang="cs-CZ" altLang="cs-CZ" sz="7200" dirty="0" smtClean="0">
                <a:solidFill>
                  <a:srgbClr val="FFFF00"/>
                </a:solidFill>
              </a:rPr>
            </a:br>
            <a:r>
              <a:rPr lang="cs-CZ" altLang="cs-CZ" sz="7200" dirty="0" smtClean="0">
                <a:solidFill>
                  <a:srgbClr val="FFFF00"/>
                </a:solidFill>
              </a:rPr>
              <a:t>OA přístupu</a:t>
            </a:r>
            <a:endParaRPr lang="uk-UA" altLang="cs-CZ" sz="72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4213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Aktivity na podporu OA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Portál </a:t>
            </a:r>
            <a:r>
              <a:rPr lang="cs-CZ" dirty="0" smtClean="0">
                <a:hlinkClick r:id="rId2"/>
              </a:rPr>
              <a:t>Openaccess.cz</a:t>
            </a:r>
            <a:endParaRPr lang="cs-CZ" dirty="0"/>
          </a:p>
          <a:p>
            <a:r>
              <a:rPr lang="cs-CZ" dirty="0" smtClean="0"/>
              <a:t>akce</a:t>
            </a:r>
          </a:p>
          <a:p>
            <a:pPr lvl="1"/>
            <a:r>
              <a:rPr lang="cs-CZ" dirty="0" smtClean="0">
                <a:hlinkClick r:id="rId3"/>
              </a:rPr>
              <a:t>Open Access </a:t>
            </a:r>
            <a:r>
              <a:rPr lang="cs-CZ" dirty="0" err="1" smtClean="0">
                <a:hlinkClick r:id="rId3"/>
              </a:rPr>
              <a:t>Week</a:t>
            </a:r>
            <a:r>
              <a:rPr lang="cs-CZ" dirty="0" smtClean="0"/>
              <a:t> (</a:t>
            </a:r>
            <a:r>
              <a:rPr lang="cs-CZ" dirty="0" err="1" smtClean="0">
                <a:hlinkClick r:id="rId4"/>
              </a:rPr>
              <a:t>eng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>
                <a:hlinkClick r:id="rId5"/>
              </a:rPr>
              <a:t>akce AKVŠ</a:t>
            </a:r>
            <a:endParaRPr lang="cs-CZ" dirty="0" smtClean="0"/>
          </a:p>
          <a:p>
            <a:pPr lvl="2"/>
            <a:r>
              <a:rPr lang="cs-CZ" dirty="0" smtClean="0"/>
              <a:t>Otevřené </a:t>
            </a:r>
            <a:r>
              <a:rPr lang="cs-CZ" dirty="0" err="1" smtClean="0"/>
              <a:t>repozitáře</a:t>
            </a:r>
            <a:endParaRPr lang="cs-CZ" dirty="0" smtClean="0"/>
          </a:p>
          <a:p>
            <a:pPr lvl="2"/>
            <a:r>
              <a:rPr lang="cs-CZ" dirty="0" smtClean="0"/>
              <a:t>Setkání uživatelů </a:t>
            </a:r>
            <a:r>
              <a:rPr lang="cs-CZ" dirty="0" err="1" smtClean="0"/>
              <a:t>Dspace</a:t>
            </a:r>
            <a:endParaRPr lang="cs-CZ" dirty="0" smtClean="0"/>
          </a:p>
          <a:p>
            <a:pPr lvl="1"/>
            <a:r>
              <a:rPr lang="en-US" dirty="0">
                <a:hlinkClick r:id="rId6"/>
              </a:rPr>
              <a:t>Open Access </a:t>
            </a:r>
            <a:r>
              <a:rPr lang="en-US" dirty="0" err="1">
                <a:hlinkClick r:id="rId6"/>
              </a:rPr>
              <a:t>aneb</a:t>
            </a:r>
            <a:r>
              <a:rPr lang="en-US" dirty="0">
                <a:hlinkClick r:id="rId6"/>
              </a:rPr>
              <a:t> Open your mind</a:t>
            </a:r>
            <a:r>
              <a:rPr lang="en-US" dirty="0" smtClean="0">
                <a:hlinkClick r:id="rId6"/>
              </a:rPr>
              <a:t>!</a:t>
            </a:r>
            <a:endParaRPr lang="cs-CZ" dirty="0" smtClean="0"/>
          </a:p>
          <a:p>
            <a:r>
              <a:rPr lang="cs-CZ" dirty="0" smtClean="0"/>
              <a:t>portály</a:t>
            </a:r>
          </a:p>
          <a:p>
            <a:pPr lvl="1"/>
            <a:r>
              <a:rPr lang="cs-CZ" dirty="0" smtClean="0">
                <a:hlinkClick r:id="rId7"/>
              </a:rPr>
              <a:t>VŠB</a:t>
            </a:r>
            <a:r>
              <a:rPr lang="cs-CZ" dirty="0" smtClean="0"/>
              <a:t>, </a:t>
            </a:r>
            <a:r>
              <a:rPr lang="cs-CZ" dirty="0" smtClean="0">
                <a:hlinkClick r:id="rId8"/>
              </a:rPr>
              <a:t>ČVUT</a:t>
            </a:r>
            <a:r>
              <a:rPr lang="cs-CZ" dirty="0" smtClean="0"/>
              <a:t>, </a:t>
            </a:r>
            <a:r>
              <a:rPr lang="cs-CZ" dirty="0" smtClean="0">
                <a:hlinkClick r:id="rId9"/>
              </a:rPr>
              <a:t>VUT</a:t>
            </a:r>
            <a:endParaRPr lang="cs-CZ" dirty="0" smtClean="0"/>
          </a:p>
          <a:p>
            <a:r>
              <a:rPr lang="cs-CZ" dirty="0" smtClean="0"/>
              <a:t>publikace</a:t>
            </a:r>
          </a:p>
          <a:p>
            <a:pPr lvl="1"/>
            <a:r>
              <a:rPr lang="cs-CZ" dirty="0" smtClean="0">
                <a:hlinkClick r:id="rId10"/>
              </a:rPr>
              <a:t>Open </a:t>
            </a:r>
            <a:r>
              <a:rPr lang="cs-CZ" dirty="0" err="1" smtClean="0">
                <a:hlinkClick r:id="rId10"/>
              </a:rPr>
              <a:t>access</a:t>
            </a:r>
            <a:r>
              <a:rPr lang="cs-CZ" dirty="0" smtClean="0">
                <a:hlinkClick r:id="rId10"/>
              </a:rPr>
              <a:t> na VUT v Brně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55960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395288" y="979488"/>
            <a:ext cx="8281987" cy="2881312"/>
          </a:xfrm>
          <a:noFill/>
        </p:spPr>
        <p:txBody>
          <a:bodyPr/>
          <a:lstStyle/>
          <a:p>
            <a:pPr algn="ctr" eaLnBrk="1" hangingPunct="1">
              <a:lnSpc>
                <a:spcPct val="120000"/>
              </a:lnSpc>
            </a:pPr>
            <a:r>
              <a:rPr lang="cs-CZ" altLang="cs-CZ" sz="7200" dirty="0" smtClean="0">
                <a:solidFill>
                  <a:srgbClr val="FFFF00"/>
                </a:solidFill>
              </a:rPr>
              <a:t>OA a knihovny</a:t>
            </a:r>
            <a:endParaRPr lang="uk-UA" altLang="cs-CZ" sz="72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9201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se mohou zapojit knihovny?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informační podpora</a:t>
            </a:r>
          </a:p>
          <a:p>
            <a:pPr lvl="1"/>
            <a:r>
              <a:rPr lang="cs-CZ" dirty="0" smtClean="0"/>
              <a:t>pomoc s publikováním</a:t>
            </a:r>
          </a:p>
          <a:p>
            <a:pPr lvl="2"/>
            <a:r>
              <a:rPr lang="cs-CZ" dirty="0" smtClean="0"/>
              <a:t>konzultace, portály,…</a:t>
            </a:r>
          </a:p>
          <a:p>
            <a:pPr lvl="1"/>
            <a:r>
              <a:rPr lang="cs-CZ" dirty="0" smtClean="0"/>
              <a:t>zapojení do akcí OA</a:t>
            </a:r>
          </a:p>
          <a:p>
            <a:pPr lvl="1"/>
            <a:r>
              <a:rPr lang="cs-CZ" dirty="0" smtClean="0"/>
              <a:t>propagace licencí CC</a:t>
            </a:r>
          </a:p>
          <a:p>
            <a:pPr lvl="1"/>
            <a:r>
              <a:rPr lang="cs-CZ" dirty="0" smtClean="0"/>
              <a:t>další aktivity</a:t>
            </a:r>
          </a:p>
          <a:p>
            <a:r>
              <a:rPr lang="cs-CZ" dirty="0" smtClean="0"/>
              <a:t>vybudování otevřeného </a:t>
            </a:r>
            <a:r>
              <a:rPr lang="cs-CZ" dirty="0" err="1" smtClean="0"/>
              <a:t>repozitáře</a:t>
            </a:r>
            <a:endParaRPr lang="cs-CZ" dirty="0" smtClean="0"/>
          </a:p>
          <a:p>
            <a:pPr lvl="1"/>
            <a:r>
              <a:rPr lang="cs-CZ" dirty="0" smtClean="0"/>
              <a:t>podpořit ve vlastní instituci nebo ho vybudovat</a:t>
            </a:r>
          </a:p>
          <a:p>
            <a:pPr lvl="1"/>
            <a:r>
              <a:rPr lang="cs-CZ" dirty="0" smtClean="0"/>
              <a:t>dbát na zásady návrhu otevřených </a:t>
            </a:r>
            <a:r>
              <a:rPr lang="cs-CZ" dirty="0" err="1" smtClean="0"/>
              <a:t>repozitářů</a:t>
            </a:r>
            <a:r>
              <a:rPr lang="cs-CZ" dirty="0" smtClean="0"/>
              <a:t> a dodržování standardů</a:t>
            </a:r>
          </a:p>
          <a:p>
            <a:pPr lvl="2"/>
            <a:r>
              <a:rPr lang="cs-CZ" dirty="0" smtClean="0">
                <a:hlinkClick r:id="rId2"/>
              </a:rPr>
              <a:t>pravidla DRIVER</a:t>
            </a:r>
            <a:r>
              <a:rPr lang="cs-CZ" dirty="0" smtClean="0"/>
              <a:t>, </a:t>
            </a:r>
            <a:r>
              <a:rPr lang="cs-CZ" dirty="0" err="1" smtClean="0">
                <a:hlinkClick r:id="rId3"/>
              </a:rPr>
              <a:t>OpenAire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88247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Doporučená 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http://</a:t>
            </a:r>
            <a:r>
              <a:rPr lang="cs-CZ" dirty="0" smtClean="0">
                <a:hlinkClick r:id="rId2"/>
              </a:rPr>
              <a:t>www.openaccess.cz</a:t>
            </a:r>
            <a:endParaRPr lang="cs-CZ" dirty="0" smtClean="0"/>
          </a:p>
          <a:p>
            <a:r>
              <a:rPr lang="cs-CZ" dirty="0">
                <a:hlinkClick r:id="rId3"/>
              </a:rPr>
              <a:t>http://</a:t>
            </a:r>
            <a:r>
              <a:rPr lang="cs-CZ" dirty="0" smtClean="0">
                <a:hlinkClick r:id="rId3"/>
              </a:rPr>
              <a:t>www.openaccessweek.org</a:t>
            </a:r>
            <a:endParaRPr lang="cs-CZ" dirty="0" smtClean="0"/>
          </a:p>
          <a:p>
            <a:r>
              <a:rPr lang="cs-CZ" dirty="0" smtClean="0">
                <a:hlinkClick r:id="rId4"/>
              </a:rPr>
              <a:t>Budapešťská iniciativa</a:t>
            </a:r>
            <a:endParaRPr lang="cs-CZ" dirty="0" smtClean="0"/>
          </a:p>
          <a:p>
            <a:r>
              <a:rPr lang="cs-CZ" dirty="0">
                <a:hlinkClick r:id="rId5"/>
              </a:rPr>
              <a:t>Prohlášení z </a:t>
            </a:r>
            <a:r>
              <a:rPr lang="cs-CZ" dirty="0" err="1" smtClean="0">
                <a:hlinkClick r:id="rId5"/>
              </a:rPr>
              <a:t>Bethesdy</a:t>
            </a:r>
            <a:endParaRPr lang="cs-CZ" dirty="0" smtClean="0"/>
          </a:p>
          <a:p>
            <a:r>
              <a:rPr lang="cs-CZ" dirty="0" smtClean="0">
                <a:hlinkClick r:id="rId6"/>
              </a:rPr>
              <a:t>Berlínská deklarace</a:t>
            </a:r>
            <a:endParaRPr lang="cs-CZ" dirty="0" smtClean="0"/>
          </a:p>
          <a:p>
            <a:r>
              <a:rPr lang="cs-CZ" dirty="0" smtClean="0">
                <a:hlinkClick r:id="rId7"/>
              </a:rPr>
              <a:t>SUBER, Peter. Open </a:t>
            </a:r>
            <a:r>
              <a:rPr lang="cs-CZ" dirty="0" err="1" smtClean="0">
                <a:hlinkClick r:id="rId7"/>
              </a:rPr>
              <a:t>access</a:t>
            </a:r>
            <a:r>
              <a:rPr lang="cs-CZ" dirty="0" smtClean="0">
                <a:hlinkClick r:id="rId7"/>
              </a:rPr>
              <a:t>, 2012.</a:t>
            </a:r>
            <a:endParaRPr lang="cs-CZ" dirty="0" smtClean="0"/>
          </a:p>
          <a:p>
            <a:r>
              <a:rPr lang="cs-CZ" dirty="0" smtClean="0">
                <a:hlinkClick r:id="rId8"/>
              </a:rPr>
              <a:t>O licencích CC</a:t>
            </a:r>
            <a:endParaRPr lang="cs-CZ" dirty="0" smtClean="0"/>
          </a:p>
          <a:p>
            <a:r>
              <a:rPr lang="cs-CZ" dirty="0" smtClean="0"/>
              <a:t>články P. </a:t>
            </a:r>
            <a:r>
              <a:rPr lang="cs-CZ" dirty="0" err="1" smtClean="0"/>
              <a:t>Rygelové</a:t>
            </a:r>
            <a:r>
              <a:rPr lang="cs-CZ" dirty="0" smtClean="0"/>
              <a:t> a M. Bartoška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10567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2268538" y="473075"/>
            <a:ext cx="6696075" cy="508000"/>
          </a:xfrm>
        </p:spPr>
        <p:txBody>
          <a:bodyPr/>
          <a:lstStyle/>
          <a:p>
            <a:pPr eaLnBrk="1" hangingPunct="1"/>
            <a:r>
              <a:rPr lang="cs-CZ" altLang="cs-CZ" sz="3200" smtClean="0"/>
              <a:t>Závěr</a:t>
            </a:r>
            <a:endParaRPr lang="en-US" altLang="cs-CZ" sz="3200" smtClean="0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76475" y="4005263"/>
            <a:ext cx="6399213" cy="719137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cs-CZ" altLang="cs-CZ" b="1" smtClean="0"/>
              <a:t>Děkuji Vám za pozornost</a:t>
            </a:r>
            <a:endParaRPr lang="en-US" altLang="cs-CZ" b="1" smtClean="0"/>
          </a:p>
        </p:txBody>
      </p:sp>
      <p:pic>
        <p:nvPicPr>
          <p:cNvPr id="36868" name="Picture 8" descr="billboard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303713" y="1773238"/>
            <a:ext cx="2284412" cy="2047875"/>
          </a:xfrm>
          <a:noFill/>
        </p:spPr>
      </p:pic>
      <p:sp>
        <p:nvSpPr>
          <p:cNvPr id="36869" name="Text Box 4"/>
          <p:cNvSpPr txBox="1">
            <a:spLocks noChangeArrowheads="1"/>
          </p:cNvSpPr>
          <p:nvPr/>
        </p:nvSpPr>
        <p:spPr bwMode="auto">
          <a:xfrm>
            <a:off x="4859338" y="5661025"/>
            <a:ext cx="396081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cs-CZ" altLang="cs-CZ" sz="2000" b="1" dirty="0">
                <a:latin typeface="Verdana" pitchFamily="34" charset="0"/>
              </a:rPr>
              <a:t>Martin Krčál</a:t>
            </a:r>
          </a:p>
          <a:p>
            <a:pPr algn="r" eaLnBrk="1" hangingPunct="1"/>
            <a:r>
              <a:rPr lang="cs-CZ" altLang="cs-CZ" sz="2000" b="1" dirty="0" smtClean="0">
                <a:latin typeface="Verdana" pitchFamily="34" charset="0"/>
              </a:rPr>
              <a:t>krcal@phil.muni.cz</a:t>
            </a:r>
            <a:endParaRPr lang="cs-CZ" altLang="cs-CZ" sz="2000" b="1" dirty="0">
              <a:latin typeface="Verdana" pitchFamily="34" charset="0"/>
            </a:endParaRPr>
          </a:p>
        </p:txBody>
      </p:sp>
      <p:pic>
        <p:nvPicPr>
          <p:cNvPr id="36870" name="Picture 6" descr="OPVK_MU_rgb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2663" y="115888"/>
            <a:ext cx="6135687" cy="1173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Komunikační kanály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odborné impaktované a recenzované časopisy</a:t>
            </a:r>
          </a:p>
          <a:p>
            <a:r>
              <a:rPr lang="cs-CZ" dirty="0" smtClean="0"/>
              <a:t>konference (příspěvky ve </a:t>
            </a:r>
            <a:r>
              <a:rPr lang="cs-CZ" dirty="0" err="1" smtClean="0"/>
              <a:t>Scopusu</a:t>
            </a:r>
            <a:r>
              <a:rPr lang="cs-CZ" dirty="0" smtClean="0"/>
              <a:t>)</a:t>
            </a:r>
          </a:p>
          <a:p>
            <a:r>
              <a:rPr lang="cs-CZ" dirty="0" smtClean="0"/>
              <a:t>zdlouhavý proces</a:t>
            </a:r>
          </a:p>
          <a:p>
            <a:pPr lvl="1"/>
            <a:r>
              <a:rPr lang="cs-CZ" dirty="0" smtClean="0"/>
              <a:t>i několik let</a:t>
            </a:r>
          </a:p>
          <a:p>
            <a:pPr lvl="1"/>
            <a:r>
              <a:rPr lang="cs-CZ" dirty="0" smtClean="0"/>
              <a:t>recenzní řízení</a:t>
            </a:r>
          </a:p>
          <a:p>
            <a:pPr lvl="1"/>
            <a:r>
              <a:rPr lang="cs-CZ" dirty="0" smtClean="0"/>
              <a:t>kvalita recenzentů</a:t>
            </a:r>
          </a:p>
          <a:p>
            <a:pPr lvl="1"/>
            <a:r>
              <a:rPr lang="cs-CZ" dirty="0" smtClean="0"/>
              <a:t>kvalita časopisů</a:t>
            </a:r>
          </a:p>
          <a:p>
            <a:r>
              <a:rPr lang="cs-CZ" dirty="0" smtClean="0"/>
              <a:t>Je to efektivní??? Nejde měřit kvalita i jinak??? Jde proces zrychlit???</a:t>
            </a:r>
          </a:p>
        </p:txBody>
      </p:sp>
    </p:spTree>
    <p:extLst>
      <p:ext uri="{BB962C8B-B14F-4D97-AF65-F5344CB8AC3E}">
        <p14:creationId xmlns:p14="http://schemas.microsoft.com/office/powerpoint/2010/main" val="3337762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 co další zdroje???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</a:t>
            </a:r>
            <a:r>
              <a:rPr lang="cs-CZ" dirty="0" smtClean="0"/>
              <a:t>ledovat lze také:</a:t>
            </a:r>
          </a:p>
          <a:p>
            <a:pPr lvl="1"/>
            <a:r>
              <a:rPr lang="cs-CZ" dirty="0" smtClean="0"/>
              <a:t>blogy</a:t>
            </a:r>
            <a:endParaRPr lang="cs-CZ" dirty="0"/>
          </a:p>
          <a:p>
            <a:pPr lvl="1"/>
            <a:r>
              <a:rPr lang="cs-CZ" dirty="0"/>
              <a:t>sociální sítě (FB, </a:t>
            </a:r>
            <a:r>
              <a:rPr lang="cs-CZ" dirty="0" err="1"/>
              <a:t>Twitter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webové stránky </a:t>
            </a:r>
            <a:r>
              <a:rPr lang="cs-CZ" dirty="0" smtClean="0"/>
              <a:t>projektů, škol</a:t>
            </a:r>
          </a:p>
          <a:p>
            <a:pPr lvl="1"/>
            <a:r>
              <a:rPr lang="cs-CZ" dirty="0" smtClean="0"/>
              <a:t>…</a:t>
            </a:r>
            <a:endParaRPr lang="cs-CZ" dirty="0"/>
          </a:p>
          <a:p>
            <a:r>
              <a:rPr lang="cs-CZ" dirty="0" smtClean="0"/>
              <a:t>Je citovanost/impakt jediným znakem kvality???</a:t>
            </a:r>
          </a:p>
          <a:p>
            <a:pPr lvl="1"/>
            <a:r>
              <a:rPr lang="cs-CZ" dirty="0" smtClean="0"/>
              <a:t>užití/stažení FT (</a:t>
            </a:r>
            <a:r>
              <a:rPr lang="cs-CZ" dirty="0" err="1" smtClean="0"/>
              <a:t>usage</a:t>
            </a:r>
            <a:r>
              <a:rPr lang="cs-CZ" dirty="0" smtClean="0"/>
              <a:t>), zobrazení (</a:t>
            </a:r>
            <a:r>
              <a:rPr lang="cs-CZ" dirty="0" err="1" smtClean="0"/>
              <a:t>views</a:t>
            </a:r>
            <a:r>
              <a:rPr lang="cs-CZ" dirty="0" smtClean="0"/>
              <a:t>), </a:t>
            </a:r>
            <a:r>
              <a:rPr lang="cs-CZ" dirty="0" err="1" smtClean="0"/>
              <a:t>záložkování</a:t>
            </a:r>
            <a:r>
              <a:rPr lang="cs-CZ" dirty="0" smtClean="0"/>
              <a:t> (</a:t>
            </a:r>
            <a:r>
              <a:rPr lang="cs-CZ" dirty="0" err="1" smtClean="0"/>
              <a:t>captures</a:t>
            </a:r>
            <a:r>
              <a:rPr lang="cs-CZ" dirty="0" smtClean="0"/>
              <a:t>, např. </a:t>
            </a:r>
            <a:r>
              <a:rPr lang="cs-CZ" dirty="0" smtClean="0">
                <a:hlinkClick r:id="rId2"/>
              </a:rPr>
              <a:t>Delicious.com</a:t>
            </a:r>
            <a:r>
              <a:rPr lang="cs-CZ" dirty="0" smtClean="0"/>
              <a:t>), odkazování (</a:t>
            </a:r>
            <a:r>
              <a:rPr lang="cs-CZ" dirty="0" err="1" smtClean="0"/>
              <a:t>linking</a:t>
            </a:r>
            <a:r>
              <a:rPr lang="cs-CZ" dirty="0" smtClean="0"/>
              <a:t>), sledování (</a:t>
            </a:r>
            <a:r>
              <a:rPr lang="cs-CZ" dirty="0" err="1" smtClean="0"/>
              <a:t>follows</a:t>
            </a:r>
            <a:r>
              <a:rPr lang="cs-CZ" dirty="0" smtClean="0"/>
              <a:t>), zmínky na sociálních sítích (</a:t>
            </a:r>
            <a:r>
              <a:rPr lang="cs-CZ" dirty="0" err="1" smtClean="0"/>
              <a:t>mentions</a:t>
            </a:r>
            <a:r>
              <a:rPr lang="cs-CZ" dirty="0" smtClean="0"/>
              <a:t>) apod.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2834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Problémy tradičního publikování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finanční náročnost pro výzkumné instituce</a:t>
            </a:r>
          </a:p>
          <a:p>
            <a:pPr lvl="1"/>
            <a:r>
              <a:rPr lang="cs-CZ" dirty="0" smtClean="0"/>
              <a:t>vědci z univerzit publikují v prestižních časopisech</a:t>
            </a:r>
          </a:p>
          <a:p>
            <a:pPr lvl="1"/>
            <a:r>
              <a:rPr lang="cs-CZ" dirty="0" smtClean="0"/>
              <a:t>výzkum financují univerzity</a:t>
            </a:r>
          </a:p>
          <a:p>
            <a:pPr lvl="1"/>
            <a:r>
              <a:rPr lang="cs-CZ" dirty="0" smtClean="0"/>
              <a:t>univerzity si platí za přístup k EIZ</a:t>
            </a:r>
          </a:p>
          <a:p>
            <a:r>
              <a:rPr lang="cs-CZ" dirty="0" smtClean="0"/>
              <a:t>finanční náročnost pro vydavatele</a:t>
            </a:r>
          </a:p>
          <a:p>
            <a:pPr lvl="1"/>
            <a:r>
              <a:rPr lang="cs-CZ" dirty="0" smtClean="0"/>
              <a:t>náklady na recenzní řízení</a:t>
            </a:r>
          </a:p>
          <a:p>
            <a:pPr lvl="1"/>
            <a:r>
              <a:rPr lang="cs-CZ" dirty="0" smtClean="0"/>
              <a:t>náklady na sazbu a vytištění</a:t>
            </a:r>
          </a:p>
          <a:p>
            <a:pPr lvl="1"/>
            <a:r>
              <a:rPr lang="cs-CZ" dirty="0" smtClean="0"/>
              <a:t>provozování e-publikačních systémů</a:t>
            </a:r>
          </a:p>
          <a:p>
            <a:pPr lvl="1"/>
            <a:r>
              <a:rPr lang="cs-CZ" dirty="0" smtClean="0"/>
              <a:t>administrativa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77635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395288" y="979488"/>
            <a:ext cx="8281987" cy="2881312"/>
          </a:xfrm>
          <a:noFill/>
        </p:spPr>
        <p:txBody>
          <a:bodyPr/>
          <a:lstStyle/>
          <a:p>
            <a:pPr algn="ctr" eaLnBrk="1" hangingPunct="1">
              <a:lnSpc>
                <a:spcPct val="120000"/>
              </a:lnSpc>
            </a:pPr>
            <a:r>
              <a:rPr lang="cs-CZ" altLang="cs-CZ" sz="7200" dirty="0" smtClean="0">
                <a:solidFill>
                  <a:srgbClr val="FFFF00"/>
                </a:solidFill>
              </a:rPr>
              <a:t>Open </a:t>
            </a:r>
            <a:r>
              <a:rPr lang="cs-CZ" altLang="cs-CZ" sz="7200" dirty="0" err="1" smtClean="0">
                <a:solidFill>
                  <a:srgbClr val="FFFF00"/>
                </a:solidFill>
              </a:rPr>
              <a:t>access</a:t>
            </a:r>
            <a:endParaRPr lang="uk-UA" altLang="cs-CZ" sz="72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4078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Open </a:t>
            </a:r>
            <a:r>
              <a:rPr lang="cs-CZ" dirty="0" err="1" smtClean="0"/>
              <a:t>access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= otevřený přístup</a:t>
            </a:r>
          </a:p>
          <a:p>
            <a:r>
              <a:rPr lang="cs-CZ" dirty="0" smtClean="0"/>
              <a:t>model </a:t>
            </a:r>
            <a:r>
              <a:rPr lang="cs-CZ" dirty="0"/>
              <a:t>vědecké </a:t>
            </a:r>
            <a:r>
              <a:rPr lang="cs-CZ" dirty="0" smtClean="0"/>
              <a:t>komunikace</a:t>
            </a:r>
          </a:p>
          <a:p>
            <a:r>
              <a:rPr lang="cs-CZ" dirty="0" smtClean="0"/>
              <a:t>zajišťuje </a:t>
            </a:r>
            <a:r>
              <a:rPr lang="cs-CZ" b="1" dirty="0">
                <a:solidFill>
                  <a:srgbClr val="008000"/>
                </a:solidFill>
              </a:rPr>
              <a:t>trvalý</a:t>
            </a:r>
            <a:r>
              <a:rPr lang="cs-CZ" dirty="0"/>
              <a:t>, </a:t>
            </a:r>
            <a:r>
              <a:rPr lang="cs-CZ" b="1" dirty="0" smtClean="0">
                <a:solidFill>
                  <a:srgbClr val="008000"/>
                </a:solidFill>
              </a:rPr>
              <a:t>okamžitý</a:t>
            </a:r>
            <a:r>
              <a:rPr lang="cs-CZ" dirty="0" smtClean="0"/>
              <a:t>, </a:t>
            </a:r>
            <a:r>
              <a:rPr lang="cs-CZ" b="1" dirty="0" smtClean="0">
                <a:solidFill>
                  <a:srgbClr val="008000"/>
                </a:solidFill>
              </a:rPr>
              <a:t>efektivní</a:t>
            </a:r>
            <a:r>
              <a:rPr lang="cs-CZ" dirty="0" smtClean="0"/>
              <a:t> a </a:t>
            </a:r>
            <a:r>
              <a:rPr lang="cs-CZ" b="1" dirty="0">
                <a:solidFill>
                  <a:srgbClr val="FF0000"/>
                </a:solidFill>
              </a:rPr>
              <a:t>bezplatný</a:t>
            </a:r>
            <a:r>
              <a:rPr lang="cs-CZ" dirty="0"/>
              <a:t> přístup k výsledkům vědy a </a:t>
            </a:r>
            <a:r>
              <a:rPr lang="cs-CZ" dirty="0" smtClean="0"/>
              <a:t>výzkumu</a:t>
            </a:r>
          </a:p>
          <a:p>
            <a:pPr lvl="1"/>
            <a:r>
              <a:rPr lang="cs-CZ" dirty="0" smtClean="0"/>
              <a:t>plné texty</a:t>
            </a:r>
          </a:p>
          <a:p>
            <a:pPr lvl="1"/>
            <a:r>
              <a:rPr lang="cs-CZ" dirty="0" smtClean="0"/>
              <a:t>kvalitní informační online zdroje</a:t>
            </a:r>
          </a:p>
          <a:p>
            <a:r>
              <a:rPr lang="cs-CZ" dirty="0" smtClean="0"/>
              <a:t>prostřednictvím internetu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83430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4b13934545267a6aabc5fd78d5da01cb258c8a2"/>
</p:tagLst>
</file>

<file path=ppt/theme/theme1.xml><?xml version="1.0" encoding="utf-8"?>
<a:theme xmlns:a="http://schemas.openxmlformats.org/drawingml/2006/main" name="template">
  <a:themeElements>
    <a:clrScheme name="template 13">
      <a:dk1>
        <a:srgbClr val="111111"/>
      </a:dk1>
      <a:lt1>
        <a:srgbClr val="FFFFFF"/>
      </a:lt1>
      <a:dk2>
        <a:srgbClr val="000000"/>
      </a:dk2>
      <a:lt2>
        <a:srgbClr val="990000"/>
      </a:lt2>
      <a:accent1>
        <a:srgbClr val="FF5050"/>
      </a:accent1>
      <a:accent2>
        <a:srgbClr val="CC0000"/>
      </a:accent2>
      <a:accent3>
        <a:srgbClr val="FFFFFF"/>
      </a:accent3>
      <a:accent4>
        <a:srgbClr val="0D0D0D"/>
      </a:accent4>
      <a:accent5>
        <a:srgbClr val="FFB3B3"/>
      </a:accent5>
      <a:accent6>
        <a:srgbClr val="B90000"/>
      </a:accent6>
      <a:hlink>
        <a:srgbClr val="006600"/>
      </a:hlink>
      <a:folHlink>
        <a:srgbClr val="969696"/>
      </a:folHlink>
    </a:clrScheme>
    <a:fontScheme name="template">
      <a:majorFont>
        <a:latin typeface="Tahoma"/>
        <a:ea typeface=""/>
        <a:cs typeface=""/>
      </a:majorFont>
      <a:minorFont>
        <a:latin typeface="Verdan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mplate 1">
        <a:dk1>
          <a:srgbClr val="111111"/>
        </a:dk1>
        <a:lt1>
          <a:srgbClr val="FFFFFF"/>
        </a:lt1>
        <a:dk2>
          <a:srgbClr val="000000"/>
        </a:dk2>
        <a:lt2>
          <a:srgbClr val="800000"/>
        </a:lt2>
        <a:accent1>
          <a:srgbClr val="CC0000"/>
        </a:accent1>
        <a:accent2>
          <a:srgbClr val="FFFF99"/>
        </a:accent2>
        <a:accent3>
          <a:srgbClr val="FFFFFF"/>
        </a:accent3>
        <a:accent4>
          <a:srgbClr val="0D0D0D"/>
        </a:accent4>
        <a:accent5>
          <a:srgbClr val="E2AAAA"/>
        </a:accent5>
        <a:accent6>
          <a:srgbClr val="E7E78A"/>
        </a:accent6>
        <a:hlink>
          <a:srgbClr val="B2B2B2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3">
        <a:dk1>
          <a:srgbClr val="4D4D4D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404040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111111"/>
        </a:dk1>
        <a:lt1>
          <a:srgbClr val="FFFFFF"/>
        </a:lt1>
        <a:dk2>
          <a:srgbClr val="000000"/>
        </a:dk2>
        <a:lt2>
          <a:srgbClr val="600000"/>
        </a:lt2>
        <a:accent1>
          <a:srgbClr val="B4000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D6AAAA"/>
        </a:accent5>
        <a:accent6>
          <a:srgbClr val="B90000"/>
        </a:accent6>
        <a:hlink>
          <a:srgbClr val="8219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4D4D4D"/>
        </a:dk1>
        <a:lt1>
          <a:srgbClr val="FFFFFF"/>
        </a:lt1>
        <a:dk2>
          <a:srgbClr val="000000"/>
        </a:dk2>
        <a:lt2>
          <a:srgbClr val="80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404040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4D4D4D"/>
        </a:dk1>
        <a:lt1>
          <a:srgbClr val="FFFFFF"/>
        </a:lt1>
        <a:dk2>
          <a:srgbClr val="000000"/>
        </a:dk2>
        <a:lt2>
          <a:srgbClr val="6C0501"/>
        </a:lt2>
        <a:accent1>
          <a:srgbClr val="7F0B02"/>
        </a:accent1>
        <a:accent2>
          <a:srgbClr val="B3250F"/>
        </a:accent2>
        <a:accent3>
          <a:srgbClr val="FFFFFF"/>
        </a:accent3>
        <a:accent4>
          <a:srgbClr val="404040"/>
        </a:accent4>
        <a:accent5>
          <a:srgbClr val="C0AAAA"/>
        </a:accent5>
        <a:accent6>
          <a:srgbClr val="A2200C"/>
        </a:accent6>
        <a:hlink>
          <a:srgbClr val="D9381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4D4D4D"/>
        </a:dk1>
        <a:lt1>
          <a:srgbClr val="FFFFFF"/>
        </a:lt1>
        <a:dk2>
          <a:srgbClr val="000000"/>
        </a:dk2>
        <a:lt2>
          <a:srgbClr val="850B02"/>
        </a:lt2>
        <a:accent1>
          <a:srgbClr val="E1401E"/>
        </a:accent1>
        <a:accent2>
          <a:srgbClr val="A0A0A0"/>
        </a:accent2>
        <a:accent3>
          <a:srgbClr val="FFFFFF"/>
        </a:accent3>
        <a:accent4>
          <a:srgbClr val="404040"/>
        </a:accent4>
        <a:accent5>
          <a:srgbClr val="EEAFAB"/>
        </a:accent5>
        <a:accent6>
          <a:srgbClr val="919191"/>
        </a:accent6>
        <a:hlink>
          <a:srgbClr val="D61F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8">
        <a:dk1>
          <a:srgbClr val="4D4D4D"/>
        </a:dk1>
        <a:lt1>
          <a:srgbClr val="FFFFFF"/>
        </a:lt1>
        <a:dk2>
          <a:srgbClr val="000000"/>
        </a:dk2>
        <a:lt2>
          <a:srgbClr val="7C0901"/>
        </a:lt2>
        <a:accent1>
          <a:srgbClr val="DD3A1A"/>
        </a:accent1>
        <a:accent2>
          <a:srgbClr val="3C3C3C"/>
        </a:accent2>
        <a:accent3>
          <a:srgbClr val="FFFFFF"/>
        </a:accent3>
        <a:accent4>
          <a:srgbClr val="404040"/>
        </a:accent4>
        <a:accent5>
          <a:srgbClr val="EBAEAB"/>
        </a:accent5>
        <a:accent6>
          <a:srgbClr val="353535"/>
        </a:accent6>
        <a:hlink>
          <a:srgbClr val="A2230E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9">
        <a:dk1>
          <a:srgbClr val="4D4D4D"/>
        </a:dk1>
        <a:lt1>
          <a:srgbClr val="FFFFFF"/>
        </a:lt1>
        <a:dk2>
          <a:srgbClr val="000000"/>
        </a:dk2>
        <a:lt2>
          <a:srgbClr val="640702"/>
        </a:lt2>
        <a:accent1>
          <a:srgbClr val="931409"/>
        </a:accent1>
        <a:accent2>
          <a:srgbClr val="CF2A12"/>
        </a:accent2>
        <a:accent3>
          <a:srgbClr val="FFFFFF"/>
        </a:accent3>
        <a:accent4>
          <a:srgbClr val="404040"/>
        </a:accent4>
        <a:accent5>
          <a:srgbClr val="C8AAAA"/>
        </a:accent5>
        <a:accent6>
          <a:srgbClr val="BB250F"/>
        </a:accent6>
        <a:hlink>
          <a:srgbClr val="010101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0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CC9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1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DCB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2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008E2C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3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006600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5779</TotalTime>
  <Words>1371</Words>
  <Application>Microsoft Office PowerPoint</Application>
  <PresentationFormat>Předvádění na obrazovce (4:3)</PresentationFormat>
  <Paragraphs>287</Paragraphs>
  <Slides>45</Slides>
  <Notes>8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45</vt:i4>
      </vt:variant>
    </vt:vector>
  </HeadingPairs>
  <TitlesOfParts>
    <vt:vector size="50" baseType="lpstr">
      <vt:lpstr>Arial</vt:lpstr>
      <vt:lpstr>Tahoma</vt:lpstr>
      <vt:lpstr>Verdana</vt:lpstr>
      <vt:lpstr>Wingdings</vt:lpstr>
      <vt:lpstr>template</vt:lpstr>
      <vt:lpstr>Elektronické informační zdroje (VIKBA25)</vt:lpstr>
      <vt:lpstr>Tradiční formy vědecké komunikace</vt:lpstr>
      <vt:lpstr>Základní otázky</vt:lpstr>
      <vt:lpstr>Proč publikujeme</vt:lpstr>
      <vt:lpstr>Komunikační kanály</vt:lpstr>
      <vt:lpstr>A co další zdroje???</vt:lpstr>
      <vt:lpstr>Problémy tradičního publikování</vt:lpstr>
      <vt:lpstr>Open access</vt:lpstr>
      <vt:lpstr>Open access</vt:lpstr>
      <vt:lpstr>Postavení autora v OA</vt:lpstr>
      <vt:lpstr>Výhody</vt:lpstr>
      <vt:lpstr>Výhody</vt:lpstr>
      <vt:lpstr>Nevýhody</vt:lpstr>
      <vt:lpstr>Historie OA</vt:lpstr>
      <vt:lpstr>Budapešťská iniciativa (2002)</vt:lpstr>
      <vt:lpstr>Budapešťská iniciativa (2002)</vt:lpstr>
      <vt:lpstr>Prohlášení z Bethesdy (2003)</vt:lpstr>
      <vt:lpstr>Berlínská deklarace (2003)</vt:lpstr>
      <vt:lpstr>Berlínská deklarace (2003)</vt:lpstr>
      <vt:lpstr>Dvě cesty publikování v OA</vt:lpstr>
      <vt:lpstr>Zelená cesta (Green road)</vt:lpstr>
      <vt:lpstr>Zelená cesta (Green road)</vt:lpstr>
      <vt:lpstr>Zlatá cesta (Gold road)</vt:lpstr>
      <vt:lpstr>Zlatá cesta (Gold road)</vt:lpstr>
      <vt:lpstr>Světle zelená cesta (Pale green road)</vt:lpstr>
      <vt:lpstr>Šedá cesta (Grey road)</vt:lpstr>
      <vt:lpstr>Licence Creative Commons</vt:lpstr>
      <vt:lpstr>Přehed  OA repozitářů</vt:lpstr>
      <vt:lpstr>OpenAire</vt:lpstr>
      <vt:lpstr>ArXiv</vt:lpstr>
      <vt:lpstr>PubMed Central</vt:lpstr>
      <vt:lpstr>OpenGrey</vt:lpstr>
      <vt:lpstr>DOAJ</vt:lpstr>
      <vt:lpstr>OpenDOAR</vt:lpstr>
      <vt:lpstr>ROAR</vt:lpstr>
      <vt:lpstr>SHERPA/RoMEO</vt:lpstr>
      <vt:lpstr>Přístup nakladatelů</vt:lpstr>
      <vt:lpstr>Repozitář.cz</vt:lpstr>
      <vt:lpstr>Další české repozitáře</vt:lpstr>
      <vt:lpstr>Propagace  OA přístupu</vt:lpstr>
      <vt:lpstr>Aktivity na podporu OA</vt:lpstr>
      <vt:lpstr>OA a knihovny</vt:lpstr>
      <vt:lpstr>Jak se mohou zapojit knihovny?</vt:lpstr>
      <vt:lpstr>Doporučená literatura</vt:lpstr>
      <vt:lpstr>Závěr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Martin Krčál</dc:creator>
  <cp:lastModifiedBy>Martin</cp:lastModifiedBy>
  <cp:revision>222</cp:revision>
  <dcterms:created xsi:type="dcterms:W3CDTF">2008-06-02T21:04:14Z</dcterms:created>
  <dcterms:modified xsi:type="dcterms:W3CDTF">2015-10-28T23:55:19Z</dcterms:modified>
</cp:coreProperties>
</file>