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6" r:id="rId2"/>
    <p:sldId id="257" r:id="rId3"/>
    <p:sldId id="271" r:id="rId4"/>
    <p:sldId id="272" r:id="rId5"/>
    <p:sldId id="286" r:id="rId6"/>
    <p:sldId id="260" r:id="rId7"/>
    <p:sldId id="261" r:id="rId8"/>
    <p:sldId id="263" r:id="rId9"/>
    <p:sldId id="262" r:id="rId10"/>
    <p:sldId id="265" r:id="rId11"/>
    <p:sldId id="287" r:id="rId12"/>
    <p:sldId id="288" r:id="rId13"/>
    <p:sldId id="289" r:id="rId14"/>
    <p:sldId id="290" r:id="rId15"/>
    <p:sldId id="266" r:id="rId16"/>
    <p:sldId id="273" r:id="rId17"/>
    <p:sldId id="280" r:id="rId18"/>
    <p:sldId id="281" r:id="rId19"/>
    <p:sldId id="267" r:id="rId20"/>
    <p:sldId id="278" r:id="rId21"/>
    <p:sldId id="279" r:id="rId22"/>
    <p:sldId id="268" r:id="rId23"/>
    <p:sldId id="269" r:id="rId24"/>
    <p:sldId id="282" r:id="rId25"/>
    <p:sldId id="283" r:id="rId26"/>
    <p:sldId id="291" r:id="rId27"/>
    <p:sldId id="292" r:id="rId28"/>
    <p:sldId id="293" r:id="rId29"/>
    <p:sldId id="295" r:id="rId30"/>
    <p:sldId id="294" r:id="rId31"/>
    <p:sldId id="284" r:id="rId32"/>
    <p:sldId id="296" r:id="rId33"/>
    <p:sldId id="270" r:id="rId34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80" cy="496253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095" y="0"/>
            <a:ext cx="2945980" cy="496253"/>
          </a:xfrm>
          <a:prstGeom prst="rect">
            <a:avLst/>
          </a:prstGeom>
        </p:spPr>
        <p:txBody>
          <a:bodyPr vert="horz" lIns="92016" tIns="46008" rIns="92016" bIns="46008" rtlCol="0"/>
          <a:lstStyle>
            <a:lvl1pPr algn="r">
              <a:defRPr sz="1200"/>
            </a:lvl1pPr>
          </a:lstStyle>
          <a:p>
            <a:fld id="{6DF0CA1B-3CBD-42B5-93B6-146603C57382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980" cy="496252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095" y="9428790"/>
            <a:ext cx="2945980" cy="496252"/>
          </a:xfrm>
          <a:prstGeom prst="rect">
            <a:avLst/>
          </a:prstGeom>
        </p:spPr>
        <p:txBody>
          <a:bodyPr vert="horz" lIns="92016" tIns="46008" rIns="92016" bIns="46008" rtlCol="0" anchor="b"/>
          <a:lstStyle>
            <a:lvl1pPr algn="r">
              <a:defRPr sz="1200"/>
            </a:lvl1pPr>
          </a:lstStyle>
          <a:p>
            <a:fld id="{6ADD50FF-E3D6-4567-A034-DEF776B418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9024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72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14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25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24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3380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691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341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45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30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30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096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2000">
              <a:srgbClr val="9CB86E"/>
            </a:gs>
            <a:gs pos="100000">
              <a:srgbClr val="156B1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A4AB0-C7DA-4EE7-8B0D-E272BDEF6A2B}" type="datetimeFigureOut">
              <a:rPr lang="cs-CZ" smtClean="0"/>
              <a:t>16.10.2015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446C0-ABD6-42BA-9991-31291627CD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27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jmbrno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kjm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jm.data.quonia.cz/z_listina.pd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jm.data.quonia.cz/organizacni_schema_2014_pr.c.1a19.6.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rodnikvalifikace.cz/" TargetMode="External"/><Relationship Id="rId2" Type="http://schemas.openxmlformats.org/officeDocument/2006/relationships/hyperlink" Target="http://katalog.nsp.cz/uvod.aspx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vzdelavaniaprace.cz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jm.data.quonia.cz/INTRANET/Dokumenty/kodex_zamestnance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jm.data.quonia.cz/dokumenty/skenovani0010.pdf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www.kjm.cz/prorodinneaktivit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www.auditrodina.eu/" TargetMode="Externa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Excel_97_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List_aplikace_Microsoft_Excel_97_2003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nivnicka@kjm.cz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kjm.cz/dokumenty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r>
              <a:rPr lang="cs-CZ" dirty="0" smtClean="0"/>
              <a:t>Řízení knihovny v 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501007"/>
            <a:ext cx="6400800" cy="2415257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Řízení organizací</a:t>
            </a:r>
          </a:p>
          <a:p>
            <a:endParaRPr lang="cs-CZ" sz="19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Brno 16.10. 2015		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Libuše Nivnická</a:t>
            </a:r>
          </a:p>
          <a:p>
            <a:r>
              <a:rPr lang="cs-CZ" sz="1900" b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www.kjm.cz</a:t>
            </a:r>
            <a:r>
              <a:rPr lang="cs-CZ" sz="1900" b="1" dirty="0">
                <a:solidFill>
                  <a:schemeClr val="accent3">
                    <a:lumMod val="50000"/>
                  </a:schemeClr>
                </a:solidFill>
              </a:rPr>
              <a:t>              </a:t>
            </a:r>
            <a:r>
              <a:rPr lang="cs-CZ" sz="1900" b="1" dirty="0" smtClean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cs-CZ" sz="1900" b="1" dirty="0">
                <a:solidFill>
                  <a:schemeClr val="accent3">
                    <a:lumMod val="50000"/>
                  </a:schemeClr>
                </a:solidFill>
                <a:hlinkClick r:id="rId3"/>
              </a:rPr>
              <a:t>https://</a:t>
            </a:r>
            <a:r>
              <a:rPr lang="cs-CZ" sz="1900" b="1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www.facebook.com/kjmbrno</a:t>
            </a:r>
            <a:endParaRPr lang="cs-CZ" sz="19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9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r"/>
            <a:endParaRPr lang="cs-CZ" altLang="cs-CZ" sz="1300" b="1" dirty="0"/>
          </a:p>
          <a:p>
            <a:pPr algn="r"/>
            <a:endParaRPr lang="cs-CZ" altLang="cs-CZ" sz="1300" b="1" dirty="0" smtClean="0"/>
          </a:p>
          <a:p>
            <a:pPr algn="r"/>
            <a:endParaRPr lang="cs-CZ" altLang="cs-CZ" sz="1300" b="1" dirty="0"/>
          </a:p>
          <a:p>
            <a:pPr algn="r"/>
            <a:endParaRPr lang="cs-CZ" altLang="cs-CZ" sz="1300" b="1" dirty="0" smtClean="0"/>
          </a:p>
          <a:p>
            <a:pPr algn="r"/>
            <a:r>
              <a:rPr lang="cs-CZ" altLang="cs-CZ" sz="1300" b="1" dirty="0" smtClean="0"/>
              <a:t>Statutární </a:t>
            </a:r>
            <a:r>
              <a:rPr lang="cs-CZ" altLang="cs-CZ" sz="1300" b="1" dirty="0"/>
              <a:t>město Brno finančně podporuje Knihovnu Jiřího Mahena v Brně, příspěvkovou organizaci.</a:t>
            </a:r>
            <a:endParaRPr lang="cs-CZ" altLang="cs-CZ" sz="1300" b="1" dirty="0">
              <a:solidFill>
                <a:srgbClr val="000000"/>
              </a:solidFill>
              <a:ea typeface="MS Mincho" pitchFamily="49" charset="-128"/>
            </a:endParaRPr>
          </a:p>
          <a:p>
            <a:endParaRPr lang="cs-CZ" altLang="cs-CZ" sz="1800" dirty="0"/>
          </a:p>
          <a:p>
            <a:endParaRPr lang="cs-CZ" sz="19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/>
            <a:endParaRPr lang="cs-CZ" dirty="0"/>
          </a:p>
        </p:txBody>
      </p:sp>
      <p:pic>
        <p:nvPicPr>
          <p:cNvPr id="2050" name="Picture 2" descr="kjm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24098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rno_logo_vets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079463"/>
            <a:ext cx="1679854" cy="60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kjm_pruh_knihy_210mm_bez_opice_mens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146"/>
            <a:ext cx="9144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9144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9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Řízení knihovny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Zřizovatel</a:t>
            </a:r>
          </a:p>
          <a:p>
            <a:r>
              <a:rPr lang="cs-CZ" dirty="0" smtClean="0"/>
              <a:t>vztah organizace a zřizovatele zakotven:</a:t>
            </a:r>
          </a:p>
          <a:p>
            <a:r>
              <a:rPr lang="cs-CZ" dirty="0" smtClean="0"/>
              <a:t>Zřizovací listina</a:t>
            </a:r>
          </a:p>
          <a:p>
            <a:r>
              <a:rPr lang="cs-CZ" dirty="0" smtClean="0"/>
              <a:t>Zásady vztahu </a:t>
            </a:r>
          </a:p>
          <a:p>
            <a:r>
              <a:rPr lang="cs-CZ" dirty="0" smtClean="0"/>
              <a:t>Rozhodnutí RMB a ZMB</a:t>
            </a:r>
          </a:p>
          <a:p>
            <a:r>
              <a:rPr lang="cs-CZ" dirty="0" smtClean="0"/>
              <a:t>Metodické pokyny</a:t>
            </a:r>
          </a:p>
          <a:p>
            <a:r>
              <a:rPr lang="cs-CZ" dirty="0" smtClean="0"/>
              <a:t>( správní rady 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ZŘIZOVACÍ LISTINA</a:t>
            </a:r>
          </a:p>
          <a:p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http://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  <a:hlinkClick r:id="rId2"/>
              </a:rPr>
              <a:t>kjm.data.quonia.cz/z_listina.pdf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cs-CZ" dirty="0" smtClean="0"/>
              <a:t>Poslání </a:t>
            </a:r>
          </a:p>
          <a:p>
            <a:r>
              <a:rPr lang="cs-CZ" dirty="0" smtClean="0"/>
              <a:t>Historie organizace</a:t>
            </a:r>
          </a:p>
          <a:p>
            <a:r>
              <a:rPr lang="cs-CZ" dirty="0" smtClean="0"/>
              <a:t>Předmět činnosti</a:t>
            </a:r>
          </a:p>
          <a:p>
            <a:r>
              <a:rPr lang="cs-CZ" dirty="0" smtClean="0"/>
              <a:t>Postavení statutárního orgánu</a:t>
            </a:r>
          </a:p>
          <a:p>
            <a:r>
              <a:rPr lang="cs-CZ" dirty="0" smtClean="0"/>
              <a:t>Majetkové vztahy</a:t>
            </a:r>
            <a:endParaRPr lang="cs-CZ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Řízení </a:t>
            </a:r>
            <a:r>
              <a:rPr lang="cs-CZ" dirty="0"/>
              <a:t>knihovny v praxi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b="1" dirty="0" smtClean="0">
                <a:solidFill>
                  <a:schemeClr val="accent6">
                    <a:lumMod val="75000"/>
                  </a:schemeClr>
                </a:solidFill>
              </a:rPr>
              <a:t>ZŘIZOVACÍ LISTINA</a:t>
            </a:r>
            <a:endParaRPr lang="cs-CZ" sz="3400" dirty="0"/>
          </a:p>
          <a:p>
            <a:pPr lvl="0"/>
            <a:r>
              <a:rPr lang="cs-CZ" dirty="0" smtClean="0"/>
              <a:t>Hlavním </a:t>
            </a:r>
            <a:r>
              <a:rPr lang="cs-CZ" dirty="0"/>
              <a:t>účelem Knihovny je poskytování veřejných knihovnických, informačních,  vzdělávacích, kulturních, sociálních a dalších služeb způsobem, který zaručuje všem fyzickým a právnickým osobám rovný přístup k širokému spektru lidských znalostí, kulturním hodnotám a informacím, a to prostřednictvím svých fondů, informačních zdrojů i přístupem k veřejnému internetu. Umožňuje </a:t>
            </a:r>
            <a:r>
              <a:rPr lang="cs-CZ" b="1" dirty="0"/>
              <a:t>svobodnou výměnu informací </a:t>
            </a:r>
            <a:br>
              <a:rPr lang="cs-CZ" b="1" dirty="0"/>
            </a:br>
            <a:r>
              <a:rPr lang="cs-CZ" b="1" dirty="0"/>
              <a:t>a myšlenek ve  společnosti,  </a:t>
            </a:r>
          </a:p>
          <a:p>
            <a:endParaRPr lang="cs-CZ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endParaRPr lang="cs-CZ" dirty="0" smtClean="0"/>
          </a:p>
          <a:p>
            <a:pPr lvl="0"/>
            <a:endParaRPr lang="cs-CZ" dirty="0"/>
          </a:p>
          <a:p>
            <a:pPr lvl="0"/>
            <a:r>
              <a:rPr lang="cs-CZ" dirty="0" smtClean="0"/>
              <a:t>zároveň </a:t>
            </a:r>
            <a:r>
              <a:rPr lang="cs-CZ" dirty="0"/>
              <a:t>Knihovna respektuje </a:t>
            </a:r>
            <a:r>
              <a:rPr lang="cs-CZ" b="1" dirty="0"/>
              <a:t>právo každého na soukromí </a:t>
            </a:r>
            <a:br>
              <a:rPr lang="cs-CZ" b="1" dirty="0"/>
            </a:br>
            <a:r>
              <a:rPr lang="cs-CZ" b="1" dirty="0"/>
              <a:t>a nezávislé rozhodování. </a:t>
            </a:r>
            <a:endParaRPr lang="cs-CZ" b="1" dirty="0" smtClean="0"/>
          </a:p>
          <a:p>
            <a:pPr lvl="0"/>
            <a:r>
              <a:rPr lang="cs-CZ" b="1" dirty="0" smtClean="0"/>
              <a:t>Knihovna </a:t>
            </a:r>
            <a:r>
              <a:rPr lang="cs-CZ" b="1" dirty="0"/>
              <a:t>je součástí vzdělávací infrastruktury</a:t>
            </a:r>
            <a:r>
              <a:rPr lang="cs-CZ" b="1" dirty="0" smtClean="0"/>
              <a:t>,</a:t>
            </a:r>
          </a:p>
          <a:p>
            <a:r>
              <a:rPr lang="cs-CZ" b="1" dirty="0" smtClean="0"/>
              <a:t> </a:t>
            </a:r>
            <a:r>
              <a:rPr lang="cs-CZ" b="1" dirty="0"/>
              <a:t>rozvíjí komunitní aktivity, podporuje kulturní rozmanitost a sociální integraci</a:t>
            </a:r>
            <a:r>
              <a:rPr lang="cs-CZ" b="1" dirty="0" smtClean="0"/>
              <a:t>.</a:t>
            </a:r>
          </a:p>
          <a:p>
            <a:pPr lvl="0"/>
            <a:r>
              <a:rPr lang="cs-CZ" b="1" dirty="0" smtClean="0"/>
              <a:t> </a:t>
            </a:r>
            <a:r>
              <a:rPr lang="cs-CZ" b="1" dirty="0"/>
              <a:t>Knihovna provádí metodickou a výzkumnou činnost v oblastech svého působení; </a:t>
            </a:r>
            <a:endParaRPr lang="cs-CZ" b="1" dirty="0" smtClean="0"/>
          </a:p>
          <a:p>
            <a:pPr lvl="0"/>
            <a:r>
              <a:rPr lang="cs-CZ" b="1" dirty="0" smtClean="0"/>
              <a:t>podílí </a:t>
            </a:r>
            <a:r>
              <a:rPr lang="cs-CZ" b="1" dirty="0"/>
              <a:t>se na formovaní koncepce  veřejných knihovnických a informačních služeb v ČR. </a:t>
            </a:r>
          </a:p>
          <a:p>
            <a:endParaRPr lang="cs-CZ" b="1" dirty="0"/>
          </a:p>
        </p:txBody>
      </p:sp>
      <p:pic>
        <p:nvPicPr>
          <p:cNvPr id="8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296143" cy="41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18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Řízení </a:t>
            </a:r>
            <a:r>
              <a:rPr lang="cs-CZ" dirty="0"/>
              <a:t>knihovny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Popularizuje interaktivním a srozumitelným způsobem vědu a různorodé oblasti lidské činnosti, čímž vytváří předpoklady pro růst zájmu dětí a mladých lidí </a:t>
            </a:r>
            <a:br>
              <a:rPr lang="cs-CZ" dirty="0"/>
            </a:br>
            <a:r>
              <a:rPr lang="cs-CZ" dirty="0"/>
              <a:t>o studium všech oborů včetně přírodních, technických a humanitních;  </a:t>
            </a:r>
          </a:p>
          <a:p>
            <a:pPr lvl="0"/>
            <a:r>
              <a:rPr lang="cs-CZ" dirty="0"/>
              <a:t>Je místem </a:t>
            </a:r>
            <a:r>
              <a:rPr lang="cs-CZ" b="1" dirty="0"/>
              <a:t>praktické výuky zejména pro studenty Masarykovy univerzity,</a:t>
            </a:r>
            <a:r>
              <a:rPr lang="cs-CZ" dirty="0"/>
              <a:t> kdy přispívá ke zvyšování odborných znalostí a získání praktických zkušeností, čímž vytváří podmínky pro růst počtu studentů a kvality absolventů; 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b="1" dirty="0"/>
              <a:t>Realizuje vývoj a tvorbu didaktických nástrojů, interaktivních pomůcek, metodických a vzdělávacích databází, systémů dálkového vzdělávání, odborné, vzdělávací a popularizační aktivity pro vlastní </a:t>
            </a:r>
            <a:r>
              <a:rPr lang="cs-CZ" dirty="0"/>
              <a:t>potřebu i pro další organizace </a:t>
            </a:r>
            <a:br>
              <a:rPr lang="cs-CZ" dirty="0"/>
            </a:br>
            <a:r>
              <a:rPr lang="cs-CZ" dirty="0"/>
              <a:t>a jednotlivce; </a:t>
            </a:r>
            <a:endParaRPr lang="cs-CZ" dirty="0" smtClean="0"/>
          </a:p>
          <a:p>
            <a:r>
              <a:rPr lang="cs-CZ" dirty="0"/>
              <a:t>Pečuje o </a:t>
            </a:r>
            <a:r>
              <a:rPr lang="cs-CZ" b="1" dirty="0"/>
              <a:t>odborný růst a zvyšování kvalifikace svých zaměstnanců, organizuje výuku </a:t>
            </a:r>
            <a:r>
              <a:rPr lang="cs-CZ" dirty="0"/>
              <a:t>k soustavnému zvyšování jejich odborných kompetencí potřebných k plnění hlavního účelu a předmětu činnosti; 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296144" cy="41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7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Řízení </a:t>
            </a:r>
            <a:r>
              <a:rPr lang="cs-CZ" dirty="0"/>
              <a:t>knihovny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Organizuje a podílí se na pořádání kulturních, společenských a vzdělávacích akcích </a:t>
            </a:r>
            <a:r>
              <a:rPr lang="cs-CZ" b="1" dirty="0"/>
              <a:t>na pracovištích Knihovny i mimo ně</a:t>
            </a:r>
            <a:r>
              <a:rPr lang="cs-CZ" b="1" dirty="0" smtClean="0"/>
              <a:t>;</a:t>
            </a:r>
            <a:endParaRPr lang="cs-CZ" dirty="0" smtClean="0"/>
          </a:p>
          <a:p>
            <a:r>
              <a:rPr lang="cs-CZ" dirty="0"/>
              <a:t>Spolupracuje trvale za účelem </a:t>
            </a:r>
            <a:r>
              <a:rPr lang="cs-CZ" b="1" dirty="0"/>
              <a:t>zvýšení atraktivity a účinnosti své činnosti s</a:t>
            </a:r>
            <a:r>
              <a:rPr lang="cs-CZ" dirty="0"/>
              <a:t> kulturními institucemi, školami všech stupňů a dalšími vzdělávacími institucemi, volnočasovými centry, neziskovými organizacemi, státní správou a samosprávou jakož i dalšími fyzickými i právnickými osobami v tuzemsku i zahraničí;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cs-CZ" dirty="0"/>
              <a:t>Zabezpečuje propagaci předmětu své činnosti, </a:t>
            </a:r>
            <a:r>
              <a:rPr lang="cs-CZ" b="1" dirty="0"/>
              <a:t>včetně výroby, vydávání, prodeje, pronájmu a půjčování propagačních materiálů a programů v tuzemsku i zahraničí</a:t>
            </a:r>
            <a:r>
              <a:rPr lang="en-US" b="1" dirty="0" smtClean="0"/>
              <a:t>.</a:t>
            </a:r>
            <a:r>
              <a:rPr lang="cs-CZ" dirty="0"/>
              <a:t> </a:t>
            </a:r>
            <a:endParaRPr lang="cs-CZ" dirty="0" smtClean="0"/>
          </a:p>
          <a:p>
            <a:pPr lvl="0"/>
            <a:r>
              <a:rPr lang="cs-CZ" dirty="0" smtClean="0"/>
              <a:t>Provozuje </a:t>
            </a:r>
            <a:r>
              <a:rPr lang="cs-CZ" dirty="0"/>
              <a:t>prodej a předprodej vstupenek na akce zajišťované nebo spolupořádané Knihovnou</a:t>
            </a:r>
            <a:endParaRPr lang="cs-CZ" dirty="0" smtClean="0"/>
          </a:p>
          <a:p>
            <a:pPr lvl="0"/>
            <a:r>
              <a:rPr lang="cs-CZ" dirty="0"/>
              <a:t>Provádí činnosti související s udržením, zlepšením a modernizací pracovišť, rozvojem jejich struktury, zlepšováním organizace a inovacemi služeb, vše s cílem dosahovaní co nejvyšší kvality služeb pro veřejnost;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2"/>
            <a:ext cx="1296143" cy="41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Řízení </a:t>
            </a:r>
            <a:r>
              <a:rPr lang="cs-CZ" dirty="0"/>
              <a:t>knihovny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Zřizovatel povoluje Knihovně tyto okruhy doplňkové činnosti</a:t>
            </a:r>
            <a:r>
              <a:rPr lang="cs-CZ" b="1" dirty="0" smtClean="0"/>
              <a:t>:</a:t>
            </a:r>
          </a:p>
          <a:p>
            <a:endParaRPr lang="cs-CZ" b="1" dirty="0"/>
          </a:p>
          <a:p>
            <a:r>
              <a:rPr lang="cs-CZ" dirty="0"/>
              <a:t>Výroba, obchod a služby neuvedené v přílohách 1 až 3 živnostenského zákona</a:t>
            </a:r>
          </a:p>
          <a:p>
            <a:r>
              <a:rPr lang="cs-CZ" b="1" dirty="0"/>
              <a:t>Obory činnosti:</a:t>
            </a:r>
          </a:p>
          <a:p>
            <a:pPr lvl="0"/>
            <a:r>
              <a:rPr lang="cs-CZ" dirty="0"/>
              <a:t>velkoobchod a maloobchod;</a:t>
            </a:r>
          </a:p>
          <a:p>
            <a:pPr lvl="0"/>
            <a:r>
              <a:rPr lang="cs-CZ" dirty="0"/>
              <a:t>realitní činnost, správa a údržba nemovitostí; </a:t>
            </a:r>
          </a:p>
          <a:p>
            <a:pPr lvl="0"/>
            <a:r>
              <a:rPr lang="cs-CZ" dirty="0"/>
              <a:t>reklamní činnost, marketing, mediální zastoupení;</a:t>
            </a:r>
          </a:p>
          <a:p>
            <a:pPr lvl="0"/>
            <a:r>
              <a:rPr lang="cs-CZ" dirty="0"/>
              <a:t>fotografické služby;</a:t>
            </a:r>
          </a:p>
          <a:p>
            <a:pPr lvl="0"/>
            <a:r>
              <a:rPr lang="cs-CZ" dirty="0"/>
              <a:t>pronájem a půjčování věcí movitých;</a:t>
            </a:r>
          </a:p>
          <a:p>
            <a:pPr lvl="0"/>
            <a:r>
              <a:rPr lang="cs-CZ" dirty="0"/>
              <a:t>provozování kulturních, kulturně-vzdělávacích a zábavních zařízení, pořádání kulturních produkcí, zábav, výstav, veletrhů, přehlídek, prodejních a obdobných akcí;</a:t>
            </a:r>
          </a:p>
          <a:p>
            <a:pPr lvl="0"/>
            <a:r>
              <a:rPr lang="cs-CZ" dirty="0"/>
              <a:t>výroba, obchod a služby jinde nezařazené; </a:t>
            </a:r>
          </a:p>
          <a:p>
            <a:pPr lvl="0"/>
            <a:r>
              <a:rPr lang="cs-CZ" dirty="0"/>
              <a:t>vydavatelské činnosti, polygrafická výroba, knihařské, kartonážní, kopírovací práce.</a:t>
            </a:r>
          </a:p>
          <a:p>
            <a:pPr lvl="1"/>
            <a:r>
              <a:rPr lang="cs-CZ" dirty="0"/>
              <a:t>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1"/>
            <a:r>
              <a:rPr lang="cs-CZ" sz="1800" dirty="0"/>
              <a:t>Tyto činnosti nesmí narušovat plnění hlavního účelu </a:t>
            </a:r>
            <a:r>
              <a:rPr lang="cs-CZ" sz="1800" dirty="0" smtClean="0"/>
              <a:t>a předmětu </a:t>
            </a:r>
            <a:r>
              <a:rPr lang="cs-CZ" sz="1800" dirty="0"/>
              <a:t>činnosti Knihovny.</a:t>
            </a:r>
          </a:p>
          <a:p>
            <a:pPr lvl="1"/>
            <a:r>
              <a:rPr lang="cs-CZ" sz="1800" dirty="0"/>
              <a:t>Příjmy z doplňkové činnosti musí být odděleně účtovány a sledovány a podléhají dani         z příjmu. Doplňková činnost je realizována dle smluvních cen. </a:t>
            </a:r>
          </a:p>
          <a:p>
            <a:pPr lvl="1"/>
            <a:r>
              <a:rPr lang="cs-CZ" sz="1800" dirty="0"/>
              <a:t>Prostředky získané doplňkovou činností použije Knihovna pro financování hlavního účelu a předmětu své činnosti;</a:t>
            </a:r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4219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69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Řízení knihovny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ORGANIZAČNÍ STRUKTURA</a:t>
            </a:r>
          </a:p>
          <a:p>
            <a:pPr marL="0" indent="0">
              <a:buNone/>
            </a:pPr>
            <a:endParaRPr lang="cs-CZ" sz="9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sz="1800" dirty="0">
                <a:hlinkClick r:id="rId2"/>
              </a:rPr>
              <a:t>http://</a:t>
            </a:r>
            <a:r>
              <a:rPr lang="cs-CZ" sz="1800" dirty="0" smtClean="0">
                <a:hlinkClick r:id="rId2"/>
              </a:rPr>
              <a:t>kjm.data.quonia.cz/organizacni_schema_2014_pr.c.1a19.6</a:t>
            </a:r>
            <a:r>
              <a:rPr lang="cs-CZ" sz="1800" dirty="0">
                <a:hlinkClick r:id="rId2"/>
              </a:rPr>
              <a:t>..</a:t>
            </a:r>
            <a:r>
              <a:rPr lang="cs-CZ" sz="1800" dirty="0" smtClean="0">
                <a:hlinkClick r:id="rId2"/>
              </a:rPr>
              <a:t>pdf</a:t>
            </a:r>
            <a:r>
              <a:rPr lang="cs-CZ" sz="1800" dirty="0" smtClean="0"/>
              <a:t>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 smtClean="0"/>
              <a:t>Počet zaměstnanců: úvazky 131  ( včetně částečných úvazků)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 fyzických cca 150 ( pracovní poměr, jmenování , DPČ) </a:t>
            </a:r>
          </a:p>
          <a:p>
            <a:pPr marL="0" indent="0">
              <a:buNone/>
            </a:pPr>
            <a:r>
              <a:rPr lang="cs-CZ" sz="1800" dirty="0" smtClean="0"/>
              <a:t>Struktura pracovišť : ústřední knihovna se dvěma detašovanými pracovišti, depozitář</a:t>
            </a:r>
          </a:p>
          <a:p>
            <a:pPr marL="0" indent="0">
              <a:buNone/>
            </a:pPr>
            <a:r>
              <a:rPr lang="cs-CZ" sz="1800" dirty="0"/>
              <a:t> </a:t>
            </a:r>
            <a:r>
              <a:rPr lang="cs-CZ" sz="1800" dirty="0" smtClean="0"/>
              <a:t>                                   síť poboček - 31</a:t>
            </a:r>
            <a:endParaRPr lang="cs-CZ" sz="1800" dirty="0"/>
          </a:p>
          <a:p>
            <a:endParaRPr lang="cs-CZ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75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1979712" y="155679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</a:rPr>
              <a:t>             Organizační  </a:t>
            </a:r>
            <a:r>
              <a:rPr lang="cs-CZ" sz="2000" dirty="0">
                <a:solidFill>
                  <a:schemeClr val="accent6">
                    <a:lumMod val="75000"/>
                  </a:schemeClr>
                </a:solidFill>
              </a:rPr>
              <a:t>struktura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635178"/>
              </p:ext>
            </p:extLst>
          </p:nvPr>
        </p:nvGraphicFramePr>
        <p:xfrm>
          <a:off x="179388" y="333375"/>
          <a:ext cx="8661400" cy="611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Acrobat Document" r:id="rId3" imgW="8019889" imgH="5667195" progId="AcroExch.Document.11">
                  <p:embed/>
                </p:oleObj>
              </mc:Choice>
              <mc:Fallback>
                <p:oleObj name="Acrobat Document" r:id="rId3" imgW="8019889" imgH="566719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388" y="333375"/>
                        <a:ext cx="8661400" cy="6119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240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Řízení </a:t>
            </a:r>
            <a:r>
              <a:rPr lang="cs-CZ" dirty="0"/>
              <a:t>knihovny v praxi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600" dirty="0" smtClean="0">
                <a:solidFill>
                  <a:schemeClr val="accent6">
                    <a:lumMod val="75000"/>
                  </a:schemeClr>
                </a:solidFill>
              </a:rPr>
              <a:t>ORGANIZAČNÍ ŘÁD – STUPNĚ ŘÍZENÍ </a:t>
            </a:r>
          </a:p>
          <a:p>
            <a:endParaRPr lang="cs-CZ" b="1" dirty="0" smtClean="0"/>
          </a:p>
          <a:p>
            <a:r>
              <a:rPr lang="cs-CZ" b="1" dirty="0" smtClean="0"/>
              <a:t>Útvar </a:t>
            </a:r>
            <a:r>
              <a:rPr lang="cs-CZ" dirty="0"/>
              <a:t>*organizační jednotka KJM zahrnující okruhy činnosti spojené se službami KJM veřejnosti, s jejím odborným, ekonomickým, technickým a správním zabezpečením; dále se člení na oddělení a úseky, I. stupeň řízení </a:t>
            </a:r>
            <a:endParaRPr lang="cs-CZ" dirty="0" smtClean="0"/>
          </a:p>
          <a:p>
            <a:endParaRPr lang="cs-CZ" dirty="0"/>
          </a:p>
          <a:p>
            <a:r>
              <a:rPr lang="cs-CZ" b="1" dirty="0"/>
              <a:t>Oddělení </a:t>
            </a:r>
            <a:r>
              <a:rPr lang="cs-CZ" dirty="0"/>
              <a:t>(v útvaru služeb ústřední knihovny - knihovna) </a:t>
            </a:r>
          </a:p>
          <a:p>
            <a:r>
              <a:rPr lang="cs-CZ" dirty="0"/>
              <a:t>*organizační jednotka útvaru, jejíž působnost je zaměřena na specializovanou oblast činností, II. stupeň řízení </a:t>
            </a:r>
            <a:endParaRPr lang="cs-CZ" dirty="0" smtClean="0"/>
          </a:p>
          <a:p>
            <a:endParaRPr lang="cs-CZ" dirty="0"/>
          </a:p>
          <a:p>
            <a:r>
              <a:rPr lang="cs-CZ" b="1" dirty="0"/>
              <a:t>Úsek </a:t>
            </a:r>
            <a:r>
              <a:rPr lang="cs-CZ" dirty="0"/>
              <a:t>*organizační součást oddělení zodpovídající za vymezenou oblast činností, III. stupeň řízení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3800" dirty="0"/>
          </a:p>
        </p:txBody>
      </p:sp>
      <p:pic>
        <p:nvPicPr>
          <p:cNvPr id="7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3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Řízení </a:t>
            </a:r>
            <a:r>
              <a:rPr lang="cs-CZ" dirty="0"/>
              <a:t>knihovny v praxi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400" b="1" dirty="0">
                <a:solidFill>
                  <a:schemeClr val="accent6">
                    <a:lumMod val="75000"/>
                  </a:schemeClr>
                </a:solidFill>
              </a:rPr>
              <a:t>ORGANIZAČNÍ ŘÁD</a:t>
            </a:r>
            <a:endParaRPr lang="cs-CZ" sz="3400" b="1" dirty="0" smtClean="0"/>
          </a:p>
          <a:p>
            <a:pPr marL="0" indent="0">
              <a:buNone/>
            </a:pPr>
            <a:r>
              <a:rPr lang="cs-CZ" dirty="0" smtClean="0"/>
              <a:t>ředitel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vedoucí zaměstnanci</a:t>
            </a:r>
          </a:p>
          <a:p>
            <a:pPr marL="0" indent="0">
              <a:buNone/>
            </a:pPr>
            <a:r>
              <a:rPr lang="cs-CZ" dirty="0"/>
              <a:t>Řízení práce zaměstnanců </a:t>
            </a:r>
          </a:p>
          <a:p>
            <a:pPr marL="0" indent="0">
              <a:buNone/>
            </a:pPr>
            <a:r>
              <a:rPr lang="cs-CZ" dirty="0"/>
              <a:t>Kumulace funkcí v oblasti řízení </a:t>
            </a:r>
          </a:p>
          <a:p>
            <a:pPr marL="0" indent="0">
              <a:buNone/>
            </a:pPr>
            <a:r>
              <a:rPr lang="cs-CZ" dirty="0"/>
              <a:t>Zastupování zaměstnanců </a:t>
            </a:r>
          </a:p>
          <a:p>
            <a:pPr marL="0" indent="0">
              <a:buNone/>
            </a:pPr>
            <a:r>
              <a:rPr lang="cs-CZ" dirty="0"/>
              <a:t>Předávání funkcí </a:t>
            </a:r>
          </a:p>
          <a:p>
            <a:pPr marL="0" indent="0">
              <a:buNone/>
            </a:pPr>
            <a:r>
              <a:rPr lang="cs-CZ" dirty="0"/>
              <a:t>Zásady a principy řízení a kontroly v KJM </a:t>
            </a:r>
          </a:p>
          <a:p>
            <a:pPr marL="0" indent="0">
              <a:buNone/>
            </a:pPr>
            <a:r>
              <a:rPr lang="cs-CZ" dirty="0"/>
              <a:t>Porady </a:t>
            </a:r>
          </a:p>
          <a:p>
            <a:pPr marL="0" indent="0">
              <a:buNone/>
            </a:pPr>
            <a:r>
              <a:rPr lang="cs-CZ" b="1" dirty="0"/>
              <a:t>Poradní skupiny a komise </a:t>
            </a:r>
          </a:p>
          <a:p>
            <a:pPr marL="0" indent="0">
              <a:buNone/>
            </a:pPr>
            <a:r>
              <a:rPr lang="cs-CZ" dirty="0"/>
              <a:t>Soustava vnitřních organizačních norem </a:t>
            </a:r>
          </a:p>
          <a:p>
            <a:pPr marL="0" indent="0">
              <a:buNone/>
            </a:pPr>
            <a:r>
              <a:rPr lang="it-IT" b="1" dirty="0"/>
              <a:t>Metodické řízení a koordinace činnosti </a:t>
            </a:r>
            <a:endParaRPr lang="cs-CZ" b="1" dirty="0"/>
          </a:p>
          <a:p>
            <a:endParaRPr lang="cs-CZ" b="1" dirty="0"/>
          </a:p>
        </p:txBody>
      </p:sp>
      <p:pic>
        <p:nvPicPr>
          <p:cNvPr id="7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90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Řízení knihovny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INTERNÍ SMĚRNICE </a:t>
            </a:r>
          </a:p>
          <a:p>
            <a:r>
              <a:rPr lang="cs-CZ" dirty="0" smtClean="0"/>
              <a:t>PŘÍKAZ ŘEDITELE</a:t>
            </a:r>
          </a:p>
          <a:p>
            <a:r>
              <a:rPr lang="cs-CZ" dirty="0" smtClean="0"/>
              <a:t>SMĚRNICE</a:t>
            </a:r>
          </a:p>
          <a:p>
            <a:r>
              <a:rPr lang="cs-CZ" dirty="0" smtClean="0"/>
              <a:t>POKYN</a:t>
            </a:r>
          </a:p>
          <a:p>
            <a:endParaRPr lang="cs-CZ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Finanční kontrola</a:t>
            </a:r>
          </a:p>
          <a:p>
            <a:r>
              <a:rPr lang="cs-CZ" dirty="0"/>
              <a:t>Mapa rizik</a:t>
            </a:r>
          </a:p>
          <a:p>
            <a:endParaRPr lang="cs-CZ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8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Řízení knihovny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b="1" dirty="0" smtClean="0"/>
              <a:t>Úvodní zamyšlení: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     osobnost a  role manažera</a:t>
            </a:r>
          </a:p>
          <a:p>
            <a:r>
              <a:rPr lang="cs-CZ" b="1" dirty="0" smtClean="0"/>
              <a:t>Výběr z praxe – úvod do problematiky: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základní pojmy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Organizace, její poslání a struktura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   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LIDSKÉ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ZDROJE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MATERIÁLNÍ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ZDROJE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FINANČNÍ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ZDROJE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132856"/>
            <a:ext cx="4232545" cy="3584436"/>
          </a:xfrm>
        </p:spPr>
      </p:pic>
      <p:pic>
        <p:nvPicPr>
          <p:cNvPr id="4" name="Picture 2" descr="kjm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Řízení </a:t>
            </a:r>
            <a:r>
              <a:rPr lang="cs-CZ" dirty="0"/>
              <a:t>knihovny v praxi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Vnitřní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kontrolní systém </a:t>
            </a:r>
            <a:r>
              <a:rPr lang="cs-CZ" dirty="0" smtClean="0"/>
              <a:t>sestává </a:t>
            </a:r>
            <a:r>
              <a:rPr lang="cs-CZ" dirty="0"/>
              <a:t>z </a:t>
            </a:r>
            <a:endParaRPr lang="cs-CZ" dirty="0" smtClean="0"/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řídící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kontroly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interního auditu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b="1" dirty="0"/>
              <a:t>Řídící kontrola </a:t>
            </a:r>
            <a:r>
              <a:rPr lang="cs-CZ" dirty="0"/>
              <a:t>v KJM (podle zákona č. 320/2001 Sb., o finanční kontrole, v platném znění) je zaměřena především na: průkaznost použití finančních prostředků, správnost použití finančních prostředků a správnost zaúčtování. K výkonu řídící kontroly jsou stanovené funkce: </a:t>
            </a:r>
          </a:p>
          <a:p>
            <a:r>
              <a:rPr lang="cs-CZ" dirty="0"/>
              <a:t>příkazce operací, dle § 2, </a:t>
            </a:r>
            <a:r>
              <a:rPr lang="cs-CZ" dirty="0" err="1"/>
              <a:t>odst.a</a:t>
            </a:r>
            <a:r>
              <a:rPr lang="cs-CZ" dirty="0"/>
              <a:t>) </a:t>
            </a:r>
            <a:r>
              <a:rPr lang="cs-CZ" dirty="0" err="1"/>
              <a:t>Vyhl</a:t>
            </a:r>
            <a:r>
              <a:rPr lang="cs-CZ" dirty="0"/>
              <a:t>. MF 64/2002 Sb., je ředitelka organizace a vedoucí útvarů v rozsahu svých kompetencí kromě vedoucí útvaru ekonomicko-správního, </a:t>
            </a:r>
          </a:p>
          <a:p>
            <a:r>
              <a:rPr lang="cs-CZ" dirty="0"/>
              <a:t>správcem rozpočtu, dle § 2, </a:t>
            </a:r>
            <a:r>
              <a:rPr lang="cs-CZ" dirty="0" err="1"/>
              <a:t>odst.b</a:t>
            </a:r>
            <a:r>
              <a:rPr lang="cs-CZ" dirty="0"/>
              <a:t>) </a:t>
            </a:r>
            <a:r>
              <a:rPr lang="cs-CZ" dirty="0" err="1"/>
              <a:t>Vyhl</a:t>
            </a:r>
            <a:r>
              <a:rPr lang="cs-CZ" dirty="0"/>
              <a:t>. MF 64/2002 Sb., je vedoucí útvaru ekonomicko-správního, </a:t>
            </a:r>
          </a:p>
          <a:p>
            <a:r>
              <a:rPr lang="cs-CZ" dirty="0"/>
              <a:t>hlavním účetním, dle § 2, </a:t>
            </a:r>
            <a:r>
              <a:rPr lang="cs-CZ" dirty="0" err="1"/>
              <a:t>odst.c</a:t>
            </a:r>
            <a:r>
              <a:rPr lang="cs-CZ" dirty="0"/>
              <a:t>) </a:t>
            </a:r>
            <a:r>
              <a:rPr lang="cs-CZ" dirty="0" err="1"/>
              <a:t>Vyhl</a:t>
            </a:r>
            <a:r>
              <a:rPr lang="cs-CZ" dirty="0"/>
              <a:t>. MF 64/2002 Sb., je vedoucí ekonomického oddělení. </a:t>
            </a:r>
            <a:r>
              <a:rPr lang="cs-CZ" dirty="0" smtClean="0"/>
              <a:t>. 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54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Řízení </a:t>
            </a:r>
            <a:r>
              <a:rPr lang="cs-CZ" dirty="0"/>
              <a:t>knihovny v praxi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0" dirty="0" smtClean="0">
                <a:solidFill>
                  <a:schemeClr val="accent6">
                    <a:lumMod val="75000"/>
                  </a:schemeClr>
                </a:solidFill>
              </a:rPr>
              <a:t>MAPA RIZIK</a:t>
            </a:r>
            <a:endParaRPr lang="cs-CZ" b="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Právní oblast</a:t>
            </a:r>
          </a:p>
          <a:p>
            <a:r>
              <a:rPr lang="cs-CZ" dirty="0"/>
              <a:t>Lidský </a:t>
            </a:r>
            <a:r>
              <a:rPr lang="cs-CZ" dirty="0" smtClean="0"/>
              <a:t>faktor</a:t>
            </a:r>
          </a:p>
          <a:p>
            <a:r>
              <a:rPr lang="cs-CZ" dirty="0"/>
              <a:t>Personální </a:t>
            </a:r>
            <a:r>
              <a:rPr lang="cs-CZ" dirty="0" smtClean="0"/>
              <a:t>riziko</a:t>
            </a:r>
          </a:p>
          <a:p>
            <a:r>
              <a:rPr lang="cs-CZ" dirty="0"/>
              <a:t>Organizační a informační </a:t>
            </a:r>
            <a:r>
              <a:rPr lang="cs-CZ" dirty="0" smtClean="0"/>
              <a:t>riziko</a:t>
            </a:r>
          </a:p>
          <a:p>
            <a:r>
              <a:rPr lang="cs-CZ" dirty="0"/>
              <a:t>Provozní </a:t>
            </a:r>
            <a:r>
              <a:rPr lang="cs-CZ" dirty="0" smtClean="0"/>
              <a:t>riziko</a:t>
            </a:r>
          </a:p>
          <a:p>
            <a:r>
              <a:rPr lang="cs-CZ" dirty="0"/>
              <a:t>Rizika spojená s majetkem a </a:t>
            </a:r>
            <a:r>
              <a:rPr lang="cs-CZ" dirty="0" smtClean="0"/>
              <a:t>investicemi</a:t>
            </a:r>
          </a:p>
          <a:p>
            <a:r>
              <a:rPr lang="cs-CZ" dirty="0"/>
              <a:t>Ekonomická </a:t>
            </a:r>
            <a:r>
              <a:rPr lang="cs-CZ" dirty="0" smtClean="0"/>
              <a:t>rizika</a:t>
            </a:r>
          </a:p>
          <a:p>
            <a:r>
              <a:rPr lang="cs-CZ" dirty="0"/>
              <a:t>Dodavatelské </a:t>
            </a:r>
            <a:r>
              <a:rPr lang="cs-CZ" dirty="0" smtClean="0"/>
              <a:t>služby</a:t>
            </a:r>
          </a:p>
          <a:p>
            <a:r>
              <a:rPr lang="cs-CZ" dirty="0"/>
              <a:t>Ostatní rizika, nedostatky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13" name="Zástupný symbol pro obsah 1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06612736"/>
              </p:ext>
            </p:extLst>
          </p:nvPr>
        </p:nvGraphicFramePr>
        <p:xfrm>
          <a:off x="4499992" y="1844824"/>
          <a:ext cx="3970308" cy="33123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24"/>
                <a:gridCol w="1753832"/>
                <a:gridCol w="191097"/>
                <a:gridCol w="1809355"/>
              </a:tblGrid>
              <a:tr h="55206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Závažnost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Četnost</a:t>
                      </a:r>
                      <a:endParaRPr lang="cs-CZ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kritická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téměř jistá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</a:tr>
              <a:tr h="5520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velmi významná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pravděpodobná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</a:tr>
              <a:tr h="5520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významné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možná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</a:tr>
              <a:tr h="5520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drobná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nepravděpodobná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</a:tr>
              <a:tr h="55206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téměř neznatelná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téměř vyloučená</a:t>
                      </a:r>
                      <a:endParaRPr lang="cs-CZ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076" marR="47076" marT="0" marB="0" anchor="b"/>
                </a:tc>
              </a:tr>
            </a:tbl>
          </a:graphicData>
        </a:graphic>
      </p:graphicFrame>
      <p:pic>
        <p:nvPicPr>
          <p:cNvPr id="9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2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Řízení knihovny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LIDSKÉ ZDROJE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Pracovní týmy</a:t>
            </a:r>
          </a:p>
          <a:p>
            <a:r>
              <a:rPr lang="cs-CZ" dirty="0" smtClean="0"/>
              <a:t>Motivace, hodnocení, benefity</a:t>
            </a:r>
            <a:endParaRPr lang="cs-CZ" dirty="0"/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Slučování rodinného a pracovního života</a:t>
            </a:r>
          </a:p>
          <a:p>
            <a:r>
              <a:rPr lang="cs-CZ" dirty="0"/>
              <a:t>Kolektivní </a:t>
            </a:r>
            <a:r>
              <a:rPr lang="cs-CZ" dirty="0" smtClean="0"/>
              <a:t>smlouva</a:t>
            </a:r>
          </a:p>
          <a:p>
            <a:r>
              <a:rPr lang="cs-CZ" dirty="0" smtClean="0"/>
              <a:t>Firemní kultura</a:t>
            </a:r>
            <a:endParaRPr lang="cs-CZ" dirty="0"/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Kodex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zaměstnance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rofesní vzdělávání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Autorizovaná osoba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Kodex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Národní soustava povolání</a:t>
            </a:r>
          </a:p>
          <a:p>
            <a:r>
              <a:rPr lang="cs-CZ" sz="2600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http://katalog.nsp.cz/uvod.aspx</a:t>
            </a:r>
            <a:r>
              <a:rPr lang="cs-CZ" sz="2600" dirty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NKT – Národní katalog kvalifikací</a:t>
            </a:r>
          </a:p>
          <a:p>
            <a:r>
              <a:rPr lang="cs-CZ" sz="26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http://www.narodnikvalifikace.cz/</a:t>
            </a:r>
            <a:r>
              <a:rPr lang="cs-CZ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cs-CZ" sz="2600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http://www.vzdelavaniaprace.cz/</a:t>
            </a:r>
            <a:r>
              <a:rPr lang="cs-CZ" sz="26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zaměstnance</a:t>
            </a:r>
          </a:p>
        </p:txBody>
      </p:sp>
      <p:pic>
        <p:nvPicPr>
          <p:cNvPr id="7" name="Picture 2" descr="kjm_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4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Řízení knihovny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Firemní kultura</a:t>
            </a:r>
          </a:p>
          <a:p>
            <a:r>
              <a:rPr lang="cs-CZ" dirty="0" smtClean="0"/>
              <a:t>Chování organizace a lidí navenek i dovnitř</a:t>
            </a:r>
          </a:p>
          <a:p>
            <a:r>
              <a:rPr lang="cs-CZ" dirty="0" smtClean="0"/>
              <a:t>Vytvářena souborem mnoha prvků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Filozofie, poslání, vize, cíle, hodnotový systém, image organizace, komunikační styl,  interní vztahy, logo, design, </a:t>
            </a:r>
          </a:p>
          <a:p>
            <a:endParaRPr lang="cs-CZ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54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Řízení </a:t>
            </a:r>
            <a:r>
              <a:rPr lang="cs-CZ" dirty="0"/>
              <a:t>knihovny v praxi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KODEX  ETIKY ZAMĚSTNANCŮ</a:t>
            </a:r>
          </a:p>
          <a:p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kjm.data.quonia.cz/INTRANET/Dokumenty/kodex_zamestnance.pdf</a:t>
            </a:r>
            <a:endParaRPr lang="cs-CZ" dirty="0" smtClean="0"/>
          </a:p>
          <a:p>
            <a:r>
              <a:rPr lang="cs-CZ" dirty="0"/>
              <a:t>Účelem kodexu je podporovat žádoucí standardy chování zaměstnanců a </a:t>
            </a:r>
            <a:r>
              <a:rPr lang="cs-CZ" dirty="0" smtClean="0"/>
              <a:t>informovat veřejnost </a:t>
            </a:r>
            <a:r>
              <a:rPr lang="cs-CZ" dirty="0"/>
              <a:t>o chování, které je od zaměstnanců oprávněna očekávat.</a:t>
            </a:r>
          </a:p>
          <a:p>
            <a:r>
              <a:rPr lang="cs-CZ" b="1" dirty="0" smtClean="0"/>
              <a:t>Zásady </a:t>
            </a:r>
            <a:r>
              <a:rPr lang="cs-CZ" b="1" dirty="0"/>
              <a:t>ve vztahu ke klientovi</a:t>
            </a:r>
          </a:p>
          <a:p>
            <a:r>
              <a:rPr lang="cs-CZ" b="1" dirty="0" smtClean="0"/>
              <a:t>Zásady </a:t>
            </a:r>
            <a:r>
              <a:rPr lang="cs-CZ" b="1" dirty="0"/>
              <a:t>ve vztahu k zaměstnancům</a:t>
            </a:r>
          </a:p>
          <a:p>
            <a:r>
              <a:rPr lang="cs-CZ" b="1" dirty="0" smtClean="0"/>
              <a:t>Zásady kolegiality</a:t>
            </a:r>
          </a:p>
          <a:p>
            <a:r>
              <a:rPr lang="cs-CZ" b="1" dirty="0"/>
              <a:t>Zásady odbornosti a povolání</a:t>
            </a:r>
            <a:endParaRPr lang="cs-CZ" dirty="0"/>
          </a:p>
          <a:p>
            <a:endParaRPr lang="cs-CZ" dirty="0"/>
          </a:p>
        </p:txBody>
      </p:sp>
      <p:pic>
        <p:nvPicPr>
          <p:cNvPr id="7" name="Picture 2" descr="kjm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Řízení </a:t>
            </a:r>
            <a:r>
              <a:rPr lang="cs-CZ" dirty="0"/>
              <a:t>knihovny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>
                <a:hlinkClick r:id="rId2"/>
              </a:rPr>
              <a:t>http://</a:t>
            </a:r>
            <a:r>
              <a:rPr lang="cs-CZ" b="1" dirty="0" smtClean="0">
                <a:hlinkClick r:id="rId2"/>
              </a:rPr>
              <a:t>www.kjm.cz/prorodinneaktivity</a:t>
            </a:r>
            <a:endParaRPr lang="cs-CZ" b="1" dirty="0" smtClean="0"/>
          </a:p>
          <a:p>
            <a:r>
              <a:rPr lang="cs-CZ" u="sng" dirty="0" smtClean="0"/>
              <a:t>Firemní kultura</a:t>
            </a:r>
            <a:endParaRPr lang="cs-CZ" u="sng" dirty="0"/>
          </a:p>
          <a:p>
            <a:r>
              <a:rPr lang="cs-CZ" u="sng" dirty="0"/>
              <a:t>Pracovní </a:t>
            </a:r>
            <a:r>
              <a:rPr lang="cs-CZ" u="sng" dirty="0" smtClean="0"/>
              <a:t>doba</a:t>
            </a:r>
            <a:endParaRPr lang="cs-CZ" u="sng" dirty="0"/>
          </a:p>
          <a:p>
            <a:r>
              <a:rPr lang="cs-CZ" u="sng" dirty="0"/>
              <a:t>Rodičovství, mateřská a rodičovská dovolená a návrat do zaměstnání</a:t>
            </a:r>
            <a:r>
              <a:rPr lang="de-DE" u="sng" dirty="0"/>
              <a:t>	</a:t>
            </a:r>
            <a:endParaRPr lang="cs-CZ" u="sng" dirty="0"/>
          </a:p>
          <a:p>
            <a:r>
              <a:rPr lang="cs-CZ" u="sng" dirty="0"/>
              <a:t>Organizace </a:t>
            </a:r>
            <a:r>
              <a:rPr lang="cs-CZ" u="sng" dirty="0" smtClean="0"/>
              <a:t>práce</a:t>
            </a:r>
            <a:endParaRPr lang="cs-CZ" u="sng" dirty="0"/>
          </a:p>
          <a:p>
            <a:r>
              <a:rPr lang="cs-CZ" u="sng" dirty="0"/>
              <a:t>Pracovní </a:t>
            </a:r>
            <a:r>
              <a:rPr lang="cs-CZ" u="sng" dirty="0" smtClean="0"/>
              <a:t>místo</a:t>
            </a:r>
            <a:endParaRPr lang="cs-CZ" u="sng" dirty="0"/>
          </a:p>
          <a:p>
            <a:r>
              <a:rPr lang="cs-CZ" u="sng" dirty="0"/>
              <a:t>Informační a komunikační </a:t>
            </a:r>
            <a:r>
              <a:rPr lang="cs-CZ" u="sng" dirty="0" smtClean="0"/>
              <a:t>strategie</a:t>
            </a:r>
            <a:endParaRPr lang="cs-CZ" u="sng" dirty="0"/>
          </a:p>
          <a:p>
            <a:r>
              <a:rPr lang="cs-CZ" u="sng" dirty="0"/>
              <a:t>Kultura </a:t>
            </a:r>
            <a:r>
              <a:rPr lang="cs-CZ" u="sng" dirty="0" smtClean="0"/>
              <a:t>vedení</a:t>
            </a:r>
            <a:endParaRPr lang="cs-CZ" u="sng" dirty="0"/>
          </a:p>
          <a:p>
            <a:r>
              <a:rPr lang="cs-CZ" u="sng" dirty="0"/>
              <a:t>Personální </a:t>
            </a:r>
            <a:r>
              <a:rPr lang="cs-CZ" u="sng" dirty="0" smtClean="0"/>
              <a:t>rozvoj</a:t>
            </a:r>
          </a:p>
          <a:p>
            <a:r>
              <a:rPr lang="cs-CZ" u="sng" dirty="0" smtClean="0"/>
              <a:t>Finanční </a:t>
            </a:r>
            <a:r>
              <a:rPr lang="cs-CZ" u="sng" dirty="0"/>
              <a:t>a nefinanční </a:t>
            </a:r>
            <a:r>
              <a:rPr lang="cs-CZ" u="sng" dirty="0" smtClean="0"/>
              <a:t>výhody</a:t>
            </a:r>
          </a:p>
          <a:p>
            <a:r>
              <a:rPr lang="cs-CZ" u="sng" dirty="0" smtClean="0"/>
              <a:t>Služby </a:t>
            </a:r>
            <a:r>
              <a:rPr lang="cs-CZ" u="sng" dirty="0"/>
              <a:t>pro </a:t>
            </a:r>
            <a:r>
              <a:rPr lang="cs-CZ" u="sng" dirty="0" smtClean="0"/>
              <a:t>rodiny</a:t>
            </a:r>
            <a:endParaRPr lang="cs-CZ" dirty="0"/>
          </a:p>
        </p:txBody>
      </p:sp>
      <p:pic>
        <p:nvPicPr>
          <p:cNvPr id="4" name="Picture 2" descr="plný certifikát Rodina a zaměstnání">
            <a:hlinkClick r:id="rId3" tooltip="plný certifikát Rodina a zaměstnání 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77459"/>
            <a:ext cx="2304256" cy="314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udit rodina a změstnání">
            <a:hlinkClick r:id="rId5" tooltip="Audit rodina a zaměstnání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628800"/>
            <a:ext cx="13525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jm_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5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                </a:t>
            </a:r>
            <a:r>
              <a:rPr lang="cs-CZ" dirty="0"/>
              <a:t>Řízení knihovny v praxi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MAJETEK A NAKLÁDÁNÍ S NÍM</a:t>
            </a:r>
          </a:p>
          <a:p>
            <a:r>
              <a:rPr lang="cs-CZ" dirty="0" smtClean="0"/>
              <a:t>vymezen Zřizovací listinou :</a:t>
            </a:r>
          </a:p>
          <a:p>
            <a:pPr lvl="0"/>
            <a:r>
              <a:rPr lang="cs-CZ" dirty="0"/>
              <a:t>Statutární město Brno předává Knihovně k hospodaření v souladu s ustanoveními zákona č. 250/2000 Sb., o rozpočtových pravidlech územních rozpočtů, ve znění pozdějších předpisů (dále jen z. č. 250/2000 Sb.), následující majetek (dále jen svěřený majetek):</a:t>
            </a:r>
          </a:p>
          <a:p>
            <a:endParaRPr lang="cs-CZ" dirty="0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nemovitý</a:t>
            </a:r>
            <a:endParaRPr lang="cs-CZ" dirty="0"/>
          </a:p>
          <a:p>
            <a:r>
              <a:rPr lang="cs-CZ" dirty="0" smtClean="0"/>
              <a:t>movitý</a:t>
            </a:r>
            <a:endParaRPr lang="cs-CZ" dirty="0"/>
          </a:p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vše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, co knihovna nabývá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ve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prospěch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zřizovatele</a:t>
            </a:r>
            <a:endParaRPr lang="cs-CZ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dirty="0"/>
              <a:t>Svěřený majetek statutárního města Brna Knihovna vede v účetnictví a zajišťuje v souladu se zákonem č. 563/1991 Sb., o účetnictví, ve znění pozdějších předpisů (dále jen </a:t>
            </a:r>
            <a:br>
              <a:rPr lang="cs-CZ" dirty="0"/>
            </a:br>
            <a:r>
              <a:rPr lang="cs-CZ" dirty="0"/>
              <a:t>z. č. 563/1991 Sb.), provádění odpisů ze svěřeného majetku. </a:t>
            </a:r>
          </a:p>
          <a:p>
            <a:endParaRPr lang="cs-CZ" dirty="0"/>
          </a:p>
        </p:txBody>
      </p:sp>
      <p:pic>
        <p:nvPicPr>
          <p:cNvPr id="7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4219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7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                </a:t>
            </a:r>
            <a:r>
              <a:rPr lang="cs-CZ" dirty="0"/>
              <a:t>Řízení knihovny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Svěřený majetek statutárního města Brna Knihovna vede v účetnictví a zajišťuje v souladu se zákonem č. 563/1991 Sb., o účetnictví, ve znění pozdějších předpisů (dále jen </a:t>
            </a:r>
            <a:br>
              <a:rPr lang="cs-CZ" dirty="0"/>
            </a:br>
            <a:r>
              <a:rPr lang="cs-CZ" dirty="0"/>
              <a:t>z. č. 563/1991 Sb.), provádění odpisů ze svěřeného majetku.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Knihovna je povinna nakládat se svým knihovním fondem (zejm. vyřazovat knihovní dokumenty, chránit knihovní fond) v souladu s </a:t>
            </a:r>
            <a:r>
              <a:rPr lang="cs-CZ" dirty="0" err="1"/>
              <a:t>KnZ</a:t>
            </a:r>
            <a:r>
              <a:rPr lang="cs-CZ" dirty="0"/>
              <a:t> a vyhláškou Ministerstva kultury ČR č. 88/2002 Sb., k provedení </a:t>
            </a:r>
            <a:r>
              <a:rPr lang="cs-CZ" dirty="0" err="1"/>
              <a:t>KnZ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4219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34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                   </a:t>
            </a:r>
            <a:r>
              <a:rPr lang="cs-CZ" dirty="0"/>
              <a:t>Řízení knihovny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FINANČNÍ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ZDROJE :</a:t>
            </a:r>
          </a:p>
          <a:p>
            <a:r>
              <a:rPr lang="cs-CZ" dirty="0" smtClean="0"/>
              <a:t>příspěvek zřizovatele </a:t>
            </a:r>
          </a:p>
          <a:p>
            <a:r>
              <a:rPr lang="cs-CZ" dirty="0" smtClean="0"/>
              <a:t>vlastní příjmy z hlavní a vedlejší činnosti</a:t>
            </a:r>
          </a:p>
          <a:p>
            <a:r>
              <a:rPr lang="cs-CZ" dirty="0" smtClean="0"/>
              <a:t>ostatní zdroje ( dary, příspěvky městských částí, granty,  kraj – </a:t>
            </a:r>
            <a:r>
              <a:rPr lang="cs-CZ" dirty="0" smtClean="0"/>
              <a:t>regionální </a:t>
            </a:r>
            <a:r>
              <a:rPr lang="cs-CZ" dirty="0" smtClean="0"/>
              <a:t>funkce, zdroje EU aj. ) 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Plánovací proces: </a:t>
            </a:r>
          </a:p>
          <a:p>
            <a:r>
              <a:rPr lang="cs-CZ" dirty="0" smtClean="0"/>
              <a:t>záměry na rok XX</a:t>
            </a:r>
          </a:p>
          <a:p>
            <a:r>
              <a:rPr lang="cs-CZ" dirty="0" smtClean="0"/>
              <a:t>návrh ročního finančního plánu nákladů a výnosů</a:t>
            </a:r>
          </a:p>
          <a:p>
            <a:r>
              <a:rPr lang="cs-CZ" dirty="0" smtClean="0"/>
              <a:t>úpravy RFP</a:t>
            </a:r>
          </a:p>
          <a:p>
            <a:r>
              <a:rPr lang="cs-CZ" dirty="0" smtClean="0"/>
              <a:t>střednědobý plán</a:t>
            </a:r>
          </a:p>
          <a:p>
            <a:r>
              <a:rPr lang="cs-CZ" dirty="0" smtClean="0"/>
              <a:t>plnění plánu</a:t>
            </a:r>
          </a:p>
          <a:p>
            <a:r>
              <a:rPr lang="cs-CZ" dirty="0" smtClean="0"/>
              <a:t>návrh rozdělení zlepšeného hospodářského výsledku</a:t>
            </a:r>
          </a:p>
          <a:p>
            <a:r>
              <a:rPr lang="cs-CZ" dirty="0" smtClean="0"/>
              <a:t>fondy organizace</a:t>
            </a:r>
          </a:p>
          <a:p>
            <a:r>
              <a:rPr lang="cs-CZ" dirty="0" smtClean="0"/>
              <a:t>Investiční záměr</a:t>
            </a:r>
          </a:p>
          <a:p>
            <a:r>
              <a:rPr lang="cs-CZ" dirty="0" smtClean="0"/>
              <a:t>Plán </a:t>
            </a:r>
            <a:r>
              <a:rPr lang="cs-CZ" smtClean="0"/>
              <a:t>podávání projektů</a:t>
            </a:r>
            <a:endParaRPr lang="cs-CZ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4219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73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00469"/>
              </p:ext>
            </p:extLst>
          </p:nvPr>
        </p:nvGraphicFramePr>
        <p:xfrm>
          <a:off x="827584" y="251175"/>
          <a:ext cx="7560840" cy="660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List" r:id="rId3" imgW="12754043" imgH="11925210" progId="Excel.Sheet.8">
                  <p:embed/>
                </p:oleObj>
              </mc:Choice>
              <mc:Fallback>
                <p:oleObj name="List" r:id="rId3" imgW="12754043" imgH="1192521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251175"/>
                        <a:ext cx="7560840" cy="660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9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Řízení </a:t>
            </a:r>
            <a:r>
              <a:rPr lang="cs-CZ" dirty="0"/>
              <a:t>knihovny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  <a:ln>
            <a:solidFill>
              <a:schemeClr val="accent1"/>
            </a:solidFill>
          </a:ln>
        </p:spPr>
        <p:txBody>
          <a:bodyPr anchor="ctr">
            <a:normAutofit fontScale="70000" lnSpcReduction="20000"/>
          </a:bodyPr>
          <a:lstStyle/>
          <a:p>
            <a:r>
              <a:rPr lang="cs-CZ" sz="4600" b="1" dirty="0" smtClean="0"/>
              <a:t>Úvodní zamyšlení: </a:t>
            </a:r>
          </a:p>
          <a:p>
            <a:r>
              <a:rPr lang="cs-CZ" sz="4600" b="1" dirty="0"/>
              <a:t>Co nejvíce trápí manažery knihoven? </a:t>
            </a:r>
            <a:endParaRPr lang="cs-CZ" sz="4600" b="1" dirty="0" smtClean="0"/>
          </a:p>
          <a:p>
            <a:pPr marL="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Překvapivě </a:t>
            </a:r>
            <a:r>
              <a:rPr lang="cs-CZ" dirty="0"/>
              <a:t>zjišťuji, že skoro nic.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Zní </a:t>
            </a:r>
            <a:r>
              <a:rPr lang="cs-CZ" dirty="0"/>
              <a:t>to </a:t>
            </a:r>
            <a:r>
              <a:rPr lang="cs-CZ" dirty="0" smtClean="0"/>
              <a:t> paradoxně</a:t>
            </a:r>
            <a:r>
              <a:rPr lang="cs-CZ" dirty="0"/>
              <a:t>? Možná</a:t>
            </a:r>
            <a:r>
              <a:rPr lang="cs-CZ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/>
              <a:t>ale  protože jsem </a:t>
            </a:r>
            <a:r>
              <a:rPr lang="cs-CZ" dirty="0" smtClean="0"/>
              <a:t>bojovník</a:t>
            </a:r>
            <a:r>
              <a:rPr lang="cs-CZ" dirty="0"/>
              <a:t>, tak jsem zvyklá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 nestěžovat si</a:t>
            </a:r>
            <a:r>
              <a:rPr lang="cs-CZ" dirty="0" smtClean="0"/>
              <a:t>, </a:t>
            </a:r>
            <a:r>
              <a:rPr lang="cs-CZ" dirty="0"/>
              <a:t>ale </a:t>
            </a:r>
            <a:endParaRPr lang="cs-CZ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pracovat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, vydobývat, nevzdávat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se,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 sebehodnotit své kroky.</a:t>
            </a:r>
            <a:r>
              <a:rPr lang="cs-CZ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 Neupadat do sebeuspokojení.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Ale úspěch a pochvala potěší vždy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r>
              <a:rPr lang="cs-CZ" dirty="0" smtClean="0"/>
              <a:t>. 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dirty="0" smtClean="0"/>
              <a:t> </a:t>
            </a:r>
            <a:endParaRPr lang="cs-CZ" dirty="0"/>
          </a:p>
          <a:p>
            <a:endParaRPr lang="cs-CZ" dirty="0"/>
          </a:p>
        </p:txBody>
      </p:sp>
      <p:pic>
        <p:nvPicPr>
          <p:cNvPr id="4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4219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0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74693"/>
              </p:ext>
            </p:extLst>
          </p:nvPr>
        </p:nvGraphicFramePr>
        <p:xfrm>
          <a:off x="683568" y="416481"/>
          <a:ext cx="7776864" cy="624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List" r:id="rId3" imgW="11953943" imgH="9601200" progId="Excel.Sheet.8">
                  <p:embed/>
                </p:oleObj>
              </mc:Choice>
              <mc:Fallback>
                <p:oleObj name="List" r:id="rId3" imgW="11953943" imgH="96012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416481"/>
                        <a:ext cx="7776864" cy="6246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88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Řízení </a:t>
            </a:r>
            <a:r>
              <a:rPr lang="cs-CZ" dirty="0"/>
              <a:t>knihovny v praxi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b="1" i="1" dirty="0" smtClean="0"/>
          </a:p>
          <a:p>
            <a:r>
              <a:rPr lang="cs-CZ" b="1" i="1" dirty="0" smtClean="0"/>
              <a:t>Moje rada na závěr : </a:t>
            </a:r>
          </a:p>
          <a:p>
            <a:endParaRPr lang="cs-CZ" b="1" i="1" dirty="0" smtClean="0"/>
          </a:p>
          <a:p>
            <a:pPr marL="0" indent="0">
              <a:buNone/>
            </a:pPr>
            <a:r>
              <a:rPr lang="cs-CZ" b="1" i="1" dirty="0"/>
              <a:t> </a:t>
            </a:r>
            <a:r>
              <a:rPr lang="cs-CZ" b="1" i="1" dirty="0" smtClean="0"/>
              <a:t>   Buďte vždy připraveni. </a:t>
            </a:r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/>
              <a:t> </a:t>
            </a:r>
            <a:r>
              <a:rPr lang="cs-CZ" sz="1300" dirty="0" smtClean="0"/>
              <a:t>.                        aneb      .... co vše mne potkalo</a:t>
            </a:r>
          </a:p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b="1" i="1" dirty="0" smtClean="0"/>
              <a:t> </a:t>
            </a:r>
            <a:endParaRPr lang="cs-CZ" b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78" y="1600200"/>
            <a:ext cx="2778644" cy="4525963"/>
          </a:xfrm>
        </p:spPr>
      </p:pic>
      <p:pic>
        <p:nvPicPr>
          <p:cNvPr id="9" name="Picture 2" descr="kjm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7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i="1" dirty="0"/>
              <a:t>Moje motto: </a:t>
            </a:r>
          </a:p>
          <a:p>
            <a:r>
              <a:rPr lang="cs-CZ" b="1" i="1" dirty="0"/>
              <a:t>Knihovna – spolehlivý partner města a chytrý společník pro život – vloženou investici, </a:t>
            </a:r>
            <a:r>
              <a:rPr lang="cs-CZ" b="1" i="1" dirty="0" smtClean="0"/>
              <a:t>lásku a </a:t>
            </a:r>
            <a:r>
              <a:rPr lang="cs-CZ" b="1" i="1" dirty="0"/>
              <a:t>péči Brňanům mnohonásobně vrátí každý z </a:t>
            </a:r>
            <a:r>
              <a:rPr lang="cs-CZ" b="1" i="1" dirty="0" smtClean="0"/>
              <a:t> </a:t>
            </a:r>
            <a:r>
              <a:rPr lang="cs-CZ" b="1" i="1" dirty="0"/>
              <a:t>365 dnů v roce.©</a:t>
            </a:r>
            <a:endParaRPr lang="cs-CZ" b="1" dirty="0"/>
          </a:p>
          <a:p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81" y="1916832"/>
            <a:ext cx="4220119" cy="3732167"/>
          </a:xfrm>
        </p:spPr>
      </p:pic>
    </p:spTree>
    <p:extLst>
      <p:ext uri="{BB962C8B-B14F-4D97-AF65-F5344CB8AC3E}">
        <p14:creationId xmlns:p14="http://schemas.microsoft.com/office/powerpoint/2010/main" val="1042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                Řízení knihovny v praxi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DĚKUJI ZA VÁŠ ZÁJEM</a:t>
            </a:r>
          </a:p>
          <a:p>
            <a:endParaRPr lang="cs-CZ" dirty="0"/>
          </a:p>
          <a:p>
            <a:r>
              <a:rPr lang="cs-CZ" dirty="0" smtClean="0"/>
              <a:t>DOTAZY </a:t>
            </a:r>
          </a:p>
          <a:p>
            <a:endParaRPr lang="cs-CZ" dirty="0"/>
          </a:p>
          <a:p>
            <a:r>
              <a:rPr lang="cs-CZ" dirty="0" smtClean="0"/>
              <a:t>KONTAKT:</a:t>
            </a:r>
          </a:p>
          <a:p>
            <a:r>
              <a:rPr lang="cs-CZ" dirty="0" smtClean="0">
                <a:hlinkClick r:id="rId2"/>
              </a:rPr>
              <a:t>nivnicka@kjm.cz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\\file\users\Doc\Nivnicka\Obrázky\011k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431939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0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Řízení </a:t>
            </a:r>
            <a:r>
              <a:rPr lang="cs-CZ" dirty="0"/>
              <a:t>knihovny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cs-CZ" dirty="0" smtClean="0"/>
          </a:p>
          <a:p>
            <a:r>
              <a:rPr lang="cs-CZ" sz="9600" dirty="0" smtClean="0"/>
              <a:t>Pak </a:t>
            </a:r>
            <a:r>
              <a:rPr lang="cs-CZ" sz="9600" dirty="0"/>
              <a:t>se tedy naskýtá druhá </a:t>
            </a:r>
            <a:r>
              <a:rPr lang="cs-CZ" sz="9600" dirty="0" smtClean="0"/>
              <a:t>otázka </a:t>
            </a:r>
          </a:p>
          <a:p>
            <a:r>
              <a:rPr lang="cs-CZ" sz="9600" b="1" dirty="0" smtClean="0"/>
              <a:t>Co </a:t>
            </a:r>
            <a:r>
              <a:rPr lang="cs-CZ" sz="9600" b="1" dirty="0"/>
              <a:t>by mi v práci nejvíce pomohlo:  </a:t>
            </a:r>
            <a:endParaRPr lang="cs-CZ" sz="9600" b="1" dirty="0" smtClean="0"/>
          </a:p>
          <a:p>
            <a:pPr marL="0" indent="0">
              <a:buNone/>
            </a:pPr>
            <a:endParaRPr lang="cs-CZ" sz="2500" b="1" dirty="0"/>
          </a:p>
          <a:p>
            <a:r>
              <a:rPr lang="cs-CZ" sz="5500" dirty="0" smtClean="0"/>
              <a:t> </a:t>
            </a:r>
            <a:r>
              <a:rPr lang="cs-CZ" sz="5500" b="1" dirty="0"/>
              <a:t>celkově pro profesi - obor - působení knihoven </a:t>
            </a:r>
            <a:r>
              <a:rPr lang="cs-CZ" sz="5500" dirty="0"/>
              <a:t>: kdyby  si stát ( i zřizovatelé)  dostatečně uvědomoval, </a:t>
            </a:r>
            <a:r>
              <a:rPr lang="cs-CZ" sz="5500" dirty="0" smtClean="0"/>
              <a:t> jak </a:t>
            </a:r>
            <a:r>
              <a:rPr lang="cs-CZ" sz="5500" dirty="0"/>
              <a:t>silný potenciál zde v podobě knihoven má </a:t>
            </a:r>
            <a:r>
              <a:rPr lang="cs-CZ" sz="5500" dirty="0" smtClean="0"/>
              <a:t>vybudovaný </a:t>
            </a:r>
            <a:r>
              <a:rPr lang="cs-CZ" sz="5500" dirty="0"/>
              <a:t>a mnohem lépe ho využíval  - zejména v oblasti vzdělávání, celoživotního učení, </a:t>
            </a:r>
            <a:r>
              <a:rPr lang="cs-CZ" sz="5500" dirty="0" smtClean="0"/>
              <a:t>informací, </a:t>
            </a:r>
            <a:r>
              <a:rPr lang="cs-CZ" sz="5500" dirty="0"/>
              <a:t>sociální oblasti a toto zapracovával do svých koncepcí, tím také projektových možností  v oblasti kultury i mimo ni ( MK ČR, MPSV ČR, MŠMT ČR, </a:t>
            </a:r>
            <a:r>
              <a:rPr lang="cs-CZ" sz="5500" dirty="0" smtClean="0"/>
              <a:t>další </a:t>
            </a:r>
            <a:r>
              <a:rPr lang="cs-CZ" sz="5500" dirty="0"/>
              <a:t>) </a:t>
            </a:r>
            <a:r>
              <a:rPr lang="cs-CZ" sz="5500" dirty="0" smtClean="0"/>
              <a:t>.</a:t>
            </a:r>
            <a:endParaRPr lang="cs-CZ" sz="5500" dirty="0"/>
          </a:p>
        </p:txBody>
      </p:sp>
      <p:pic>
        <p:nvPicPr>
          <p:cNvPr id="4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80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Řízení knihovny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z="2800" dirty="0"/>
              <a:t>lepší finanční ohodnocení profese knihovník a dalších relevantních činností , dostatečný finanční prostor pro individuální ohodnocení ( ne pouze věkový automat) </a:t>
            </a:r>
          </a:p>
          <a:p>
            <a:r>
              <a:rPr lang="cs-CZ" sz="2800" dirty="0"/>
              <a:t>možnost pružně řešit potřebu nových  pracovních  pozic nebo možnost si  </a:t>
            </a:r>
            <a:r>
              <a:rPr lang="cs-CZ" sz="2800" dirty="0" err="1"/>
              <a:t>outsoursovat</a:t>
            </a:r>
            <a:r>
              <a:rPr lang="cs-CZ" sz="2800" dirty="0"/>
              <a:t> kvalitní služby  </a:t>
            </a:r>
          </a:p>
          <a:p>
            <a:r>
              <a:rPr lang="cs-CZ" sz="2800" dirty="0"/>
              <a:t> vyšší ochota některých  zaměstnanců dívat se na práci a rozvoj služeb  pohledem zákazníka - ne mne osobně  </a:t>
            </a:r>
          </a:p>
          <a:p>
            <a:r>
              <a:rPr lang="cs-CZ" sz="2800" dirty="0"/>
              <a:t> </a:t>
            </a:r>
            <a:r>
              <a:rPr lang="cs-CZ" sz="2800" dirty="0" err="1"/>
              <a:t>time</a:t>
            </a:r>
            <a:r>
              <a:rPr lang="cs-CZ" sz="2800" dirty="0"/>
              <a:t> management - lepší organizace vlastního času, stále nesprávný  poměr mezi časem věnovaným operativě a strategickým činnostem</a:t>
            </a:r>
          </a:p>
          <a:p>
            <a:endParaRPr lang="cs-CZ" dirty="0"/>
          </a:p>
        </p:txBody>
      </p:sp>
      <p:pic>
        <p:nvPicPr>
          <p:cNvPr id="4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64219"/>
            <a:ext cx="1213515" cy="38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8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Řízení knihovny v praxi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4100" b="1" dirty="0" smtClean="0">
                <a:solidFill>
                  <a:schemeClr val="accent3">
                    <a:lumMod val="50000"/>
                  </a:schemeClr>
                </a:solidFill>
              </a:rPr>
              <a:t>Základní pojmy:</a:t>
            </a:r>
          </a:p>
          <a:p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ORGANIZACE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cs-CZ" dirty="0" smtClean="0"/>
              <a:t>uskupení </a:t>
            </a:r>
          </a:p>
          <a:p>
            <a:pPr marL="0" indent="0">
              <a:buNone/>
            </a:pPr>
            <a:r>
              <a:rPr lang="cs-CZ" dirty="0" smtClean="0"/>
              <a:t>      lidí se společným cílem</a:t>
            </a:r>
          </a:p>
          <a:p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cs-CZ" dirty="0" smtClean="0"/>
              <a:t>proces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směřující k dosažení cílů </a:t>
            </a:r>
          </a:p>
          <a:p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MANAŽEŘI – </a:t>
            </a:r>
            <a:r>
              <a:rPr lang="cs-CZ" dirty="0" smtClean="0"/>
              <a:t>lidé řídící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proces, vytvářející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podmínky pro práci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ostatních pracovníků  </a:t>
            </a:r>
          </a:p>
          <a:p>
            <a:pPr marL="0" indent="0">
              <a:buNone/>
            </a:pP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ÚČELNOST – </a:t>
            </a:r>
            <a:r>
              <a:rPr lang="cs-CZ" dirty="0" smtClean="0"/>
              <a:t>dělat správné věci, konečný stav se co nejvíce přiblíží očekávanému cíli ( poměr mezi očekávaným cílem a dosaženým výsledkem)</a:t>
            </a:r>
            <a:endParaRPr lang="cs-CZ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EFEKTIVNOST- </a:t>
            </a:r>
            <a:r>
              <a:rPr lang="cs-CZ" dirty="0" smtClean="0"/>
              <a:t>dělat správné věci správným způsobem ( poměr mezi vstupem - nákladem a výstupem- efektem) </a:t>
            </a:r>
          </a:p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HOSPODÁRNOST- </a:t>
            </a:r>
            <a:r>
              <a:rPr lang="cs-CZ" dirty="0" smtClean="0"/>
              <a:t>požadovaná kvalita, minimalizace nákladů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Řízení knihovny v praxi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ORGANIZACE 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  A JEJÍ CÍLE :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- cíle  a poslání   </a:t>
            </a:r>
          </a:p>
          <a:p>
            <a:pPr marL="0" indent="0">
              <a:buNone/>
            </a:pPr>
            <a:r>
              <a:rPr lang="cs-CZ" dirty="0" smtClean="0"/>
              <a:t> spočívají v</a:t>
            </a:r>
            <a:r>
              <a:rPr lang="cs-CZ" dirty="0"/>
              <a:t> </a:t>
            </a:r>
            <a:r>
              <a:rPr lang="cs-CZ" dirty="0" smtClean="0"/>
              <a:t>jejím okolí – společenská poptávka, příležitosti, hrozby.</a:t>
            </a:r>
          </a:p>
          <a:p>
            <a:pPr marL="0" indent="0">
              <a:buNone/>
            </a:pPr>
            <a:r>
              <a:rPr lang="cs-CZ" dirty="0" smtClean="0"/>
              <a:t>Vždy by mělo jít o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- účelnou  a efektivní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reakci na požadavek (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podnět) okolí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 VNĚJŠÍ OKOLÍ – FAKTORY: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sociální ( životní styl a změny, demografické, etnické ....)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legislativní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ekonomické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/>
              <a:t> politické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dirty="0" smtClean="0"/>
              <a:t>technologické ( internet,  mobilní sítě,  sociální sítě, aj.)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</a:t>
            </a:r>
            <a:endParaRPr lang="cs-CZ" dirty="0"/>
          </a:p>
        </p:txBody>
      </p:sp>
      <p:pic>
        <p:nvPicPr>
          <p:cNvPr id="8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Řízení knihovny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ORGANIZACE:</a:t>
            </a:r>
            <a:r>
              <a:rPr lang="cs-CZ" b="1" dirty="0" smtClean="0"/>
              <a:t>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- otevřený a živý systém</a:t>
            </a:r>
          </a:p>
          <a:p>
            <a:pPr marL="0" indent="0">
              <a:buNone/>
            </a:pPr>
            <a:r>
              <a:rPr lang="cs-CZ" dirty="0" smtClean="0"/>
              <a:t>    - vnitřní zdroje k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naplnění cílů: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LIDSKÉ ZDROJE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     MATERIÁLNÍ ZDROJE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     FINANČNÍ ZDROJE</a:t>
            </a:r>
          </a:p>
          <a:p>
            <a:pPr marL="0" indent="0">
              <a:buNone/>
            </a:pP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      INFORMAČNÍ ZDROJE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Dosažení cílů je nutná: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neustálá interakce s   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okolím </a:t>
            </a:r>
          </a:p>
          <a:p>
            <a:pPr marL="0" indent="0">
              <a:buNone/>
            </a:pPr>
            <a:r>
              <a:rPr lang="cs-CZ" dirty="0" smtClean="0"/>
              <a:t>      a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práce s vnitřními zdroji. </a:t>
            </a:r>
          </a:p>
          <a:p>
            <a:pPr marL="0" indent="0">
              <a:buNone/>
            </a:pPr>
            <a:r>
              <a:rPr lang="cs-CZ" dirty="0" smtClean="0"/>
              <a:t>     </a:t>
            </a:r>
            <a:endParaRPr lang="cs-CZ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84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Řízení knihovny v praxi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552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ORGANIZACE: </a:t>
            </a:r>
          </a:p>
          <a:p>
            <a:r>
              <a:rPr lang="cs-CZ" dirty="0" smtClean="0"/>
              <a:t>Právní forma, Legislativa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řizovatel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Zřizovací listina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Organizační  struktura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Organizační řád</a:t>
            </a:r>
          </a:p>
          <a:p>
            <a:r>
              <a:rPr lang="cs-CZ" dirty="0" smtClean="0"/>
              <a:t>Pracovní řád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Interní směrnice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Lidské zdroje</a:t>
            </a:r>
          </a:p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Firemní kultura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sz="2400" dirty="0" smtClean="0">
              <a:hlinkClick r:id="rId2"/>
            </a:endParaRPr>
          </a:p>
          <a:p>
            <a:endParaRPr lang="cs-CZ" sz="2400" dirty="0">
              <a:hlinkClick r:id="rId2"/>
            </a:endParaRPr>
          </a:p>
          <a:p>
            <a:pPr marL="0" indent="0">
              <a:buNone/>
            </a:pPr>
            <a:endParaRPr lang="cs-CZ" sz="2400" dirty="0" smtClean="0">
              <a:hlinkClick r:id="rId2"/>
            </a:endParaRPr>
          </a:p>
          <a:p>
            <a:pPr marL="0" indent="0">
              <a:buNone/>
            </a:pPr>
            <a:r>
              <a:rPr lang="cs-CZ" sz="2400" dirty="0" smtClean="0">
                <a:hlinkClick r:id="rId2"/>
              </a:rPr>
              <a:t>http://www.kjm.cz/dokumenty</a:t>
            </a:r>
            <a:r>
              <a:rPr lang="cs-CZ" sz="2400" dirty="0" smtClean="0"/>
              <a:t> </a:t>
            </a:r>
            <a:endParaRPr lang="cs-CZ" sz="2400" dirty="0"/>
          </a:p>
        </p:txBody>
      </p:sp>
      <p:pic>
        <p:nvPicPr>
          <p:cNvPr id="5" name="Picture 2" descr="kjm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7571"/>
            <a:ext cx="1584175" cy="5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867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1525</Words>
  <Application>Microsoft Office PowerPoint</Application>
  <PresentationFormat>Předvádění na obrazovce (4:3)</PresentationFormat>
  <Paragraphs>337</Paragraphs>
  <Slides>33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MS Mincho</vt:lpstr>
      <vt:lpstr>Arial</vt:lpstr>
      <vt:lpstr>Calibri</vt:lpstr>
      <vt:lpstr>Times New Roman</vt:lpstr>
      <vt:lpstr>Wingdings</vt:lpstr>
      <vt:lpstr>Motiv systému Office</vt:lpstr>
      <vt:lpstr>Acrobat Document</vt:lpstr>
      <vt:lpstr>List</vt:lpstr>
      <vt:lpstr>Řízení knihovny v praxi</vt:lpstr>
      <vt:lpstr>            Řízení knihovny v praxi</vt:lpstr>
      <vt:lpstr>      Řízení knihovny v praxi</vt:lpstr>
      <vt:lpstr>     Řízení knihovny v praxi</vt:lpstr>
      <vt:lpstr>Řízení knihovny v praxi</vt:lpstr>
      <vt:lpstr>     Řízení knihovny v praxi</vt:lpstr>
      <vt:lpstr>    Řízení knihovny v praxi</vt:lpstr>
      <vt:lpstr>     Řízení knihovny v praxi</vt:lpstr>
      <vt:lpstr>       Řízení knihovny v praxi</vt:lpstr>
      <vt:lpstr>     Řízení knihovny v praxi</vt:lpstr>
      <vt:lpstr>     Řízení knihovny v praxi</vt:lpstr>
      <vt:lpstr>          Řízení knihovny v praxi</vt:lpstr>
      <vt:lpstr>       Řízení knihovny v praxi</vt:lpstr>
      <vt:lpstr>      Řízení knihovny v praxi</vt:lpstr>
      <vt:lpstr>     Řízení knihovny v praxi</vt:lpstr>
      <vt:lpstr>Prezentace aplikace PowerPoint</vt:lpstr>
      <vt:lpstr>      Řízení knihovny v praxi</vt:lpstr>
      <vt:lpstr>      Řízení knihovny v praxi</vt:lpstr>
      <vt:lpstr>     Řízení knihovny v praxi</vt:lpstr>
      <vt:lpstr>        Řízení knihovny v praxi</vt:lpstr>
      <vt:lpstr>       Řízení knihovny v praxi</vt:lpstr>
      <vt:lpstr>     Řízení knihovny v praxi</vt:lpstr>
      <vt:lpstr>     Řízení knihovny v praxi</vt:lpstr>
      <vt:lpstr>       Řízení knihovny v praxi</vt:lpstr>
      <vt:lpstr>             Řízení knihovny v praxi</vt:lpstr>
      <vt:lpstr>                 Řízení knihovny v praxi</vt:lpstr>
      <vt:lpstr>                 Řízení knihovny v praxi</vt:lpstr>
      <vt:lpstr>                   Řízení knihovny v praxi</vt:lpstr>
      <vt:lpstr>Prezentace aplikace PowerPoint</vt:lpstr>
      <vt:lpstr>Prezentace aplikace PowerPoint</vt:lpstr>
      <vt:lpstr>      Řízení knihovny v praxi</vt:lpstr>
      <vt:lpstr>Prezentace aplikace PowerPoint</vt:lpstr>
      <vt:lpstr>                Řízení knihovny v praxi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knihovny v praxi</dc:title>
  <dc:creator>PC</dc:creator>
  <cp:lastModifiedBy>Markéta Bočková</cp:lastModifiedBy>
  <cp:revision>53</cp:revision>
  <cp:lastPrinted>2015-10-14T16:34:24Z</cp:lastPrinted>
  <dcterms:created xsi:type="dcterms:W3CDTF">2014-11-26T05:44:20Z</dcterms:created>
  <dcterms:modified xsi:type="dcterms:W3CDTF">2015-10-16T15:59:08Z</dcterms:modified>
</cp:coreProperties>
</file>