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3" r:id="rId2"/>
    <p:sldId id="353" r:id="rId3"/>
    <p:sldId id="374" r:id="rId4"/>
    <p:sldId id="354" r:id="rId5"/>
    <p:sldId id="391" r:id="rId6"/>
    <p:sldId id="392" r:id="rId7"/>
    <p:sldId id="393" r:id="rId8"/>
    <p:sldId id="394" r:id="rId9"/>
    <p:sldId id="396" r:id="rId10"/>
    <p:sldId id="397" r:id="rId11"/>
    <p:sldId id="401" r:id="rId12"/>
    <p:sldId id="398" r:id="rId13"/>
    <p:sldId id="395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366" r:id="rId22"/>
    <p:sldId id="367" r:id="rId23"/>
    <p:sldId id="368" r:id="rId24"/>
    <p:sldId id="369" r:id="rId25"/>
    <p:sldId id="400" r:id="rId26"/>
    <p:sldId id="377" r:id="rId27"/>
    <p:sldId id="371" r:id="rId28"/>
    <p:sldId id="372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92F631-1930-4098-A7AD-04C970F7BB45}">
          <p14:sldIdLst>
            <p14:sldId id="333"/>
            <p14:sldId id="353"/>
            <p14:sldId id="374"/>
            <p14:sldId id="354"/>
            <p14:sldId id="391"/>
            <p14:sldId id="392"/>
            <p14:sldId id="393"/>
            <p14:sldId id="394"/>
            <p14:sldId id="396"/>
            <p14:sldId id="397"/>
            <p14:sldId id="401"/>
            <p14:sldId id="398"/>
            <p14:sldId id="395"/>
            <p14:sldId id="402"/>
            <p14:sldId id="403"/>
            <p14:sldId id="404"/>
            <p14:sldId id="405"/>
            <p14:sldId id="406"/>
            <p14:sldId id="407"/>
            <p14:sldId id="408"/>
            <p14:sldId id="366"/>
            <p14:sldId id="367"/>
            <p14:sldId id="368"/>
            <p14:sldId id="369"/>
            <p14:sldId id="400"/>
            <p14:sldId id="377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E0"/>
    <a:srgbClr val="EA4E48"/>
    <a:srgbClr val="DC1E35"/>
    <a:srgbClr val="EF5023"/>
    <a:srgbClr val="0071BA"/>
    <a:srgbClr val="E9F1D6"/>
    <a:srgbClr val="E4302A"/>
    <a:srgbClr val="0071B9"/>
    <a:srgbClr val="CE373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7097" autoAdjust="0"/>
  </p:normalViewPr>
  <p:slideViewPr>
    <p:cSldViewPr>
      <p:cViewPr varScale="1">
        <p:scale>
          <a:sx n="98" d="100"/>
          <a:sy n="98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naf\AppData\Local\Temp\MIS039_Pocet_registrovanych_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naf\AppData\Local\Temp\MIS044_Vstupy_zakazniku_do_knihovny_2014-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naf\AppData\Roaming\Microsoft\Excel\STATISTIKA_DOTAZU%20(version%201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[MIS039_Pocet_registrovanych_2014.xlsx]Tabulka!Kontingenční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Počet registrovaných</a:t>
            </a:r>
            <a:r>
              <a:rPr lang="cs-CZ" baseline="0" dirty="0" smtClean="0"/>
              <a:t>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Tabulka!$B$3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Tabulka!$A$4:$A$19</c:f>
              <c:strCache>
                <c:ptCount val="15"/>
                <c:pt idx="0">
                  <c:v>Policejní akademie ČR</c:v>
                </c:pt>
                <c:pt idx="1">
                  <c:v>Univerzita Tomáše Bati ve Zlíně</c:v>
                </c:pt>
                <c:pt idx="2">
                  <c:v>Vysoké školy báňské – Technické univerzity Ostrava (VŠB)</c:v>
                </c:pt>
                <c:pt idx="3">
                  <c:v>Vysoké učení technické v Brně (VUT)</c:v>
                </c:pt>
                <c:pt idx="4">
                  <c:v>Technická univerzita v Liberci (TU)</c:v>
                </c:pt>
                <c:pt idx="5">
                  <c:v>Masarykova univerzita Brno (MU)</c:v>
                </c:pt>
                <c:pt idx="6">
                  <c:v>Zahraniční univerzita</c:v>
                </c:pt>
                <c:pt idx="7">
                  <c:v>Střední škola</c:v>
                </c:pt>
                <c:pt idx="8">
                  <c:v>Vysoká škola ekonomická v Praze (VŠE)</c:v>
                </c:pt>
                <c:pt idx="9">
                  <c:v>Ostatní VŠ</c:v>
                </c:pt>
                <c:pt idx="10">
                  <c:v>VŠCHT</c:v>
                </c:pt>
                <c:pt idx="11">
                  <c:v>Česká zemědělská univerzita v Praze (ČZU)</c:v>
                </c:pt>
                <c:pt idx="12">
                  <c:v>Univerzita Karlova v Praze (UK)</c:v>
                </c:pt>
                <c:pt idx="13">
                  <c:v>ČVUT</c:v>
                </c:pt>
                <c:pt idx="14">
                  <c:v>(Neurčeno)</c:v>
                </c:pt>
              </c:strCache>
            </c:strRef>
          </c:cat>
          <c:val>
            <c:numRef>
              <c:f>Tabulka!$B$4:$B$19</c:f>
              <c:numCache>
                <c:formatCode>General</c:formatCode>
                <c:ptCount val="15"/>
                <c:pt idx="0">
                  <c:v>8</c:v>
                </c:pt>
                <c:pt idx="1">
                  <c:v>13</c:v>
                </c:pt>
                <c:pt idx="2">
                  <c:v>16</c:v>
                </c:pt>
                <c:pt idx="3">
                  <c:v>44</c:v>
                </c:pt>
                <c:pt idx="4">
                  <c:v>45</c:v>
                </c:pt>
                <c:pt idx="5">
                  <c:v>59</c:v>
                </c:pt>
                <c:pt idx="6">
                  <c:v>118</c:v>
                </c:pt>
                <c:pt idx="7">
                  <c:v>508</c:v>
                </c:pt>
                <c:pt idx="8">
                  <c:v>671</c:v>
                </c:pt>
                <c:pt idx="9">
                  <c:v>1402</c:v>
                </c:pt>
                <c:pt idx="10">
                  <c:v>2525</c:v>
                </c:pt>
                <c:pt idx="11">
                  <c:v>2787</c:v>
                </c:pt>
                <c:pt idx="12">
                  <c:v>2937</c:v>
                </c:pt>
                <c:pt idx="13">
                  <c:v>7505</c:v>
                </c:pt>
                <c:pt idx="14">
                  <c:v>8011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76848"/>
        <c:axId val="158876288"/>
      </c:barChart>
      <c:valAx>
        <c:axId val="15887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876848"/>
        <c:crosses val="autoZero"/>
        <c:crossBetween val="between"/>
      </c:valAx>
      <c:catAx>
        <c:axId val="15887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876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Dotazy</a:t>
            </a:r>
            <a:r>
              <a:rPr lang="cs-CZ" baseline="0" dirty="0" smtClean="0"/>
              <a:t> - vyhledávání </a:t>
            </a:r>
            <a:r>
              <a:rPr lang="cs-CZ" baseline="0" dirty="0"/>
              <a:t>2014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A3DAFB94-3B0D-4D12-92D9-C038B9AC733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A126EF8-1287-406B-B0F3-290D21C079F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'[STATISTIKA_DOTAZU - 2014_UZAVRENA.xlsx]Vyhodnoceni'!$A$17:$A$24</c:f>
              <c:strCache>
                <c:ptCount val="8"/>
                <c:pt idx="0">
                  <c:v>Registra </c:v>
                </c:pt>
                <c:pt idx="1">
                  <c:v>Informace</c:v>
                </c:pt>
                <c:pt idx="2">
                  <c:v>Centrální pult</c:v>
                </c:pt>
                <c:pt idx="3">
                  <c:v>Studovna časopisů</c:v>
                </c:pt>
                <c:pt idx="4">
                  <c:v>3. NP</c:v>
                </c:pt>
                <c:pt idx="5">
                  <c:v>4. NP</c:v>
                </c:pt>
                <c:pt idx="6">
                  <c:v>5. NP</c:v>
                </c:pt>
                <c:pt idx="7">
                  <c:v>6. NP</c:v>
                </c:pt>
              </c:strCache>
            </c:strRef>
          </c:cat>
          <c:val>
            <c:numRef>
              <c:f>'[STATISTIKA_DOTAZU - 2014_UZAVRENA.xlsx]Vyhodnoceni'!$B$17:$B$24</c:f>
              <c:numCache>
                <c:formatCode>General</c:formatCode>
                <c:ptCount val="8"/>
                <c:pt idx="0">
                  <c:v>554</c:v>
                </c:pt>
                <c:pt idx="1">
                  <c:v>970</c:v>
                </c:pt>
                <c:pt idx="2">
                  <c:v>2016</c:v>
                </c:pt>
                <c:pt idx="3">
                  <c:v>931</c:v>
                </c:pt>
                <c:pt idx="4">
                  <c:v>378</c:v>
                </c:pt>
                <c:pt idx="5">
                  <c:v>360</c:v>
                </c:pt>
                <c:pt idx="6">
                  <c:v>401</c:v>
                </c:pt>
                <c:pt idx="7">
                  <c:v>229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8921456"/>
        <c:axId val="168922016"/>
      </c:barChart>
      <c:catAx>
        <c:axId val="1689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922016"/>
        <c:crosses val="autoZero"/>
        <c:auto val="1"/>
        <c:lblAlgn val="ctr"/>
        <c:lblOffset val="100"/>
        <c:noMultiLvlLbl val="0"/>
      </c:catAx>
      <c:valAx>
        <c:axId val="16892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dotazů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9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[MIS039_Pocet_registrovanych_2014.xlsx]Tabulka!Kontingenční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Počet</a:t>
            </a:r>
            <a:r>
              <a:rPr lang="cs-CZ" baseline="0" dirty="0" smtClean="0"/>
              <a:t> registrovaných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Tabulka!$B$3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Tabulka!$A$4:$A$7</c:f>
              <c:strCache>
                <c:ptCount val="3"/>
                <c:pt idx="0">
                  <c:v>(Neurčeno)</c:v>
                </c:pt>
                <c:pt idx="1">
                  <c:v>cizinec</c:v>
                </c:pt>
                <c:pt idx="2">
                  <c:v>ČR</c:v>
                </c:pt>
              </c:strCache>
            </c:strRef>
          </c:cat>
          <c:val>
            <c:numRef>
              <c:f>Tabulka!$B$4:$B$7</c:f>
              <c:numCache>
                <c:formatCode>General</c:formatCode>
                <c:ptCount val="3"/>
                <c:pt idx="0">
                  <c:v>22</c:v>
                </c:pt>
                <c:pt idx="1">
                  <c:v>6247</c:v>
                </c:pt>
                <c:pt idx="2">
                  <c:v>20380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[MIS039_Pocet_registrovanych_2014.xlsx]Tabulka!Kontingenční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Počet</a:t>
            </a:r>
            <a:r>
              <a:rPr lang="cs-CZ" baseline="0" dirty="0" smtClean="0"/>
              <a:t> registrovaných 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dLbl>
          <c:idx val="0"/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Tabulka!$B$3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Ostatní</a:t>
                    </a:r>
                    <a:r>
                      <a:rPr lang="en-US" baseline="0" smtClean="0"/>
                      <a:t>; </a:t>
                    </a:r>
                    <a:fld id="{87C03A34-7E45-4681-BF6A-B83AB44F0272}" type="VALUE">
                      <a:rPr lang="en-US" baseline="0"/>
                      <a:pPr/>
                      <a:t>[HODNOTA]</a:t>
                    </a:fld>
                    <a:r>
                      <a:rPr lang="en-US" baseline="0" dirty="0"/>
                      <a:t>; </a:t>
                    </a:r>
                    <a:fld id="{CEE0F100-C579-49F3-B6A0-03CE0BB7A0D2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Student</a:t>
                    </a:r>
                    <a:r>
                      <a:rPr lang="en-US" baseline="0" smtClean="0"/>
                      <a:t>; </a:t>
                    </a:r>
                    <a:fld id="{C69895A9-1540-466F-90FA-0C65D57323CA}" type="VALUE">
                      <a:rPr lang="en-US" baseline="0"/>
                      <a:pPr/>
                      <a:t>[HODNOTA]</a:t>
                    </a:fld>
                    <a:r>
                      <a:rPr lang="en-US" baseline="0" dirty="0"/>
                      <a:t>; </a:t>
                    </a:r>
                    <a:fld id="{9CF0BAB6-9B34-464C-92F8-280CE773AEE6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Tabulka!$A$4:$A$6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Tabulka!$B$4:$B$6</c:f>
              <c:numCache>
                <c:formatCode>General</c:formatCode>
                <c:ptCount val="2"/>
                <c:pt idx="0">
                  <c:v>5308</c:v>
                </c:pt>
                <c:pt idx="1">
                  <c:v>21341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[MIS044_Vstupy_zakazniku_do_knihovny_2014-1.xlsx]List2!Kontingenční tabulka 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</a:t>
            </a:r>
            <a:r>
              <a:rPr lang="cs-CZ" baseline="0" dirty="0"/>
              <a:t> vstupů </a:t>
            </a:r>
            <a:r>
              <a:rPr lang="cs-CZ" baseline="0" dirty="0" smtClean="0"/>
              <a:t>na kartu </a:t>
            </a:r>
            <a:r>
              <a:rPr lang="cs-CZ" baseline="0" dirty="0"/>
              <a:t>2014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List2!$B$4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List2!$A$5:$A$17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List2!$B$5:$B$17</c:f>
              <c:numCache>
                <c:formatCode>General</c:formatCode>
                <c:ptCount val="12"/>
                <c:pt idx="0">
                  <c:v>48214</c:v>
                </c:pt>
                <c:pt idx="1">
                  <c:v>32884</c:v>
                </c:pt>
                <c:pt idx="2">
                  <c:v>39508</c:v>
                </c:pt>
                <c:pt idx="3">
                  <c:v>43066</c:v>
                </c:pt>
                <c:pt idx="4">
                  <c:v>48970</c:v>
                </c:pt>
                <c:pt idx="5">
                  <c:v>38922</c:v>
                </c:pt>
                <c:pt idx="6">
                  <c:v>7692</c:v>
                </c:pt>
                <c:pt idx="7">
                  <c:v>8238</c:v>
                </c:pt>
                <c:pt idx="8">
                  <c:v>25747</c:v>
                </c:pt>
                <c:pt idx="9">
                  <c:v>45708</c:v>
                </c:pt>
                <c:pt idx="10">
                  <c:v>37551</c:v>
                </c:pt>
                <c:pt idx="11">
                  <c:v>32958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2813904"/>
        <c:axId val="162814464"/>
      </c:lineChart>
      <c:catAx>
        <c:axId val="16281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814464"/>
        <c:crosses val="autoZero"/>
        <c:auto val="1"/>
        <c:lblAlgn val="ctr"/>
        <c:lblOffset val="100"/>
        <c:noMultiLvlLbl val="0"/>
      </c:catAx>
      <c:valAx>
        <c:axId val="16281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81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[MIS044_Vstupy_zakazniku_do_knihovny_2014-1.xlsx]List2!Kontingenční tabulka 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</a:t>
            </a:r>
            <a:r>
              <a:rPr lang="cs-CZ" baseline="0" dirty="0"/>
              <a:t> vstupů </a:t>
            </a:r>
            <a:r>
              <a:rPr lang="cs-CZ" baseline="0" dirty="0" smtClean="0"/>
              <a:t> na kartu 2014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List2!$B$4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List2!$A$5:$A$25</c:f>
              <c:strCach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strCache>
            </c:strRef>
          </c:cat>
          <c:val>
            <c:numRef>
              <c:f>List2!$B$5:$B$25</c:f>
              <c:numCache>
                <c:formatCode>General</c:formatCode>
                <c:ptCount val="20"/>
                <c:pt idx="0">
                  <c:v>123</c:v>
                </c:pt>
                <c:pt idx="1">
                  <c:v>40</c:v>
                </c:pt>
                <c:pt idx="2">
                  <c:v>1</c:v>
                </c:pt>
                <c:pt idx="3">
                  <c:v>33</c:v>
                </c:pt>
                <c:pt idx="4">
                  <c:v>18172</c:v>
                </c:pt>
                <c:pt idx="5">
                  <c:v>32320</c:v>
                </c:pt>
                <c:pt idx="6">
                  <c:v>44316</c:v>
                </c:pt>
                <c:pt idx="7">
                  <c:v>43393</c:v>
                </c:pt>
                <c:pt idx="8">
                  <c:v>51997</c:v>
                </c:pt>
                <c:pt idx="9">
                  <c:v>50459</c:v>
                </c:pt>
                <c:pt idx="10">
                  <c:v>46028</c:v>
                </c:pt>
                <c:pt idx="11">
                  <c:v>35131</c:v>
                </c:pt>
                <c:pt idx="12">
                  <c:v>28521</c:v>
                </c:pt>
                <c:pt idx="13">
                  <c:v>22200</c:v>
                </c:pt>
                <c:pt idx="14">
                  <c:v>16141</c:v>
                </c:pt>
                <c:pt idx="15">
                  <c:v>11355</c:v>
                </c:pt>
                <c:pt idx="16">
                  <c:v>6193</c:v>
                </c:pt>
                <c:pt idx="17">
                  <c:v>2364</c:v>
                </c:pt>
                <c:pt idx="18">
                  <c:v>464</c:v>
                </c:pt>
                <c:pt idx="19">
                  <c:v>207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816704"/>
        <c:axId val="162817264"/>
      </c:lineChart>
      <c:catAx>
        <c:axId val="1628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817264"/>
        <c:crosses val="autoZero"/>
        <c:auto val="1"/>
        <c:lblAlgn val="ctr"/>
        <c:lblOffset val="100"/>
        <c:noMultiLvlLbl val="0"/>
      </c:catAx>
      <c:valAx>
        <c:axId val="16281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81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Fyzické</a:t>
            </a:r>
            <a:r>
              <a:rPr lang="cs-CZ" baseline="0"/>
              <a:t> návštěvy 2014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446981627296587"/>
          <c:y val="0.18097222222222226"/>
          <c:w val="0.85219685039370074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'[MIS044_Vstupy_zakazniku_do_knihovny_2014-1.xlsx]List2'!$B$19</c:f>
              <c:strCache>
                <c:ptCount val="1"/>
                <c:pt idx="0">
                  <c:v>Veřejná část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'[MIS044_Vstupy_zakazniku_do_knihovny_2014-1.xlsx]List2'!$A$20:$A$25</c:f>
              <c:strCache>
                <c:ptCount val="6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Čtvrtek</c:v>
                </c:pt>
                <c:pt idx="4">
                  <c:v>Pátek</c:v>
                </c:pt>
                <c:pt idx="5">
                  <c:v>Sobota</c:v>
                </c:pt>
              </c:strCache>
            </c:strRef>
          </c:cat>
          <c:val>
            <c:numRef>
              <c:f>'[MIS044_Vstupy_zakazniku_do_knihovny_2014-1.xlsx]List2'!$B$20:$B$25</c:f>
              <c:numCache>
                <c:formatCode>General</c:formatCode>
                <c:ptCount val="6"/>
                <c:pt idx="0">
                  <c:v>84870</c:v>
                </c:pt>
                <c:pt idx="1">
                  <c:v>92963</c:v>
                </c:pt>
                <c:pt idx="2">
                  <c:v>86450</c:v>
                </c:pt>
                <c:pt idx="3">
                  <c:v>75677</c:v>
                </c:pt>
                <c:pt idx="4">
                  <c:v>51442</c:v>
                </c:pt>
                <c:pt idx="5">
                  <c:v>18056</c:v>
                </c:pt>
              </c:numCache>
            </c:numRef>
          </c:val>
        </c:ser>
        <c:ser>
          <c:idx val="1"/>
          <c:order val="1"/>
          <c:tx>
            <c:strRef>
              <c:f>'[MIS044_Vstupy_zakazniku_do_knihovny_2014-1.xlsx]List2'!$C$19</c:f>
              <c:strCache>
                <c:ptCount val="1"/>
                <c:pt idx="0">
                  <c:v>Vyvol. Sys.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'[MIS044_Vstupy_zakazniku_do_knihovny_2014-1.xlsx]List2'!$A$20:$A$25</c:f>
              <c:strCache>
                <c:ptCount val="6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Čtvrtek</c:v>
                </c:pt>
                <c:pt idx="4">
                  <c:v>Pátek</c:v>
                </c:pt>
                <c:pt idx="5">
                  <c:v>Sobota</c:v>
                </c:pt>
              </c:strCache>
            </c:strRef>
          </c:cat>
          <c:val>
            <c:numRef>
              <c:f>'[MIS044_Vstupy_zakazniku_do_knihovny_2014-1.xlsx]List2'!$C$20:$C$25</c:f>
              <c:numCache>
                <c:formatCode>General</c:formatCode>
                <c:ptCount val="6"/>
                <c:pt idx="0">
                  <c:v>17355</c:v>
                </c:pt>
                <c:pt idx="1">
                  <c:v>19936</c:v>
                </c:pt>
                <c:pt idx="2">
                  <c:v>16922</c:v>
                </c:pt>
                <c:pt idx="3">
                  <c:v>16697</c:v>
                </c:pt>
                <c:pt idx="4">
                  <c:v>13466</c:v>
                </c:pt>
                <c:pt idx="5">
                  <c:v>7686</c:v>
                </c:pt>
              </c:numCache>
            </c:numRef>
          </c:val>
        </c:ser>
        <c:ser>
          <c:idx val="2"/>
          <c:order val="2"/>
          <c:tx>
            <c:strRef>
              <c:f>'[MIS044_Vstupy_zakazniku_do_knihovny_2014-1.xlsx]List2'!$D$19</c:f>
              <c:strCache>
                <c:ptCount val="1"/>
                <c:pt idx="0">
                  <c:v>Noční stud.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6666666666666566E-2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'[MIS044_Vstupy_zakazniku_do_knihovny_2014-1.xlsx]List2'!$A$20:$A$25</c:f>
              <c:strCache>
                <c:ptCount val="6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Čtvrtek</c:v>
                </c:pt>
                <c:pt idx="4">
                  <c:v>Pátek</c:v>
                </c:pt>
                <c:pt idx="5">
                  <c:v>Sobota</c:v>
                </c:pt>
              </c:strCache>
            </c:strRef>
          </c:cat>
          <c:val>
            <c:numRef>
              <c:f>'[MIS044_Vstupy_zakazniku_do_knihovny_2014-1.xlsx]List2'!$D$20:$D$25</c:f>
              <c:numCache>
                <c:formatCode>General</c:formatCode>
                <c:ptCount val="6"/>
                <c:pt idx="0">
                  <c:v>5285</c:v>
                </c:pt>
                <c:pt idx="1">
                  <c:v>4575</c:v>
                </c:pt>
                <c:pt idx="2">
                  <c:v>5280</c:v>
                </c:pt>
                <c:pt idx="3">
                  <c:v>5268</c:v>
                </c:pt>
                <c:pt idx="4">
                  <c:v>4525</c:v>
                </c:pt>
                <c:pt idx="5">
                  <c:v>10629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157376"/>
        <c:axId val="163157936"/>
      </c:barChart>
      <c:catAx>
        <c:axId val="1631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157936"/>
        <c:crosses val="autoZero"/>
        <c:auto val="1"/>
        <c:lblAlgn val="ctr"/>
        <c:lblOffset val="100"/>
        <c:noMultiLvlLbl val="0"/>
      </c:catAx>
      <c:valAx>
        <c:axId val="16315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1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[STATISTIKA_DOTAZU (version 1).xlsb]Kontigenční tabulka!Kontingenční tabulka 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Ústní dotazy 2014 - </a:t>
            </a:r>
            <a:r>
              <a:rPr lang="cs-CZ" dirty="0" smtClean="0"/>
              <a:t>Téma</a:t>
            </a:r>
            <a:endParaRPr lang="en-US" dirty="0"/>
          </a:p>
        </c:rich>
      </c:tx>
      <c:layout>
        <c:manualLayout>
          <c:xMode val="edge"/>
          <c:yMode val="edge"/>
          <c:x val="0.27768640829547231"/>
          <c:y val="2.9064486830154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1349939576612049"/>
              <c:y val="2.79688709318252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0095068159121074E-2"/>
              <c:y val="7.53159601478871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016161533348859E-2"/>
              <c:y val="4.43642972645428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3569281397562262E-2"/>
              <c:y val="-6.38682879568550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6606912163493818"/>
              <c:y val="-2.49013480948657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1349939576612049"/>
              <c:y val="2.79688709318252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0095068159121074E-2"/>
              <c:y val="7.53159601478871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016161533348859E-2"/>
              <c:y val="4.43642972645428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6606912163493818"/>
              <c:y val="-2.49013480948657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3569281397562262E-2"/>
              <c:y val="-6.38682879568550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1349939576612049"/>
              <c:y val="2.79688709318252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0095068159121074E-2"/>
              <c:y val="7.53159601478871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016161533348859E-2"/>
              <c:y val="4.43642972645428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6606912163493818"/>
              <c:y val="-2.49013480948657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3569281397562262E-2"/>
              <c:y val="-6.38682879568550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485937756481665"/>
          <c:y val="0.25418603672077705"/>
          <c:w val="0.45028106586462546"/>
          <c:h val="0.66605254426990179"/>
        </c:manualLayout>
      </c:layout>
      <c:pieChart>
        <c:varyColors val="1"/>
        <c:ser>
          <c:idx val="0"/>
          <c:order val="0"/>
          <c:tx>
            <c:strRef>
              <c:f>'Kontigenční tabulka'!$B$3</c:f>
              <c:strCache>
                <c:ptCount val="1"/>
                <c:pt idx="0">
                  <c:v>Celkem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5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52893299921409"/>
                  <c:y val="3.617130182562702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349939576612049"/>
                  <c:y val="2.7968870931825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095068159121074E-2"/>
                  <c:y val="7.5315960147887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016161533348859E-2"/>
                  <c:y val="4.4364297264542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6606912163493818"/>
                  <c:y val="-2.49013480948657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569281397562262E-2"/>
                  <c:y val="-6.38682879568550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'Kontigenční tabulka'!$A$4:$A$10</c:f>
              <c:strCache>
                <c:ptCount val="7"/>
                <c:pt idx="0">
                  <c:v>Součet z HLUK</c:v>
                </c:pt>
                <c:pt idx="1">
                  <c:v>Součet z E-ZDROJE</c:v>
                </c:pt>
                <c:pt idx="2">
                  <c:v>Součet z OSTATNÍ</c:v>
                </c:pt>
                <c:pt idx="3">
                  <c:v>Součet z BUDOVA</c:v>
                </c:pt>
                <c:pt idx="4">
                  <c:v>Součet z HLEDÁNÍ</c:v>
                </c:pt>
                <c:pt idx="5">
                  <c:v>Součet z TECH</c:v>
                </c:pt>
                <c:pt idx="6">
                  <c:v>Součet z KONTO</c:v>
                </c:pt>
              </c:strCache>
            </c:strRef>
          </c:cat>
          <c:val>
            <c:numRef>
              <c:f>'Kontigenční tabulka'!$B$4:$B$10</c:f>
              <c:numCache>
                <c:formatCode>General</c:formatCode>
                <c:ptCount val="7"/>
                <c:pt idx="0">
                  <c:v>65</c:v>
                </c:pt>
                <c:pt idx="1">
                  <c:v>1151</c:v>
                </c:pt>
                <c:pt idx="2">
                  <c:v>4102</c:v>
                </c:pt>
                <c:pt idx="3">
                  <c:v>5600</c:v>
                </c:pt>
                <c:pt idx="4">
                  <c:v>5839</c:v>
                </c:pt>
                <c:pt idx="5">
                  <c:v>7393</c:v>
                </c:pt>
                <c:pt idx="6">
                  <c:v>16629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Ústní</a:t>
            </a:r>
            <a:r>
              <a:rPr lang="cs-CZ" baseline="0" dirty="0"/>
              <a:t> dotazy 2014 </a:t>
            </a:r>
            <a:r>
              <a:rPr lang="cs-CZ" baseline="0" dirty="0" smtClean="0"/>
              <a:t>- Pulty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2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2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2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5555555555555455E-2"/>
                  <c:y val="2.31481481481481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666666666666763E-2"/>
                  <c:y val="-2.77777777777778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777777777777793E-2"/>
                  <c:y val="-1.38888888888888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669418382463449E-2"/>
                  <c:y val="0.191812076678842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1019440925778822E-2"/>
                  <c:y val="9.61493385755560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'Kontigenční tabulka'!$G$3:$G$7</c:f>
              <c:strCache>
                <c:ptCount val="5"/>
                <c:pt idx="0">
                  <c:v>INFO</c:v>
                </c:pt>
                <c:pt idx="1">
                  <c:v>REGISTRACE</c:v>
                </c:pt>
                <c:pt idx="2">
                  <c:v>CENTRÁLNÍ PULT</c:v>
                </c:pt>
                <c:pt idx="3">
                  <c:v>STUDOVNA ČASOPISŮ</c:v>
                </c:pt>
                <c:pt idx="4">
                  <c:v>PATROVÉ PULTY</c:v>
                </c:pt>
              </c:strCache>
            </c:strRef>
          </c:cat>
          <c:val>
            <c:numRef>
              <c:f>'Kontigenční tabulka'!$H$3:$H$7</c:f>
              <c:numCache>
                <c:formatCode>General</c:formatCode>
                <c:ptCount val="5"/>
                <c:pt idx="0">
                  <c:v>10830</c:v>
                </c:pt>
                <c:pt idx="1">
                  <c:v>7590</c:v>
                </c:pt>
                <c:pt idx="2">
                  <c:v>13399</c:v>
                </c:pt>
                <c:pt idx="3">
                  <c:v>3951</c:v>
                </c:pt>
                <c:pt idx="4">
                  <c:v>5009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[STATISTIKA_DOTAZU (version 1).xlsb]Kontigenční tabulka!Kontingenční tabulka 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/>
              <a:t>Ústní dotazy 2014 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1349939576612049"/>
              <c:y val="2.796887093182526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0095068159121074E-2"/>
              <c:y val="7.53159601478871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016161533348859E-2"/>
              <c:y val="4.436429726454280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3569281397562262E-2"/>
              <c:y val="-6.386828795685503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6606912163493818"/>
              <c:y val="-2.49013480948657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349745529537591"/>
          <c:y val="0.20586616767347307"/>
          <c:w val="0.58323024822428993"/>
          <c:h val="0.59559103541664138"/>
        </c:manualLayout>
      </c:layout>
      <c:lineChart>
        <c:grouping val="standard"/>
        <c:varyColors val="0"/>
        <c:ser>
          <c:idx val="0"/>
          <c:order val="0"/>
          <c:tx>
            <c:strRef>
              <c:f>'Kontigenční tabulka'!$B$3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'Kontigenční tabulka'!$A$4:$A$15</c:f>
              <c:strCach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</c:strCache>
            </c:strRef>
          </c:cat>
          <c:val>
            <c:numRef>
              <c:f>'Kontigenční tabulka'!$B$4:$B$15</c:f>
              <c:numCache>
                <c:formatCode>General</c:formatCode>
                <c:ptCount val="11"/>
                <c:pt idx="0">
                  <c:v>4354</c:v>
                </c:pt>
                <c:pt idx="1">
                  <c:v>4358</c:v>
                </c:pt>
                <c:pt idx="2">
                  <c:v>3840</c:v>
                </c:pt>
                <c:pt idx="3">
                  <c:v>4157</c:v>
                </c:pt>
                <c:pt idx="4">
                  <c:v>4163</c:v>
                </c:pt>
                <c:pt idx="5">
                  <c:v>1990</c:v>
                </c:pt>
                <c:pt idx="6">
                  <c:v>1778</c:v>
                </c:pt>
                <c:pt idx="7">
                  <c:v>4051</c:v>
                </c:pt>
                <c:pt idx="8">
                  <c:v>4676</c:v>
                </c:pt>
                <c:pt idx="9">
                  <c:v>4142</c:v>
                </c:pt>
                <c:pt idx="10">
                  <c:v>3270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8919216"/>
        <c:axId val="163163536"/>
      </c:lineChart>
      <c:valAx>
        <c:axId val="1631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dotazy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919216"/>
        <c:crosses val="autoZero"/>
        <c:crossBetween val="between"/>
      </c:valAx>
      <c:catAx>
        <c:axId val="168919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měsíce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163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E71CF-5961-44EE-A6F4-4257DA534FE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93EF12-C381-4038-873D-2C29001E6F37}">
      <dgm:prSet phldrT="[Text]"/>
      <dgm:spPr>
        <a:solidFill>
          <a:srgbClr val="00A568"/>
        </a:solidFill>
      </dgm:spPr>
      <dgm:t>
        <a:bodyPr/>
        <a:lstStyle/>
        <a:p>
          <a:r>
            <a:rPr lang="cs-CZ" dirty="0" smtClean="0"/>
            <a:t>Poznávání</a:t>
          </a:r>
          <a:endParaRPr lang="cs-CZ" dirty="0"/>
        </a:p>
      </dgm:t>
    </dgm:pt>
    <dgm:pt modelId="{70ECAF5D-FC7C-4299-A491-AED62359A228}" type="parTrans" cxnId="{9F4E329F-49F0-4F3A-924F-4BFD9F44D29D}">
      <dgm:prSet/>
      <dgm:spPr/>
      <dgm:t>
        <a:bodyPr/>
        <a:lstStyle/>
        <a:p>
          <a:endParaRPr lang="cs-CZ"/>
        </a:p>
      </dgm:t>
    </dgm:pt>
    <dgm:pt modelId="{56DA6BCA-D185-4676-8A74-A1282F7F16DC}" type="sibTrans" cxnId="{9F4E329F-49F0-4F3A-924F-4BFD9F44D29D}">
      <dgm:prSet/>
      <dgm:spPr/>
      <dgm:t>
        <a:bodyPr/>
        <a:lstStyle/>
        <a:p>
          <a:endParaRPr lang="cs-CZ"/>
        </a:p>
      </dgm:t>
    </dgm:pt>
    <dgm:pt modelId="{AD51DAC2-9A93-454C-A940-EF143CC8DD56}">
      <dgm:prSet phldrT="[Text]"/>
      <dgm:spPr>
        <a:solidFill>
          <a:srgbClr val="0071B9"/>
        </a:solidFill>
      </dgm:spPr>
      <dgm:t>
        <a:bodyPr/>
        <a:lstStyle/>
        <a:p>
          <a:r>
            <a:rPr lang="cs-CZ" dirty="0" smtClean="0"/>
            <a:t>Analýza</a:t>
          </a:r>
          <a:endParaRPr lang="cs-CZ" dirty="0"/>
        </a:p>
      </dgm:t>
    </dgm:pt>
    <dgm:pt modelId="{2F996E1A-AC8A-4BB8-A1E8-0A05E2DC6004}" type="parTrans" cxnId="{D1C796BC-4500-4133-9240-D78CFAD6C46E}">
      <dgm:prSet/>
      <dgm:spPr/>
      <dgm:t>
        <a:bodyPr/>
        <a:lstStyle/>
        <a:p>
          <a:endParaRPr lang="cs-CZ"/>
        </a:p>
      </dgm:t>
    </dgm:pt>
    <dgm:pt modelId="{02C47729-7928-4A3F-A2F6-8B223D86D539}" type="sibTrans" cxnId="{D1C796BC-4500-4133-9240-D78CFAD6C46E}">
      <dgm:prSet/>
      <dgm:spPr/>
      <dgm:t>
        <a:bodyPr/>
        <a:lstStyle/>
        <a:p>
          <a:endParaRPr lang="cs-CZ"/>
        </a:p>
      </dgm:t>
    </dgm:pt>
    <dgm:pt modelId="{C5BEBD06-DF1A-43A1-A64E-BC1FCBF54332}">
      <dgm:prSet phldrT="[Text]"/>
      <dgm:spPr>
        <a:ln>
          <a:solidFill>
            <a:srgbClr val="0071B9"/>
          </a:solidFill>
        </a:ln>
      </dgm:spPr>
      <dgm:t>
        <a:bodyPr/>
        <a:lstStyle/>
        <a:p>
          <a:r>
            <a:rPr lang="cs-CZ" dirty="0" smtClean="0">
              <a:solidFill>
                <a:srgbClr val="0071B9"/>
              </a:solidFill>
            </a:rPr>
            <a:t>Brainstorming</a:t>
          </a:r>
          <a:endParaRPr lang="cs-CZ" dirty="0">
            <a:solidFill>
              <a:srgbClr val="0071B9"/>
            </a:solidFill>
          </a:endParaRPr>
        </a:p>
      </dgm:t>
    </dgm:pt>
    <dgm:pt modelId="{576ABE79-D1E9-43BB-BB49-BE094D297ADD}" type="parTrans" cxnId="{020DC2F1-088E-4F84-85FE-4AA10B98A36E}">
      <dgm:prSet/>
      <dgm:spPr/>
      <dgm:t>
        <a:bodyPr/>
        <a:lstStyle/>
        <a:p>
          <a:endParaRPr lang="cs-CZ"/>
        </a:p>
      </dgm:t>
    </dgm:pt>
    <dgm:pt modelId="{BB1B517A-D605-4AEE-BB15-D5645469F11E}" type="sibTrans" cxnId="{020DC2F1-088E-4F84-85FE-4AA10B98A36E}">
      <dgm:prSet/>
      <dgm:spPr/>
      <dgm:t>
        <a:bodyPr/>
        <a:lstStyle/>
        <a:p>
          <a:endParaRPr lang="cs-CZ"/>
        </a:p>
      </dgm:t>
    </dgm:pt>
    <dgm:pt modelId="{04DB08D8-E280-4AD8-B152-929639DAD871}">
      <dgm:prSet phldrT="[Text]"/>
      <dgm:spPr>
        <a:solidFill>
          <a:srgbClr val="DC1E35"/>
        </a:solidFill>
      </dgm:spPr>
      <dgm:t>
        <a:bodyPr/>
        <a:lstStyle/>
        <a:p>
          <a:r>
            <a:rPr lang="cs-CZ" dirty="0" smtClean="0"/>
            <a:t>Design</a:t>
          </a:r>
          <a:endParaRPr lang="cs-CZ" dirty="0"/>
        </a:p>
      </dgm:t>
    </dgm:pt>
    <dgm:pt modelId="{0A51D77D-EA80-436F-8573-7A1074EB7B29}" type="parTrans" cxnId="{E53B6706-2C48-4351-A5FC-7ADBCFBC2C82}">
      <dgm:prSet/>
      <dgm:spPr/>
      <dgm:t>
        <a:bodyPr/>
        <a:lstStyle/>
        <a:p>
          <a:endParaRPr lang="cs-CZ"/>
        </a:p>
      </dgm:t>
    </dgm:pt>
    <dgm:pt modelId="{76C2EAF9-220F-4F6F-9F80-258933CF1272}" type="sibTrans" cxnId="{E53B6706-2C48-4351-A5FC-7ADBCFBC2C82}">
      <dgm:prSet/>
      <dgm:spPr/>
      <dgm:t>
        <a:bodyPr/>
        <a:lstStyle/>
        <a:p>
          <a:endParaRPr lang="cs-CZ"/>
        </a:p>
      </dgm:t>
    </dgm:pt>
    <dgm:pt modelId="{C4D685CA-EBA3-4F68-9491-FA8458671E25}">
      <dgm:prSet phldrT="[Text]"/>
      <dgm:spPr>
        <a:ln>
          <a:solidFill>
            <a:srgbClr val="DC1E35"/>
          </a:solidFill>
        </a:ln>
      </dgm:spPr>
      <dgm:t>
        <a:bodyPr/>
        <a:lstStyle/>
        <a:p>
          <a:r>
            <a:rPr lang="cs-CZ" dirty="0" smtClean="0">
              <a:solidFill>
                <a:srgbClr val="DC1E35"/>
              </a:solidFill>
            </a:rPr>
            <a:t>Prototypy</a:t>
          </a:r>
          <a:endParaRPr lang="cs-CZ" dirty="0">
            <a:solidFill>
              <a:srgbClr val="DC1E35"/>
            </a:solidFill>
          </a:endParaRPr>
        </a:p>
      </dgm:t>
    </dgm:pt>
    <dgm:pt modelId="{17B56AA2-9D88-4640-8B52-8D552D9D0E39}" type="parTrans" cxnId="{E34BA6A8-5399-4D6B-8CF9-5998B8E151F4}">
      <dgm:prSet/>
      <dgm:spPr/>
      <dgm:t>
        <a:bodyPr/>
        <a:lstStyle/>
        <a:p>
          <a:endParaRPr lang="cs-CZ"/>
        </a:p>
      </dgm:t>
    </dgm:pt>
    <dgm:pt modelId="{BB36F5B8-5A36-4857-89A0-D51523CF9E81}" type="sibTrans" cxnId="{E34BA6A8-5399-4D6B-8CF9-5998B8E151F4}">
      <dgm:prSet/>
      <dgm:spPr/>
      <dgm:t>
        <a:bodyPr/>
        <a:lstStyle/>
        <a:p>
          <a:endParaRPr lang="cs-CZ"/>
        </a:p>
      </dgm:t>
    </dgm:pt>
    <dgm:pt modelId="{01BDD168-CF11-48AE-B830-BEF5589A183F}">
      <dgm:prSet phldrT="[Text]"/>
      <dgm:spPr>
        <a:solidFill>
          <a:srgbClr val="EF5023"/>
        </a:solidFill>
      </dgm:spPr>
      <dgm:t>
        <a:bodyPr/>
        <a:lstStyle/>
        <a:p>
          <a:r>
            <a:rPr lang="cs-CZ" dirty="0" smtClean="0"/>
            <a:t>Testování</a:t>
          </a:r>
          <a:endParaRPr lang="cs-CZ" dirty="0"/>
        </a:p>
      </dgm:t>
    </dgm:pt>
    <dgm:pt modelId="{6710295A-0106-441C-87AC-FFE32AB9EEE1}" type="parTrans" cxnId="{CDB7EDA9-83EB-4925-B324-B9B1614DAFEB}">
      <dgm:prSet/>
      <dgm:spPr/>
      <dgm:t>
        <a:bodyPr/>
        <a:lstStyle/>
        <a:p>
          <a:endParaRPr lang="cs-CZ"/>
        </a:p>
      </dgm:t>
    </dgm:pt>
    <dgm:pt modelId="{1F549246-20A1-431F-BDC0-AFBA55078232}" type="sibTrans" cxnId="{CDB7EDA9-83EB-4925-B324-B9B1614DAFEB}">
      <dgm:prSet/>
      <dgm:spPr/>
      <dgm:t>
        <a:bodyPr/>
        <a:lstStyle/>
        <a:p>
          <a:endParaRPr lang="cs-CZ"/>
        </a:p>
      </dgm:t>
    </dgm:pt>
    <dgm:pt modelId="{E0BBD873-632B-4904-A0CF-761DF9E1B250}">
      <dgm:prSet phldrT="[Text]"/>
      <dgm:spPr>
        <a:noFill/>
        <a:ln>
          <a:solidFill>
            <a:srgbClr val="EF5023"/>
          </a:solidFill>
        </a:ln>
      </dgm:spPr>
      <dgm:t>
        <a:bodyPr/>
        <a:lstStyle/>
        <a:p>
          <a:r>
            <a:rPr lang="cs-CZ" dirty="0" smtClean="0">
              <a:solidFill>
                <a:srgbClr val="EF5023"/>
              </a:solidFill>
            </a:rPr>
            <a:t>Testování</a:t>
          </a:r>
          <a:endParaRPr lang="cs-CZ" dirty="0">
            <a:solidFill>
              <a:srgbClr val="EF5023"/>
            </a:solidFill>
          </a:endParaRPr>
        </a:p>
      </dgm:t>
    </dgm:pt>
    <dgm:pt modelId="{8FBDD7B0-7F29-48A8-B23B-A0F4E795B09F}" type="parTrans" cxnId="{1AD6F0D7-7EBE-4416-8585-2C352AAE298C}">
      <dgm:prSet/>
      <dgm:spPr/>
      <dgm:t>
        <a:bodyPr/>
        <a:lstStyle/>
        <a:p>
          <a:endParaRPr lang="cs-CZ"/>
        </a:p>
      </dgm:t>
    </dgm:pt>
    <dgm:pt modelId="{79830EE0-78E2-4603-ADFF-69AC8BEDBC0A}" type="sibTrans" cxnId="{1AD6F0D7-7EBE-4416-8585-2C352AAE298C}">
      <dgm:prSet/>
      <dgm:spPr/>
      <dgm:t>
        <a:bodyPr/>
        <a:lstStyle/>
        <a:p>
          <a:endParaRPr lang="cs-CZ"/>
        </a:p>
      </dgm:t>
    </dgm:pt>
    <dgm:pt modelId="{EEA4C924-91FB-4455-BFEA-0DBA70E76670}">
      <dgm:prSet phldrT="[Text]"/>
      <dgm:spPr>
        <a:ln>
          <a:solidFill>
            <a:srgbClr val="00A568"/>
          </a:solidFill>
        </a:ln>
      </dgm:spPr>
      <dgm:t>
        <a:bodyPr/>
        <a:lstStyle/>
        <a:p>
          <a:r>
            <a:rPr lang="cs-CZ" dirty="0" smtClean="0">
              <a:solidFill>
                <a:srgbClr val="00A568"/>
              </a:solidFill>
            </a:rPr>
            <a:t>Výzkum od stolu</a:t>
          </a:r>
          <a:endParaRPr lang="cs-CZ" dirty="0">
            <a:solidFill>
              <a:srgbClr val="00A568"/>
            </a:solidFill>
          </a:endParaRPr>
        </a:p>
      </dgm:t>
    </dgm:pt>
    <dgm:pt modelId="{6DA6A8FD-311B-4337-9245-6E4DFD4AD50C}" type="parTrans" cxnId="{C5F0F80A-43D0-4250-BCFB-E12F8811C306}">
      <dgm:prSet/>
      <dgm:spPr/>
      <dgm:t>
        <a:bodyPr/>
        <a:lstStyle/>
        <a:p>
          <a:endParaRPr lang="cs-CZ"/>
        </a:p>
      </dgm:t>
    </dgm:pt>
    <dgm:pt modelId="{C57EAD50-D686-409F-942D-2DEF260911B6}" type="sibTrans" cxnId="{C5F0F80A-43D0-4250-BCFB-E12F8811C306}">
      <dgm:prSet/>
      <dgm:spPr/>
      <dgm:t>
        <a:bodyPr/>
        <a:lstStyle/>
        <a:p>
          <a:endParaRPr lang="cs-CZ"/>
        </a:p>
      </dgm:t>
    </dgm:pt>
    <dgm:pt modelId="{EBC5044F-1991-4148-A24A-3B6D298D896C}">
      <dgm:prSet phldrT="[Text]"/>
      <dgm:spPr>
        <a:ln>
          <a:solidFill>
            <a:srgbClr val="0071B9"/>
          </a:solidFill>
        </a:ln>
      </dgm:spPr>
      <dgm:t>
        <a:bodyPr/>
        <a:lstStyle/>
        <a:p>
          <a:r>
            <a:rPr lang="cs-CZ" dirty="0" err="1" smtClean="0">
              <a:solidFill>
                <a:srgbClr val="0071B9"/>
              </a:solidFill>
            </a:rPr>
            <a:t>Lean</a:t>
          </a:r>
          <a:r>
            <a:rPr lang="cs-CZ" dirty="0" smtClean="0">
              <a:solidFill>
                <a:srgbClr val="0071B9"/>
              </a:solidFill>
            </a:rPr>
            <a:t> </a:t>
          </a:r>
          <a:r>
            <a:rPr lang="cs-CZ" dirty="0" err="1" smtClean="0">
              <a:solidFill>
                <a:srgbClr val="0071B9"/>
              </a:solidFill>
            </a:rPr>
            <a:t>Canvas</a:t>
          </a:r>
          <a:endParaRPr lang="cs-CZ" dirty="0">
            <a:solidFill>
              <a:srgbClr val="0071B9"/>
            </a:solidFill>
          </a:endParaRPr>
        </a:p>
      </dgm:t>
    </dgm:pt>
    <dgm:pt modelId="{B5AF3285-06B6-4CC5-997D-E43EC81C0E3B}" type="parTrans" cxnId="{213B28A8-7D55-45B1-9C00-478B5FB6538E}">
      <dgm:prSet/>
      <dgm:spPr/>
      <dgm:t>
        <a:bodyPr/>
        <a:lstStyle/>
        <a:p>
          <a:endParaRPr lang="cs-CZ"/>
        </a:p>
      </dgm:t>
    </dgm:pt>
    <dgm:pt modelId="{15CDDC7F-6C7D-4AB9-B392-38F29A002D04}" type="sibTrans" cxnId="{213B28A8-7D55-45B1-9C00-478B5FB6538E}">
      <dgm:prSet/>
      <dgm:spPr/>
      <dgm:t>
        <a:bodyPr/>
        <a:lstStyle/>
        <a:p>
          <a:endParaRPr lang="cs-CZ"/>
        </a:p>
      </dgm:t>
    </dgm:pt>
    <dgm:pt modelId="{64FFBE0A-1A20-419D-A4C2-38C1E8129AF0}">
      <dgm:prSet phldrT="[Text]"/>
      <dgm:spPr>
        <a:ln>
          <a:solidFill>
            <a:srgbClr val="0071B9"/>
          </a:solidFill>
        </a:ln>
      </dgm:spPr>
      <dgm:t>
        <a:bodyPr/>
        <a:lstStyle/>
        <a:p>
          <a:r>
            <a:rPr lang="cs-CZ" dirty="0" smtClean="0">
              <a:solidFill>
                <a:srgbClr val="0071B9"/>
              </a:solidFill>
            </a:rPr>
            <a:t>SWOT</a:t>
          </a:r>
          <a:endParaRPr lang="cs-CZ" dirty="0">
            <a:solidFill>
              <a:srgbClr val="0071B9"/>
            </a:solidFill>
          </a:endParaRPr>
        </a:p>
      </dgm:t>
    </dgm:pt>
    <dgm:pt modelId="{FDAF5035-56B7-4654-86AB-491250E42AB8}" type="parTrans" cxnId="{A590B872-8C09-41C3-8096-82400E528EBB}">
      <dgm:prSet/>
      <dgm:spPr/>
      <dgm:t>
        <a:bodyPr/>
        <a:lstStyle/>
        <a:p>
          <a:endParaRPr lang="cs-CZ"/>
        </a:p>
      </dgm:t>
    </dgm:pt>
    <dgm:pt modelId="{7DE03507-8CBB-431D-B59E-1DEC6DC02CAA}" type="sibTrans" cxnId="{A590B872-8C09-41C3-8096-82400E528EBB}">
      <dgm:prSet/>
      <dgm:spPr/>
      <dgm:t>
        <a:bodyPr/>
        <a:lstStyle/>
        <a:p>
          <a:endParaRPr lang="cs-CZ"/>
        </a:p>
      </dgm:t>
    </dgm:pt>
    <dgm:pt modelId="{5DD9F936-330A-4427-B2D5-18EC1877E128}">
      <dgm:prSet phldrT="[Text]"/>
      <dgm:spPr>
        <a:ln>
          <a:solidFill>
            <a:srgbClr val="DC1E35"/>
          </a:solidFill>
        </a:ln>
      </dgm:spPr>
      <dgm:t>
        <a:bodyPr/>
        <a:lstStyle/>
        <a:p>
          <a:r>
            <a:rPr lang="cs-CZ" dirty="0" smtClean="0">
              <a:solidFill>
                <a:srgbClr val="DC1E35"/>
              </a:solidFill>
            </a:rPr>
            <a:t>3D modely</a:t>
          </a:r>
          <a:endParaRPr lang="cs-CZ" dirty="0">
            <a:solidFill>
              <a:srgbClr val="DC1E35"/>
            </a:solidFill>
          </a:endParaRPr>
        </a:p>
      </dgm:t>
    </dgm:pt>
    <dgm:pt modelId="{FCC88B96-8705-4381-91B9-6FF38802BB34}" type="parTrans" cxnId="{F879BB62-0C5E-4593-8743-EC354BACFD0D}">
      <dgm:prSet/>
      <dgm:spPr/>
      <dgm:t>
        <a:bodyPr/>
        <a:lstStyle/>
        <a:p>
          <a:endParaRPr lang="cs-CZ"/>
        </a:p>
      </dgm:t>
    </dgm:pt>
    <dgm:pt modelId="{080F20D0-FD8A-45A3-88BB-77BE5BA827F1}" type="sibTrans" cxnId="{F879BB62-0C5E-4593-8743-EC354BACFD0D}">
      <dgm:prSet/>
      <dgm:spPr/>
      <dgm:t>
        <a:bodyPr/>
        <a:lstStyle/>
        <a:p>
          <a:endParaRPr lang="cs-CZ"/>
        </a:p>
      </dgm:t>
    </dgm:pt>
    <dgm:pt modelId="{9B08CA2E-5311-463A-B0DF-6C199745538E}">
      <dgm:prSet phldrT="[Text]"/>
      <dgm:spPr>
        <a:noFill/>
        <a:ln>
          <a:solidFill>
            <a:srgbClr val="EF5023"/>
          </a:solidFill>
        </a:ln>
      </dgm:spPr>
      <dgm:t>
        <a:bodyPr/>
        <a:lstStyle/>
        <a:p>
          <a:r>
            <a:rPr lang="cs-CZ" dirty="0" smtClean="0">
              <a:solidFill>
                <a:srgbClr val="EF5023"/>
              </a:solidFill>
            </a:rPr>
            <a:t>Testovací provoz</a:t>
          </a:r>
          <a:endParaRPr lang="cs-CZ" dirty="0">
            <a:solidFill>
              <a:srgbClr val="EF5023"/>
            </a:solidFill>
          </a:endParaRPr>
        </a:p>
      </dgm:t>
    </dgm:pt>
    <dgm:pt modelId="{F4C7EAEF-9F80-42FB-BF4C-CD12D737EA4A}" type="parTrans" cxnId="{7E81D13D-672D-4BE2-8FC9-42EA3278AEBE}">
      <dgm:prSet/>
      <dgm:spPr/>
      <dgm:t>
        <a:bodyPr/>
        <a:lstStyle/>
        <a:p>
          <a:endParaRPr lang="cs-CZ"/>
        </a:p>
      </dgm:t>
    </dgm:pt>
    <dgm:pt modelId="{23EB8EE1-1929-41A2-B505-CB30B02CD0DA}" type="sibTrans" cxnId="{7E81D13D-672D-4BE2-8FC9-42EA3278AEBE}">
      <dgm:prSet/>
      <dgm:spPr/>
      <dgm:t>
        <a:bodyPr/>
        <a:lstStyle/>
        <a:p>
          <a:endParaRPr lang="cs-CZ"/>
        </a:p>
      </dgm:t>
    </dgm:pt>
    <dgm:pt modelId="{7F4A16D3-6978-4E2A-A95D-CD09943839B4}">
      <dgm:prSet phldrT="[Text]"/>
      <dgm:spPr>
        <a:ln>
          <a:solidFill>
            <a:srgbClr val="0071B9"/>
          </a:solidFill>
        </a:ln>
      </dgm:spPr>
      <dgm:t>
        <a:bodyPr/>
        <a:lstStyle/>
        <a:p>
          <a:r>
            <a:rPr lang="cs-CZ" dirty="0" smtClean="0">
              <a:solidFill>
                <a:srgbClr val="0071B9"/>
              </a:solidFill>
            </a:rPr>
            <a:t>…</a:t>
          </a:r>
          <a:endParaRPr lang="cs-CZ" dirty="0">
            <a:solidFill>
              <a:srgbClr val="0071B9"/>
            </a:solidFill>
          </a:endParaRPr>
        </a:p>
      </dgm:t>
    </dgm:pt>
    <dgm:pt modelId="{AF9BA4EF-D739-4203-8CEE-697AEF9B0607}" type="parTrans" cxnId="{A0741031-4F18-48D8-BFB9-4D7ED438790A}">
      <dgm:prSet/>
      <dgm:spPr/>
      <dgm:t>
        <a:bodyPr/>
        <a:lstStyle/>
        <a:p>
          <a:endParaRPr lang="cs-CZ"/>
        </a:p>
      </dgm:t>
    </dgm:pt>
    <dgm:pt modelId="{D298BE92-22D8-49E9-A653-9B48A881E744}" type="sibTrans" cxnId="{A0741031-4F18-48D8-BFB9-4D7ED438790A}">
      <dgm:prSet/>
      <dgm:spPr/>
      <dgm:t>
        <a:bodyPr/>
        <a:lstStyle/>
        <a:p>
          <a:endParaRPr lang="cs-CZ"/>
        </a:p>
      </dgm:t>
    </dgm:pt>
    <dgm:pt modelId="{41DAB804-D35B-4826-AA82-60C78575DF70}">
      <dgm:prSet phldrT="[Text]"/>
      <dgm:spPr>
        <a:ln>
          <a:solidFill>
            <a:srgbClr val="00A568"/>
          </a:solidFill>
        </a:ln>
      </dgm:spPr>
      <dgm:t>
        <a:bodyPr/>
        <a:lstStyle/>
        <a:p>
          <a:r>
            <a:rPr lang="cs-CZ" dirty="0" smtClean="0">
              <a:solidFill>
                <a:srgbClr val="00A568"/>
              </a:solidFill>
            </a:rPr>
            <a:t>…</a:t>
          </a:r>
          <a:endParaRPr lang="cs-CZ" dirty="0">
            <a:solidFill>
              <a:srgbClr val="00A568"/>
            </a:solidFill>
          </a:endParaRPr>
        </a:p>
      </dgm:t>
    </dgm:pt>
    <dgm:pt modelId="{141C945D-7A0C-4FED-BC35-67A4F6F2ECEB}" type="parTrans" cxnId="{0AC7E608-0B2A-4220-93F4-466E61579AB8}">
      <dgm:prSet/>
      <dgm:spPr/>
      <dgm:t>
        <a:bodyPr/>
        <a:lstStyle/>
        <a:p>
          <a:endParaRPr lang="cs-CZ"/>
        </a:p>
      </dgm:t>
    </dgm:pt>
    <dgm:pt modelId="{C26CDEBB-C4FA-4C72-AC85-8512839793E4}" type="sibTrans" cxnId="{0AC7E608-0B2A-4220-93F4-466E61579AB8}">
      <dgm:prSet/>
      <dgm:spPr/>
      <dgm:t>
        <a:bodyPr/>
        <a:lstStyle/>
        <a:p>
          <a:endParaRPr lang="cs-CZ"/>
        </a:p>
      </dgm:t>
    </dgm:pt>
    <dgm:pt modelId="{BCB84DAE-474C-4F2D-9A76-AF9882F6F4CC}">
      <dgm:prSet phldrT="[Text]"/>
      <dgm:spPr>
        <a:ln>
          <a:solidFill>
            <a:srgbClr val="DC1E35"/>
          </a:solidFill>
        </a:ln>
      </dgm:spPr>
      <dgm:t>
        <a:bodyPr/>
        <a:lstStyle/>
        <a:p>
          <a:r>
            <a:rPr lang="cs-CZ" dirty="0" smtClean="0">
              <a:solidFill>
                <a:srgbClr val="DC1E35"/>
              </a:solidFill>
            </a:rPr>
            <a:t>…</a:t>
          </a:r>
          <a:endParaRPr lang="cs-CZ" dirty="0">
            <a:solidFill>
              <a:srgbClr val="DC1E35"/>
            </a:solidFill>
          </a:endParaRPr>
        </a:p>
      </dgm:t>
    </dgm:pt>
    <dgm:pt modelId="{50F27EE0-22C3-40E1-B5B1-8BC7AD381F95}" type="parTrans" cxnId="{7F95255B-4BB0-4869-8E1D-B50E83FD0D08}">
      <dgm:prSet/>
      <dgm:spPr/>
      <dgm:t>
        <a:bodyPr/>
        <a:lstStyle/>
        <a:p>
          <a:endParaRPr lang="cs-CZ"/>
        </a:p>
      </dgm:t>
    </dgm:pt>
    <dgm:pt modelId="{6876CF30-9C25-4943-AC6D-7DB0F211DEAB}" type="sibTrans" cxnId="{7F95255B-4BB0-4869-8E1D-B50E83FD0D08}">
      <dgm:prSet/>
      <dgm:spPr/>
      <dgm:t>
        <a:bodyPr/>
        <a:lstStyle/>
        <a:p>
          <a:endParaRPr lang="cs-CZ"/>
        </a:p>
      </dgm:t>
    </dgm:pt>
    <dgm:pt modelId="{BCE401B5-417C-480D-A544-3275DD25B75E}">
      <dgm:prSet phldrT="[Text]"/>
      <dgm:spPr>
        <a:ln>
          <a:solidFill>
            <a:srgbClr val="00A568"/>
          </a:solidFill>
        </a:ln>
      </dgm:spPr>
      <dgm:t>
        <a:bodyPr/>
        <a:lstStyle/>
        <a:p>
          <a:r>
            <a:rPr lang="cs-CZ" dirty="0" smtClean="0">
              <a:solidFill>
                <a:srgbClr val="00A568"/>
              </a:solidFill>
            </a:rPr>
            <a:t>Rozhovory</a:t>
          </a:r>
          <a:endParaRPr lang="cs-CZ" dirty="0">
            <a:solidFill>
              <a:srgbClr val="00A568"/>
            </a:solidFill>
          </a:endParaRPr>
        </a:p>
      </dgm:t>
    </dgm:pt>
    <dgm:pt modelId="{336F34F3-15B2-4A97-87E7-CE859722C02C}" type="parTrans" cxnId="{0CA019FE-5401-4D10-9C9A-07622BC671F7}">
      <dgm:prSet/>
      <dgm:spPr/>
      <dgm:t>
        <a:bodyPr/>
        <a:lstStyle/>
        <a:p>
          <a:endParaRPr lang="cs-CZ"/>
        </a:p>
      </dgm:t>
    </dgm:pt>
    <dgm:pt modelId="{83309FD8-92FB-45AA-BB34-FBD5ADF6F04E}" type="sibTrans" cxnId="{0CA019FE-5401-4D10-9C9A-07622BC671F7}">
      <dgm:prSet/>
      <dgm:spPr/>
      <dgm:t>
        <a:bodyPr/>
        <a:lstStyle/>
        <a:p>
          <a:endParaRPr lang="cs-CZ"/>
        </a:p>
      </dgm:t>
    </dgm:pt>
    <dgm:pt modelId="{2F456EF9-4935-4519-9D70-41747581D535}">
      <dgm:prSet phldrT="[Text]"/>
      <dgm:spPr>
        <a:ln>
          <a:solidFill>
            <a:srgbClr val="DC1E35"/>
          </a:solidFill>
        </a:ln>
      </dgm:spPr>
      <dgm:t>
        <a:bodyPr/>
        <a:lstStyle/>
        <a:p>
          <a:r>
            <a:rPr lang="cs-CZ" dirty="0" err="1" smtClean="0">
              <a:solidFill>
                <a:srgbClr val="DC1E35"/>
              </a:solidFill>
            </a:rPr>
            <a:t>Landing</a:t>
          </a:r>
          <a:r>
            <a:rPr lang="cs-CZ" dirty="0" smtClean="0">
              <a:solidFill>
                <a:srgbClr val="DC1E35"/>
              </a:solidFill>
            </a:rPr>
            <a:t> </a:t>
          </a:r>
          <a:r>
            <a:rPr lang="cs-CZ" dirty="0" err="1" smtClean="0">
              <a:solidFill>
                <a:srgbClr val="DC1E35"/>
              </a:solidFill>
            </a:rPr>
            <a:t>page</a:t>
          </a:r>
          <a:endParaRPr lang="cs-CZ" dirty="0">
            <a:solidFill>
              <a:srgbClr val="DC1E35"/>
            </a:solidFill>
          </a:endParaRPr>
        </a:p>
      </dgm:t>
    </dgm:pt>
    <dgm:pt modelId="{85DA38D2-3BCA-44D7-8408-6A090B5C164A}" type="parTrans" cxnId="{69DF4E31-2F23-4CE2-9F09-8F16916A4C56}">
      <dgm:prSet/>
      <dgm:spPr/>
      <dgm:t>
        <a:bodyPr/>
        <a:lstStyle/>
        <a:p>
          <a:endParaRPr lang="cs-CZ"/>
        </a:p>
      </dgm:t>
    </dgm:pt>
    <dgm:pt modelId="{5C119E12-F3D0-402E-8519-2557E704CD19}" type="sibTrans" cxnId="{69DF4E31-2F23-4CE2-9F09-8F16916A4C56}">
      <dgm:prSet/>
      <dgm:spPr/>
      <dgm:t>
        <a:bodyPr/>
        <a:lstStyle/>
        <a:p>
          <a:endParaRPr lang="cs-CZ"/>
        </a:p>
      </dgm:t>
    </dgm:pt>
    <dgm:pt modelId="{4AC09E52-CA72-44C6-B37D-9D689FB57AF7}">
      <dgm:prSet phldrT="[Text]"/>
      <dgm:spPr>
        <a:ln>
          <a:solidFill>
            <a:srgbClr val="00A568"/>
          </a:solidFill>
        </a:ln>
      </dgm:spPr>
      <dgm:t>
        <a:bodyPr/>
        <a:lstStyle/>
        <a:p>
          <a:r>
            <a:rPr lang="cs-CZ" dirty="0" smtClean="0">
              <a:solidFill>
                <a:srgbClr val="00A568"/>
              </a:solidFill>
            </a:rPr>
            <a:t>Safari službou </a:t>
          </a:r>
          <a:endParaRPr lang="cs-CZ" dirty="0">
            <a:solidFill>
              <a:srgbClr val="00A568"/>
            </a:solidFill>
          </a:endParaRPr>
        </a:p>
      </dgm:t>
    </dgm:pt>
    <dgm:pt modelId="{42F64867-2CE7-4EA2-A68C-18E26F677682}" type="parTrans" cxnId="{C6A1C930-4841-4586-8738-783051A76F4C}">
      <dgm:prSet/>
      <dgm:spPr/>
      <dgm:t>
        <a:bodyPr/>
        <a:lstStyle/>
        <a:p>
          <a:endParaRPr lang="cs-CZ"/>
        </a:p>
      </dgm:t>
    </dgm:pt>
    <dgm:pt modelId="{190327D4-03BC-4D05-811F-92BE97839E9B}" type="sibTrans" cxnId="{C6A1C930-4841-4586-8738-783051A76F4C}">
      <dgm:prSet/>
      <dgm:spPr/>
      <dgm:t>
        <a:bodyPr/>
        <a:lstStyle/>
        <a:p>
          <a:endParaRPr lang="cs-CZ"/>
        </a:p>
      </dgm:t>
    </dgm:pt>
    <dgm:pt modelId="{071D0658-3158-4F34-98AE-0BDA615231C2}">
      <dgm:prSet phldrT="[Text]"/>
      <dgm:spPr>
        <a:noFill/>
        <a:ln>
          <a:solidFill>
            <a:srgbClr val="EF5023"/>
          </a:solidFill>
        </a:ln>
      </dgm:spPr>
      <dgm:t>
        <a:bodyPr/>
        <a:lstStyle/>
        <a:p>
          <a:r>
            <a:rPr lang="cs-CZ" dirty="0" smtClean="0">
              <a:solidFill>
                <a:srgbClr val="EF5023"/>
              </a:solidFill>
            </a:rPr>
            <a:t>…</a:t>
          </a:r>
          <a:endParaRPr lang="cs-CZ" dirty="0">
            <a:solidFill>
              <a:srgbClr val="EF5023"/>
            </a:solidFill>
          </a:endParaRPr>
        </a:p>
      </dgm:t>
    </dgm:pt>
    <dgm:pt modelId="{F942DE9D-AA8A-4BE0-BF5F-EEDE1BB397C9}" type="parTrans" cxnId="{790F5504-A959-46AF-969E-0485178E71AF}">
      <dgm:prSet/>
      <dgm:spPr/>
      <dgm:t>
        <a:bodyPr/>
        <a:lstStyle/>
        <a:p>
          <a:endParaRPr lang="cs-CZ"/>
        </a:p>
      </dgm:t>
    </dgm:pt>
    <dgm:pt modelId="{9C1BE184-89F9-474F-9F0F-D91E33F3D689}" type="sibTrans" cxnId="{790F5504-A959-46AF-969E-0485178E71AF}">
      <dgm:prSet/>
      <dgm:spPr/>
      <dgm:t>
        <a:bodyPr/>
        <a:lstStyle/>
        <a:p>
          <a:endParaRPr lang="cs-CZ"/>
        </a:p>
      </dgm:t>
    </dgm:pt>
    <dgm:pt modelId="{FC008BAA-C918-48E6-BFC6-424CD9BED6CA}" type="pres">
      <dgm:prSet presAssocID="{528E71CF-5961-44EE-A6F4-4257DA534FE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61AF12-D051-40F0-836E-10D856B6DF33}" type="pres">
      <dgm:prSet presAssocID="{528E71CF-5961-44EE-A6F4-4257DA534FE3}" presName="children" presStyleCnt="0"/>
      <dgm:spPr/>
    </dgm:pt>
    <dgm:pt modelId="{1A92299B-3FA8-4983-9A60-2EF10C085D06}" type="pres">
      <dgm:prSet presAssocID="{528E71CF-5961-44EE-A6F4-4257DA534FE3}" presName="child1group" presStyleCnt="0"/>
      <dgm:spPr/>
    </dgm:pt>
    <dgm:pt modelId="{35E562F2-1F10-431F-A54D-984D54029FB7}" type="pres">
      <dgm:prSet presAssocID="{528E71CF-5961-44EE-A6F4-4257DA534FE3}" presName="child1" presStyleLbl="bgAcc1" presStyleIdx="0" presStyleCnt="4"/>
      <dgm:spPr/>
      <dgm:t>
        <a:bodyPr/>
        <a:lstStyle/>
        <a:p>
          <a:endParaRPr lang="cs-CZ"/>
        </a:p>
      </dgm:t>
    </dgm:pt>
    <dgm:pt modelId="{5C1A435D-F398-4418-A86A-C293E3DF26A5}" type="pres">
      <dgm:prSet presAssocID="{528E71CF-5961-44EE-A6F4-4257DA534FE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2596D5-40C2-4CE8-9EFF-9DE7FF0F16F9}" type="pres">
      <dgm:prSet presAssocID="{528E71CF-5961-44EE-A6F4-4257DA534FE3}" presName="child2group" presStyleCnt="0"/>
      <dgm:spPr/>
    </dgm:pt>
    <dgm:pt modelId="{755847E7-7AB7-44E7-9729-199D67B05AF9}" type="pres">
      <dgm:prSet presAssocID="{528E71CF-5961-44EE-A6F4-4257DA534FE3}" presName="child2" presStyleLbl="bgAcc1" presStyleIdx="1" presStyleCnt="4"/>
      <dgm:spPr/>
      <dgm:t>
        <a:bodyPr/>
        <a:lstStyle/>
        <a:p>
          <a:endParaRPr lang="cs-CZ"/>
        </a:p>
      </dgm:t>
    </dgm:pt>
    <dgm:pt modelId="{99ACC96E-5C09-4512-83EF-C117C9C21F10}" type="pres">
      <dgm:prSet presAssocID="{528E71CF-5961-44EE-A6F4-4257DA534FE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D2CF91-5F0D-4C3E-9917-05ABF737A71A}" type="pres">
      <dgm:prSet presAssocID="{528E71CF-5961-44EE-A6F4-4257DA534FE3}" presName="child3group" presStyleCnt="0"/>
      <dgm:spPr/>
    </dgm:pt>
    <dgm:pt modelId="{B9E491FB-1B4D-41DD-B85A-8226E52C7C18}" type="pres">
      <dgm:prSet presAssocID="{528E71CF-5961-44EE-A6F4-4257DA534FE3}" presName="child3" presStyleLbl="bgAcc1" presStyleIdx="2" presStyleCnt="4"/>
      <dgm:spPr/>
      <dgm:t>
        <a:bodyPr/>
        <a:lstStyle/>
        <a:p>
          <a:endParaRPr lang="cs-CZ"/>
        </a:p>
      </dgm:t>
    </dgm:pt>
    <dgm:pt modelId="{0EB9FFCF-719B-4EB0-8DED-071BF6961FFD}" type="pres">
      <dgm:prSet presAssocID="{528E71CF-5961-44EE-A6F4-4257DA534FE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41329-4830-445E-9D55-B44857CB2B22}" type="pres">
      <dgm:prSet presAssocID="{528E71CF-5961-44EE-A6F4-4257DA534FE3}" presName="child4group" presStyleCnt="0"/>
      <dgm:spPr/>
    </dgm:pt>
    <dgm:pt modelId="{7D9C8877-B90A-4E06-9E98-53E53E6BDCF0}" type="pres">
      <dgm:prSet presAssocID="{528E71CF-5961-44EE-A6F4-4257DA534FE3}" presName="child4" presStyleLbl="bgAcc1" presStyleIdx="3" presStyleCnt="4"/>
      <dgm:spPr/>
      <dgm:t>
        <a:bodyPr/>
        <a:lstStyle/>
        <a:p>
          <a:endParaRPr lang="cs-CZ"/>
        </a:p>
      </dgm:t>
    </dgm:pt>
    <dgm:pt modelId="{7B2F16CB-D76C-4AE7-9C7D-A3E2143C18AD}" type="pres">
      <dgm:prSet presAssocID="{528E71CF-5961-44EE-A6F4-4257DA534FE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AEBD82-7E66-4D27-BEE4-243F1C879364}" type="pres">
      <dgm:prSet presAssocID="{528E71CF-5961-44EE-A6F4-4257DA534FE3}" presName="childPlaceholder" presStyleCnt="0"/>
      <dgm:spPr/>
    </dgm:pt>
    <dgm:pt modelId="{94ECF88C-7028-46E2-8AF8-4F2C329D0E1E}" type="pres">
      <dgm:prSet presAssocID="{528E71CF-5961-44EE-A6F4-4257DA534FE3}" presName="circle" presStyleCnt="0"/>
      <dgm:spPr/>
    </dgm:pt>
    <dgm:pt modelId="{6B244313-333D-46A7-B6D6-DBFD354822E2}" type="pres">
      <dgm:prSet presAssocID="{528E71CF-5961-44EE-A6F4-4257DA534FE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3ADA5C-3B33-480A-B770-B79B147E302D}" type="pres">
      <dgm:prSet presAssocID="{528E71CF-5961-44EE-A6F4-4257DA534FE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F6CD7C-3CC4-4D78-BF79-47AD0B2D5515}" type="pres">
      <dgm:prSet presAssocID="{528E71CF-5961-44EE-A6F4-4257DA534FE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078492-AD09-4D61-AF0E-87189B739346}" type="pres">
      <dgm:prSet presAssocID="{528E71CF-5961-44EE-A6F4-4257DA534FE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203632-891C-4693-9F02-D8B665D25904}" type="pres">
      <dgm:prSet presAssocID="{528E71CF-5961-44EE-A6F4-4257DA534FE3}" presName="quadrantPlaceholder" presStyleCnt="0"/>
      <dgm:spPr/>
    </dgm:pt>
    <dgm:pt modelId="{8655C269-6C9F-4974-BDE6-9082AED1EFE2}" type="pres">
      <dgm:prSet presAssocID="{528E71CF-5961-44EE-A6F4-4257DA534FE3}" presName="center1" presStyleLbl="fgShp" presStyleIdx="0" presStyleCnt="2"/>
      <dgm:spPr>
        <a:solidFill>
          <a:schemeClr val="bg2"/>
        </a:solidFill>
      </dgm:spPr>
    </dgm:pt>
    <dgm:pt modelId="{CA895A27-FA23-406A-BCC1-F58AB6F15BDE}" type="pres">
      <dgm:prSet presAssocID="{528E71CF-5961-44EE-A6F4-4257DA534FE3}" presName="center2" presStyleLbl="fgShp" presStyleIdx="1" presStyleCnt="2"/>
      <dgm:spPr>
        <a:solidFill>
          <a:schemeClr val="bg2"/>
        </a:solidFill>
      </dgm:spPr>
    </dgm:pt>
  </dgm:ptLst>
  <dgm:cxnLst>
    <dgm:cxn modelId="{7F95255B-4BB0-4869-8E1D-B50E83FD0D08}" srcId="{04DB08D8-E280-4AD8-B152-929639DAD871}" destId="{BCB84DAE-474C-4F2D-9A76-AF9882F6F4CC}" srcOrd="3" destOrd="0" parTransId="{50F27EE0-22C3-40E1-B5B1-8BC7AD381F95}" sibTransId="{6876CF30-9C25-4943-AC6D-7DB0F211DEAB}"/>
    <dgm:cxn modelId="{C6A1C930-4841-4586-8738-783051A76F4C}" srcId="{5593EF12-C381-4038-873D-2C29001E6F37}" destId="{4AC09E52-CA72-44C6-B37D-9D689FB57AF7}" srcOrd="2" destOrd="0" parTransId="{42F64867-2CE7-4EA2-A68C-18E26F677682}" sibTransId="{190327D4-03BC-4D05-811F-92BE97839E9B}"/>
    <dgm:cxn modelId="{D1D370A7-191C-448E-AD9B-3E45BF1D96B1}" type="presOf" srcId="{071D0658-3158-4F34-98AE-0BDA615231C2}" destId="{7B2F16CB-D76C-4AE7-9C7D-A3E2143C18AD}" srcOrd="1" destOrd="2" presId="urn:microsoft.com/office/officeart/2005/8/layout/cycle4"/>
    <dgm:cxn modelId="{B86D7387-EEA1-49A4-BDDF-BE1C531C0986}" type="presOf" srcId="{C4D685CA-EBA3-4F68-9491-FA8458671E25}" destId="{B9E491FB-1B4D-41DD-B85A-8226E52C7C18}" srcOrd="0" destOrd="0" presId="urn:microsoft.com/office/officeart/2005/8/layout/cycle4"/>
    <dgm:cxn modelId="{F6F243D7-0C46-4F94-8675-CCCCC70BC295}" type="presOf" srcId="{BCB84DAE-474C-4F2D-9A76-AF9882F6F4CC}" destId="{0EB9FFCF-719B-4EB0-8DED-071BF6961FFD}" srcOrd="1" destOrd="3" presId="urn:microsoft.com/office/officeart/2005/8/layout/cycle4"/>
    <dgm:cxn modelId="{C5F0F80A-43D0-4250-BCFB-E12F8811C306}" srcId="{5593EF12-C381-4038-873D-2C29001E6F37}" destId="{EEA4C924-91FB-4455-BFEA-0DBA70E76670}" srcOrd="0" destOrd="0" parTransId="{6DA6A8FD-311B-4337-9245-6E4DFD4AD50C}" sibTransId="{C57EAD50-D686-409F-942D-2DEF260911B6}"/>
    <dgm:cxn modelId="{39F82B85-51AD-40E7-9A72-80AADF826669}" type="presOf" srcId="{C5BEBD06-DF1A-43A1-A64E-BC1FCBF54332}" destId="{99ACC96E-5C09-4512-83EF-C117C9C21F10}" srcOrd="1" destOrd="0" presId="urn:microsoft.com/office/officeart/2005/8/layout/cycle4"/>
    <dgm:cxn modelId="{E7453551-86B1-41F2-B58C-10CAE05783C8}" type="presOf" srcId="{EBC5044F-1991-4148-A24A-3B6D298D896C}" destId="{99ACC96E-5C09-4512-83EF-C117C9C21F10}" srcOrd="1" destOrd="2" presId="urn:microsoft.com/office/officeart/2005/8/layout/cycle4"/>
    <dgm:cxn modelId="{F879BB62-0C5E-4593-8743-EC354BACFD0D}" srcId="{04DB08D8-E280-4AD8-B152-929639DAD871}" destId="{5DD9F936-330A-4427-B2D5-18EC1877E128}" srcOrd="1" destOrd="0" parTransId="{FCC88B96-8705-4381-91B9-6FF38802BB34}" sibTransId="{080F20D0-FD8A-45A3-88BB-77BE5BA827F1}"/>
    <dgm:cxn modelId="{4124E3BF-C6E1-48B8-BCB7-FB8C1CEA7CF2}" type="presOf" srcId="{EEA4C924-91FB-4455-BFEA-0DBA70E76670}" destId="{35E562F2-1F10-431F-A54D-984D54029FB7}" srcOrd="0" destOrd="0" presId="urn:microsoft.com/office/officeart/2005/8/layout/cycle4"/>
    <dgm:cxn modelId="{7E81D13D-672D-4BE2-8FC9-42EA3278AEBE}" srcId="{01BDD168-CF11-48AE-B830-BEF5589A183F}" destId="{9B08CA2E-5311-463A-B0DF-6C199745538E}" srcOrd="1" destOrd="0" parTransId="{F4C7EAEF-9F80-42FB-BF4C-CD12D737EA4A}" sibTransId="{23EB8EE1-1929-41A2-B505-CB30B02CD0DA}"/>
    <dgm:cxn modelId="{A590B872-8C09-41C3-8096-82400E528EBB}" srcId="{AD51DAC2-9A93-454C-A940-EF143CC8DD56}" destId="{64FFBE0A-1A20-419D-A4C2-38C1E8129AF0}" srcOrd="1" destOrd="0" parTransId="{FDAF5035-56B7-4654-86AB-491250E42AB8}" sibTransId="{7DE03507-8CBB-431D-B59E-1DEC6DC02CAA}"/>
    <dgm:cxn modelId="{8B560158-C67E-405D-8920-D401522F0A5F}" type="presOf" srcId="{C4D685CA-EBA3-4F68-9491-FA8458671E25}" destId="{0EB9FFCF-719B-4EB0-8DED-071BF6961FFD}" srcOrd="1" destOrd="0" presId="urn:microsoft.com/office/officeart/2005/8/layout/cycle4"/>
    <dgm:cxn modelId="{1A9ED146-543A-46A6-A3E9-29798079F9F6}" type="presOf" srcId="{AD51DAC2-9A93-454C-A940-EF143CC8DD56}" destId="{5B3ADA5C-3B33-480A-B770-B79B147E302D}" srcOrd="0" destOrd="0" presId="urn:microsoft.com/office/officeart/2005/8/layout/cycle4"/>
    <dgm:cxn modelId="{0AC7E608-0B2A-4220-93F4-466E61579AB8}" srcId="{5593EF12-C381-4038-873D-2C29001E6F37}" destId="{41DAB804-D35B-4826-AA82-60C78575DF70}" srcOrd="3" destOrd="0" parTransId="{141C945D-7A0C-4FED-BC35-67A4F6F2ECEB}" sibTransId="{C26CDEBB-C4FA-4C72-AC85-8512839793E4}"/>
    <dgm:cxn modelId="{8AF78AF2-8DB1-4B48-BB97-45D490E20876}" type="presOf" srcId="{2F456EF9-4935-4519-9D70-41747581D535}" destId="{0EB9FFCF-719B-4EB0-8DED-071BF6961FFD}" srcOrd="1" destOrd="2" presId="urn:microsoft.com/office/officeart/2005/8/layout/cycle4"/>
    <dgm:cxn modelId="{E8F8E382-2245-4B15-9EC4-56D317F96F2B}" type="presOf" srcId="{9B08CA2E-5311-463A-B0DF-6C199745538E}" destId="{7D9C8877-B90A-4E06-9E98-53E53E6BDCF0}" srcOrd="0" destOrd="1" presId="urn:microsoft.com/office/officeart/2005/8/layout/cycle4"/>
    <dgm:cxn modelId="{C16DAA13-B9F6-4C36-A599-B78192657301}" type="presOf" srcId="{2F456EF9-4935-4519-9D70-41747581D535}" destId="{B9E491FB-1B4D-41DD-B85A-8226E52C7C18}" srcOrd="0" destOrd="2" presId="urn:microsoft.com/office/officeart/2005/8/layout/cycle4"/>
    <dgm:cxn modelId="{D1C796BC-4500-4133-9240-D78CFAD6C46E}" srcId="{528E71CF-5961-44EE-A6F4-4257DA534FE3}" destId="{AD51DAC2-9A93-454C-A940-EF143CC8DD56}" srcOrd="1" destOrd="0" parTransId="{2F996E1A-AC8A-4BB8-A1E8-0A05E2DC6004}" sibTransId="{02C47729-7928-4A3F-A2F6-8B223D86D539}"/>
    <dgm:cxn modelId="{1A5A6F8D-3220-4FAB-8CA3-C4F5D51B34DD}" type="presOf" srcId="{04DB08D8-E280-4AD8-B152-929639DAD871}" destId="{4AF6CD7C-3CC4-4D78-BF79-47AD0B2D5515}" srcOrd="0" destOrd="0" presId="urn:microsoft.com/office/officeart/2005/8/layout/cycle4"/>
    <dgm:cxn modelId="{E53B6706-2C48-4351-A5FC-7ADBCFBC2C82}" srcId="{528E71CF-5961-44EE-A6F4-4257DA534FE3}" destId="{04DB08D8-E280-4AD8-B152-929639DAD871}" srcOrd="2" destOrd="0" parTransId="{0A51D77D-EA80-436F-8573-7A1074EB7B29}" sibTransId="{76C2EAF9-220F-4F6F-9F80-258933CF1272}"/>
    <dgm:cxn modelId="{9F4E329F-49F0-4F3A-924F-4BFD9F44D29D}" srcId="{528E71CF-5961-44EE-A6F4-4257DA534FE3}" destId="{5593EF12-C381-4038-873D-2C29001E6F37}" srcOrd="0" destOrd="0" parTransId="{70ECAF5D-FC7C-4299-A491-AED62359A228}" sibTransId="{56DA6BCA-D185-4676-8A74-A1282F7F16DC}"/>
    <dgm:cxn modelId="{05C95A92-4D4D-4C55-A7D8-394CBDF6A296}" type="presOf" srcId="{01BDD168-CF11-48AE-B830-BEF5589A183F}" destId="{B0078492-AD09-4D61-AF0E-87189B739346}" srcOrd="0" destOrd="0" presId="urn:microsoft.com/office/officeart/2005/8/layout/cycle4"/>
    <dgm:cxn modelId="{790F5504-A959-46AF-969E-0485178E71AF}" srcId="{01BDD168-CF11-48AE-B830-BEF5589A183F}" destId="{071D0658-3158-4F34-98AE-0BDA615231C2}" srcOrd="2" destOrd="0" parTransId="{F942DE9D-AA8A-4BE0-BF5F-EEDE1BB397C9}" sibTransId="{9C1BE184-89F9-474F-9F0F-D91E33F3D689}"/>
    <dgm:cxn modelId="{3F01E3D1-6165-4FC0-8849-6AFE6EE0001D}" type="presOf" srcId="{BCE401B5-417C-480D-A544-3275DD25B75E}" destId="{5C1A435D-F398-4418-A86A-C293E3DF26A5}" srcOrd="1" destOrd="1" presId="urn:microsoft.com/office/officeart/2005/8/layout/cycle4"/>
    <dgm:cxn modelId="{A91078E0-1DA7-4AB5-AFA2-435DCFF07AC2}" type="presOf" srcId="{41DAB804-D35B-4826-AA82-60C78575DF70}" destId="{5C1A435D-F398-4418-A86A-C293E3DF26A5}" srcOrd="1" destOrd="3" presId="urn:microsoft.com/office/officeart/2005/8/layout/cycle4"/>
    <dgm:cxn modelId="{D599921B-203B-47B3-9631-0D089B0E20F7}" type="presOf" srcId="{E0BBD873-632B-4904-A0CF-761DF9E1B250}" destId="{7D9C8877-B90A-4E06-9E98-53E53E6BDCF0}" srcOrd="0" destOrd="0" presId="urn:microsoft.com/office/officeart/2005/8/layout/cycle4"/>
    <dgm:cxn modelId="{213B28A8-7D55-45B1-9C00-478B5FB6538E}" srcId="{AD51DAC2-9A93-454C-A940-EF143CC8DD56}" destId="{EBC5044F-1991-4148-A24A-3B6D298D896C}" srcOrd="2" destOrd="0" parTransId="{B5AF3285-06B6-4CC5-997D-E43EC81C0E3B}" sibTransId="{15CDDC7F-6C7D-4AB9-B392-38F29A002D04}"/>
    <dgm:cxn modelId="{E34BA6A8-5399-4D6B-8CF9-5998B8E151F4}" srcId="{04DB08D8-E280-4AD8-B152-929639DAD871}" destId="{C4D685CA-EBA3-4F68-9491-FA8458671E25}" srcOrd="0" destOrd="0" parTransId="{17B56AA2-9D88-4640-8B52-8D552D9D0E39}" sibTransId="{BB36F5B8-5A36-4857-89A0-D51523CF9E81}"/>
    <dgm:cxn modelId="{020DC2F1-088E-4F84-85FE-4AA10B98A36E}" srcId="{AD51DAC2-9A93-454C-A940-EF143CC8DD56}" destId="{C5BEBD06-DF1A-43A1-A64E-BC1FCBF54332}" srcOrd="0" destOrd="0" parTransId="{576ABE79-D1E9-43BB-BB49-BE094D297ADD}" sibTransId="{BB1B517A-D605-4AEE-BB15-D5645469F11E}"/>
    <dgm:cxn modelId="{69DF4E31-2F23-4CE2-9F09-8F16916A4C56}" srcId="{04DB08D8-E280-4AD8-B152-929639DAD871}" destId="{2F456EF9-4935-4519-9D70-41747581D535}" srcOrd="2" destOrd="0" parTransId="{85DA38D2-3BCA-44D7-8408-6A090B5C164A}" sibTransId="{5C119E12-F3D0-402E-8519-2557E704CD19}"/>
    <dgm:cxn modelId="{F6BA02F6-8C77-4DCA-9793-18C703238247}" type="presOf" srcId="{9B08CA2E-5311-463A-B0DF-6C199745538E}" destId="{7B2F16CB-D76C-4AE7-9C7D-A3E2143C18AD}" srcOrd="1" destOrd="1" presId="urn:microsoft.com/office/officeart/2005/8/layout/cycle4"/>
    <dgm:cxn modelId="{5871789A-B513-48EC-BEEC-C6A0982497FF}" type="presOf" srcId="{EEA4C924-91FB-4455-BFEA-0DBA70E76670}" destId="{5C1A435D-F398-4418-A86A-C293E3DF26A5}" srcOrd="1" destOrd="0" presId="urn:microsoft.com/office/officeart/2005/8/layout/cycle4"/>
    <dgm:cxn modelId="{B0DBEC82-232B-46F0-8B6C-B74ED41FD22C}" type="presOf" srcId="{C5BEBD06-DF1A-43A1-A64E-BC1FCBF54332}" destId="{755847E7-7AB7-44E7-9729-199D67B05AF9}" srcOrd="0" destOrd="0" presId="urn:microsoft.com/office/officeart/2005/8/layout/cycle4"/>
    <dgm:cxn modelId="{B77DF31E-565D-4483-9FC1-01BD56F078AC}" type="presOf" srcId="{528E71CF-5961-44EE-A6F4-4257DA534FE3}" destId="{FC008BAA-C918-48E6-BFC6-424CD9BED6CA}" srcOrd="0" destOrd="0" presId="urn:microsoft.com/office/officeart/2005/8/layout/cycle4"/>
    <dgm:cxn modelId="{BFD1DB43-69E2-4FBD-BEDC-8A7B4D5A1747}" type="presOf" srcId="{BCB84DAE-474C-4F2D-9A76-AF9882F6F4CC}" destId="{B9E491FB-1B4D-41DD-B85A-8226E52C7C18}" srcOrd="0" destOrd="3" presId="urn:microsoft.com/office/officeart/2005/8/layout/cycle4"/>
    <dgm:cxn modelId="{DA1B8ABD-4019-41DB-A507-9E42BA69637F}" type="presOf" srcId="{64FFBE0A-1A20-419D-A4C2-38C1E8129AF0}" destId="{99ACC96E-5C09-4512-83EF-C117C9C21F10}" srcOrd="1" destOrd="1" presId="urn:microsoft.com/office/officeart/2005/8/layout/cycle4"/>
    <dgm:cxn modelId="{A3A20429-1D49-4D72-ACCA-EE23099D04F1}" type="presOf" srcId="{7F4A16D3-6978-4E2A-A95D-CD09943839B4}" destId="{755847E7-7AB7-44E7-9729-199D67B05AF9}" srcOrd="0" destOrd="3" presId="urn:microsoft.com/office/officeart/2005/8/layout/cycle4"/>
    <dgm:cxn modelId="{9D6BC201-1131-4A53-8319-73A1637CA0EE}" type="presOf" srcId="{071D0658-3158-4F34-98AE-0BDA615231C2}" destId="{7D9C8877-B90A-4E06-9E98-53E53E6BDCF0}" srcOrd="0" destOrd="2" presId="urn:microsoft.com/office/officeart/2005/8/layout/cycle4"/>
    <dgm:cxn modelId="{CDB7EDA9-83EB-4925-B324-B9B1614DAFEB}" srcId="{528E71CF-5961-44EE-A6F4-4257DA534FE3}" destId="{01BDD168-CF11-48AE-B830-BEF5589A183F}" srcOrd="3" destOrd="0" parTransId="{6710295A-0106-441C-87AC-FFE32AB9EEE1}" sibTransId="{1F549246-20A1-431F-BDC0-AFBA55078232}"/>
    <dgm:cxn modelId="{5C496E26-B5A9-47A0-BB0A-F4798409263A}" type="presOf" srcId="{4AC09E52-CA72-44C6-B37D-9D689FB57AF7}" destId="{5C1A435D-F398-4418-A86A-C293E3DF26A5}" srcOrd="1" destOrd="2" presId="urn:microsoft.com/office/officeart/2005/8/layout/cycle4"/>
    <dgm:cxn modelId="{DE3DA940-754F-435A-8B7E-212278299232}" type="presOf" srcId="{EBC5044F-1991-4148-A24A-3B6D298D896C}" destId="{755847E7-7AB7-44E7-9729-199D67B05AF9}" srcOrd="0" destOrd="2" presId="urn:microsoft.com/office/officeart/2005/8/layout/cycle4"/>
    <dgm:cxn modelId="{0CA019FE-5401-4D10-9C9A-07622BC671F7}" srcId="{5593EF12-C381-4038-873D-2C29001E6F37}" destId="{BCE401B5-417C-480D-A544-3275DD25B75E}" srcOrd="1" destOrd="0" parTransId="{336F34F3-15B2-4A97-87E7-CE859722C02C}" sibTransId="{83309FD8-92FB-45AA-BB34-FBD5ADF6F04E}"/>
    <dgm:cxn modelId="{AC7E5CC3-14BF-414C-AEC0-D09C95AD1EE0}" type="presOf" srcId="{5DD9F936-330A-4427-B2D5-18EC1877E128}" destId="{0EB9FFCF-719B-4EB0-8DED-071BF6961FFD}" srcOrd="1" destOrd="1" presId="urn:microsoft.com/office/officeart/2005/8/layout/cycle4"/>
    <dgm:cxn modelId="{2608C6B2-C8B8-48F1-929E-8BA8D309F758}" type="presOf" srcId="{7F4A16D3-6978-4E2A-A95D-CD09943839B4}" destId="{99ACC96E-5C09-4512-83EF-C117C9C21F10}" srcOrd="1" destOrd="3" presId="urn:microsoft.com/office/officeart/2005/8/layout/cycle4"/>
    <dgm:cxn modelId="{BFA23B33-9D25-4526-A909-34E6B2B32C80}" type="presOf" srcId="{E0BBD873-632B-4904-A0CF-761DF9E1B250}" destId="{7B2F16CB-D76C-4AE7-9C7D-A3E2143C18AD}" srcOrd="1" destOrd="0" presId="urn:microsoft.com/office/officeart/2005/8/layout/cycle4"/>
    <dgm:cxn modelId="{A0741031-4F18-48D8-BFB9-4D7ED438790A}" srcId="{AD51DAC2-9A93-454C-A940-EF143CC8DD56}" destId="{7F4A16D3-6978-4E2A-A95D-CD09943839B4}" srcOrd="3" destOrd="0" parTransId="{AF9BA4EF-D739-4203-8CEE-697AEF9B0607}" sibTransId="{D298BE92-22D8-49E9-A653-9B48A881E744}"/>
    <dgm:cxn modelId="{1AD6F0D7-7EBE-4416-8585-2C352AAE298C}" srcId="{01BDD168-CF11-48AE-B830-BEF5589A183F}" destId="{E0BBD873-632B-4904-A0CF-761DF9E1B250}" srcOrd="0" destOrd="0" parTransId="{8FBDD7B0-7F29-48A8-B23B-A0F4E795B09F}" sibTransId="{79830EE0-78E2-4603-ADFF-69AC8BEDBC0A}"/>
    <dgm:cxn modelId="{6C29E25F-3F8C-4F5C-91C2-AC0079341583}" type="presOf" srcId="{4AC09E52-CA72-44C6-B37D-9D689FB57AF7}" destId="{35E562F2-1F10-431F-A54D-984D54029FB7}" srcOrd="0" destOrd="2" presId="urn:microsoft.com/office/officeart/2005/8/layout/cycle4"/>
    <dgm:cxn modelId="{E8E5C562-4FCE-4930-9071-09338001A643}" type="presOf" srcId="{41DAB804-D35B-4826-AA82-60C78575DF70}" destId="{35E562F2-1F10-431F-A54D-984D54029FB7}" srcOrd="0" destOrd="3" presId="urn:microsoft.com/office/officeart/2005/8/layout/cycle4"/>
    <dgm:cxn modelId="{8CF5F2F7-C579-43DF-861E-2D0169B5D638}" type="presOf" srcId="{5DD9F936-330A-4427-B2D5-18EC1877E128}" destId="{B9E491FB-1B4D-41DD-B85A-8226E52C7C18}" srcOrd="0" destOrd="1" presId="urn:microsoft.com/office/officeart/2005/8/layout/cycle4"/>
    <dgm:cxn modelId="{C3BAEB78-3B32-4457-ADFC-ADC91259ADCC}" type="presOf" srcId="{64FFBE0A-1A20-419D-A4C2-38C1E8129AF0}" destId="{755847E7-7AB7-44E7-9729-199D67B05AF9}" srcOrd="0" destOrd="1" presId="urn:microsoft.com/office/officeart/2005/8/layout/cycle4"/>
    <dgm:cxn modelId="{6F0F764C-C9DC-462D-836F-503DD5AEBFE2}" type="presOf" srcId="{BCE401B5-417C-480D-A544-3275DD25B75E}" destId="{35E562F2-1F10-431F-A54D-984D54029FB7}" srcOrd="0" destOrd="1" presId="urn:microsoft.com/office/officeart/2005/8/layout/cycle4"/>
    <dgm:cxn modelId="{95C2B9C1-3A66-48F5-956A-E8B02D46DFC1}" type="presOf" srcId="{5593EF12-C381-4038-873D-2C29001E6F37}" destId="{6B244313-333D-46A7-B6D6-DBFD354822E2}" srcOrd="0" destOrd="0" presId="urn:microsoft.com/office/officeart/2005/8/layout/cycle4"/>
    <dgm:cxn modelId="{06B6FA9F-62C4-49E6-B508-0AFDFC5D71C9}" type="presParOf" srcId="{FC008BAA-C918-48E6-BFC6-424CD9BED6CA}" destId="{2961AF12-D051-40F0-836E-10D856B6DF33}" srcOrd="0" destOrd="0" presId="urn:microsoft.com/office/officeart/2005/8/layout/cycle4"/>
    <dgm:cxn modelId="{14784CBF-CD91-443C-BA7F-DDB8CA8E7987}" type="presParOf" srcId="{2961AF12-D051-40F0-836E-10D856B6DF33}" destId="{1A92299B-3FA8-4983-9A60-2EF10C085D06}" srcOrd="0" destOrd="0" presId="urn:microsoft.com/office/officeart/2005/8/layout/cycle4"/>
    <dgm:cxn modelId="{E3AC6079-F7DD-4E5B-A5CC-C25A12EB4B11}" type="presParOf" srcId="{1A92299B-3FA8-4983-9A60-2EF10C085D06}" destId="{35E562F2-1F10-431F-A54D-984D54029FB7}" srcOrd="0" destOrd="0" presId="urn:microsoft.com/office/officeart/2005/8/layout/cycle4"/>
    <dgm:cxn modelId="{B69334E1-68C2-4449-8184-B178DD74DB04}" type="presParOf" srcId="{1A92299B-3FA8-4983-9A60-2EF10C085D06}" destId="{5C1A435D-F398-4418-A86A-C293E3DF26A5}" srcOrd="1" destOrd="0" presId="urn:microsoft.com/office/officeart/2005/8/layout/cycle4"/>
    <dgm:cxn modelId="{8567A86E-57B3-4B1A-B047-19969B21464F}" type="presParOf" srcId="{2961AF12-D051-40F0-836E-10D856B6DF33}" destId="{B62596D5-40C2-4CE8-9EFF-9DE7FF0F16F9}" srcOrd="1" destOrd="0" presId="urn:microsoft.com/office/officeart/2005/8/layout/cycle4"/>
    <dgm:cxn modelId="{D85437F5-C618-4936-9541-DDCED24C4C07}" type="presParOf" srcId="{B62596D5-40C2-4CE8-9EFF-9DE7FF0F16F9}" destId="{755847E7-7AB7-44E7-9729-199D67B05AF9}" srcOrd="0" destOrd="0" presId="urn:microsoft.com/office/officeart/2005/8/layout/cycle4"/>
    <dgm:cxn modelId="{E0EBDD6F-73E1-42DC-8C88-593D93D75A85}" type="presParOf" srcId="{B62596D5-40C2-4CE8-9EFF-9DE7FF0F16F9}" destId="{99ACC96E-5C09-4512-83EF-C117C9C21F10}" srcOrd="1" destOrd="0" presId="urn:microsoft.com/office/officeart/2005/8/layout/cycle4"/>
    <dgm:cxn modelId="{A7B1A008-6CFD-47F0-BF7E-167819F96BDE}" type="presParOf" srcId="{2961AF12-D051-40F0-836E-10D856B6DF33}" destId="{F3D2CF91-5F0D-4C3E-9917-05ABF737A71A}" srcOrd="2" destOrd="0" presId="urn:microsoft.com/office/officeart/2005/8/layout/cycle4"/>
    <dgm:cxn modelId="{E05E71EE-792E-4FD7-A6AA-AC9D2C03EBBD}" type="presParOf" srcId="{F3D2CF91-5F0D-4C3E-9917-05ABF737A71A}" destId="{B9E491FB-1B4D-41DD-B85A-8226E52C7C18}" srcOrd="0" destOrd="0" presId="urn:microsoft.com/office/officeart/2005/8/layout/cycle4"/>
    <dgm:cxn modelId="{4F99C766-F206-44AF-9E4A-B9EF75664393}" type="presParOf" srcId="{F3D2CF91-5F0D-4C3E-9917-05ABF737A71A}" destId="{0EB9FFCF-719B-4EB0-8DED-071BF6961FFD}" srcOrd="1" destOrd="0" presId="urn:microsoft.com/office/officeart/2005/8/layout/cycle4"/>
    <dgm:cxn modelId="{EE987F78-419D-43D9-86F4-027E948935A7}" type="presParOf" srcId="{2961AF12-D051-40F0-836E-10D856B6DF33}" destId="{1A741329-4830-445E-9D55-B44857CB2B22}" srcOrd="3" destOrd="0" presId="urn:microsoft.com/office/officeart/2005/8/layout/cycle4"/>
    <dgm:cxn modelId="{F6583B0B-60FE-49E2-BC09-0FDF3F778232}" type="presParOf" srcId="{1A741329-4830-445E-9D55-B44857CB2B22}" destId="{7D9C8877-B90A-4E06-9E98-53E53E6BDCF0}" srcOrd="0" destOrd="0" presId="urn:microsoft.com/office/officeart/2005/8/layout/cycle4"/>
    <dgm:cxn modelId="{0B607C89-4D37-42CE-A521-64D53E12702C}" type="presParOf" srcId="{1A741329-4830-445E-9D55-B44857CB2B22}" destId="{7B2F16CB-D76C-4AE7-9C7D-A3E2143C18AD}" srcOrd="1" destOrd="0" presId="urn:microsoft.com/office/officeart/2005/8/layout/cycle4"/>
    <dgm:cxn modelId="{06A7096D-4CA9-4745-BD62-6E6424A4F3E9}" type="presParOf" srcId="{2961AF12-D051-40F0-836E-10D856B6DF33}" destId="{A4AEBD82-7E66-4D27-BEE4-243F1C879364}" srcOrd="4" destOrd="0" presId="urn:microsoft.com/office/officeart/2005/8/layout/cycle4"/>
    <dgm:cxn modelId="{595F4291-C959-472D-B767-A13D4537E871}" type="presParOf" srcId="{FC008BAA-C918-48E6-BFC6-424CD9BED6CA}" destId="{94ECF88C-7028-46E2-8AF8-4F2C329D0E1E}" srcOrd="1" destOrd="0" presId="urn:microsoft.com/office/officeart/2005/8/layout/cycle4"/>
    <dgm:cxn modelId="{1BE08068-B788-48F6-8077-D865C4D74BF9}" type="presParOf" srcId="{94ECF88C-7028-46E2-8AF8-4F2C329D0E1E}" destId="{6B244313-333D-46A7-B6D6-DBFD354822E2}" srcOrd="0" destOrd="0" presId="urn:microsoft.com/office/officeart/2005/8/layout/cycle4"/>
    <dgm:cxn modelId="{8FA83CD2-20ED-4E58-98A0-D8A692186379}" type="presParOf" srcId="{94ECF88C-7028-46E2-8AF8-4F2C329D0E1E}" destId="{5B3ADA5C-3B33-480A-B770-B79B147E302D}" srcOrd="1" destOrd="0" presId="urn:microsoft.com/office/officeart/2005/8/layout/cycle4"/>
    <dgm:cxn modelId="{A2F68BA0-C1B0-4FFA-87E4-6A57643A3D02}" type="presParOf" srcId="{94ECF88C-7028-46E2-8AF8-4F2C329D0E1E}" destId="{4AF6CD7C-3CC4-4D78-BF79-47AD0B2D5515}" srcOrd="2" destOrd="0" presId="urn:microsoft.com/office/officeart/2005/8/layout/cycle4"/>
    <dgm:cxn modelId="{6361B86E-22C9-48BE-85B4-BB2440DC0E4B}" type="presParOf" srcId="{94ECF88C-7028-46E2-8AF8-4F2C329D0E1E}" destId="{B0078492-AD09-4D61-AF0E-87189B739346}" srcOrd="3" destOrd="0" presId="urn:microsoft.com/office/officeart/2005/8/layout/cycle4"/>
    <dgm:cxn modelId="{ECC542C5-B016-406E-94A1-D5CE81B792BC}" type="presParOf" srcId="{94ECF88C-7028-46E2-8AF8-4F2C329D0E1E}" destId="{B6203632-891C-4693-9F02-D8B665D25904}" srcOrd="4" destOrd="0" presId="urn:microsoft.com/office/officeart/2005/8/layout/cycle4"/>
    <dgm:cxn modelId="{D7556A4E-8350-496F-AF85-463AAAEA7E39}" type="presParOf" srcId="{FC008BAA-C918-48E6-BFC6-424CD9BED6CA}" destId="{8655C269-6C9F-4974-BDE6-9082AED1EFE2}" srcOrd="2" destOrd="0" presId="urn:microsoft.com/office/officeart/2005/8/layout/cycle4"/>
    <dgm:cxn modelId="{4DE661EC-01EF-4F42-A53A-FEF88D25FD1D}" type="presParOf" srcId="{FC008BAA-C918-48E6-BFC6-424CD9BED6CA}" destId="{CA895A27-FA23-406A-BCC1-F58AB6F15BD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491FB-1B4D-41DD-B85A-8226E52C7C18}">
      <dsp:nvSpPr>
        <dsp:cNvPr id="0" name=""/>
        <dsp:cNvSpPr/>
      </dsp:nvSpPr>
      <dsp:spPr>
        <a:xfrm>
          <a:off x="4622158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C1E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DC1E35"/>
              </a:solidFill>
            </a:rPr>
            <a:t>Prototypy</a:t>
          </a:r>
          <a:endParaRPr lang="cs-CZ" sz="1200" kern="1200" dirty="0">
            <a:solidFill>
              <a:srgbClr val="DC1E35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DC1E35"/>
              </a:solidFill>
            </a:rPr>
            <a:t>3D modely</a:t>
          </a:r>
          <a:endParaRPr lang="cs-CZ" sz="1200" kern="1200" dirty="0">
            <a:solidFill>
              <a:srgbClr val="DC1E35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>
              <a:solidFill>
                <a:srgbClr val="DC1E35"/>
              </a:solidFill>
            </a:rPr>
            <a:t>Landing</a:t>
          </a:r>
          <a:r>
            <a:rPr lang="cs-CZ" sz="1200" kern="1200" dirty="0" smtClean="0">
              <a:solidFill>
                <a:srgbClr val="DC1E35"/>
              </a:solidFill>
            </a:rPr>
            <a:t> </a:t>
          </a:r>
          <a:r>
            <a:rPr lang="cs-CZ" sz="1200" kern="1200" dirty="0" err="1" smtClean="0">
              <a:solidFill>
                <a:srgbClr val="DC1E35"/>
              </a:solidFill>
            </a:rPr>
            <a:t>page</a:t>
          </a:r>
          <a:endParaRPr lang="cs-CZ" sz="1200" kern="1200" dirty="0">
            <a:solidFill>
              <a:srgbClr val="DC1E35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DC1E35"/>
              </a:solidFill>
            </a:rPr>
            <a:t>…</a:t>
          </a:r>
          <a:endParaRPr lang="cs-CZ" sz="1200" kern="1200" dirty="0">
            <a:solidFill>
              <a:srgbClr val="DC1E35"/>
            </a:solidFill>
          </a:endParaRPr>
        </a:p>
      </dsp:txBody>
      <dsp:txXfrm>
        <a:off x="5297614" y="3337603"/>
        <a:ext cx="1443518" cy="983147"/>
      </dsp:txXfrm>
    </dsp:sp>
    <dsp:sp modelId="{7D9C8877-B90A-4E06-9E98-53E53E6BDCF0}">
      <dsp:nvSpPr>
        <dsp:cNvPr id="0" name=""/>
        <dsp:cNvSpPr/>
      </dsp:nvSpPr>
      <dsp:spPr>
        <a:xfrm>
          <a:off x="1114980" y="2958909"/>
          <a:ext cx="2149560" cy="139242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EF50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EF5023"/>
              </a:solidFill>
            </a:rPr>
            <a:t>Testování</a:t>
          </a:r>
          <a:endParaRPr lang="cs-CZ" sz="1200" kern="1200" dirty="0">
            <a:solidFill>
              <a:srgbClr val="EF502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EF5023"/>
              </a:solidFill>
            </a:rPr>
            <a:t>Testovací provoz</a:t>
          </a:r>
          <a:endParaRPr lang="cs-CZ" sz="1200" kern="1200" dirty="0">
            <a:solidFill>
              <a:srgbClr val="EF502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EF5023"/>
              </a:solidFill>
            </a:rPr>
            <a:t>…</a:t>
          </a:r>
          <a:endParaRPr lang="cs-CZ" sz="1200" kern="1200" dirty="0">
            <a:solidFill>
              <a:srgbClr val="EF5023"/>
            </a:solidFill>
          </a:endParaRPr>
        </a:p>
      </dsp:txBody>
      <dsp:txXfrm>
        <a:off x="1145567" y="3337603"/>
        <a:ext cx="1443518" cy="983147"/>
      </dsp:txXfrm>
    </dsp:sp>
    <dsp:sp modelId="{755847E7-7AB7-44E7-9729-199D67B05AF9}">
      <dsp:nvSpPr>
        <dsp:cNvPr id="0" name=""/>
        <dsp:cNvSpPr/>
      </dsp:nvSpPr>
      <dsp:spPr>
        <a:xfrm>
          <a:off x="4622158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1B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71B9"/>
              </a:solidFill>
            </a:rPr>
            <a:t>Brainstorming</a:t>
          </a:r>
          <a:endParaRPr lang="cs-CZ" sz="1200" kern="1200" dirty="0">
            <a:solidFill>
              <a:srgbClr val="0071B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71B9"/>
              </a:solidFill>
            </a:rPr>
            <a:t>SWOT</a:t>
          </a:r>
          <a:endParaRPr lang="cs-CZ" sz="1200" kern="1200" dirty="0">
            <a:solidFill>
              <a:srgbClr val="0071B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>
              <a:solidFill>
                <a:srgbClr val="0071B9"/>
              </a:solidFill>
            </a:rPr>
            <a:t>Lean</a:t>
          </a:r>
          <a:r>
            <a:rPr lang="cs-CZ" sz="1200" kern="1200" dirty="0" smtClean="0">
              <a:solidFill>
                <a:srgbClr val="0071B9"/>
              </a:solidFill>
            </a:rPr>
            <a:t> </a:t>
          </a:r>
          <a:r>
            <a:rPr lang="cs-CZ" sz="1200" kern="1200" dirty="0" err="1" smtClean="0">
              <a:solidFill>
                <a:srgbClr val="0071B9"/>
              </a:solidFill>
            </a:rPr>
            <a:t>Canvas</a:t>
          </a:r>
          <a:endParaRPr lang="cs-CZ" sz="1200" kern="1200" dirty="0">
            <a:solidFill>
              <a:srgbClr val="0071B9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71B9"/>
              </a:solidFill>
            </a:rPr>
            <a:t>…</a:t>
          </a:r>
          <a:endParaRPr lang="cs-CZ" sz="1200" kern="1200" dirty="0">
            <a:solidFill>
              <a:srgbClr val="0071B9"/>
            </a:solidFill>
          </a:endParaRPr>
        </a:p>
      </dsp:txBody>
      <dsp:txXfrm>
        <a:off x="5297614" y="30587"/>
        <a:ext cx="1443518" cy="983147"/>
      </dsp:txXfrm>
    </dsp:sp>
    <dsp:sp modelId="{35E562F2-1F10-431F-A54D-984D54029FB7}">
      <dsp:nvSpPr>
        <dsp:cNvPr id="0" name=""/>
        <dsp:cNvSpPr/>
      </dsp:nvSpPr>
      <dsp:spPr>
        <a:xfrm>
          <a:off x="1114980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5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A568"/>
              </a:solidFill>
            </a:rPr>
            <a:t>Výzkum od stolu</a:t>
          </a:r>
          <a:endParaRPr lang="cs-CZ" sz="1200" kern="1200" dirty="0">
            <a:solidFill>
              <a:srgbClr val="00A568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A568"/>
              </a:solidFill>
            </a:rPr>
            <a:t>Rozhovory</a:t>
          </a:r>
          <a:endParaRPr lang="cs-CZ" sz="1200" kern="1200" dirty="0">
            <a:solidFill>
              <a:srgbClr val="00A568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A568"/>
              </a:solidFill>
            </a:rPr>
            <a:t>Safari službou </a:t>
          </a:r>
          <a:endParaRPr lang="cs-CZ" sz="1200" kern="1200" dirty="0">
            <a:solidFill>
              <a:srgbClr val="00A568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rgbClr val="00A568"/>
              </a:solidFill>
            </a:rPr>
            <a:t>…</a:t>
          </a:r>
          <a:endParaRPr lang="cs-CZ" sz="1200" kern="1200" dirty="0">
            <a:solidFill>
              <a:srgbClr val="00A568"/>
            </a:solidFill>
          </a:endParaRPr>
        </a:p>
      </dsp:txBody>
      <dsp:txXfrm>
        <a:off x="1145567" y="30587"/>
        <a:ext cx="1443518" cy="983147"/>
      </dsp:txXfrm>
    </dsp:sp>
    <dsp:sp modelId="{6B244313-333D-46A7-B6D6-DBFD354822E2}">
      <dsp:nvSpPr>
        <dsp:cNvPr id="0" name=""/>
        <dsp:cNvSpPr/>
      </dsp:nvSpPr>
      <dsp:spPr>
        <a:xfrm>
          <a:off x="2015707" y="248026"/>
          <a:ext cx="1884129" cy="1884129"/>
        </a:xfrm>
        <a:prstGeom prst="pieWedge">
          <a:avLst/>
        </a:prstGeom>
        <a:solidFill>
          <a:srgbClr val="00A5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Poznávání</a:t>
          </a:r>
          <a:endParaRPr lang="cs-CZ" sz="1700" kern="1200" dirty="0"/>
        </a:p>
      </dsp:txBody>
      <dsp:txXfrm>
        <a:off x="2567556" y="799875"/>
        <a:ext cx="1332280" cy="1332280"/>
      </dsp:txXfrm>
    </dsp:sp>
    <dsp:sp modelId="{5B3ADA5C-3B33-480A-B770-B79B147E302D}">
      <dsp:nvSpPr>
        <dsp:cNvPr id="0" name=""/>
        <dsp:cNvSpPr/>
      </dsp:nvSpPr>
      <dsp:spPr>
        <a:xfrm rot="5400000">
          <a:off x="3986863" y="248026"/>
          <a:ext cx="1884129" cy="1884129"/>
        </a:xfrm>
        <a:prstGeom prst="pieWedge">
          <a:avLst/>
        </a:prstGeom>
        <a:solidFill>
          <a:srgbClr val="0071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Analýza</a:t>
          </a:r>
          <a:endParaRPr lang="cs-CZ" sz="1700" kern="1200" dirty="0"/>
        </a:p>
      </dsp:txBody>
      <dsp:txXfrm rot="-5400000">
        <a:off x="3986863" y="799875"/>
        <a:ext cx="1332280" cy="1332280"/>
      </dsp:txXfrm>
    </dsp:sp>
    <dsp:sp modelId="{4AF6CD7C-3CC4-4D78-BF79-47AD0B2D5515}">
      <dsp:nvSpPr>
        <dsp:cNvPr id="0" name=""/>
        <dsp:cNvSpPr/>
      </dsp:nvSpPr>
      <dsp:spPr>
        <a:xfrm rot="10800000">
          <a:off x="3986863" y="2219182"/>
          <a:ext cx="1884129" cy="1884129"/>
        </a:xfrm>
        <a:prstGeom prst="pieWedge">
          <a:avLst/>
        </a:prstGeom>
        <a:solidFill>
          <a:srgbClr val="DC1E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Design</a:t>
          </a:r>
          <a:endParaRPr lang="cs-CZ" sz="1700" kern="1200" dirty="0"/>
        </a:p>
      </dsp:txBody>
      <dsp:txXfrm rot="10800000">
        <a:off x="3986863" y="2219182"/>
        <a:ext cx="1332280" cy="1332280"/>
      </dsp:txXfrm>
    </dsp:sp>
    <dsp:sp modelId="{B0078492-AD09-4D61-AF0E-87189B739346}">
      <dsp:nvSpPr>
        <dsp:cNvPr id="0" name=""/>
        <dsp:cNvSpPr/>
      </dsp:nvSpPr>
      <dsp:spPr>
        <a:xfrm rot="16200000">
          <a:off x="2015707" y="2219182"/>
          <a:ext cx="1884129" cy="1884129"/>
        </a:xfrm>
        <a:prstGeom prst="pieWedge">
          <a:avLst/>
        </a:prstGeom>
        <a:solidFill>
          <a:srgbClr val="EF50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Testování</a:t>
          </a:r>
          <a:endParaRPr lang="cs-CZ" sz="1700" kern="1200" dirty="0"/>
        </a:p>
      </dsp:txBody>
      <dsp:txXfrm rot="5400000">
        <a:off x="2567556" y="2219182"/>
        <a:ext cx="1332280" cy="1332280"/>
      </dsp:txXfrm>
    </dsp:sp>
    <dsp:sp modelId="{8655C269-6C9F-4974-BDE6-9082AED1EFE2}">
      <dsp:nvSpPr>
        <dsp:cNvPr id="0" name=""/>
        <dsp:cNvSpPr/>
      </dsp:nvSpPr>
      <dsp:spPr>
        <a:xfrm>
          <a:off x="3618087" y="1784048"/>
          <a:ext cx="650525" cy="565673"/>
        </a:xfrm>
        <a:prstGeom prst="circularArrow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5A27-FA23-406A-BCC1-F58AB6F15BDE}">
      <dsp:nvSpPr>
        <dsp:cNvPr id="0" name=""/>
        <dsp:cNvSpPr/>
      </dsp:nvSpPr>
      <dsp:spPr>
        <a:xfrm rot="10800000">
          <a:off x="3618087" y="2001615"/>
          <a:ext cx="650525" cy="565673"/>
        </a:xfrm>
        <a:prstGeom prst="circularArrow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153108-0BBE-49AB-9116-A9FAB0C3ED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8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53108-0BBE-49AB-9116-A9FAB0C3EDA7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46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Uživatelská šetření</a:t>
            </a:r>
          </a:p>
        </p:txBody>
      </p:sp>
    </p:spTree>
    <p:extLst>
      <p:ext uri="{BB962C8B-B14F-4D97-AF65-F5344CB8AC3E}">
        <p14:creationId xmlns:p14="http://schemas.microsoft.com/office/powerpoint/2010/main" val="236431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1.12.2015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31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1.12.2015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1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1.12.2015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35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9759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53108-0BBE-49AB-9116-A9FAB0C3EDA7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0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146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28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Závěrečné</a:t>
            </a:r>
            <a:r>
              <a:rPr lang="cs-CZ" baseline="0" dirty="0" smtClean="0"/>
              <a:t> poděkován všem kolegům napříč knihovnou.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4507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KO: Byli</a:t>
            </a:r>
            <a:r>
              <a:rPr lang="cs-CZ" baseline="0" dirty="0" smtClean="0"/>
              <a:t> už jste v NTK</a:t>
            </a: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1.12.2015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6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KO: Byli</a:t>
            </a:r>
            <a:r>
              <a:rPr lang="cs-CZ" baseline="0" dirty="0" smtClean="0"/>
              <a:t> už jste v NTK</a:t>
            </a: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1.12.2015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5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Uživatelská šetření</a:t>
            </a:r>
          </a:p>
        </p:txBody>
      </p:sp>
    </p:spTree>
    <p:extLst>
      <p:ext uri="{BB962C8B-B14F-4D97-AF65-F5344CB8AC3E}">
        <p14:creationId xmlns:p14="http://schemas.microsoft.com/office/powerpoint/2010/main" val="242280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Uživatelská šetření</a:t>
            </a:r>
          </a:p>
        </p:txBody>
      </p:sp>
    </p:spTree>
    <p:extLst>
      <p:ext uri="{BB962C8B-B14F-4D97-AF65-F5344CB8AC3E}">
        <p14:creationId xmlns:p14="http://schemas.microsoft.com/office/powerpoint/2010/main" val="57155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Uživatelská šetření</a:t>
            </a:r>
          </a:p>
        </p:txBody>
      </p:sp>
    </p:spTree>
    <p:extLst>
      <p:ext uri="{BB962C8B-B14F-4D97-AF65-F5344CB8AC3E}">
        <p14:creationId xmlns:p14="http://schemas.microsoft.com/office/powerpoint/2010/main" val="354108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Uživatelská šetření</a:t>
            </a:r>
          </a:p>
        </p:txBody>
      </p:sp>
    </p:spTree>
    <p:extLst>
      <p:ext uri="{BB962C8B-B14F-4D97-AF65-F5344CB8AC3E}">
        <p14:creationId xmlns:p14="http://schemas.microsoft.com/office/powerpoint/2010/main" val="183090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DCB3C-8277-4301-8671-2CC67BD98B1F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dirty="0" smtClean="0"/>
              <a:t>Uživatelská šetření</a:t>
            </a:r>
          </a:p>
        </p:txBody>
      </p:sp>
    </p:spTree>
    <p:extLst>
      <p:ext uri="{BB962C8B-B14F-4D97-AF65-F5344CB8AC3E}">
        <p14:creationId xmlns:p14="http://schemas.microsoft.com/office/powerpoint/2010/main" val="267687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1.12.2015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397A-0220-4082-81D8-D0E7C7931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5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ADF7-12E6-4F06-97E3-9B51256A9A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1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B054-C1EB-4492-94F2-6873139A4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2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FF46-62F4-4F97-ADA4-4E8D1DBB3F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7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8ABD-932F-48DB-AE13-3F78F58B7D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8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2F1B-6A71-47E6-8DA9-D6FEC5C180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A8CA-2FCC-4E6D-9A85-9DFC8B5E0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8AC2-2470-4B59-A380-313ABD20A9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0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A5C8-15A0-4B2F-855D-8D0E99190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83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DA4F-3D2C-4D54-8173-57A175DD0B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3976A-71EF-4A02-9D7E-249713B1B2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0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60B36C-B97B-4993-9CD0-F692FF2A4B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384477/ff_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knihy.knihovna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designthinkingforlibraries.com/" TargetMode="External"/><Relationship Id="rId4" Type="http://schemas.openxmlformats.org/officeDocument/2006/relationships/hyperlink" Target="http://eknihy.knihovna.cz/kniha/spoluprace-knihovny-s-uzivateli-jak-na-t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lena.chodounska@techlib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3" y="548680"/>
            <a:ext cx="1658168" cy="10659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873" y="2752944"/>
            <a:ext cx="7772400" cy="1686049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C1E35"/>
                </a:solidFill>
              </a:rPr>
              <a:t>Služby NTK</a:t>
            </a:r>
            <a:br>
              <a:rPr lang="cs-CZ" b="1" dirty="0" smtClean="0">
                <a:solidFill>
                  <a:srgbClr val="DC1E35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Cíle a strategie</a:t>
            </a:r>
            <a:r>
              <a:rPr lang="cs-CZ" b="1" dirty="0" smtClean="0">
                <a:solidFill>
                  <a:srgbClr val="DC1E35"/>
                </a:solidFill>
              </a:rPr>
              <a:t/>
            </a:r>
            <a:br>
              <a:rPr lang="cs-CZ" b="1" dirty="0" smtClean="0">
                <a:solidFill>
                  <a:srgbClr val="DC1E35"/>
                </a:solidFill>
              </a:rPr>
            </a:br>
            <a:endParaRPr lang="cs-CZ" b="1" dirty="0">
              <a:solidFill>
                <a:srgbClr val="DC1E35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873" y="4581128"/>
            <a:ext cx="6400800" cy="1752600"/>
          </a:xfrm>
        </p:spPr>
        <p:txBody>
          <a:bodyPr/>
          <a:lstStyle/>
          <a:p>
            <a:pPr algn="l"/>
            <a:r>
              <a:rPr lang="cs-CZ" dirty="0" smtClean="0"/>
              <a:t>Alena Chodounská</a:t>
            </a:r>
          </a:p>
          <a:p>
            <a:pPr algn="l"/>
            <a:endParaRPr lang="cs-CZ" dirty="0" smtClean="0"/>
          </a:p>
          <a:p>
            <a:pPr algn="l"/>
            <a:r>
              <a:rPr lang="cs-CZ" sz="2400" dirty="0" smtClean="0"/>
              <a:t>Řízení organizací</a:t>
            </a:r>
          </a:p>
          <a:p>
            <a:pPr algn="l"/>
            <a:r>
              <a:rPr lang="cs-CZ" sz="2400" dirty="0" smtClean="0"/>
              <a:t>27.11.2015 v Brně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926086" cy="17282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111793"/>
            <a:ext cx="2126936" cy="3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cs-CZ" sz="3200" b="1" dirty="0" smtClean="0">
                <a:solidFill>
                  <a:srgbClr val="C00000"/>
                </a:solidFill>
                <a:latin typeface="Univers Com 65 Bold" pitchFamily="32" charset="0"/>
              </a:rPr>
              <a:t>Služby pro studenty</a:t>
            </a:r>
            <a:endParaRPr lang="cs-CZ" sz="32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054888"/>
            <a:ext cx="8639177" cy="568647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•</a:t>
            </a:r>
            <a:r>
              <a:rPr lang="cs-CZ" sz="1600" dirty="0" smtClean="0"/>
              <a:t> </a:t>
            </a:r>
            <a:r>
              <a:rPr lang="cs-CZ" sz="1600" b="1" dirty="0" smtClean="0"/>
              <a:t>Zákaznicky orientované </a:t>
            </a:r>
            <a:r>
              <a:rPr lang="cs-CZ" sz="1600" dirty="0" smtClean="0"/>
              <a:t>– poskytujeme služby, které naši zákazníci chtějí a potřebují,</a:t>
            </a:r>
            <a:r>
              <a:rPr lang="en-US" sz="1600" dirty="0" smtClean="0"/>
              <a:t> </a:t>
            </a:r>
            <a:r>
              <a:rPr lang="cs-CZ" sz="1600" dirty="0" smtClean="0"/>
              <a:t>způsobem který jim vyhovuje. </a:t>
            </a:r>
          </a:p>
          <a:p>
            <a:pPr marL="0" indent="0">
              <a:buNone/>
            </a:pPr>
            <a:r>
              <a:rPr lang="en-US" sz="1600" dirty="0" smtClean="0"/>
              <a:t>• </a:t>
            </a:r>
            <a:r>
              <a:rPr lang="cs-CZ" sz="1600" b="1" dirty="0" smtClean="0"/>
              <a:t>Vstřícné, efektivní a přátelské</a:t>
            </a:r>
          </a:p>
          <a:p>
            <a:pPr marL="0" indent="0">
              <a:buNone/>
            </a:pPr>
            <a:r>
              <a:rPr lang="en-US" sz="1600" b="1" dirty="0" smtClean="0"/>
              <a:t>• </a:t>
            </a:r>
            <a:r>
              <a:rPr lang="cs-CZ" sz="1600" b="1" dirty="0" smtClean="0"/>
              <a:t>Podporující samostatnost zákazníků </a:t>
            </a:r>
            <a:r>
              <a:rPr lang="en-US" sz="1600" i="1" dirty="0" smtClean="0"/>
              <a:t>– </a:t>
            </a:r>
            <a:r>
              <a:rPr lang="cs-CZ" sz="1600" dirty="0" smtClean="0"/>
              <a:t>ačkoliv chceme našim zákazníkům poskytovat asistované služby, uvědomujeme si, že mnozí chtějí pracovat samostatně a proto nabízíme prostředky které zákazníkům umožní  snadněji se orientovat v našich zdrojích a využívat je tak efektivně a snadno, jak je to jen možné. </a:t>
            </a:r>
          </a:p>
          <a:p>
            <a:pPr marL="0" indent="0">
              <a:buNone/>
            </a:pPr>
            <a:r>
              <a:rPr lang="en-US" sz="1600" dirty="0" smtClean="0"/>
              <a:t>•</a:t>
            </a:r>
            <a:r>
              <a:rPr lang="cs-CZ" sz="1600" dirty="0" smtClean="0"/>
              <a:t> </a:t>
            </a:r>
            <a:r>
              <a:rPr lang="cs-CZ" sz="1600" b="1" dirty="0" smtClean="0"/>
              <a:t>Maximálně využívající moderní technologie – </a:t>
            </a:r>
            <a:r>
              <a:rPr lang="cs-CZ" sz="1600" dirty="0" smtClean="0"/>
              <a:t>naši zákazníci očekávají , že referenční a informační služby jsou poskytovány prostřednictvím nejmodernějších technologií</a:t>
            </a:r>
          </a:p>
          <a:p>
            <a:pPr marL="0" indent="0">
              <a:buNone/>
            </a:pPr>
            <a:r>
              <a:rPr lang="en-US" sz="1600" dirty="0" smtClean="0"/>
              <a:t>•</a:t>
            </a:r>
            <a:r>
              <a:rPr lang="en-US" sz="1600" b="1" dirty="0" smtClean="0"/>
              <a:t> </a:t>
            </a:r>
            <a:r>
              <a:rPr lang="cs-CZ" sz="1600" b="1" dirty="0" smtClean="0"/>
              <a:t>Bezbariérové – </a:t>
            </a:r>
            <a:r>
              <a:rPr lang="cs-CZ" sz="1600" dirty="0" smtClean="0"/>
              <a:t>eliminace bariér jak fyzických tak i technologických v nejvyšší možné míře</a:t>
            </a:r>
          </a:p>
          <a:p>
            <a:pPr marL="0" indent="0">
              <a:buNone/>
            </a:pPr>
            <a:r>
              <a:rPr lang="en-US" sz="1600" dirty="0" smtClean="0"/>
              <a:t>• </a:t>
            </a:r>
            <a:r>
              <a:rPr lang="cs-CZ" sz="1600" b="1" dirty="0" smtClean="0"/>
              <a:t>Vhodné i pro „Generaci Y“ a její styl učení </a:t>
            </a:r>
            <a:r>
              <a:rPr lang="cs-CZ" sz="1600" dirty="0" smtClean="0"/>
              <a:t>– generace lidí narozených po roce 1982, lidé této generace očekávají, že informace budou dostupné kdykoliv a kdekoliv, jsou </a:t>
            </a:r>
            <a:r>
              <a:rPr lang="cs-CZ" sz="1600" dirty="0"/>
              <a:t>zvyklí </a:t>
            </a:r>
            <a:r>
              <a:rPr lang="cs-CZ" sz="1600" dirty="0" smtClean="0"/>
              <a:t>řešit více věcí naráz a proto očekávají, že všechny nástroje mají k disposici, jakmile je potřebují, v jejich životě se přirozeně mísí osobní život, hra, zábava i škola a práce, čímž si vytváří prostředí stimulující osobní rozvoj, využívají sociální sítě jak pro odpočinek tak ke vzdělávacím účelům, mají velká očekávání, tíhnou k vizuálnímu učení a snadno se začnou nudit.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cs-CZ" sz="1600" b="1" dirty="0" smtClean="0"/>
              <a:t>Nabízející </a:t>
            </a:r>
            <a:r>
              <a:rPr lang="cs-CZ" sz="1600" b="1" dirty="0"/>
              <a:t>zákazníkům příležitost k poskytování kontinuální zpětné vazby na naše služby</a:t>
            </a:r>
            <a:r>
              <a:rPr lang="cs-CZ" sz="1600" dirty="0"/>
              <a:t> – </a:t>
            </a:r>
            <a:r>
              <a:rPr lang="cs-CZ" sz="1600" dirty="0" smtClean="0"/>
              <a:t>primárně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Výhody Designu služeb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Orientace na uživatele, zákazníky, lidi</a:t>
            </a:r>
          </a:p>
          <a:p>
            <a:r>
              <a:rPr lang="cs-CZ" dirty="0" smtClean="0"/>
              <a:t>Designový cyklus - postupné vylepšování a řiditelný proces</a:t>
            </a:r>
          </a:p>
          <a:p>
            <a:r>
              <a:rPr lang="cs-CZ" dirty="0" smtClean="0"/>
              <a:t>Týmová práce a flexibilní řízení</a:t>
            </a:r>
          </a:p>
          <a:p>
            <a:r>
              <a:rPr lang="cs-CZ" dirty="0" smtClean="0"/>
              <a:t>Prostor pro kreativitu</a:t>
            </a:r>
          </a:p>
          <a:p>
            <a:pPr marL="0" indent="0">
              <a:buNone/>
            </a:pPr>
            <a:endParaRPr lang="cs-CZ" dirty="0" smtClean="0">
              <a:solidFill>
                <a:srgbClr val="007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Designový cyklus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3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188" y="1484784"/>
            <a:ext cx="7650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Poznáváme </a:t>
            </a:r>
            <a:r>
              <a:rPr lang="cs-CZ" sz="3200" dirty="0" smtClean="0"/>
              <a:t>(Statistiky, Ankety, </a:t>
            </a:r>
            <a:r>
              <a:rPr lang="cs-CZ" sz="3200" dirty="0" err="1" smtClean="0"/>
              <a:t>Mystery</a:t>
            </a:r>
            <a:r>
              <a:rPr lang="cs-CZ" sz="3200" dirty="0" smtClean="0"/>
              <a:t> shopping, Sběr zpětné vazby atd.) </a:t>
            </a:r>
            <a:endParaRPr lang="cs-CZ" sz="3200" dirty="0"/>
          </a:p>
          <a:p>
            <a:r>
              <a:rPr lang="cs-CZ" sz="3200" b="1" dirty="0" smtClean="0"/>
              <a:t>Analyzujeme </a:t>
            </a:r>
            <a:r>
              <a:rPr lang="cs-CZ" sz="3200" dirty="0" smtClean="0"/>
              <a:t>(</a:t>
            </a:r>
            <a:r>
              <a:rPr lang="cs-CZ" sz="3200" dirty="0" err="1" smtClean="0"/>
              <a:t>Forum</a:t>
            </a:r>
            <a:r>
              <a:rPr lang="cs-CZ" sz="3200" dirty="0" smtClean="0"/>
              <a:t> USG)</a:t>
            </a:r>
          </a:p>
          <a:p>
            <a:r>
              <a:rPr lang="cs-CZ" sz="3200" b="1" dirty="0" smtClean="0"/>
              <a:t>Designujeme </a:t>
            </a:r>
            <a:r>
              <a:rPr lang="cs-CZ" sz="3200" dirty="0" smtClean="0"/>
              <a:t>(</a:t>
            </a:r>
            <a:r>
              <a:rPr lang="cs-CZ" sz="3200" dirty="0" err="1" smtClean="0"/>
              <a:t>NTKoutek</a:t>
            </a:r>
            <a:r>
              <a:rPr lang="cs-CZ" sz="3200" dirty="0" smtClean="0"/>
              <a:t>, Otevírací doba, Vzdělávací kurzy, nový web atd.)</a:t>
            </a:r>
            <a:endParaRPr lang="cs-CZ" sz="3200" b="1" dirty="0" smtClean="0"/>
          </a:p>
          <a:p>
            <a:r>
              <a:rPr lang="cs-CZ" sz="3200" b="1" dirty="0" smtClean="0"/>
              <a:t>Testujeme </a:t>
            </a:r>
            <a:r>
              <a:rPr lang="cs-CZ" sz="3200" dirty="0" smtClean="0"/>
              <a:t>(Test novým kolegou, MS, konzultační list atd.)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5175" y="440854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400" b="1" dirty="0" smtClean="0">
                <a:solidFill>
                  <a:srgbClr val="C00000"/>
                </a:solidFill>
                <a:latin typeface="Univers Com 65 Bold" pitchFamily="32" charset="0"/>
              </a:rPr>
              <a:t>Design služeb v NTK</a:t>
            </a:r>
            <a:endParaRPr lang="cs-CZ" sz="4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62284" y="479817"/>
            <a:ext cx="6241963" cy="716935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jsou naši zákazníci?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2284" y="1267586"/>
            <a:ext cx="3551201" cy="518457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Registrace</a:t>
            </a:r>
          </a:p>
          <a:p>
            <a:r>
              <a:rPr lang="cs-CZ" sz="2800" dirty="0" smtClean="0"/>
              <a:t>26 700 zákazníků </a:t>
            </a:r>
          </a:p>
          <a:p>
            <a:r>
              <a:rPr lang="cs-CZ" sz="2800" dirty="0" smtClean="0"/>
              <a:t>70% studenti</a:t>
            </a:r>
          </a:p>
          <a:p>
            <a:r>
              <a:rPr lang="cs-CZ" sz="2800" dirty="0" smtClean="0"/>
              <a:t>60% ve věku 18-27 let</a:t>
            </a:r>
          </a:p>
          <a:p>
            <a:r>
              <a:rPr lang="cs-CZ" sz="2800" dirty="0" smtClean="0"/>
              <a:t>77% ČR a 23% cizinců</a:t>
            </a:r>
          </a:p>
          <a:p>
            <a:r>
              <a:rPr lang="cs-CZ" sz="2800" dirty="0" smtClean="0"/>
              <a:t>50% si nikdy nepůjčilo knihu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>
              <a:solidFill>
                <a:srgbClr val="00B0F0"/>
              </a:solidFill>
            </a:endParaRPr>
          </a:p>
          <a:p>
            <a:endParaRPr lang="cs-CZ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4499009" y="1196752"/>
            <a:ext cx="417468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cs-CZ" sz="2800" b="1" kern="0" dirty="0" smtClean="0"/>
              <a:t>Fyzický</a:t>
            </a:r>
            <a:r>
              <a:rPr lang="cs-CZ" sz="2800" kern="0" dirty="0" smtClean="0"/>
              <a:t> </a:t>
            </a:r>
            <a:r>
              <a:rPr lang="cs-CZ" sz="2800" b="1" kern="0" dirty="0" smtClean="0"/>
              <a:t>přístup</a:t>
            </a:r>
          </a:p>
          <a:p>
            <a:r>
              <a:rPr lang="cs-CZ" sz="2800" kern="0" dirty="0" smtClean="0"/>
              <a:t>&gt; 500.000 ročně</a:t>
            </a:r>
          </a:p>
          <a:p>
            <a:r>
              <a:rPr lang="cs-CZ" sz="2800" kern="0" dirty="0" smtClean="0"/>
              <a:t>72% registrovaní zákazníci</a:t>
            </a:r>
          </a:p>
          <a:p>
            <a:r>
              <a:rPr lang="cs-CZ" sz="2800" kern="0" dirty="0" smtClean="0"/>
              <a:t>Špičky a sedla</a:t>
            </a:r>
            <a:endParaRPr lang="cs-CZ" sz="2400" kern="0" dirty="0" smtClean="0"/>
          </a:p>
          <a:p>
            <a:pPr lvl="1"/>
            <a:endParaRPr lang="cs-CZ" sz="2400" kern="0" dirty="0" smtClean="0"/>
          </a:p>
          <a:p>
            <a:endParaRPr lang="cs-CZ" sz="2800" kern="0" dirty="0" smtClean="0"/>
          </a:p>
          <a:p>
            <a:endParaRPr lang="cs-CZ" sz="2800" kern="0" dirty="0" smtClean="0"/>
          </a:p>
          <a:p>
            <a:endParaRPr lang="cs-CZ" sz="2800" kern="0" dirty="0" smtClean="0"/>
          </a:p>
          <a:p>
            <a:endParaRPr lang="cs-CZ" sz="2800" kern="0" dirty="0" smtClean="0"/>
          </a:p>
          <a:p>
            <a:endParaRPr lang="cs-CZ" sz="2800" kern="0" dirty="0" smtClean="0">
              <a:solidFill>
                <a:srgbClr val="00B0F0"/>
              </a:solidFill>
            </a:endParaRPr>
          </a:p>
          <a:p>
            <a:endParaRPr lang="cs-CZ" sz="2800" kern="0" dirty="0" smtClean="0">
              <a:solidFill>
                <a:srgbClr val="00B0F0"/>
              </a:solidFill>
            </a:endParaRPr>
          </a:p>
          <a:p>
            <a:pPr marL="0" indent="0">
              <a:buFontTx/>
              <a:buNone/>
            </a:pPr>
            <a:endParaRPr lang="cs-CZ" sz="2800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3181030" y="1484784"/>
          <a:ext cx="5781675" cy="45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323528" y="3429000"/>
          <a:ext cx="2880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179512" y="332656"/>
          <a:ext cx="3174478" cy="291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460155" y="3789040"/>
          <a:ext cx="3967829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/>
          </p:nvPr>
        </p:nvGraphicFramePr>
        <p:xfrm>
          <a:off x="4788024" y="4077072"/>
          <a:ext cx="3692401" cy="214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/>
          </p:nvPr>
        </p:nvGraphicFramePr>
        <p:xfrm>
          <a:off x="2195736" y="9087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537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62284" y="479817"/>
            <a:ext cx="6241963" cy="716935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dotazů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2284" y="1267586"/>
            <a:ext cx="7514107" cy="518457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45 000 dotazů (90% ústně, 10% písemně)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>
              <a:solidFill>
                <a:srgbClr val="00B0F0"/>
              </a:solidFill>
            </a:endParaRPr>
          </a:p>
          <a:p>
            <a:endParaRPr lang="cs-CZ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00B0F0"/>
              </a:solidFill>
            </a:endParaRPr>
          </a:p>
        </p:txBody>
      </p:sp>
      <p:graphicFrame>
        <p:nvGraphicFramePr>
          <p:cNvPr id="5" name="Graf 4"/>
          <p:cNvGraphicFramePr/>
          <p:nvPr>
            <p:extLst/>
          </p:nvPr>
        </p:nvGraphicFramePr>
        <p:xfrm>
          <a:off x="323528" y="1916833"/>
          <a:ext cx="37444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/>
          </p:nvPr>
        </p:nvGraphicFramePr>
        <p:xfrm>
          <a:off x="4941167" y="1916832"/>
          <a:ext cx="366328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/>
          <p:cNvGraphicFramePr/>
          <p:nvPr>
            <p:extLst/>
          </p:nvPr>
        </p:nvGraphicFramePr>
        <p:xfrm>
          <a:off x="1403648" y="4941168"/>
          <a:ext cx="6048672" cy="180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81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92163" y="628300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000" b="1" dirty="0" smtClean="0">
                <a:solidFill>
                  <a:srgbClr val="C00000"/>
                </a:solidFill>
                <a:latin typeface="Univers Com 65 Bold" pitchFamily="32" charset="0"/>
              </a:rPr>
              <a:t>Statistiky z webu</a:t>
            </a:r>
          </a:p>
          <a:p>
            <a:pPr algn="r">
              <a:lnSpc>
                <a:spcPct val="125000"/>
              </a:lnSpc>
            </a:pPr>
            <a:endParaRPr lang="cs-CZ" sz="2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1553400"/>
            <a:ext cx="34941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Průměrná </a:t>
            </a:r>
            <a:r>
              <a:rPr lang="cs-CZ" sz="2000" dirty="0" smtClean="0"/>
              <a:t>měsíční </a:t>
            </a:r>
            <a:r>
              <a:rPr lang="cs-CZ" sz="2000" dirty="0"/>
              <a:t>návštěvnost</a:t>
            </a:r>
            <a:r>
              <a:rPr lang="en-US" sz="2000" dirty="0"/>
              <a:t> </a:t>
            </a:r>
            <a:r>
              <a:rPr lang="en-US" sz="2000" b="1" dirty="0" smtClean="0"/>
              <a:t>62 </a:t>
            </a:r>
            <a:r>
              <a:rPr lang="en-US" sz="2000" b="1" dirty="0"/>
              <a:t>154 </a:t>
            </a:r>
            <a:r>
              <a:rPr lang="en-US" sz="2000" dirty="0"/>
              <a:t>(</a:t>
            </a:r>
            <a:r>
              <a:rPr lang="cs-CZ" sz="2000" dirty="0"/>
              <a:t>katalog a </a:t>
            </a:r>
            <a:r>
              <a:rPr lang="cs-CZ" sz="2000" dirty="0" err="1"/>
              <a:t>Summon</a:t>
            </a:r>
            <a:r>
              <a:rPr lang="cs-CZ" sz="2000" dirty="0"/>
              <a:t> nejsou </a:t>
            </a:r>
            <a:r>
              <a:rPr lang="cs-CZ" sz="2000" dirty="0" smtClean="0"/>
              <a:t>zahrnuty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Nejnavštěvovanější stránky květen červen: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hlavní</a:t>
            </a:r>
            <a:r>
              <a:rPr lang="en-US" sz="2000" dirty="0"/>
              <a:t> </a:t>
            </a:r>
            <a:r>
              <a:rPr lang="en-US" sz="2000" dirty="0" err="1"/>
              <a:t>strana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oteviraci</a:t>
            </a:r>
            <a:r>
              <a:rPr lang="en-US" sz="2000" dirty="0"/>
              <a:t> </a:t>
            </a:r>
            <a:r>
              <a:rPr lang="en-US" sz="2000" dirty="0" err="1"/>
              <a:t>doba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kontakty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VPK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noční</a:t>
            </a:r>
            <a:r>
              <a:rPr lang="en-US" sz="2000" dirty="0"/>
              <a:t> </a:t>
            </a:r>
            <a:r>
              <a:rPr lang="en-US" sz="2000" dirty="0" err="1"/>
              <a:t>studovna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e-</a:t>
            </a:r>
            <a:r>
              <a:rPr lang="en-US" sz="2000" dirty="0" err="1"/>
              <a:t>zdroje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Můj</a:t>
            </a:r>
            <a:r>
              <a:rPr lang="en-US" sz="2000" dirty="0"/>
              <a:t> </a:t>
            </a:r>
            <a:r>
              <a:rPr lang="en-US" sz="2000" dirty="0" err="1"/>
              <a:t>účet</a:t>
            </a:r>
            <a:endParaRPr lang="en-US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63282" y="1553400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Prohlížeč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47</a:t>
            </a:r>
            <a:r>
              <a:rPr lang="cs-CZ" sz="2000" dirty="0"/>
              <a:t>% </a:t>
            </a:r>
            <a:r>
              <a:rPr lang="cs-CZ" sz="2000" dirty="0" err="1" smtClean="0"/>
              <a:t>Firefox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15% </a:t>
            </a:r>
            <a:r>
              <a:rPr lang="cs-CZ" sz="2000" dirty="0" smtClean="0"/>
              <a:t>Google Chrome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11% </a:t>
            </a:r>
            <a:r>
              <a:rPr lang="cs-CZ" sz="2000" dirty="0" smtClean="0"/>
              <a:t>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6</a:t>
            </a:r>
            <a:r>
              <a:rPr lang="cs-CZ" sz="2000" dirty="0"/>
              <a:t>% Safari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další</a:t>
            </a:r>
          </a:p>
          <a:p>
            <a:endParaRPr lang="cs-CZ" sz="2000" dirty="0"/>
          </a:p>
          <a:p>
            <a:r>
              <a:rPr lang="cs-CZ" sz="2000" b="1" dirty="0" smtClean="0"/>
              <a:t>Operační systém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72</a:t>
            </a:r>
            <a:r>
              <a:rPr lang="cs-CZ" sz="2000" dirty="0"/>
              <a:t>% </a:t>
            </a:r>
            <a:r>
              <a:rPr lang="cs-CZ" sz="2000" dirty="0" smtClean="0"/>
              <a:t>Windows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12% Linux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5%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další</a:t>
            </a:r>
            <a:endParaRPr lang="cs-CZ" sz="2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92163" y="1685647"/>
            <a:ext cx="6146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Listopad 2014, 15 špiónů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Celková známka: 1,5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Zpětná vazba na nový web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Zlepšit </a:t>
            </a:r>
            <a:r>
              <a:rPr lang="cs-CZ" sz="2800" dirty="0" err="1" smtClean="0"/>
              <a:t>Infokiosky</a:t>
            </a:r>
            <a:r>
              <a:rPr lang="cs-CZ" sz="2800" dirty="0" smtClean="0"/>
              <a:t> a terminály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Zlepšit navigační systém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92163" y="649449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400" b="1" dirty="0" err="1" smtClean="0">
                <a:solidFill>
                  <a:srgbClr val="C00000"/>
                </a:solidFill>
                <a:latin typeface="Univers Com 65 Bold" pitchFamily="32" charset="0"/>
              </a:rPr>
              <a:t>Mystery</a:t>
            </a:r>
            <a:r>
              <a:rPr lang="cs-CZ" sz="4400" b="1" dirty="0" smtClean="0">
                <a:solidFill>
                  <a:srgbClr val="C00000"/>
                </a:solidFill>
                <a:latin typeface="Univers Com 65 Bold" pitchFamily="32" charset="0"/>
              </a:rPr>
              <a:t> shopping 2014</a:t>
            </a:r>
          </a:p>
          <a:p>
            <a:pPr algn="r">
              <a:lnSpc>
                <a:spcPct val="125000"/>
              </a:lnSpc>
            </a:pPr>
            <a:endParaRPr lang="cs-CZ" sz="2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92163" y="4741058"/>
            <a:ext cx="6245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Plný tex diplomová </a:t>
            </a:r>
            <a:r>
              <a:rPr lang="cs-CZ" sz="2800" dirty="0"/>
              <a:t>práce M. </a:t>
            </a:r>
            <a:r>
              <a:rPr lang="cs-CZ" sz="2800" dirty="0" smtClean="0"/>
              <a:t>Sudové </a:t>
            </a:r>
            <a:r>
              <a:rPr lang="cs-CZ" sz="2800" dirty="0" smtClean="0">
                <a:hlinkClick r:id="rId3"/>
              </a:rPr>
              <a:t>http</a:t>
            </a:r>
            <a:r>
              <a:rPr lang="cs-CZ" sz="2800" dirty="0">
                <a:hlinkClick r:id="rId3"/>
              </a:rPr>
              <a:t>://is.muni.cz/th/384477/ff_m</a:t>
            </a:r>
            <a:r>
              <a:rPr lang="cs-CZ" sz="2800" dirty="0" smtClean="0">
                <a:hlinkClick r:id="rId3"/>
              </a:rPr>
              <a:t>/</a:t>
            </a:r>
            <a:r>
              <a:rPr lang="cs-CZ" sz="2800" dirty="0" smtClean="0"/>
              <a:t> </a:t>
            </a:r>
            <a:endParaRPr lang="cs-CZ" sz="2800" dirty="0">
              <a:solidFill>
                <a:srgbClr val="00B0F0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30679" y="339018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40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technická knihovna </a:t>
            </a:r>
            <a:endParaRPr lang="cs-CZ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68" y="1358549"/>
            <a:ext cx="7948259" cy="491009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Mise a vize NTK: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cs-CZ" dirty="0"/>
              <a:t>My v NTK profesionálně a přátelsky </a:t>
            </a:r>
            <a:r>
              <a:rPr lang="cs-CZ" b="1" dirty="0"/>
              <a:t>sloužíme výzkumu, vzdělávání i široké odborné a laické veřejnosti v oblasti techniky a aplikovaných přírodních věd</a:t>
            </a:r>
            <a:r>
              <a:rPr lang="cs-CZ" dirty="0"/>
              <a:t>. Pomáháme vytvářet a pečovat o intelektuální prostředí, v němž se informace transformují v poznatky, které podporují výzkum i praxi a jsou dále sdíleny akademickou obcí a živí proces vzdělávání. </a:t>
            </a:r>
            <a:r>
              <a:rPr lang="cs-CZ" b="1" dirty="0"/>
              <a:t>Shromažďujeme, vytváříme, spolehlivě uchováváme poznatky a dbáme o jejich snadnou dostupnost </a:t>
            </a:r>
            <a:r>
              <a:rPr lang="cs-CZ" dirty="0"/>
              <a:t>a komunikaci díky důvěryhodným systémům a strategiím. </a:t>
            </a:r>
            <a:r>
              <a:rPr lang="cs-CZ" b="1" dirty="0"/>
              <a:t>Nabízíme vlídné, zvoucí a stimulující prostředí jak fyzické, tak i virtuální</a:t>
            </a:r>
            <a:r>
              <a:rPr lang="cs-CZ" dirty="0"/>
              <a:t>. Stále se vzděláváme a pomáháme v tom i ostatním.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dirty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cs-CZ" dirty="0"/>
              <a:t>Chceme, aby NTK byla dokonalá akademická knihovna podporující transfer inovací do praxe.</a:t>
            </a:r>
            <a:endParaRPr lang="cs-CZ" dirty="0" smtClean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 NTK: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„Knihovna je služba“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Zpětná vazba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Zdroje zpětné vazby</a:t>
            </a:r>
            <a:r>
              <a:rPr lang="cs-CZ" dirty="0" smtClean="0"/>
              <a:t>: Chci, aby v knihovně, Kontaktní formuláře, FB, </a:t>
            </a:r>
            <a:r>
              <a:rPr lang="cs-CZ" dirty="0" err="1" smtClean="0"/>
              <a:t>twitter</a:t>
            </a:r>
            <a:r>
              <a:rPr lang="cs-CZ" dirty="0" smtClean="0"/>
              <a:t>, Maily, Podněty od </a:t>
            </a:r>
            <a:r>
              <a:rPr lang="cs-CZ" dirty="0"/>
              <a:t>pultu, Konzultační </a:t>
            </a:r>
            <a:r>
              <a:rPr lang="cs-CZ" dirty="0" smtClean="0"/>
              <a:t>listy</a:t>
            </a:r>
          </a:p>
          <a:p>
            <a:r>
              <a:rPr lang="cs-CZ" b="1" dirty="0" smtClean="0"/>
              <a:t>Splněná přání</a:t>
            </a:r>
            <a:r>
              <a:rPr lang="cs-CZ" dirty="0" smtClean="0"/>
              <a:t>: Otevírací doba, </a:t>
            </a:r>
            <a:r>
              <a:rPr lang="cs-CZ" dirty="0" err="1"/>
              <a:t>M</a:t>
            </a:r>
            <a:r>
              <a:rPr lang="cs-CZ" dirty="0" err="1" smtClean="0"/>
              <a:t>ěnička</a:t>
            </a:r>
            <a:r>
              <a:rPr lang="cs-CZ" dirty="0" smtClean="0"/>
              <a:t> na drobné, Tichá studovna, </a:t>
            </a:r>
            <a:r>
              <a:rPr lang="cs-CZ" dirty="0" err="1" smtClean="0"/>
              <a:t>Zdravomat</a:t>
            </a:r>
            <a:r>
              <a:rPr lang="cs-CZ" dirty="0" smtClean="0"/>
              <a:t>, Automat na kancelářské potřeby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69160"/>
            <a:ext cx="2341576" cy="15675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Příklad 1: </a:t>
            </a:r>
            <a:r>
              <a:rPr lang="cs-CZ" b="1" dirty="0" err="1" smtClean="0">
                <a:solidFill>
                  <a:srgbClr val="C00000"/>
                </a:solidFill>
              </a:rPr>
              <a:t>NTKoutek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965"/>
            <a:ext cx="4546848" cy="1900808"/>
          </a:xfrm>
        </p:spPr>
        <p:txBody>
          <a:bodyPr/>
          <a:lstStyle/>
          <a:p>
            <a:r>
              <a:rPr lang="cs-CZ" b="1" dirty="0" smtClean="0"/>
              <a:t>Přiblížit </a:t>
            </a:r>
            <a:r>
              <a:rPr lang="cs-CZ" dirty="0" smtClean="0"/>
              <a:t>službu</a:t>
            </a:r>
            <a:r>
              <a:rPr lang="cs-CZ" b="1" dirty="0" smtClean="0"/>
              <a:t> </a:t>
            </a:r>
            <a:r>
              <a:rPr lang="cs-CZ" dirty="0" smtClean="0"/>
              <a:t>(bez čekání, v místě i čase)</a:t>
            </a:r>
          </a:p>
        </p:txBody>
      </p:sp>
      <p:graphicFrame>
        <p:nvGraphicFramePr>
          <p:cNvPr id="5" name="Zástupný symbol pro obsah 8"/>
          <p:cNvGraphicFramePr>
            <a:graphicFrameLocks/>
          </p:cNvGraphicFramePr>
          <p:nvPr>
            <p:extLst/>
          </p:nvPr>
        </p:nvGraphicFramePr>
        <p:xfrm>
          <a:off x="5199734" y="1302832"/>
          <a:ext cx="3312866" cy="226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30233" y="3212976"/>
            <a:ext cx="8075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Propagovat </a:t>
            </a:r>
            <a:r>
              <a:rPr lang="cs-CZ" sz="3200" dirty="0" smtClean="0"/>
              <a:t>službu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Propojit </a:t>
            </a:r>
            <a:r>
              <a:rPr lang="cs-CZ" sz="3200" dirty="0" smtClean="0"/>
              <a:t>asistované a referenčních služby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Zpříjemnit</a:t>
            </a:r>
            <a:r>
              <a:rPr lang="cs-CZ" sz="3200" dirty="0" smtClean="0"/>
              <a:t> službu (pocit péče a výjimečnosti)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Budovat znalostní bázi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Příklad 1: </a:t>
            </a:r>
            <a:r>
              <a:rPr lang="cs-CZ" b="1" dirty="0" err="1" smtClean="0">
                <a:solidFill>
                  <a:srgbClr val="C00000"/>
                </a:solidFill>
              </a:rPr>
              <a:t>NTKoutek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Analýza statistik, </a:t>
            </a:r>
            <a:r>
              <a:rPr lang="cs-CZ" sz="2400" dirty="0" err="1" smtClean="0"/>
              <a:t>Benchmarking</a:t>
            </a:r>
            <a:r>
              <a:rPr lang="cs-CZ" sz="2400" dirty="0" smtClean="0"/>
              <a:t>, Kontextový rozhovor na konci každé konzultace</a:t>
            </a:r>
          </a:p>
          <a:p>
            <a:r>
              <a:rPr lang="cs-CZ" sz="2400" dirty="0" smtClean="0"/>
              <a:t>Hodnotící dotazník do 3 dnů</a:t>
            </a:r>
          </a:p>
          <a:p>
            <a:r>
              <a:rPr lang="cs-CZ" sz="2400" dirty="0" smtClean="0"/>
              <a:t>Postupné vylepšování a sebevzdělávání</a:t>
            </a:r>
          </a:p>
          <a:p>
            <a:r>
              <a:rPr lang="cs-CZ" sz="2400" dirty="0"/>
              <a:t>Zkušební provoz od 5.10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Ostrý provoz od 19.11.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1026" name="Picture 2" descr="https://www.techlib.cz/public/userfiles/librarians/NTK-ref_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10" y="4437112"/>
            <a:ext cx="3031890" cy="20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45" y="1565521"/>
            <a:ext cx="38973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Příklad 2: Nově došlá čísla časopisů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32" y="1628800"/>
            <a:ext cx="7698151" cy="4176464"/>
          </a:xfrm>
        </p:spPr>
        <p:txBody>
          <a:bodyPr/>
          <a:lstStyle/>
          <a:p>
            <a:r>
              <a:rPr lang="cs-CZ" dirty="0" smtClean="0"/>
              <a:t>Podnět od zákazníka</a:t>
            </a:r>
          </a:p>
          <a:p>
            <a:r>
              <a:rPr lang="cs-CZ" dirty="0" smtClean="0"/>
              <a:t>Snadné sledování nově došlých čísel</a:t>
            </a:r>
          </a:p>
          <a:p>
            <a:r>
              <a:rPr lang="cs-CZ" dirty="0" smtClean="0"/>
              <a:t>Kategorizace titulů, příprava aplikace, napojení na katalog. </a:t>
            </a:r>
          </a:p>
          <a:p>
            <a:r>
              <a:rPr lang="cs-CZ" dirty="0" smtClean="0"/>
              <a:t>Testování zaměstnanci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34" y="4714400"/>
            <a:ext cx="1929642" cy="13309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76279"/>
            <a:ext cx="2307655" cy="1807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Příklad 3: Tiskárna v </a:t>
            </a:r>
            <a:r>
              <a:rPr lang="cs-CZ" b="1" dirty="0" err="1" smtClean="0">
                <a:solidFill>
                  <a:srgbClr val="C00000"/>
                </a:solidFill>
              </a:rPr>
              <a:t>Nočce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cs-CZ" dirty="0" smtClean="0"/>
              <a:t>Není malých zlepšení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Podnět od zákazníka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Analýza MFZ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Realizace a propagace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765 užití, 4067 stránek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85" y="2276872"/>
            <a:ext cx="3782291" cy="28387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Pár rad z praxe…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Neměňte co funguje</a:t>
            </a:r>
          </a:p>
          <a:p>
            <a:r>
              <a:rPr lang="cs-CZ" dirty="0" smtClean="0"/>
              <a:t>Počítejte, že narazíte na odpor. Nevzdávejte se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Vyhněte se hantýrce</a:t>
            </a:r>
          </a:p>
          <a:p>
            <a:r>
              <a:rPr lang="cs-CZ" dirty="0"/>
              <a:t>Postupujte pomalu (začněte menším </a:t>
            </a:r>
            <a:r>
              <a:rPr lang="cs-CZ" dirty="0" smtClean="0"/>
              <a:t>projektem) </a:t>
            </a:r>
            <a:r>
              <a:rPr lang="cs-CZ" dirty="0" smtClean="0">
                <a:sym typeface="Wingdings" panose="05000000000000000000" pitchFamily="2" charset="2"/>
              </a:rPr>
              <a:t>Nemusíte hned vyzkoušet všechno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Čtěte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Četba na dobrou noc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HAZDRA</a:t>
            </a:r>
            <a:r>
              <a:rPr lang="en-US" sz="1600" dirty="0"/>
              <a:t>, Adam. </a:t>
            </a:r>
            <a:r>
              <a:rPr lang="en-US" sz="1600" i="1" dirty="0" err="1"/>
              <a:t>Skvělé</a:t>
            </a:r>
            <a:r>
              <a:rPr lang="en-US" sz="1600" i="1" dirty="0"/>
              <a:t> </a:t>
            </a:r>
            <a:r>
              <a:rPr lang="en-US" sz="1600" i="1" dirty="0" err="1"/>
              <a:t>služby</a:t>
            </a:r>
            <a:r>
              <a:rPr lang="en-US" sz="1600" i="1" dirty="0"/>
              <a:t>: </a:t>
            </a:r>
            <a:r>
              <a:rPr lang="en-US" sz="1600" i="1" dirty="0" err="1"/>
              <a:t>jak</a:t>
            </a:r>
            <a:r>
              <a:rPr lang="en-US" sz="1600" i="1" dirty="0"/>
              <a:t> </a:t>
            </a:r>
            <a:r>
              <a:rPr lang="en-US" sz="1600" i="1" dirty="0" err="1"/>
              <a:t>dělat</a:t>
            </a:r>
            <a:r>
              <a:rPr lang="en-US" sz="1600" i="1" dirty="0"/>
              <a:t> </a:t>
            </a:r>
            <a:r>
              <a:rPr lang="en-US" sz="1600" i="1" dirty="0" err="1"/>
              <a:t>služby</a:t>
            </a:r>
            <a:r>
              <a:rPr lang="en-US" sz="1600" i="1" dirty="0"/>
              <a:t>, </a:t>
            </a:r>
            <a:r>
              <a:rPr lang="en-US" sz="1600" i="1" dirty="0" err="1"/>
              <a:t>které</a:t>
            </a:r>
            <a:r>
              <a:rPr lang="en-US" sz="1600" i="1" dirty="0"/>
              <a:t> </a:t>
            </a:r>
            <a:r>
              <a:rPr lang="en-US" sz="1600" i="1" dirty="0" err="1"/>
              <a:t>vaše</a:t>
            </a:r>
            <a:r>
              <a:rPr lang="en-US" sz="1600" i="1" dirty="0"/>
              <a:t> </a:t>
            </a:r>
            <a:r>
              <a:rPr lang="en-US" sz="1600" i="1" dirty="0" err="1"/>
              <a:t>zákazníky</a:t>
            </a:r>
            <a:r>
              <a:rPr lang="en-US" sz="1600" i="1" dirty="0"/>
              <a:t> </a:t>
            </a:r>
            <a:r>
              <a:rPr lang="en-US" sz="1600" i="1" dirty="0" err="1"/>
              <a:t>nadchnou</a:t>
            </a:r>
            <a:r>
              <a:rPr lang="en-US" sz="1600" dirty="0"/>
              <a:t>. 1. </a:t>
            </a:r>
            <a:r>
              <a:rPr lang="en-US" sz="1600" dirty="0" err="1"/>
              <a:t>vyd</a:t>
            </a:r>
            <a:r>
              <a:rPr lang="en-US" sz="1600" dirty="0"/>
              <a:t>. </a:t>
            </a:r>
            <a:r>
              <a:rPr lang="en-US" sz="1600" dirty="0" err="1"/>
              <a:t>Praha</a:t>
            </a:r>
            <a:r>
              <a:rPr lang="en-US" sz="1600" dirty="0"/>
              <a:t>: </a:t>
            </a:r>
            <a:r>
              <a:rPr lang="en-US" sz="1600" dirty="0" err="1"/>
              <a:t>Grada</a:t>
            </a:r>
            <a:r>
              <a:rPr lang="en-US" sz="1600" dirty="0"/>
              <a:t>, 2013, 160 s. ISBN </a:t>
            </a:r>
            <a:r>
              <a:rPr lang="en-US" sz="1600" dirty="0" smtClean="0"/>
              <a:t>978-80-247-4711-8.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en-US" sz="1600" i="1" dirty="0" smtClean="0"/>
              <a:t>K </a:t>
            </a:r>
            <a:r>
              <a:rPr lang="en-US" sz="1600" i="1" dirty="0" err="1"/>
              <a:t>čemu</a:t>
            </a:r>
            <a:r>
              <a:rPr lang="en-US" sz="1600" i="1" dirty="0"/>
              <a:t> je design </a:t>
            </a:r>
            <a:r>
              <a:rPr lang="en-US" sz="1600" i="1" dirty="0" err="1"/>
              <a:t>služeb</a:t>
            </a:r>
            <a:r>
              <a:rPr lang="en-US" sz="1600" i="1" dirty="0"/>
              <a:t>?: 10 </a:t>
            </a:r>
            <a:r>
              <a:rPr lang="en-US" sz="1600" i="1" dirty="0" err="1"/>
              <a:t>případovek</a:t>
            </a:r>
            <a:r>
              <a:rPr lang="en-US" sz="1600" i="1" dirty="0"/>
              <a:t> z </a:t>
            </a:r>
            <a:r>
              <a:rPr lang="en-US" sz="1600" i="1" dirty="0" err="1"/>
              <a:t>veřejné</a:t>
            </a:r>
            <a:r>
              <a:rPr lang="en-US" sz="1600" i="1" dirty="0"/>
              <a:t> </a:t>
            </a:r>
            <a:r>
              <a:rPr lang="en-US" sz="1600" i="1" dirty="0" err="1"/>
              <a:t>sféry</a:t>
            </a:r>
            <a:r>
              <a:rPr lang="en-US" sz="1600" dirty="0"/>
              <a:t>. Editor David </a:t>
            </a:r>
            <a:r>
              <a:rPr lang="en-US" sz="1600" dirty="0" err="1"/>
              <a:t>Šmehlík</a:t>
            </a:r>
            <a:r>
              <a:rPr lang="en-US" sz="1600" dirty="0"/>
              <a:t>, Julie </a:t>
            </a:r>
            <a:r>
              <a:rPr lang="en-US" sz="1600" dirty="0" err="1"/>
              <a:t>Tomaňová</a:t>
            </a:r>
            <a:r>
              <a:rPr lang="en-US" sz="1600" dirty="0"/>
              <a:t>, Adam </a:t>
            </a:r>
            <a:r>
              <a:rPr lang="en-US" sz="1600" dirty="0" err="1"/>
              <a:t>Hazdra</a:t>
            </a:r>
            <a:r>
              <a:rPr lang="en-US" sz="1600" dirty="0"/>
              <a:t>. Brno: Flow, 2014, 91 s. ISBN 978-80-905480-3-9. </a:t>
            </a:r>
            <a:r>
              <a:rPr lang="en-US" sz="1600" dirty="0" err="1"/>
              <a:t>Dostupné</a:t>
            </a:r>
            <a:r>
              <a:rPr lang="en-US" sz="1600" dirty="0"/>
              <a:t> </a:t>
            </a:r>
            <a:r>
              <a:rPr lang="en-US" sz="1600" dirty="0" err="1"/>
              <a:t>také</a:t>
            </a:r>
            <a:r>
              <a:rPr lang="en-US" sz="1600" dirty="0"/>
              <a:t> online z: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eknihy.knihovna.cz/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en-US" sz="1600" dirty="0" smtClean="0"/>
              <a:t>LINDHOLM</a:t>
            </a:r>
            <a:r>
              <a:rPr lang="en-US" sz="1600" dirty="0"/>
              <a:t>, Teresa. </a:t>
            </a:r>
            <a:r>
              <a:rPr lang="en-US" sz="1600" i="1" dirty="0" err="1"/>
              <a:t>Spolupráce</a:t>
            </a:r>
            <a:r>
              <a:rPr lang="en-US" sz="1600" i="1" dirty="0"/>
              <a:t> </a:t>
            </a:r>
            <a:r>
              <a:rPr lang="en-US" sz="1600" i="1" dirty="0" err="1"/>
              <a:t>knihovny</a:t>
            </a:r>
            <a:r>
              <a:rPr lang="en-US" sz="1600" i="1" dirty="0"/>
              <a:t> s </a:t>
            </a:r>
            <a:r>
              <a:rPr lang="en-US" sz="1600" i="1" dirty="0" err="1"/>
              <a:t>uživateli</a:t>
            </a:r>
            <a:r>
              <a:rPr lang="en-US" sz="1600" i="1" dirty="0"/>
              <a:t> - </a:t>
            </a:r>
            <a:r>
              <a:rPr lang="en-US" sz="1600" i="1" dirty="0" err="1"/>
              <a:t>Jak</a:t>
            </a:r>
            <a:r>
              <a:rPr lang="en-US" sz="1600" i="1" dirty="0"/>
              <a:t> </a:t>
            </a:r>
            <a:r>
              <a:rPr lang="en-US" sz="1600" i="1" dirty="0" err="1"/>
              <a:t>na</a:t>
            </a:r>
            <a:r>
              <a:rPr lang="en-US" sz="1600" i="1" dirty="0"/>
              <a:t> to</a:t>
            </a:r>
            <a:r>
              <a:rPr lang="en-US" sz="1600" dirty="0"/>
              <a:t>. Brno: Flow, 2015, ISBN 978-80-905480-8-4.Dostupné online z: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eknihy.knihovna.cz/kniha/spoluprace-knihovny-s-uzivateli-jak-na-to</a:t>
            </a:r>
            <a:r>
              <a:rPr lang="cs-CZ" sz="1600" dirty="0" smtClean="0"/>
              <a:t> </a:t>
            </a:r>
            <a:r>
              <a:rPr lang="en-US" sz="1600" dirty="0" smtClean="0"/>
              <a:t> 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en-US" sz="1600" dirty="0" smtClean="0"/>
              <a:t>SCHNEIDER</a:t>
            </a:r>
            <a:r>
              <a:rPr lang="en-US" sz="1600" dirty="0"/>
              <a:t>, </a:t>
            </a:r>
            <a:r>
              <a:rPr lang="en-US" sz="1600" dirty="0" err="1"/>
              <a:t>Jakob</a:t>
            </a:r>
            <a:r>
              <a:rPr lang="en-US" sz="1600" dirty="0"/>
              <a:t> a Marc STICKDORN. </a:t>
            </a:r>
            <a:r>
              <a:rPr lang="en-US" sz="1600" i="1" dirty="0"/>
              <a:t>This is Service Design Thinking: Basics, Tools, Cases</a:t>
            </a:r>
            <a:r>
              <a:rPr lang="en-US" sz="1600" dirty="0"/>
              <a:t>. </a:t>
            </a:r>
            <a:r>
              <a:rPr lang="en-US" sz="1600" dirty="0" err="1"/>
              <a:t>Chichester</a:t>
            </a:r>
            <a:r>
              <a:rPr lang="en-US" sz="1600" dirty="0"/>
              <a:t>: John Wiley, c2011, 373 p. ISBN 978-1-118-15630-8</a:t>
            </a:r>
            <a:r>
              <a:rPr lang="en-US" sz="1600" dirty="0" smtClean="0"/>
              <a:t>.</a:t>
            </a:r>
            <a:endParaRPr lang="cs-CZ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IDEO</a:t>
            </a:r>
            <a:r>
              <a:rPr lang="en-US" sz="1600" dirty="0"/>
              <a:t>. </a:t>
            </a:r>
            <a:r>
              <a:rPr lang="en-US" sz="1600" i="1" dirty="0"/>
              <a:t>Design Thinking for Libraries: a Toolkit for Patron-Centered Design </a:t>
            </a:r>
            <a:r>
              <a:rPr lang="en-US" sz="1600" dirty="0"/>
              <a:t>[online]. © 2014 [cit. 2015-04-14].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5"/>
              </a:rPr>
              <a:t>http://designthinkingforlibraries.com</a:t>
            </a:r>
            <a:r>
              <a:rPr lang="en-US" sz="1600" dirty="0" smtClean="0">
                <a:hlinkClick r:id="rId5"/>
              </a:rPr>
              <a:t>/</a:t>
            </a:r>
            <a:r>
              <a:rPr lang="cs-CZ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92163" y="966537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000" b="1" dirty="0" smtClean="0">
                <a:solidFill>
                  <a:srgbClr val="C00000"/>
                </a:solidFill>
                <a:latin typeface="Univers Com 65 Bold" pitchFamily="32" charset="0"/>
              </a:rPr>
              <a:t>Kontakt</a:t>
            </a:r>
          </a:p>
          <a:p>
            <a:pPr algn="r">
              <a:lnSpc>
                <a:spcPct val="125000"/>
              </a:lnSpc>
            </a:pPr>
            <a:endParaRPr lang="cs-CZ" sz="2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59276" y="2695513"/>
            <a:ext cx="67370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latin typeface="+mn-lt"/>
              </a:rPr>
              <a:t>Alena Chodounská</a:t>
            </a:r>
          </a:p>
          <a:p>
            <a:endParaRPr lang="cs-CZ" sz="3600" dirty="0" smtClean="0">
              <a:latin typeface="+mn-lt"/>
              <a:hlinkClick r:id="rId3"/>
            </a:endParaRPr>
          </a:p>
          <a:p>
            <a:r>
              <a:rPr lang="cs-CZ" sz="3200" dirty="0" smtClean="0">
                <a:latin typeface="+mn-lt"/>
                <a:hlinkClick r:id="rId3"/>
              </a:rPr>
              <a:t>www.techlib.cz</a:t>
            </a:r>
            <a:endParaRPr lang="cs-CZ" sz="3200" dirty="0">
              <a:latin typeface="+mn-lt"/>
              <a:hlinkClick r:id="rId3"/>
            </a:endParaRPr>
          </a:p>
          <a:p>
            <a:r>
              <a:rPr lang="cs-CZ" sz="3200" dirty="0" smtClean="0">
                <a:latin typeface="+mn-lt"/>
                <a:hlinkClick r:id="rId3"/>
              </a:rPr>
              <a:t>alena.chodounska@techlib.cz</a:t>
            </a:r>
            <a:r>
              <a:rPr lang="cs-CZ" sz="3200" dirty="0">
                <a:latin typeface="+mn-lt"/>
              </a:rPr>
              <a:t/>
            </a:r>
            <a:br>
              <a:rPr lang="cs-CZ" sz="3200" dirty="0">
                <a:latin typeface="+mn-lt"/>
              </a:rPr>
            </a:br>
            <a:r>
              <a:rPr lang="cs-CZ" sz="3200" dirty="0" smtClean="0">
                <a:latin typeface="+mn-lt"/>
              </a:rPr>
              <a:t>(+</a:t>
            </a:r>
            <a:r>
              <a:rPr lang="cs-CZ" sz="3200" dirty="0">
                <a:latin typeface="+mn-lt"/>
              </a:rPr>
              <a:t>420</a:t>
            </a:r>
            <a:r>
              <a:rPr lang="cs-CZ" sz="3200" dirty="0" smtClean="0">
                <a:latin typeface="+mn-lt"/>
              </a:rPr>
              <a:t>) 232 </a:t>
            </a:r>
            <a:r>
              <a:rPr lang="cs-CZ" sz="3200" dirty="0">
                <a:latin typeface="+mn-lt"/>
              </a:rPr>
              <a:t>002 502</a:t>
            </a:r>
          </a:p>
        </p:txBody>
      </p:sp>
    </p:spTree>
    <p:extLst>
      <p:ext uri="{BB962C8B-B14F-4D97-AF65-F5344CB8AC3E}">
        <p14:creationId xmlns:p14="http://schemas.microsoft.com/office/powerpoint/2010/main" val="20037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3193" y="2636912"/>
            <a:ext cx="7403309" cy="115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cs-CZ" sz="6000" b="1" dirty="0" smtClean="0">
                <a:solidFill>
                  <a:srgbClr val="C00000"/>
                </a:solidFill>
                <a:latin typeface="Univers Com 65 Bold" pitchFamily="32" charset="0"/>
              </a:rPr>
              <a:t>Děkuji za pozornost</a:t>
            </a:r>
            <a:endParaRPr lang="cs-CZ" sz="6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30679" y="625786"/>
            <a:ext cx="6561601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NTK v číslech (2014)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0679" y="1556792"/>
            <a:ext cx="8426719" cy="444657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/>
              <a:t>Zákazníci: </a:t>
            </a:r>
            <a:r>
              <a:rPr lang="cs-CZ" sz="2800" b="1" dirty="0"/>
              <a:t>25 766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Fyzické návštěvy: </a:t>
            </a:r>
            <a:r>
              <a:rPr lang="cs-CZ" sz="2800" b="1" dirty="0" smtClean="0"/>
              <a:t>604 </a:t>
            </a:r>
            <a:r>
              <a:rPr lang="cs-CZ" sz="2800" b="1" dirty="0"/>
              <a:t>898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Virtuální návštěvy: </a:t>
            </a:r>
            <a:r>
              <a:rPr lang="cs-CZ" sz="2800" b="1" dirty="0" smtClean="0"/>
              <a:t>877 </a:t>
            </a:r>
            <a:r>
              <a:rPr lang="cs-CZ" sz="2800" b="1" dirty="0"/>
              <a:t>779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Výpůjčky: </a:t>
            </a:r>
            <a:r>
              <a:rPr lang="cs-CZ" sz="2800" b="1" dirty="0" smtClean="0"/>
              <a:t>114 </a:t>
            </a:r>
            <a:r>
              <a:rPr lang="cs-CZ" sz="2800" b="1" dirty="0"/>
              <a:t>949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Ústní dotazy </a:t>
            </a:r>
            <a:r>
              <a:rPr lang="cs-CZ" sz="2800" b="1" dirty="0" smtClean="0"/>
              <a:t>40 779</a:t>
            </a:r>
            <a:r>
              <a:rPr lang="cs-CZ" sz="2800" dirty="0" smtClean="0"/>
              <a:t>(osobně i telefonicky)</a:t>
            </a: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 smtClean="0"/>
              <a:t>Mailové dotazy </a:t>
            </a:r>
            <a:r>
              <a:rPr lang="cs-CZ" sz="2800" b="1" dirty="0" smtClean="0"/>
              <a:t>3 </a:t>
            </a:r>
            <a:r>
              <a:rPr lang="cs-CZ" sz="2800" b="1" dirty="0"/>
              <a:t>774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Zaměstnanci: </a:t>
            </a:r>
            <a:r>
              <a:rPr lang="cs-CZ" sz="2800" b="1" dirty="0" smtClean="0"/>
              <a:t>136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97244"/>
            <a:ext cx="4594127" cy="45941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37"/>
            <a:ext cx="4595936" cy="30639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NTK v obrazech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27" y="1564860"/>
            <a:ext cx="4622974" cy="33516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36" y="-428064"/>
            <a:ext cx="4565364" cy="3043576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2" y="4612409"/>
            <a:ext cx="4602744" cy="3060910"/>
          </a:xfrm>
        </p:spPr>
      </p:pic>
    </p:spTree>
    <p:extLst>
      <p:ext uri="{BB962C8B-B14F-4D97-AF65-F5344CB8AC3E}">
        <p14:creationId xmlns:p14="http://schemas.microsoft.com/office/powerpoint/2010/main" val="4768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188" y="1484784"/>
            <a:ext cx="7399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Informační zdroje z celého světa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Prostory 24/7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Technologickou infrastrukturu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Uživatelskou podporu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Vzdělávání a 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Speciální akademické služby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Kulturu a komunitu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5175" y="440854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400" b="1" dirty="0" smtClean="0">
                <a:solidFill>
                  <a:srgbClr val="C00000"/>
                </a:solidFill>
                <a:latin typeface="Univers Com 65 Bold" pitchFamily="32" charset="0"/>
              </a:rPr>
              <a:t>Co nabízíme</a:t>
            </a:r>
            <a:endParaRPr lang="cs-CZ" sz="4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07" y="1346791"/>
            <a:ext cx="1527568" cy="7735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43214"/>
            <a:ext cx="1646266" cy="9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57893"/>
              </p:ext>
            </p:extLst>
          </p:nvPr>
        </p:nvGraphicFramePr>
        <p:xfrm>
          <a:off x="330829" y="332656"/>
          <a:ext cx="8367766" cy="57236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3541"/>
                <a:gridCol w="2873440"/>
                <a:gridCol w="3160785"/>
              </a:tblGrid>
              <a:tr h="527409">
                <a:tc>
                  <a:txBody>
                    <a:bodyPr/>
                    <a:lstStyle/>
                    <a:p>
                      <a:r>
                        <a:rPr lang="cs-CZ" dirty="0" smtClean="0"/>
                        <a:t>Nabízíme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 místě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Online</a:t>
                      </a:r>
                    </a:p>
                    <a:p>
                      <a:r>
                        <a:rPr lang="cs-CZ" dirty="0" smtClean="0"/>
                        <a:t>(www.techlib.cz)</a:t>
                      </a:r>
                      <a:endParaRPr lang="cs-CZ" dirty="0"/>
                    </a:p>
                  </a:txBody>
                  <a:tcPr/>
                </a:tc>
              </a:tr>
              <a:tr h="71268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Zdroje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Volný</a:t>
                      </a:r>
                      <a:r>
                        <a:rPr lang="cs-CZ" baseline="0" dirty="0" smtClean="0"/>
                        <a:t> výběr, sklady, Studovna, MVS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E-zdroje NTK</a:t>
                      </a:r>
                      <a:r>
                        <a:rPr lang="cs-CZ" baseline="0" dirty="0" smtClean="0"/>
                        <a:t> (e</a:t>
                      </a:r>
                      <a:r>
                        <a:rPr lang="cs-CZ" dirty="0" smtClean="0"/>
                        <a:t>-knihy</a:t>
                      </a:r>
                      <a:r>
                        <a:rPr lang="cs-CZ" baseline="0" dirty="0" smtClean="0"/>
                        <a:t>, e-časopisy), VPK</a:t>
                      </a:r>
                      <a:endParaRPr lang="cs-CZ" dirty="0"/>
                    </a:p>
                  </a:txBody>
                  <a:tcPr/>
                </a:tc>
              </a:tr>
              <a:tr h="60584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Prostory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Budova</a:t>
                      </a:r>
                      <a:r>
                        <a:rPr lang="cs-CZ" baseline="0" dirty="0" smtClean="0"/>
                        <a:t> a okolí,</a:t>
                      </a:r>
                      <a:r>
                        <a:rPr lang="cs-CZ" dirty="0" smtClean="0"/>
                        <a:t> Kampus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IDR</a:t>
                      </a:r>
                      <a:endParaRPr lang="cs-CZ" dirty="0"/>
                    </a:p>
                  </a:txBody>
                  <a:tcPr/>
                </a:tc>
              </a:tr>
              <a:tr h="83716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Technologickou infrastrukturu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Terminály, MFZ, </a:t>
                      </a:r>
                      <a:r>
                        <a:rPr lang="cs-CZ" dirty="0" err="1" smtClean="0"/>
                        <a:t>wifi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pískoviště </a:t>
                      </a:r>
                      <a:r>
                        <a:rPr lang="cs-CZ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Vzdálený přístup, IDR</a:t>
                      </a:r>
                      <a:endParaRPr lang="cs-CZ" dirty="0"/>
                    </a:p>
                  </a:txBody>
                  <a:tcPr/>
                </a:tc>
              </a:tr>
              <a:tr h="95324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Uživatelskou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dirty="0" smtClean="0"/>
                        <a:t> podporu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Informační</a:t>
                      </a:r>
                      <a:r>
                        <a:rPr lang="cs-CZ" baseline="0" dirty="0" smtClean="0"/>
                        <a:t> pulty, Registrace, IT podpora atd.)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Katalog</a:t>
                      </a:r>
                      <a:r>
                        <a:rPr lang="cs-CZ" baseline="0" dirty="0" smtClean="0"/>
                        <a:t> knih, </a:t>
                      </a:r>
                      <a:r>
                        <a:rPr lang="cs-CZ" baseline="0" dirty="0" err="1" smtClean="0"/>
                        <a:t>Discovery</a:t>
                      </a:r>
                      <a:r>
                        <a:rPr lang="cs-CZ" baseline="0" dirty="0" smtClean="0"/>
                        <a:t>, Nové knihy, Nově došlá čísla, maily atd. </a:t>
                      </a:r>
                      <a:endParaRPr lang="cs-CZ" dirty="0"/>
                    </a:p>
                  </a:txBody>
                  <a:tcPr/>
                </a:tc>
              </a:tr>
              <a:tr h="66726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Vzdělávání</a:t>
                      </a:r>
                      <a:r>
                        <a:rPr lang="cs-CZ" b="1" baseline="0" dirty="0" smtClean="0"/>
                        <a:t> a vedení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Konzultační koutek, kurzy</a:t>
                      </a:r>
                      <a:r>
                        <a:rPr lang="cs-CZ" baseline="0" dirty="0" smtClean="0"/>
                        <a:t> pro SŠ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Oboroví</a:t>
                      </a:r>
                      <a:r>
                        <a:rPr lang="cs-CZ" baseline="0" dirty="0" smtClean="0"/>
                        <a:t> průvodci, </a:t>
                      </a:r>
                    </a:p>
                    <a:p>
                      <a:r>
                        <a:rPr lang="cs-CZ" baseline="0" dirty="0" smtClean="0"/>
                        <a:t>návody a manuály</a:t>
                      </a:r>
                      <a:endParaRPr lang="cs-CZ" dirty="0"/>
                    </a:p>
                  </a:txBody>
                  <a:tcPr/>
                </a:tc>
              </a:tr>
              <a:tr h="62427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Speciální akademické služby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Scientific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writting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Bibliometrie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Nástroje pro </a:t>
                      </a:r>
                      <a:r>
                        <a:rPr lang="cs-CZ" dirty="0" err="1" smtClean="0"/>
                        <a:t>výzkum,Bibliometrie</a:t>
                      </a:r>
                      <a:endParaRPr lang="cs-CZ" dirty="0"/>
                    </a:p>
                  </a:txBody>
                  <a:tcPr/>
                </a:tc>
              </a:tr>
              <a:tr h="66726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Kultura</a:t>
                      </a:r>
                      <a:r>
                        <a:rPr lang="cs-CZ" b="1" baseline="0" dirty="0" smtClean="0"/>
                        <a:t> a komunita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Kino,</a:t>
                      </a:r>
                      <a:r>
                        <a:rPr lang="cs-CZ" baseline="0" dirty="0" smtClean="0"/>
                        <a:t> Galerie, přednášky, veletrhy atd.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Facebook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Twitter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Instagram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smicípá hvězda 3"/>
          <p:cNvSpPr/>
          <p:nvPr/>
        </p:nvSpPr>
        <p:spPr>
          <a:xfrm>
            <a:off x="7812360" y="4077072"/>
            <a:ext cx="1187002" cy="1148254"/>
          </a:xfrm>
          <a:prstGeom prst="star8">
            <a:avLst/>
          </a:prstGeom>
          <a:solidFill>
            <a:srgbClr val="FCE1E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C00000"/>
                </a:solidFill>
              </a:rPr>
              <a:t>Prorita</a:t>
            </a:r>
            <a:r>
              <a:rPr lang="cs-CZ" sz="1600" dirty="0" smtClean="0">
                <a:solidFill>
                  <a:srgbClr val="C00000"/>
                </a:solidFill>
              </a:rPr>
              <a:t> 2016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>
            <a:off x="330830" y="5970806"/>
            <a:ext cx="8345626" cy="55453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Web není informační nástěnka. Web knihovny je služba v online prostoru.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188" y="1484784"/>
            <a:ext cx="7722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Legislativa (KZ, AZ, LZP)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Zřizovací listina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b="1" dirty="0" smtClean="0"/>
              <a:t>Globální</a:t>
            </a:r>
            <a:r>
              <a:rPr lang="cs-CZ" sz="4000" dirty="0" smtClean="0"/>
              <a:t> společenská potřeba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err="1" smtClean="0"/>
              <a:t>Partenerství</a:t>
            </a:r>
            <a:r>
              <a:rPr lang="cs-CZ" sz="4000" dirty="0" smtClean="0"/>
              <a:t> </a:t>
            </a:r>
            <a:endParaRPr lang="cs-CZ" sz="4000" dirty="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5175" y="440854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400" b="1" dirty="0" smtClean="0">
                <a:solidFill>
                  <a:srgbClr val="C00000"/>
                </a:solidFill>
                <a:latin typeface="Univers Com 65 Bold" pitchFamily="32" charset="0"/>
              </a:rPr>
              <a:t>Proč to děláme?</a:t>
            </a:r>
            <a:endParaRPr lang="cs-CZ" sz="4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8187" y="4013643"/>
            <a:ext cx="7399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b="1" dirty="0" smtClean="0">
                <a:solidFill>
                  <a:srgbClr val="C00000"/>
                </a:solidFill>
              </a:rPr>
              <a:t>Potřeby cílové skupiny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5553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188" y="1484784"/>
            <a:ext cx="7399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Š</a:t>
            </a:r>
            <a:r>
              <a:rPr lang="cs-CZ" sz="3200" b="1" dirty="0" smtClean="0"/>
              <a:t>koly a Vědecko</a:t>
            </a:r>
            <a:r>
              <a:rPr lang="cs-CZ" sz="3200" b="1" dirty="0"/>
              <a:t>-</a:t>
            </a:r>
            <a:r>
              <a:rPr lang="cs-CZ" sz="3200" b="1" dirty="0" smtClean="0"/>
              <a:t>výzkumné organizace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 smtClean="0"/>
              <a:t>Studenti (SŠ, Bc., Mgr.)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 smtClean="0"/>
              <a:t>Vyučující, výzkumníci, </a:t>
            </a:r>
            <a:r>
              <a:rPr lang="cs-CZ" sz="2800" dirty="0" err="1" smtClean="0"/>
              <a:t>PhD.studenti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Veřejnost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Právnické osoby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Ostatní knihovny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5175" y="440854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400" b="1" dirty="0" smtClean="0">
                <a:solidFill>
                  <a:srgbClr val="C00000"/>
                </a:solidFill>
                <a:latin typeface="Univers Com 65 Bold" pitchFamily="32" charset="0"/>
              </a:rPr>
              <a:t>Cílové skupiny NTK</a:t>
            </a:r>
            <a:endParaRPr lang="cs-CZ" sz="4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92163" y="2755900"/>
            <a:ext cx="7345363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</a:pPr>
            <a:endParaRPr lang="cs-CZ" sz="80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188" y="1484784"/>
            <a:ext cx="73993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2800" dirty="0" smtClean="0"/>
          </a:p>
          <a:p>
            <a:pPr lvl="1"/>
            <a:endParaRPr lang="cs-CZ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 smtClean="0"/>
              <a:t>Studenti (SŠ, Bc., Mgr.)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200" b="1" dirty="0" smtClean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5175" y="440854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cs-CZ" sz="4400" b="1" dirty="0" smtClean="0">
                <a:solidFill>
                  <a:srgbClr val="C00000"/>
                </a:solidFill>
                <a:latin typeface="Univers Com 65 Bold" pitchFamily="32" charset="0"/>
              </a:rPr>
              <a:t>Cílové skupiny NTK</a:t>
            </a:r>
            <a:endParaRPr lang="cs-CZ" sz="4400" b="1" dirty="0">
              <a:solidFill>
                <a:srgbClr val="C00000"/>
              </a:solidFill>
              <a:latin typeface="Univers Com 65 Bold" pitchFamily="3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4251</TotalTime>
  <Words>1402</Words>
  <Application>Microsoft Office PowerPoint</Application>
  <PresentationFormat>Předvádění na obrazovce (4:3)</PresentationFormat>
  <Paragraphs>281</Paragraphs>
  <Slides>28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Univers Com 65 Bold</vt:lpstr>
      <vt:lpstr>Wingdings</vt:lpstr>
      <vt:lpstr>default</vt:lpstr>
      <vt:lpstr>Služby NTK Cíle a strategie </vt:lpstr>
      <vt:lpstr>Národní technická knihovna </vt:lpstr>
      <vt:lpstr>NTK v číslech (2014)</vt:lpstr>
      <vt:lpstr>NTK v obrazech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Služby pro studenty</vt:lpstr>
      <vt:lpstr>Výhody Designu služeb</vt:lpstr>
      <vt:lpstr>Designový cyklus</vt:lpstr>
      <vt:lpstr>Prezentace aplikace PowerPoint</vt:lpstr>
      <vt:lpstr>Kdo jsou naši zákazníci?</vt:lpstr>
      <vt:lpstr>Prezentace aplikace PowerPoint</vt:lpstr>
      <vt:lpstr>Prezentace aplikace PowerPoint</vt:lpstr>
      <vt:lpstr>Statistika dotazů</vt:lpstr>
      <vt:lpstr>Prezentace aplikace PowerPoint</vt:lpstr>
      <vt:lpstr>Prezentace aplikace PowerPoint</vt:lpstr>
      <vt:lpstr>Zpětná vazba</vt:lpstr>
      <vt:lpstr>Příklad 1: NTKoutek </vt:lpstr>
      <vt:lpstr>Příklad 1: NTKoutek</vt:lpstr>
      <vt:lpstr>Příklad 2: Nově došlá čísla časopisů </vt:lpstr>
      <vt:lpstr>Příklad 3: Tiskárna v Nočce</vt:lpstr>
      <vt:lpstr>Pár rad z praxe…</vt:lpstr>
      <vt:lpstr>Četba na dobrou noc</vt:lpstr>
      <vt:lpstr>Prezentace aplikace PowerPoint</vt:lpstr>
      <vt:lpstr>Prezentace aplikace PowerPoint</vt:lpstr>
    </vt:vector>
  </TitlesOfParts>
  <Company>stk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Technical Library – Library of Technical Universities</dc:title>
  <dc:creator>Martin Svoboda</dc:creator>
  <cp:lastModifiedBy>Alena Chodounská</cp:lastModifiedBy>
  <cp:revision>246</cp:revision>
  <dcterms:created xsi:type="dcterms:W3CDTF">2009-06-05T17:04:26Z</dcterms:created>
  <dcterms:modified xsi:type="dcterms:W3CDTF">2015-12-01T08:41:24Z</dcterms:modified>
</cp:coreProperties>
</file>