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9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311" r:id="rId12"/>
    <p:sldId id="308" r:id="rId13"/>
    <p:sldId id="309" r:id="rId14"/>
    <p:sldId id="310" r:id="rId15"/>
    <p:sldId id="266" r:id="rId16"/>
    <p:sldId id="267" r:id="rId17"/>
    <p:sldId id="297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64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82FF1-1C5E-4E11-B180-A40D987656B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9907E-0C70-4C7D-B7A7-67EBEE5105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099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BD147-D922-4730-B864-E7FB3FEF1C97}" type="datetimeFigureOut">
              <a:rPr lang="cs-CZ" smtClean="0"/>
              <a:pPr/>
              <a:t>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782C8-DC05-4C02-AD72-2695180776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RPT model etiky, počítačová etika, COVER model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4. etapa – informační etika jako </a:t>
            </a:r>
            <a:r>
              <a:rPr lang="cs-CZ" dirty="0" err="1" smtClean="0"/>
              <a:t>makroetika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IE jako </a:t>
            </a:r>
            <a:r>
              <a:rPr lang="cs-CZ" dirty="0" err="1" smtClean="0"/>
              <a:t>makroetika</a:t>
            </a:r>
            <a:r>
              <a:rPr lang="cs-CZ" dirty="0" smtClean="0"/>
              <a:t> je:</a:t>
            </a:r>
          </a:p>
          <a:p>
            <a:r>
              <a:rPr lang="cs-CZ" dirty="0" err="1" smtClean="0"/>
              <a:t>ontocentrická</a:t>
            </a:r>
            <a:endParaRPr lang="cs-CZ" dirty="0" smtClean="0"/>
          </a:p>
          <a:p>
            <a:r>
              <a:rPr lang="cs-CZ" dirty="0" smtClean="0"/>
              <a:t>ekologická</a:t>
            </a:r>
          </a:p>
          <a:p>
            <a:r>
              <a:rPr lang="cs-CZ" dirty="0" err="1" smtClean="0"/>
              <a:t>neatropocentrická</a:t>
            </a:r>
            <a:endParaRPr lang="cs-CZ" dirty="0" smtClean="0"/>
          </a:p>
          <a:p>
            <a:r>
              <a:rPr lang="cs-CZ" sz="2400" dirty="0" smtClean="0"/>
              <a:t>Př. Morální agent je interaktivní, autonomní a adaptabilní systém, který provádí morálně ohodnotitelný aktivity. Rozlišujeme morální rozvážnost (intence) a morální odpovědnost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/>
            <a:r>
              <a:rPr lang="cs-CZ" altLang="cs-CZ"/>
              <a:t>Makroetika x mikroetika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/>
              <a:t>rozlišení IE na makro- a mikroetiku provedl John Ladd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b="1"/>
              <a:t>mikroetika</a:t>
            </a:r>
            <a:r>
              <a:rPr lang="cs-CZ" altLang="cs-CZ"/>
              <a:t> - prakticky a aplikačně orientovaná etika, závislá na oblasti aplikace. Většinou etika specializovaná (lékařská, knihovnická, informatická..), řeší problémy vznikající uvnitř konkrétních skupin profesionálů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>
                <a:cs typeface="Arial" charset="0"/>
              </a:rPr>
              <a:t>→ souvisí s vlastní informační prací a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>
                <a:cs typeface="Arial" charset="0"/>
              </a:rPr>
              <a:t>     individuálním chováním (např.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>
                <a:cs typeface="Arial" charset="0"/>
              </a:rPr>
              <a:t>     ochrana soukromí, duševního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>
                <a:cs typeface="Arial" charset="0"/>
              </a:rPr>
              <a:t>     vlastnictví apod.) </a:t>
            </a:r>
          </a:p>
        </p:txBody>
      </p:sp>
      <p:pic>
        <p:nvPicPr>
          <p:cNvPr id="10244" name="Picture 4" descr="privacy protec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005263"/>
            <a:ext cx="1941513" cy="244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611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91512" cy="1420813"/>
          </a:xfrm>
        </p:spPr>
        <p:txBody>
          <a:bodyPr/>
          <a:lstStyle/>
          <a:p>
            <a:pPr algn="ctr"/>
            <a:r>
              <a:rPr lang="cs-CZ" altLang="cs-CZ"/>
              <a:t>Makroetika x mikroetika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748712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sz="3200" b="1" dirty="0" err="1"/>
              <a:t>makroetika</a:t>
            </a:r>
            <a:r>
              <a:rPr lang="cs-CZ" altLang="cs-CZ" sz="3200" dirty="0"/>
              <a:t> - </a:t>
            </a:r>
            <a:r>
              <a:rPr lang="cs-CZ" altLang="cs-CZ" sz="3200" dirty="0" err="1" smtClean="0"/>
              <a:t>makroetické</a:t>
            </a:r>
            <a:r>
              <a:rPr lang="cs-CZ" altLang="cs-CZ" sz="3200" dirty="0" smtClean="0"/>
              <a:t> </a:t>
            </a:r>
            <a:r>
              <a:rPr lang="cs-CZ" altLang="cs-CZ" sz="3200" dirty="0"/>
              <a:t>problémy souvisí s dopady </a:t>
            </a:r>
            <a:r>
              <a:rPr lang="cs-CZ" altLang="cs-CZ" sz="3200" dirty="0" err="1"/>
              <a:t>inf</a:t>
            </a:r>
            <a:r>
              <a:rPr lang="cs-CZ" altLang="cs-CZ" sz="3200" dirty="0"/>
              <a:t>. technologií na společnost (např. </a:t>
            </a:r>
            <a:r>
              <a:rPr lang="cs-CZ" altLang="cs-CZ" sz="3200" dirty="0" err="1"/>
              <a:t>digital</a:t>
            </a:r>
            <a:r>
              <a:rPr lang="cs-CZ" altLang="cs-CZ" sz="3200" dirty="0"/>
              <a:t> </a:t>
            </a:r>
            <a:r>
              <a:rPr lang="cs-CZ" altLang="cs-CZ" sz="3200" dirty="0" err="1"/>
              <a:t>divide</a:t>
            </a:r>
            <a:r>
              <a:rPr lang="cs-CZ" altLang="cs-CZ" sz="3200" dirty="0"/>
              <a:t>, zranitelnost </a:t>
            </a:r>
            <a:r>
              <a:rPr lang="cs-CZ" altLang="cs-CZ" sz="3200" dirty="0" err="1"/>
              <a:t>inf</a:t>
            </a:r>
            <a:r>
              <a:rPr lang="cs-CZ" altLang="cs-CZ" sz="3200" dirty="0"/>
              <a:t>. spol. apod.) </a:t>
            </a:r>
            <a:r>
              <a:rPr lang="cs-CZ" altLang="cs-CZ" sz="3200" dirty="0" smtClean="0"/>
              <a:t>P</a:t>
            </a:r>
            <a:r>
              <a:rPr lang="cs-CZ" altLang="cs-CZ" dirty="0" smtClean="0"/>
              <a:t>roblémy </a:t>
            </a:r>
            <a:r>
              <a:rPr lang="cs-CZ" altLang="cs-CZ" dirty="0"/>
              <a:t>různých skupin profesionálů ve vztahu ke společnosti. </a:t>
            </a:r>
            <a:endParaRPr lang="cs-CZ" altLang="cs-CZ" sz="3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200" dirty="0">
                <a:cs typeface="Arial" charset="0"/>
              </a:rPr>
              <a:t>→ posuzuje normy, praktiky, instituce, zákony, které jsou budovány na základě </a:t>
            </a:r>
            <a:r>
              <a:rPr lang="cs-CZ" altLang="cs-CZ" sz="3200" dirty="0" err="1">
                <a:cs typeface="Arial" charset="0"/>
              </a:rPr>
              <a:t>mikroetiky</a:t>
            </a:r>
            <a:endParaRPr lang="cs-CZ" altLang="cs-CZ" sz="3200" dirty="0">
              <a:cs typeface="Arial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b="1" dirty="0" err="1" smtClean="0">
                <a:cs typeface="Arial" charset="0"/>
              </a:rPr>
              <a:t>Floridiho</a:t>
            </a:r>
            <a:r>
              <a:rPr lang="cs-CZ" altLang="cs-CZ" sz="3200" b="1" dirty="0" smtClean="0">
                <a:cs typeface="Arial" charset="0"/>
              </a:rPr>
              <a:t> </a:t>
            </a:r>
            <a:r>
              <a:rPr lang="cs-CZ" altLang="cs-CZ" sz="3200" b="1" dirty="0">
                <a:cs typeface="Arial" charset="0"/>
              </a:rPr>
              <a:t>pojetí</a:t>
            </a:r>
            <a:r>
              <a:rPr lang="cs-CZ" altLang="cs-CZ" sz="3200" dirty="0">
                <a:cs typeface="Arial" charset="0"/>
              </a:rPr>
              <a:t>: </a:t>
            </a:r>
            <a:r>
              <a:rPr lang="cs-CZ" altLang="cs-CZ" sz="3200" dirty="0" err="1">
                <a:cs typeface="Arial" charset="0"/>
              </a:rPr>
              <a:t>m</a:t>
            </a:r>
            <a:r>
              <a:rPr lang="cs-CZ" altLang="cs-CZ" sz="3200" dirty="0" err="1"/>
              <a:t>akroetika</a:t>
            </a:r>
            <a:r>
              <a:rPr lang="cs-CZ" altLang="cs-CZ" sz="3200" dirty="0"/>
              <a:t>: posuzuje povahu jednání, otázka na základě čeho lze rozlišovat morálně dobré a špatné, nezávislá na konkrétním oboru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787817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2875"/>
          </a:xfrm>
        </p:spPr>
        <p:txBody>
          <a:bodyPr/>
          <a:lstStyle/>
          <a:p>
            <a:pPr algn="ctr"/>
            <a:r>
              <a:rPr lang="cs-CZ" altLang="cs-CZ" dirty="0" err="1" smtClean="0"/>
              <a:t>Infosféra</a:t>
            </a:r>
            <a:endParaRPr lang="cs-CZ" alt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/>
              <a:t>IE jako makroetika: Posun od etiky lidských aktivit zabývajících se informacemi k etice informace samotné a zní vyplývajících zásad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b="1"/>
              <a:t>infosféra</a:t>
            </a:r>
            <a:r>
              <a:rPr lang="cs-CZ" altLang="cs-CZ"/>
              <a:t>: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/>
              <a:t>definice: prostředí tvořené souborem všech informačních entit, informačních procesů  a jejich vlastností a vztahů</a:t>
            </a:r>
          </a:p>
        </p:txBody>
      </p:sp>
      <p:pic>
        <p:nvPicPr>
          <p:cNvPr id="11268" name="Picture 4" descr="freedom of inform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76700"/>
            <a:ext cx="2201863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577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18487" cy="1420813"/>
          </a:xfrm>
        </p:spPr>
        <p:txBody>
          <a:bodyPr/>
          <a:lstStyle/>
          <a:p>
            <a:r>
              <a:rPr lang="cs-CZ" altLang="cs-CZ" dirty="0" err="1" smtClean="0"/>
              <a:t>Infosféra</a:t>
            </a:r>
            <a:endParaRPr lang="cs-CZ" altLang="cs-CZ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00200"/>
            <a:ext cx="8218487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/>
              <a:t>charakteristika: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dirty="0"/>
              <a:t>zahrnuje informace kulturní, biotické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altLang="cs-CZ" dirty="0"/>
              <a:t>   a abiotické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dirty="0"/>
              <a:t>obsahuje jistý stupeň uspořádanosti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dirty="0"/>
              <a:t>k vytvoření a zachování je potřebná energie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dirty="0"/>
              <a:t>bez energie může docházet k nevratným ztrátám informace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dirty="0"/>
              <a:t>entropie je opakem informačního bytí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altLang="cs-CZ" dirty="0"/>
              <a:t>pružnost </a:t>
            </a:r>
            <a:r>
              <a:rPr lang="cs-CZ" altLang="cs-CZ" dirty="0" err="1"/>
              <a:t>infosféry</a:t>
            </a:r>
            <a:r>
              <a:rPr lang="cs-CZ" altLang="cs-CZ" dirty="0"/>
              <a:t> - je schopnost do určité míry obnovit původní stav uspořádání, vychýlený entropickými fluktuacemi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pic>
        <p:nvPicPr>
          <p:cNvPr id="29700" name="Picture 4" descr="infosp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336" y="1268760"/>
            <a:ext cx="2411412" cy="21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672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412875"/>
          </a:xfrm>
        </p:spPr>
        <p:txBody>
          <a:bodyPr/>
          <a:lstStyle/>
          <a:p>
            <a:pPr algn="ctr"/>
            <a:r>
              <a:rPr lang="cs-CZ"/>
              <a:t>Počítačová etika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/>
          <a:lstStyle/>
          <a:p>
            <a:pPr>
              <a:buClr>
                <a:schemeClr val="tx1"/>
              </a:buClr>
              <a:buSzPct val="100000"/>
            </a:pPr>
            <a:r>
              <a:rPr lang="cs-CZ" sz="2600" dirty="0"/>
              <a:t>počítačová revoluce </a:t>
            </a:r>
            <a:r>
              <a:rPr lang="cs-CZ" sz="2600" dirty="0">
                <a:cs typeface="Arial" charset="0"/>
              </a:rPr>
              <a:t>→</a:t>
            </a:r>
            <a:r>
              <a:rPr lang="cs-CZ" sz="2600" dirty="0"/>
              <a:t> vznik počítačové etiky - </a:t>
            </a:r>
            <a:r>
              <a:rPr lang="cs-CZ" sz="2600" dirty="0" err="1"/>
              <a:t>computer</a:t>
            </a:r>
            <a:r>
              <a:rPr lang="cs-CZ" sz="2600" dirty="0"/>
              <a:t> </a:t>
            </a:r>
            <a:r>
              <a:rPr lang="cs-CZ" sz="2600" dirty="0" err="1"/>
              <a:t>ethics</a:t>
            </a:r>
            <a:r>
              <a:rPr lang="cs-CZ" sz="2600" dirty="0"/>
              <a:t> – nesprávně zaměňována s </a:t>
            </a:r>
            <a:r>
              <a:rPr lang="cs-CZ" sz="2600" dirty="0" err="1"/>
              <a:t>inf</a:t>
            </a:r>
            <a:r>
              <a:rPr lang="cs-CZ" sz="2600" dirty="0"/>
              <a:t>. </a:t>
            </a:r>
            <a:r>
              <a:rPr lang="cs-CZ" sz="2600" dirty="0" smtClean="0"/>
              <a:t>Etikou</a:t>
            </a:r>
          </a:p>
          <a:p>
            <a:pPr>
              <a:buClr>
                <a:schemeClr val="tx1"/>
              </a:buClr>
              <a:buSzPct val="100000"/>
            </a:pPr>
            <a:r>
              <a:rPr lang="cs-CZ" sz="2600" dirty="0" smtClean="0"/>
              <a:t>prudký </a:t>
            </a:r>
            <a:r>
              <a:rPr lang="cs-CZ" sz="2600" dirty="0"/>
              <a:t>rozvoj ICT </a:t>
            </a:r>
            <a:r>
              <a:rPr lang="cs-CZ" sz="2600" dirty="0">
                <a:cs typeface="Arial" charset="0"/>
              </a:rPr>
              <a:t>→</a:t>
            </a:r>
            <a:r>
              <a:rPr lang="cs-CZ" sz="2600" dirty="0"/>
              <a:t> požadavek na vytvoření specializované etické disciplíny řešící nové morální problémy </a:t>
            </a:r>
            <a:endParaRPr lang="cs-CZ" sz="2600" dirty="0" smtClean="0"/>
          </a:p>
          <a:p>
            <a:pPr>
              <a:buClr>
                <a:schemeClr val="tx1"/>
              </a:buClr>
              <a:buSzPct val="100000"/>
            </a:pPr>
            <a:r>
              <a:rPr lang="cs-CZ" sz="2600" b="1" dirty="0" smtClean="0"/>
              <a:t>některé </a:t>
            </a:r>
            <a:r>
              <a:rPr lang="cs-CZ" sz="2600" b="1" dirty="0"/>
              <a:t>z těchto </a:t>
            </a:r>
            <a:r>
              <a:rPr lang="cs-CZ" sz="2600" b="1" dirty="0" smtClean="0"/>
              <a:t>problémů</a:t>
            </a:r>
            <a:r>
              <a:rPr lang="cs-CZ" sz="2600" dirty="0" smtClean="0"/>
              <a:t>:</a:t>
            </a:r>
          </a:p>
          <a:p>
            <a:pPr>
              <a:buClr>
                <a:schemeClr val="tx1"/>
              </a:buClr>
              <a:buSzPct val="100000"/>
            </a:pPr>
            <a:r>
              <a:rPr lang="cs-CZ" sz="2600" dirty="0" smtClean="0"/>
              <a:t>modifikacemi </a:t>
            </a:r>
            <a:r>
              <a:rPr lang="cs-CZ" sz="2600" dirty="0"/>
              <a:t>starých problémů (krádež počítače jako krádež jakékoliv jiného materiálního předmětu)  </a:t>
            </a:r>
            <a:endParaRPr lang="cs-CZ" sz="2600" dirty="0" smtClean="0"/>
          </a:p>
          <a:p>
            <a:pPr>
              <a:buClr>
                <a:schemeClr val="tx1"/>
              </a:buClr>
              <a:buSzPct val="100000"/>
            </a:pPr>
            <a:r>
              <a:rPr lang="cs-CZ" sz="2600" dirty="0" smtClean="0"/>
              <a:t>jiné </a:t>
            </a:r>
            <a:r>
              <a:rPr lang="cs-CZ" sz="2600" dirty="0"/>
              <a:t>po transformaci </a:t>
            </a:r>
            <a:r>
              <a:rPr lang="cs-CZ" sz="2600" dirty="0" err="1"/>
              <a:t>comp</a:t>
            </a:r>
            <a:r>
              <a:rPr lang="cs-CZ" sz="2600" dirty="0"/>
              <a:t>. technologiemi získaly nový význam (krádež softwaru – nová </a:t>
            </a:r>
            <a:r>
              <a:rPr lang="cs-CZ" sz="2600" dirty="0" smtClean="0"/>
              <a:t>forma)</a:t>
            </a:r>
          </a:p>
          <a:p>
            <a:pPr>
              <a:buClr>
                <a:schemeClr val="tx1"/>
              </a:buClr>
              <a:buSzPct val="100000"/>
            </a:pPr>
            <a:r>
              <a:rPr lang="cs-CZ" sz="2600" dirty="0" smtClean="0"/>
              <a:t>některé </a:t>
            </a:r>
            <a:r>
              <a:rPr lang="cs-CZ" sz="2600" dirty="0"/>
              <a:t>před námi vyvstaly prvně (počítačová kriminalita)</a:t>
            </a:r>
          </a:p>
        </p:txBody>
      </p:sp>
      <p:pic>
        <p:nvPicPr>
          <p:cNvPr id="7172" name="Picture 4" descr="compethic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0"/>
            <a:ext cx="1152525" cy="1628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Počítačová etika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00000"/>
              <a:buFontTx/>
              <a:buChar char="•"/>
            </a:pPr>
            <a:r>
              <a:rPr lang="cs-CZ" dirty="0"/>
              <a:t>CE – průvodce a rádce při rozhodování, jak správně užívat nových technologií, poskytuje zázemí pro řešení morálních dilemat souvisejících s </a:t>
            </a:r>
            <a:r>
              <a:rPr lang="cs-CZ" dirty="0" smtClean="0"/>
              <a:t>informatizací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00000"/>
              <a:buFontTx/>
              <a:buChar char="•"/>
            </a:pPr>
            <a:r>
              <a:rPr lang="cs-CZ" dirty="0" smtClean="0"/>
              <a:t>CE  </a:t>
            </a:r>
            <a:r>
              <a:rPr lang="cs-CZ" dirty="0"/>
              <a:t>chápána jako analýza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   přirozenosti a společenských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   dopadů počítačové technologie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   a analýza postupů pro její etické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dirty="0"/>
              <a:t>    užívání</a:t>
            </a:r>
          </a:p>
        </p:txBody>
      </p:sp>
      <p:pic>
        <p:nvPicPr>
          <p:cNvPr id="8197" name="Picture 5" descr="Com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3284538"/>
            <a:ext cx="2987675" cy="3573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COVER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069160"/>
          </a:xfrm>
        </p:spPr>
        <p:txBody>
          <a:bodyPr>
            <a:normAutofit/>
          </a:bodyPr>
          <a:lstStyle/>
          <a:p>
            <a:r>
              <a:rPr lang="cs-CZ" dirty="0" smtClean="0"/>
              <a:t>Nástroj rozhodování etických dilemat</a:t>
            </a:r>
          </a:p>
          <a:p>
            <a:r>
              <a:rPr lang="cs-CZ" dirty="0" smtClean="0"/>
              <a:t>Pokrývá teleologický a deontologický etický rámec, ohled i k dalším – analýza z různých perspektiv  </a:t>
            </a:r>
          </a:p>
          <a:p>
            <a:r>
              <a:rPr lang="cs-CZ" dirty="0" smtClean="0"/>
              <a:t>dvě složky </a:t>
            </a:r>
            <a:r>
              <a:rPr lang="cs-CZ" dirty="0" smtClean="0"/>
              <a:t>, </a:t>
            </a:r>
            <a:r>
              <a:rPr lang="cs-CZ" dirty="0" smtClean="0"/>
              <a:t>třetí </a:t>
            </a:r>
            <a:r>
              <a:rPr lang="cs-CZ" dirty="0" smtClean="0"/>
              <a:t>závěr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A. předzpracování (FIAS)</a:t>
            </a:r>
          </a:p>
          <a:p>
            <a:pPr>
              <a:buNone/>
            </a:pPr>
            <a:r>
              <a:rPr lang="cs-CZ" dirty="0" smtClean="0"/>
              <a:t>B. filozofická analýza (COVER)  </a:t>
            </a:r>
          </a:p>
          <a:p>
            <a:pPr>
              <a:buNone/>
            </a:pPr>
            <a:r>
              <a:rPr lang="cs-CZ" dirty="0" smtClean="0"/>
              <a:t>C. závěrečné vyhodnocení</a:t>
            </a:r>
          </a:p>
        </p:txBody>
      </p:sp>
    </p:spTree>
    <p:extLst>
      <p:ext uri="{BB962C8B-B14F-4D97-AF65-F5344CB8AC3E}">
        <p14:creationId xmlns:p14="http://schemas.microsoft.com/office/powerpoint/2010/main" val="503330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COVER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Mnemotechnická pomůcka: </a:t>
            </a:r>
          </a:p>
          <a:p>
            <a:pPr>
              <a:buNone/>
            </a:pPr>
            <a:r>
              <a:rPr lang="cs-CZ" b="1" dirty="0" smtClean="0"/>
              <a:t>   </a:t>
            </a:r>
            <a:r>
              <a:rPr lang="en-US" b="1" dirty="0" smtClean="0"/>
              <a:t>F</a:t>
            </a:r>
            <a:r>
              <a:rPr lang="en-US" dirty="0" smtClean="0"/>
              <a:t>irst </a:t>
            </a:r>
            <a:r>
              <a:rPr lang="en-US" b="1" dirty="0" smtClean="0"/>
              <a:t>I A</a:t>
            </a:r>
            <a:r>
              <a:rPr lang="en-US" dirty="0" smtClean="0"/>
              <a:t>sk </a:t>
            </a:r>
            <a:r>
              <a:rPr lang="en-US" b="1" dirty="0" smtClean="0"/>
              <a:t>S</a:t>
            </a:r>
            <a:r>
              <a:rPr lang="en-US" dirty="0" smtClean="0"/>
              <a:t>ome questions to </a:t>
            </a:r>
            <a:r>
              <a:rPr lang="en-US" b="1" dirty="0" smtClean="0"/>
              <a:t>COVER</a:t>
            </a:r>
            <a:r>
              <a:rPr lang="en-US" dirty="0" smtClean="0"/>
              <a:t> my bases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2690336"/>
            <a:ext cx="8352928" cy="3539430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F = facts</a:t>
            </a:r>
            <a:endParaRPr lang="cs-CZ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I </a:t>
            </a:r>
            <a:r>
              <a:rPr lang="en-US" sz="3200" dirty="0"/>
              <a:t>= </a:t>
            </a:r>
            <a:r>
              <a:rPr lang="en-US" sz="3200" dirty="0" smtClean="0"/>
              <a:t>Issues</a:t>
            </a:r>
            <a:endParaRPr lang="cs-CZ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A </a:t>
            </a:r>
            <a:r>
              <a:rPr lang="en-US" sz="3200" dirty="0"/>
              <a:t>= Alternatives                         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/>
              <a:t>S = </a:t>
            </a:r>
            <a:r>
              <a:rPr lang="en-US" sz="3200" dirty="0" smtClean="0"/>
              <a:t>Stakeholders</a:t>
            </a:r>
            <a:endParaRPr lang="cs-CZ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algn="just"/>
            <a:endParaRPr lang="cs-CZ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/>
              <a:t>C</a:t>
            </a:r>
            <a:r>
              <a:rPr lang="cs-CZ" sz="3200" dirty="0"/>
              <a:t> </a:t>
            </a:r>
            <a:r>
              <a:rPr lang="en-US" sz="3200" dirty="0"/>
              <a:t>= </a:t>
            </a:r>
            <a:r>
              <a:rPr lang="en-US" sz="3200" dirty="0" smtClean="0"/>
              <a:t>Codes</a:t>
            </a:r>
            <a:endParaRPr lang="cs-CZ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/>
              <a:t>O = </a:t>
            </a:r>
            <a:r>
              <a:rPr lang="en-US" sz="3200" dirty="0" smtClean="0"/>
              <a:t>Outcomes</a:t>
            </a:r>
            <a:endParaRPr lang="cs-CZ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/>
              <a:t>V = Values</a:t>
            </a:r>
            <a:endParaRPr lang="cs-CZ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E </a:t>
            </a:r>
            <a:r>
              <a:rPr lang="en-US" sz="3200" dirty="0"/>
              <a:t>= </a:t>
            </a:r>
            <a:r>
              <a:rPr lang="en-US" sz="3200" dirty="0" smtClean="0"/>
              <a:t>Editorial                                             </a:t>
            </a:r>
            <a:endParaRPr lang="cs-CZ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R </a:t>
            </a:r>
            <a:r>
              <a:rPr lang="en-US" sz="3200" dirty="0"/>
              <a:t>= Rules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COVER - FIAS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A. předzpracování </a:t>
            </a:r>
            <a:r>
              <a:rPr lang="cs-CZ" dirty="0" smtClean="0"/>
              <a:t>– prohledání prostředí dilematu, kdo je zapojen do..</a:t>
            </a:r>
            <a:r>
              <a:rPr lang="en-US" dirty="0" smtClean="0"/>
              <a:t>/</a:t>
            </a:r>
            <a:r>
              <a:rPr lang="cs-CZ" dirty="0" smtClean="0"/>
              <a:t>je ovlivněn rozhodnutím, jaké informace jsou potřeba</a:t>
            </a:r>
          </a:p>
          <a:p>
            <a:r>
              <a:rPr lang="cs-CZ" dirty="0" smtClean="0"/>
              <a:t>jednotlivé kroky nemusí následovat v daném pořadí:</a:t>
            </a:r>
          </a:p>
          <a:p>
            <a:pPr>
              <a:buNone/>
            </a:pPr>
            <a:r>
              <a:rPr lang="cs-CZ" b="1" dirty="0" smtClean="0"/>
              <a:t>1. fakta </a:t>
            </a:r>
            <a:r>
              <a:rPr lang="cs-CZ" dirty="0" smtClean="0"/>
              <a:t>– určení známých faktů včetně těch, které neznáme, ale chtěli bychom je znát </a:t>
            </a:r>
          </a:p>
          <a:p>
            <a:r>
              <a:rPr lang="cs-CZ" dirty="0" smtClean="0"/>
              <a:t>Př. Jaká je situace, pozice? </a:t>
            </a:r>
          </a:p>
          <a:p>
            <a:r>
              <a:rPr lang="cs-CZ" dirty="0" smtClean="0"/>
              <a:t>Jaké jsou výsledky souvisejících výzkumů?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RTP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Během vývoje IE se objevila řada přístupů a pohledů - narůstající zmatky</a:t>
            </a:r>
          </a:p>
          <a:p>
            <a:r>
              <a:rPr lang="cs-CZ" dirty="0" smtClean="0"/>
              <a:t>IE zkoumá vliv informačních a komunikačních nástrojů, technologií a metod na morální život aktérů</a:t>
            </a:r>
          </a:p>
          <a:p>
            <a:r>
              <a:rPr lang="cs-CZ" dirty="0" smtClean="0"/>
              <a:t>Zaměření na morálního aktéra přináší dle L. </a:t>
            </a:r>
            <a:r>
              <a:rPr lang="cs-CZ" dirty="0" err="1" smtClean="0"/>
              <a:t>Floridiho</a:t>
            </a:r>
            <a:r>
              <a:rPr lang="cs-CZ" dirty="0" smtClean="0"/>
              <a:t> organizační schéma, které sjednocuje různá zaměření IE do tří základních linií zkoumání</a:t>
            </a:r>
          </a:p>
          <a:p>
            <a:r>
              <a:rPr lang="cs-CZ" dirty="0" smtClean="0"/>
              <a:t>RTP model - </a:t>
            </a:r>
            <a:r>
              <a:rPr lang="cs-CZ" dirty="0" err="1"/>
              <a:t>R</a:t>
            </a:r>
            <a:r>
              <a:rPr lang="cs-CZ" dirty="0" err="1" smtClean="0"/>
              <a:t>esource</a:t>
            </a:r>
            <a:r>
              <a:rPr lang="cs-CZ" dirty="0" smtClean="0"/>
              <a:t> – </a:t>
            </a:r>
            <a:r>
              <a:rPr lang="cs-CZ" dirty="0" err="1" smtClean="0"/>
              <a:t>Product</a:t>
            </a:r>
            <a:r>
              <a:rPr lang="cs-CZ" dirty="0" smtClean="0"/>
              <a:t> - </a:t>
            </a:r>
            <a:r>
              <a:rPr lang="cs-CZ" dirty="0" err="1" smtClean="0"/>
              <a:t>Target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COVER - FIAS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2. Problém </a:t>
            </a:r>
            <a:r>
              <a:rPr lang="cs-CZ" dirty="0" smtClean="0"/>
              <a:t>– identifikace etického</a:t>
            </a:r>
            <a:r>
              <a:rPr lang="en-US" dirty="0" smtClean="0"/>
              <a:t>/</a:t>
            </a:r>
            <a:r>
              <a:rPr lang="cs-CZ" dirty="0" smtClean="0"/>
              <a:t>-ch problému</a:t>
            </a:r>
            <a:r>
              <a:rPr lang="en-US" dirty="0" smtClean="0"/>
              <a:t>/</a:t>
            </a:r>
            <a:r>
              <a:rPr lang="cs-CZ" dirty="0" smtClean="0"/>
              <a:t>ů</a:t>
            </a:r>
          </a:p>
          <a:p>
            <a:r>
              <a:rPr lang="cs-CZ" dirty="0" smtClean="0"/>
              <a:t>Je etické použít</a:t>
            </a:r>
            <a:r>
              <a:rPr lang="en-US" dirty="0" smtClean="0"/>
              <a:t>/</a:t>
            </a:r>
            <a:r>
              <a:rPr lang="cs-CZ" dirty="0" smtClean="0"/>
              <a:t>udělat .. ?</a:t>
            </a:r>
          </a:p>
          <a:p>
            <a:pPr>
              <a:buNone/>
            </a:pPr>
            <a:r>
              <a:rPr lang="cs-CZ" b="1" dirty="0" smtClean="0"/>
              <a:t>3. Alternativy </a:t>
            </a:r>
            <a:r>
              <a:rPr lang="cs-CZ" dirty="0" smtClean="0"/>
              <a:t>– navržení různých alternativních řešení </a:t>
            </a:r>
          </a:p>
          <a:p>
            <a:r>
              <a:rPr lang="cs-CZ" dirty="0" smtClean="0"/>
              <a:t>z navržených alternativ je předběžně jedna zvolena jako etické řešení na základě profesionálního úsudku (doplnit krátkým zdůvodněním)</a:t>
            </a:r>
          </a:p>
          <a:p>
            <a:pPr>
              <a:buNone/>
            </a:pPr>
            <a:r>
              <a:rPr lang="cs-CZ" b="1" dirty="0" smtClean="0"/>
              <a:t>4. Podílníci </a:t>
            </a:r>
            <a:r>
              <a:rPr lang="cs-CZ" dirty="0" smtClean="0"/>
              <a:t>– identifikace jedinců</a:t>
            </a:r>
            <a:r>
              <a:rPr lang="en-US" dirty="0" smtClean="0"/>
              <a:t>/</a:t>
            </a:r>
            <a:r>
              <a:rPr lang="cs-CZ" dirty="0" smtClean="0"/>
              <a:t>skupin, kteří mají hmotný zájem na řešení problému  </a:t>
            </a:r>
          </a:p>
          <a:p>
            <a:r>
              <a:rPr lang="cs-CZ" dirty="0" smtClean="0"/>
              <a:t>např. v případě firem jsou podílníky nejen investoři, ale i ti, kteří mají zájem na prosperování firmy (zaměstnanci, dodavatelé apod.)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COVER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1. Zákony </a:t>
            </a:r>
            <a:r>
              <a:rPr lang="cs-CZ" dirty="0" smtClean="0"/>
              <a:t>– hledání právních dokumentů</a:t>
            </a:r>
          </a:p>
          <a:p>
            <a:r>
              <a:rPr lang="cs-CZ" dirty="0" smtClean="0"/>
              <a:t>vhodná metoda brainstormingu pro stanovení oblastí, kde třeba hledat</a:t>
            </a:r>
          </a:p>
          <a:p>
            <a:r>
              <a:rPr lang="cs-CZ" dirty="0" smtClean="0"/>
              <a:t>přehled relevantních zákonů, ale i etických a firemních kodexů, profesních standardů</a:t>
            </a:r>
          </a:p>
          <a:p>
            <a:pPr>
              <a:buNone/>
            </a:pPr>
            <a:r>
              <a:rPr lang="cs-CZ" b="1" dirty="0" smtClean="0"/>
              <a:t>2. Důsledky </a:t>
            </a:r>
            <a:r>
              <a:rPr lang="cs-CZ" dirty="0" smtClean="0"/>
              <a:t>– založeno na utilitaristické filosofii</a:t>
            </a:r>
          </a:p>
          <a:p>
            <a:r>
              <a:rPr lang="cs-CZ" dirty="0" smtClean="0"/>
              <a:t>analýza nákladů a přínosů – nemusí obsahovat konkrétní finanční informace</a:t>
            </a:r>
          </a:p>
          <a:p>
            <a:r>
              <a:rPr lang="cs-CZ" dirty="0" smtClean="0"/>
              <a:t>těžké stanovit hodnotu následků</a:t>
            </a:r>
          </a:p>
          <a:p>
            <a:r>
              <a:rPr lang="cs-CZ" dirty="0" smtClean="0"/>
              <a:t>zkoumání současných skandálů v novinách (jaká je pravděpodobnost, že učiněné etické rozhodnutí je nepřímo spojené se zahrnutým množstvím peněz?)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COVER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3. Hodnoty </a:t>
            </a:r>
            <a:r>
              <a:rPr lang="cs-CZ" dirty="0" smtClean="0"/>
              <a:t>– deontologický rámec</a:t>
            </a:r>
          </a:p>
          <a:p>
            <a:r>
              <a:rPr lang="cs-CZ" dirty="0" smtClean="0"/>
              <a:t>jaké jsou zdroje hodnot?</a:t>
            </a:r>
          </a:p>
          <a:p>
            <a:r>
              <a:rPr lang="cs-CZ" dirty="0" smtClean="0"/>
              <a:t>strategické plány, cíle a popis poslání organizací, jejich </a:t>
            </a:r>
            <a:r>
              <a:rPr lang="cs-CZ" dirty="0" err="1" smtClean="0"/>
              <a:t>mota</a:t>
            </a:r>
            <a:r>
              <a:rPr lang="cs-CZ" dirty="0" smtClean="0"/>
              <a:t>, společenské kodexy, náboženská přikázání (problém s opačnými vírami), práva jedinců, které by měly být podporovány (listina práv, přijaté deklarace)</a:t>
            </a:r>
          </a:p>
          <a:p>
            <a:r>
              <a:rPr lang="cs-CZ" dirty="0" smtClean="0"/>
              <a:t>sociální odpovědnost (včetně podnikové), povinnosti přesahující zákony a profit, podpora filantropie</a:t>
            </a:r>
          </a:p>
          <a:p>
            <a:r>
              <a:rPr lang="cs-CZ" dirty="0" smtClean="0"/>
              <a:t>identifikované hodnoty aplikovány na identifikované alternativy    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Model COVER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4. Mediální úvodník (</a:t>
            </a:r>
            <a:r>
              <a:rPr lang="cs-CZ" b="1" dirty="0" err="1" smtClean="0"/>
              <a:t>editoriál</a:t>
            </a:r>
            <a:r>
              <a:rPr lang="cs-CZ" b="1" dirty="0" smtClean="0"/>
              <a:t>) </a:t>
            </a:r>
          </a:p>
          <a:p>
            <a:r>
              <a:rPr lang="cs-CZ" dirty="0" smtClean="0"/>
              <a:t>propojení aspektů analýzy důsledků a hodnot</a:t>
            </a:r>
          </a:p>
          <a:p>
            <a:r>
              <a:rPr lang="cs-CZ" dirty="0" smtClean="0"/>
              <a:t>jaké aspekty každé alternativy jsou nejdůležitější pro média?</a:t>
            </a:r>
          </a:p>
          <a:p>
            <a:r>
              <a:rPr lang="cs-CZ" dirty="0" smtClean="0"/>
              <a:t>jaký je nejvíce negativní aspekt každé alternativy v očích veřejnosti?</a:t>
            </a:r>
          </a:p>
          <a:p>
            <a:r>
              <a:rPr lang="cs-CZ" dirty="0" smtClean="0"/>
              <a:t>jste schopni zastávat vybranou alternativu při vystoupení v médiích?</a:t>
            </a:r>
          </a:p>
          <a:p>
            <a:pPr>
              <a:buNone/>
            </a:pPr>
            <a:r>
              <a:rPr lang="cs-CZ" b="1" dirty="0" smtClean="0"/>
              <a:t>5. Pravidla </a:t>
            </a:r>
            <a:r>
              <a:rPr lang="cs-CZ" dirty="0" smtClean="0"/>
              <a:t>– založeno na kategorickém imperativu</a:t>
            </a:r>
          </a:p>
          <a:p>
            <a:r>
              <a:rPr lang="cs-CZ" dirty="0" smtClean="0"/>
              <a:t>hodnocení každé alternativy: </a:t>
            </a:r>
          </a:p>
          <a:p>
            <a:r>
              <a:rPr lang="cs-CZ" dirty="0" smtClean="0"/>
              <a:t>mohla by se stát zákonem pro všechny?</a:t>
            </a:r>
          </a:p>
          <a:p>
            <a:r>
              <a:rPr lang="cs-CZ" dirty="0" smtClean="0"/>
              <a:t>bude kdokoli v podobné situaci volit stejnou alternativu?</a:t>
            </a:r>
          </a:p>
          <a:p>
            <a:r>
              <a:rPr lang="cs-CZ" dirty="0" smtClean="0"/>
              <a:t>stane se svět aplikací pravidla lepším či horším?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COVER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Závěr</a:t>
            </a:r>
          </a:p>
          <a:p>
            <a:r>
              <a:rPr lang="cs-CZ" dirty="0" smtClean="0"/>
              <a:t>různé sekce ukazují k různým alternativám - srovnání</a:t>
            </a:r>
          </a:p>
          <a:p>
            <a:r>
              <a:rPr lang="cs-CZ" dirty="0" smtClean="0"/>
              <a:t>zvolení optimální alternativy - potřeba ukázat jaké analýzy podporují závěr a v čem byly nejpřesvědčivější</a:t>
            </a:r>
          </a:p>
          <a:p>
            <a:r>
              <a:rPr lang="cs-CZ" dirty="0" smtClean="0"/>
              <a:t>srovnání s předběžně zvolenou alternativou z původního návrhu alternativních řešení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HIMMA, Kenneth </a:t>
            </a:r>
            <a:r>
              <a:rPr lang="en-US" dirty="0" err="1" smtClean="0"/>
              <a:t>Einar</a:t>
            </a:r>
            <a:r>
              <a:rPr lang="en-US" dirty="0" smtClean="0"/>
              <a:t> – TAVANI, Herman T. </a:t>
            </a:r>
            <a:r>
              <a:rPr lang="en-US" i="1" dirty="0" smtClean="0"/>
              <a:t>The Handbook of Information and Computer Ethics</a:t>
            </a:r>
            <a:r>
              <a:rPr lang="en-US" dirty="0" smtClean="0"/>
              <a:t>. Hoboken : John Wiley &amp; Sons,</a:t>
            </a:r>
            <a:r>
              <a:rPr lang="cs-CZ" dirty="0" smtClean="0"/>
              <a:t> 2008. 706 s. ISBN 978-0-471-79959-7</a:t>
            </a:r>
            <a:r>
              <a:rPr lang="cs-CZ" smtClean="0"/>
              <a:t>. </a:t>
            </a:r>
          </a:p>
          <a:p>
            <a:r>
              <a:rPr lang="cs-CZ" dirty="0" smtClean="0"/>
              <a:t>MITCHELL, J. M. – YORDY, E. D. COVER </a:t>
            </a:r>
            <a:r>
              <a:rPr lang="cs-CZ" dirty="0" err="1" smtClean="0"/>
              <a:t>It</a:t>
            </a:r>
            <a:r>
              <a:rPr lang="cs-CZ" dirty="0" smtClean="0"/>
              <a:t>: A </a:t>
            </a:r>
            <a:r>
              <a:rPr lang="cs-CZ" dirty="0" err="1" smtClean="0"/>
              <a:t>Comprehensible</a:t>
            </a:r>
            <a:r>
              <a:rPr lang="cs-CZ" dirty="0" smtClean="0"/>
              <a:t> Framework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Guiding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Ethical</a:t>
            </a:r>
            <a:r>
              <a:rPr lang="cs-CZ" dirty="0" smtClean="0"/>
              <a:t> </a:t>
            </a:r>
            <a:r>
              <a:rPr lang="cs-CZ" dirty="0" err="1" smtClean="0"/>
              <a:t>Dilemmas</a:t>
            </a:r>
            <a:r>
              <a:rPr lang="cs-CZ" dirty="0" smtClean="0"/>
              <a:t>. </a:t>
            </a:r>
            <a:r>
              <a:rPr lang="cs-CZ" i="1" dirty="0" err="1" smtClean="0"/>
              <a:t>Journal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Legal</a:t>
            </a:r>
            <a:r>
              <a:rPr lang="cs-CZ" i="1" dirty="0" smtClean="0"/>
              <a:t> </a:t>
            </a:r>
            <a:r>
              <a:rPr lang="cs-CZ" i="1" dirty="0" err="1" smtClean="0"/>
              <a:t>Studies</a:t>
            </a:r>
            <a:r>
              <a:rPr lang="cs-CZ" i="1" dirty="0" smtClean="0"/>
              <a:t> </a:t>
            </a:r>
            <a:r>
              <a:rPr lang="cs-CZ" i="1" dirty="0" err="1" smtClean="0"/>
              <a:t>Education</a:t>
            </a:r>
            <a:r>
              <a:rPr lang="cs-CZ" dirty="0" smtClean="0"/>
              <a:t>. 2010, Vol. 27, No. 1, s. 35 – 60.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429000"/>
            <a:ext cx="442798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67544" y="0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RTP model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7544" y="6350169"/>
            <a:ext cx="38884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Zdroj: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HIMMA, Kenneth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Einar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– TAVANI, Herman T. 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The Handbook of Information and Computer Ethics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 Hoboken : John Wiley &amp; Sons,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2008. ISBN 978-0-471-79959-7.  Str. 5.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067944" y="2887682"/>
            <a:ext cx="46805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sz="2800" dirty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79512" y="908720"/>
            <a:ext cx="8507288" cy="2664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Calibri" pitchFamily="34" charset="0"/>
              </a:rPr>
              <a:t> - informace jako zdroj – morální aktér sám využívá informace (etika uživatele informací)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Calibri" pitchFamily="34" charset="0"/>
              </a:rPr>
              <a:t> – informace jako produkt – morální aktér sám některé informace tvoří (etika tvůrce informací)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44008" y="3429000"/>
            <a:ext cx="4499992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Calibri" pitchFamily="34" charset="0"/>
              </a:rPr>
              <a:t> – informace jako cíl – morální aktér ovlivňuje informační prostředí (etika zprostředkovatele informací)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etapa - Etika informačního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Nejstarší vývojová etapa IE</a:t>
            </a:r>
          </a:p>
          <a:p>
            <a:r>
              <a:rPr lang="cs-CZ" dirty="0" smtClean="0"/>
              <a:t>Témata:  důvěryhodnost, spolehlivost, kvalita a použití informací (dat). Dnes spolehlivost, dosažitelnost, přístupnost, přesnost zdroje, digitální propast a informační přetížení</a:t>
            </a:r>
          </a:p>
          <a:p>
            <a:r>
              <a:rPr lang="cs-CZ" dirty="0" smtClean="0"/>
              <a:t>Disciplíny: LIS, obchodní a manažerská studia, </a:t>
            </a:r>
            <a:r>
              <a:rPr lang="cs-CZ" dirty="0" err="1" smtClean="0"/>
              <a:t>studia</a:t>
            </a:r>
            <a:r>
              <a:rPr lang="cs-CZ" dirty="0" smtClean="0"/>
              <a:t> informačních technologií</a:t>
            </a:r>
          </a:p>
          <a:p>
            <a:r>
              <a:rPr lang="cs-CZ" dirty="0" smtClean="0"/>
              <a:t>Informace jako zdroj má být řízena výkonně, efektivně a spravedlivě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etapa - - Etika informačního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Informace cenná pro morální hodnocení a jednání </a:t>
            </a:r>
            <a:r>
              <a:rPr lang="cs-CZ" dirty="0" smtClean="0">
                <a:sym typeface="Symbol"/>
              </a:rPr>
              <a:t> čím více informací shromážděno, tím větší morální zodpovědnost</a:t>
            </a:r>
          </a:p>
          <a:p>
            <a:r>
              <a:rPr lang="cs-CZ" dirty="0" smtClean="0">
                <a:sym typeface="Symbol"/>
              </a:rPr>
              <a:t>KRITIKA: nedostatek informací zdůvodněním pro nemorální jednání, pravidlo „více je lépe“ vždy neplatí, být informován není vždy požehnáním, může být nebezpečné či morálně špatné</a:t>
            </a:r>
          </a:p>
          <a:p>
            <a:r>
              <a:rPr lang="cs-CZ" dirty="0" smtClean="0">
                <a:sym typeface="Symbol"/>
              </a:rPr>
              <a:t>Př. Nestrannost soudu – vyhýbání se mediálním informacím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etapa - Etika informačního produktu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IE se spojuje s počítačovou etikou (90. léta)</a:t>
            </a:r>
          </a:p>
          <a:p>
            <a:r>
              <a:rPr lang="cs-CZ" dirty="0" smtClean="0"/>
              <a:t>Velká část populace tvoří, konzumuje a sdílí informace pomocí ICT a internetu </a:t>
            </a:r>
          </a:p>
          <a:p>
            <a:r>
              <a:rPr lang="cs-CZ" dirty="0" smtClean="0"/>
              <a:t>Využití  digitálních nástrojů (CD, hry, mobily, maily, P2P)</a:t>
            </a:r>
          </a:p>
          <a:p>
            <a:r>
              <a:rPr lang="cs-CZ" dirty="0" smtClean="0"/>
              <a:t>Témata: zodpovědnost, záruka, svědectví, reklama, plagiátorství, duševní vlastnictví, propaganda, pomluvy, dezinformace </a:t>
            </a:r>
          </a:p>
          <a:p>
            <a:r>
              <a:rPr lang="cs-CZ" dirty="0" smtClean="0"/>
              <a:t>Disciplíny: počítačová věda, mediální studia, management informačních zdrojů</a:t>
            </a:r>
          </a:p>
          <a:p>
            <a:r>
              <a:rPr lang="cs-CZ" dirty="0" smtClean="0"/>
              <a:t>Etické problémy vyvstávající se síťovou společností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etapa - Etika informace jako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informační společnost 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 lidé ponořeni do digitálního prostředí</a:t>
            </a:r>
          </a:p>
          <a:p>
            <a:r>
              <a:rPr lang="cs-CZ" dirty="0" smtClean="0"/>
              <a:t>environmentální a globální zájmy</a:t>
            </a:r>
          </a:p>
          <a:p>
            <a:r>
              <a:rPr lang="cs-CZ" dirty="0" smtClean="0"/>
              <a:t>Témata: informační soukromí, hackerství, informační bezpečnost, informační válka a terorismus, vandalismus, pirátství, otevřené zdroje, svoboda projevu, cenzura, filtrování, kontrola obsahu.</a:t>
            </a:r>
          </a:p>
          <a:p>
            <a:r>
              <a:rPr lang="cs-CZ" dirty="0" smtClean="0"/>
              <a:t>Disciplíny: management rizik</a:t>
            </a:r>
          </a:p>
          <a:p>
            <a:r>
              <a:rPr lang="cs-CZ" dirty="0" smtClean="0"/>
              <a:t>Již pevné sepjetí ICE (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ethics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RTP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Je příliš jednoduchý – některé etické problémy náleží více informačním šipkám</a:t>
            </a:r>
          </a:p>
          <a:p>
            <a:r>
              <a:rPr lang="cs-CZ" sz="2400" dirty="0" smtClean="0"/>
              <a:t>Př. cenzura ovlivňuje aktéra v roli jak uživatele, tak i tvůrce</a:t>
            </a:r>
          </a:p>
          <a:p>
            <a:r>
              <a:rPr lang="cs-CZ" dirty="0" smtClean="0"/>
              <a:t>Je nedostatečně souhrnný – některé problémy nemohou být do modelu umístěny, protože se objevují při interakci mezi šipkami</a:t>
            </a:r>
          </a:p>
          <a:p>
            <a:r>
              <a:rPr lang="cs-CZ" sz="2600" dirty="0" smtClean="0"/>
              <a:t>Př. monitorování a kontrola (velký bratr), vlastnictví informací – ovlivňují uživatele i tvůrce a současně tvarují jejich prostředí</a:t>
            </a:r>
          </a:p>
          <a:p>
            <a:r>
              <a:rPr lang="cs-CZ" dirty="0" smtClean="0"/>
              <a:t>Model je redukční - </a:t>
            </a:r>
            <a:r>
              <a:rPr lang="cs-CZ" dirty="0" err="1" smtClean="0"/>
              <a:t>mikroetika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4. etapa – informační etika jako </a:t>
            </a:r>
            <a:r>
              <a:rPr lang="cs-CZ" dirty="0" err="1" smtClean="0"/>
              <a:t>makroetika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525963"/>
          </a:xfrm>
        </p:spPr>
        <p:txBody>
          <a:bodyPr/>
          <a:lstStyle/>
          <a:p>
            <a:r>
              <a:rPr lang="cs-CZ" dirty="0" smtClean="0"/>
              <a:t>Spojuje všechny tři šipky dohromady</a:t>
            </a:r>
          </a:p>
          <a:p>
            <a:r>
              <a:rPr lang="cs-CZ" dirty="0" smtClean="0"/>
              <a:t>Uvažuje nad celým životním cyklem informace</a:t>
            </a:r>
          </a:p>
          <a:p>
            <a:r>
              <a:rPr lang="cs-CZ" dirty="0" smtClean="0"/>
              <a:t>Analyzuje všechny entity informačně</a:t>
            </a:r>
            <a:endParaRPr lang="cs-CZ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8201" y="1052736"/>
            <a:ext cx="4715799" cy="3138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355976" y="5229200"/>
            <a:ext cx="4464496" cy="16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Aktér může být vtělen do formy informačního agenta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788024" y="4293096"/>
            <a:ext cx="38884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Zdroj: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HIMMA, Kenneth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Einar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– TAVANI, Herman T. 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The Handbook of Information and Computer Ethics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 Hoboken : John Wiley &amp; Sons,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2008. ISBN 978-0-471-79959-7.  Str. 11.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1458</Words>
  <Application>Microsoft Office PowerPoint</Application>
  <PresentationFormat>Předvádění na obrazovce (4:3)</PresentationFormat>
  <Paragraphs>161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RPT model etiky, počítačová etika, COVER model</vt:lpstr>
      <vt:lpstr>RTP model</vt:lpstr>
      <vt:lpstr> </vt:lpstr>
      <vt:lpstr>1. etapa - Etika informačního zdroje</vt:lpstr>
      <vt:lpstr>1. etapa - - Etika informačního zdroje</vt:lpstr>
      <vt:lpstr>2. etapa - Etika informačního produktu</vt:lpstr>
      <vt:lpstr>3. etapa - Etika informace jako cíle</vt:lpstr>
      <vt:lpstr>Kritika RTP modelu</vt:lpstr>
      <vt:lpstr>4. etapa – informační etika jako makroetika</vt:lpstr>
      <vt:lpstr>4. etapa – informační etika jako makroetika</vt:lpstr>
      <vt:lpstr>Makroetika x mikroetika </vt:lpstr>
      <vt:lpstr>Makroetika x mikroetika</vt:lpstr>
      <vt:lpstr>Infosféra</vt:lpstr>
      <vt:lpstr>Infosféra</vt:lpstr>
      <vt:lpstr>Počítačová etika </vt:lpstr>
      <vt:lpstr>Počítačová etika</vt:lpstr>
      <vt:lpstr>Model COVER</vt:lpstr>
      <vt:lpstr>Model COVER</vt:lpstr>
      <vt:lpstr>Model COVER - FIAS</vt:lpstr>
      <vt:lpstr>Model COVER - FIAS</vt:lpstr>
      <vt:lpstr>Model COVER</vt:lpstr>
      <vt:lpstr>Model COVER</vt:lpstr>
      <vt:lpstr>Model COVER</vt:lpstr>
      <vt:lpstr>Model COVER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</dc:title>
  <dc:creator>user</dc:creator>
  <cp:lastModifiedBy>Michal</cp:lastModifiedBy>
  <cp:revision>33</cp:revision>
  <dcterms:created xsi:type="dcterms:W3CDTF">2010-10-22T06:13:14Z</dcterms:created>
  <dcterms:modified xsi:type="dcterms:W3CDTF">2015-10-03T06:41:58Z</dcterms:modified>
</cp:coreProperties>
</file>