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9124" r:id="rId1"/>
    <p:sldMasterId id="2147489136" r:id="rId2"/>
    <p:sldMasterId id="2147489149" r:id="rId3"/>
    <p:sldMasterId id="2147489161" r:id="rId4"/>
    <p:sldMasterId id="2147489173" r:id="rId5"/>
    <p:sldMasterId id="2147489185" r:id="rId6"/>
    <p:sldMasterId id="2147489197" r:id="rId7"/>
  </p:sldMasterIdLst>
  <p:sldIdLst>
    <p:sldId id="338" r:id="rId8"/>
    <p:sldId id="370" r:id="rId9"/>
    <p:sldId id="300" r:id="rId10"/>
    <p:sldId id="336" r:id="rId11"/>
    <p:sldId id="339" r:id="rId12"/>
    <p:sldId id="299" r:id="rId13"/>
    <p:sldId id="301" r:id="rId14"/>
    <p:sldId id="366" r:id="rId15"/>
    <p:sldId id="346" r:id="rId16"/>
    <p:sldId id="369" r:id="rId17"/>
    <p:sldId id="340" r:id="rId18"/>
    <p:sldId id="341" r:id="rId19"/>
    <p:sldId id="342" r:id="rId20"/>
    <p:sldId id="343" r:id="rId21"/>
    <p:sldId id="344" r:id="rId22"/>
    <p:sldId id="345" r:id="rId23"/>
    <p:sldId id="335" r:id="rId24"/>
    <p:sldId id="368" r:id="rId25"/>
    <p:sldId id="348" r:id="rId26"/>
    <p:sldId id="351" r:id="rId27"/>
    <p:sldId id="355" r:id="rId28"/>
    <p:sldId id="356" r:id="rId29"/>
    <p:sldId id="359" r:id="rId30"/>
    <p:sldId id="360" r:id="rId31"/>
    <p:sldId id="303" r:id="rId32"/>
    <p:sldId id="361" r:id="rId33"/>
    <p:sldId id="307" r:id="rId34"/>
    <p:sldId id="259" r:id="rId35"/>
    <p:sldId id="264" r:id="rId36"/>
    <p:sldId id="308" r:id="rId37"/>
    <p:sldId id="324" r:id="rId38"/>
    <p:sldId id="325" r:id="rId39"/>
    <p:sldId id="362" r:id="rId40"/>
    <p:sldId id="363" r:id="rId41"/>
    <p:sldId id="364" r:id="rId42"/>
    <p:sldId id="365" r:id="rId43"/>
    <p:sldId id="367" r:id="rId44"/>
    <p:sldId id="326" r:id="rId45"/>
    <p:sldId id="327" r:id="rId46"/>
    <p:sldId id="317" r:id="rId47"/>
    <p:sldId id="328" r:id="rId48"/>
    <p:sldId id="332" r:id="rId49"/>
    <p:sldId id="311" r:id="rId50"/>
    <p:sldId id="322" r:id="rId51"/>
  </p:sldIdLst>
  <p:sldSz cx="9144000" cy="6858000" type="screen4x3"/>
  <p:notesSz cx="6858000" cy="9144000"/>
  <p:defaultTextStyle>
    <a:lvl1pPr marL="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1pPr>
    <a:lvl2pPr marL="4572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2pPr>
    <a:lvl3pPr marL="9144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3pPr>
    <a:lvl4pPr marL="13716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4pPr>
    <a:lvl5pPr marL="18288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Arial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94660"/>
  </p:normalViewPr>
  <p:slideViewPr>
    <p:cSldViewPr>
      <p:cViewPr varScale="1">
        <p:scale>
          <a:sx n="110" d="100"/>
          <a:sy n="110" d="100"/>
        </p:scale>
        <p:origin x="19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2B845-DEAA-447C-9FE6-96B2AFFB5437}" type="doc">
      <dgm:prSet loTypeId="urn:microsoft.com/office/officeart/2005/8/layout/hierarchy1" loCatId="hierarchy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cs-CZ"/>
        </a:p>
      </dgm:t>
    </dgm:pt>
    <dgm:pt modelId="{43C58243-2F76-4430-B6E8-2470A5363DFD}">
      <dgm:prSet phldrT="[Text]" custT="1"/>
      <dgm:spPr/>
      <dgm:t>
        <a:bodyPr/>
        <a:lstStyle/>
        <a:p>
          <a:r>
            <a:rPr lang="cs-CZ" sz="1800" dirty="0" smtClean="0"/>
            <a:t>Služby </a:t>
          </a:r>
          <a:r>
            <a:rPr lang="cs-CZ" sz="1800" dirty="0" err="1" smtClean="0"/>
            <a:t>eGov</a:t>
          </a:r>
          <a:endParaRPr lang="cs-CZ" sz="1800" dirty="0"/>
        </a:p>
      </dgm:t>
    </dgm:pt>
    <dgm:pt modelId="{C0DD1ED5-26E9-477A-A0EF-8C2473E45497}" type="parTrans" cxnId="{DA729383-06EE-4A29-BAD3-D9245BB33D9B}">
      <dgm:prSet/>
      <dgm:spPr/>
      <dgm:t>
        <a:bodyPr/>
        <a:lstStyle/>
        <a:p>
          <a:endParaRPr lang="cs-CZ"/>
        </a:p>
      </dgm:t>
    </dgm:pt>
    <dgm:pt modelId="{45AD4C1D-07D9-4C7D-AD5C-044463A73B47}" type="sibTrans" cxnId="{DA729383-06EE-4A29-BAD3-D9245BB33D9B}">
      <dgm:prSet/>
      <dgm:spPr/>
      <dgm:t>
        <a:bodyPr/>
        <a:lstStyle/>
        <a:p>
          <a:endParaRPr lang="cs-CZ"/>
        </a:p>
      </dgm:t>
    </dgm:pt>
    <dgm:pt modelId="{7C310391-80DA-4044-A118-1A89CB52E453}">
      <dgm:prSet phldrT="[Text]" custT="1"/>
      <dgm:spPr/>
      <dgm:t>
        <a:bodyPr/>
        <a:lstStyle/>
        <a:p>
          <a:r>
            <a:rPr lang="cs-CZ" sz="1800" dirty="0" smtClean="0"/>
            <a:t>E-služby (G2C/B)</a:t>
          </a:r>
          <a:endParaRPr lang="cs-CZ" sz="1800" dirty="0"/>
        </a:p>
      </dgm:t>
    </dgm:pt>
    <dgm:pt modelId="{CBA73B85-0A93-4F91-A6ED-66FB9397923D}" type="parTrans" cxnId="{288433C4-33DB-4B91-9CCF-82474E42A107}">
      <dgm:prSet/>
      <dgm:spPr/>
      <dgm:t>
        <a:bodyPr/>
        <a:lstStyle/>
        <a:p>
          <a:endParaRPr lang="cs-CZ"/>
        </a:p>
      </dgm:t>
    </dgm:pt>
    <dgm:pt modelId="{A30B9974-9151-43E1-B308-400F49ADC087}" type="sibTrans" cxnId="{288433C4-33DB-4B91-9CCF-82474E42A107}">
      <dgm:prSet/>
      <dgm:spPr/>
      <dgm:t>
        <a:bodyPr/>
        <a:lstStyle/>
        <a:p>
          <a:endParaRPr lang="cs-CZ"/>
        </a:p>
      </dgm:t>
    </dgm:pt>
    <dgm:pt modelId="{ADF58B17-FC50-477F-9BEA-96CCC7602DB9}">
      <dgm:prSet phldrT="[Text]" custT="1"/>
      <dgm:spPr/>
      <dgm:t>
        <a:bodyPr/>
        <a:lstStyle/>
        <a:p>
          <a:r>
            <a:rPr lang="cs-CZ" sz="1800" dirty="0" err="1" smtClean="0"/>
            <a:t>Info</a:t>
          </a:r>
          <a:endParaRPr lang="cs-CZ" sz="1800" dirty="0"/>
        </a:p>
      </dgm:t>
    </dgm:pt>
    <dgm:pt modelId="{BB9183F8-4DFA-4C6D-BAA3-E1F931913A07}" type="parTrans" cxnId="{F2C5D8A3-CE68-42E1-A0CF-7AB436D86DAC}">
      <dgm:prSet/>
      <dgm:spPr/>
      <dgm:t>
        <a:bodyPr/>
        <a:lstStyle/>
        <a:p>
          <a:endParaRPr lang="cs-CZ"/>
        </a:p>
      </dgm:t>
    </dgm:pt>
    <dgm:pt modelId="{2216EA9B-B6E0-4F1B-8556-FDC7FC113EE8}" type="sibTrans" cxnId="{F2C5D8A3-CE68-42E1-A0CF-7AB436D86DAC}">
      <dgm:prSet/>
      <dgm:spPr/>
      <dgm:t>
        <a:bodyPr/>
        <a:lstStyle/>
        <a:p>
          <a:endParaRPr lang="cs-CZ"/>
        </a:p>
      </dgm:t>
    </dgm:pt>
    <dgm:pt modelId="{7D5FD00E-A15B-4CB6-8059-A3C689D73AAC}">
      <dgm:prSet phldrT="[Text]" custT="1"/>
      <dgm:spPr/>
      <dgm:t>
        <a:bodyPr/>
        <a:lstStyle/>
        <a:p>
          <a:r>
            <a:rPr lang="cs-CZ" sz="1800" dirty="0" smtClean="0"/>
            <a:t>Trans-akce</a:t>
          </a:r>
          <a:endParaRPr lang="cs-CZ" sz="1800" dirty="0"/>
        </a:p>
      </dgm:t>
    </dgm:pt>
    <dgm:pt modelId="{53891EB1-25A4-4BE1-8169-50929C2796DC}" type="parTrans" cxnId="{44B11953-8C6E-4366-9FF6-504D3BB62FA3}">
      <dgm:prSet/>
      <dgm:spPr/>
      <dgm:t>
        <a:bodyPr/>
        <a:lstStyle/>
        <a:p>
          <a:endParaRPr lang="cs-CZ"/>
        </a:p>
      </dgm:t>
    </dgm:pt>
    <dgm:pt modelId="{8C67036C-BD24-48C2-BB61-8390FB600D06}" type="sibTrans" cxnId="{44B11953-8C6E-4366-9FF6-504D3BB62FA3}">
      <dgm:prSet/>
      <dgm:spPr/>
      <dgm:t>
        <a:bodyPr/>
        <a:lstStyle/>
        <a:p>
          <a:endParaRPr lang="cs-CZ"/>
        </a:p>
      </dgm:t>
    </dgm:pt>
    <dgm:pt modelId="{4D4C0AD0-FC84-4AFC-BF10-04196DA0262F}">
      <dgm:prSet phldrT="[Text]" custT="1"/>
      <dgm:spPr/>
      <dgm:t>
        <a:bodyPr/>
        <a:lstStyle/>
        <a:p>
          <a:r>
            <a:rPr lang="cs-CZ" sz="1800" dirty="0" err="1" smtClean="0"/>
            <a:t>eSpráva</a:t>
          </a:r>
          <a:r>
            <a:rPr lang="cs-CZ" sz="1800" dirty="0" smtClean="0"/>
            <a:t> (G2G)</a:t>
          </a:r>
          <a:endParaRPr lang="cs-CZ" sz="1800" dirty="0"/>
        </a:p>
      </dgm:t>
    </dgm:pt>
    <dgm:pt modelId="{D81883F7-A9C1-4C31-B99B-839BA20FD10E}" type="parTrans" cxnId="{A98F52A0-B5B9-42D5-ABD2-7338C160959E}">
      <dgm:prSet/>
      <dgm:spPr/>
      <dgm:t>
        <a:bodyPr/>
        <a:lstStyle/>
        <a:p>
          <a:endParaRPr lang="cs-CZ"/>
        </a:p>
      </dgm:t>
    </dgm:pt>
    <dgm:pt modelId="{18381E1C-2093-4DBD-88A1-9D3D994D7458}" type="sibTrans" cxnId="{A98F52A0-B5B9-42D5-ABD2-7338C160959E}">
      <dgm:prSet/>
      <dgm:spPr/>
      <dgm:t>
        <a:bodyPr/>
        <a:lstStyle/>
        <a:p>
          <a:endParaRPr lang="cs-CZ"/>
        </a:p>
      </dgm:t>
    </dgm:pt>
    <dgm:pt modelId="{721EA37D-3548-48FE-B055-3C94789664E4}">
      <dgm:prSet custT="1"/>
      <dgm:spPr/>
      <dgm:t>
        <a:bodyPr/>
        <a:lstStyle/>
        <a:p>
          <a:r>
            <a:rPr lang="cs-CZ" sz="1800" dirty="0" smtClean="0"/>
            <a:t>e-</a:t>
          </a:r>
          <a:r>
            <a:rPr lang="cs-CZ" sz="1800" dirty="0" err="1" smtClean="0"/>
            <a:t>Parti</a:t>
          </a:r>
          <a:r>
            <a:rPr lang="cs-CZ" sz="1800" dirty="0" smtClean="0"/>
            <a:t>-</a:t>
          </a:r>
          <a:r>
            <a:rPr lang="cs-CZ" sz="1800" dirty="0" err="1" smtClean="0"/>
            <a:t>cipace</a:t>
          </a:r>
          <a:endParaRPr lang="cs-CZ" sz="1800" dirty="0"/>
        </a:p>
      </dgm:t>
    </dgm:pt>
    <dgm:pt modelId="{E5A80FF6-BB94-4C2A-ADA8-E65C4F1157DD}" type="parTrans" cxnId="{50365564-6AA2-4303-AF52-36293A70D40C}">
      <dgm:prSet/>
      <dgm:spPr/>
      <dgm:t>
        <a:bodyPr/>
        <a:lstStyle/>
        <a:p>
          <a:endParaRPr lang="cs-CZ"/>
        </a:p>
      </dgm:t>
    </dgm:pt>
    <dgm:pt modelId="{B8625884-6617-4E56-9445-78963079A119}" type="sibTrans" cxnId="{50365564-6AA2-4303-AF52-36293A70D40C}">
      <dgm:prSet/>
      <dgm:spPr/>
      <dgm:t>
        <a:bodyPr/>
        <a:lstStyle/>
        <a:p>
          <a:endParaRPr lang="cs-CZ"/>
        </a:p>
      </dgm:t>
    </dgm:pt>
    <dgm:pt modelId="{577E0F34-5635-4FF6-ACF0-232795D75F44}" type="pres">
      <dgm:prSet presAssocID="{2F32B845-DEAA-447C-9FE6-96B2AFFB54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D2A1439D-C11F-44BA-8326-EBB17E5EDF81}" type="pres">
      <dgm:prSet presAssocID="{43C58243-2F76-4430-B6E8-2470A5363DFD}" presName="hierRoot1" presStyleCnt="0"/>
      <dgm:spPr/>
    </dgm:pt>
    <dgm:pt modelId="{EA4A843F-DD4F-4638-AA46-7266FD6FB8F9}" type="pres">
      <dgm:prSet presAssocID="{43C58243-2F76-4430-B6E8-2470A5363DFD}" presName="composite" presStyleCnt="0"/>
      <dgm:spPr/>
    </dgm:pt>
    <dgm:pt modelId="{B22581A2-CB9C-4BE7-8FB1-16A2850EBB73}" type="pres">
      <dgm:prSet presAssocID="{43C58243-2F76-4430-B6E8-2470A5363DFD}" presName="background" presStyleLbl="node0" presStyleIdx="0" presStyleCnt="1"/>
      <dgm:spPr/>
    </dgm:pt>
    <dgm:pt modelId="{A9341BD7-1358-4275-942E-F3B95118C362}" type="pres">
      <dgm:prSet presAssocID="{43C58243-2F76-4430-B6E8-2470A5363DFD}" presName="text" presStyleLbl="fgAcc0" presStyleIdx="0" presStyleCnt="1" custScaleX="467183" custScaleY="538099" custLinFactY="-176895" custLinFactNeighborX="-4255" custLinFactNeighborY="-2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16F7C16-E9A7-45E8-8EF9-FA55C5DEA625}" type="pres">
      <dgm:prSet presAssocID="{43C58243-2F76-4430-B6E8-2470A5363DFD}" presName="hierChild2" presStyleCnt="0"/>
      <dgm:spPr/>
    </dgm:pt>
    <dgm:pt modelId="{57D719F6-7122-45F9-90C7-4A8CC05E30B4}" type="pres">
      <dgm:prSet presAssocID="{CBA73B85-0A93-4F91-A6ED-66FB9397923D}" presName="Name10" presStyleLbl="parChTrans1D2" presStyleIdx="0" presStyleCnt="2"/>
      <dgm:spPr/>
      <dgm:t>
        <a:bodyPr/>
        <a:lstStyle/>
        <a:p>
          <a:endParaRPr lang="cs-CZ"/>
        </a:p>
      </dgm:t>
    </dgm:pt>
    <dgm:pt modelId="{019A7AA8-1CE7-42E7-AD5E-9AC0D8D1285C}" type="pres">
      <dgm:prSet presAssocID="{7C310391-80DA-4044-A118-1A89CB52E453}" presName="hierRoot2" presStyleCnt="0"/>
      <dgm:spPr/>
    </dgm:pt>
    <dgm:pt modelId="{5854D67E-529C-422E-A3B8-1A6BBEFDD5C0}" type="pres">
      <dgm:prSet presAssocID="{7C310391-80DA-4044-A118-1A89CB52E453}" presName="composite2" presStyleCnt="0"/>
      <dgm:spPr/>
    </dgm:pt>
    <dgm:pt modelId="{E89BFD38-9FA7-49EA-9B7B-C49A6B81E142}" type="pres">
      <dgm:prSet presAssocID="{7C310391-80DA-4044-A118-1A89CB52E453}" presName="background2" presStyleLbl="node2" presStyleIdx="0" presStyleCnt="2"/>
      <dgm:spPr/>
    </dgm:pt>
    <dgm:pt modelId="{2FF653A3-87B7-4019-8090-03F0334FBBAF}" type="pres">
      <dgm:prSet presAssocID="{7C310391-80DA-4044-A118-1A89CB52E453}" presName="text2" presStyleLbl="fgAcc2" presStyleIdx="0" presStyleCnt="2" custScaleX="467183" custScaleY="538099" custLinFactY="-61117" custLinFactNeighborX="6076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5DB664D-17FF-4A7C-B3F2-696D5EDE1E2E}" type="pres">
      <dgm:prSet presAssocID="{7C310391-80DA-4044-A118-1A89CB52E453}" presName="hierChild3" presStyleCnt="0"/>
      <dgm:spPr/>
    </dgm:pt>
    <dgm:pt modelId="{0BC5F00E-D80E-4320-912A-C1A9C6874ABB}" type="pres">
      <dgm:prSet presAssocID="{BB9183F8-4DFA-4C6D-BAA3-E1F931913A07}" presName="Name17" presStyleLbl="parChTrans1D3" presStyleIdx="0" presStyleCnt="3"/>
      <dgm:spPr/>
      <dgm:t>
        <a:bodyPr/>
        <a:lstStyle/>
        <a:p>
          <a:endParaRPr lang="cs-CZ"/>
        </a:p>
      </dgm:t>
    </dgm:pt>
    <dgm:pt modelId="{3F011593-852A-4CC3-8C03-F17C763AFA46}" type="pres">
      <dgm:prSet presAssocID="{ADF58B17-FC50-477F-9BEA-96CCC7602DB9}" presName="hierRoot3" presStyleCnt="0"/>
      <dgm:spPr/>
    </dgm:pt>
    <dgm:pt modelId="{B14517A9-983D-4C7C-9168-0A560561F940}" type="pres">
      <dgm:prSet presAssocID="{ADF58B17-FC50-477F-9BEA-96CCC7602DB9}" presName="composite3" presStyleCnt="0"/>
      <dgm:spPr/>
    </dgm:pt>
    <dgm:pt modelId="{9E0BAF5E-8B19-4D1C-A13B-9F98DA644F5B}" type="pres">
      <dgm:prSet presAssocID="{ADF58B17-FC50-477F-9BEA-96CCC7602DB9}" presName="background3" presStyleLbl="node3" presStyleIdx="0" presStyleCnt="3"/>
      <dgm:spPr/>
    </dgm:pt>
    <dgm:pt modelId="{50EE618E-8AEC-4082-A493-AC8F1D2D660B}" type="pres">
      <dgm:prSet presAssocID="{ADF58B17-FC50-477F-9BEA-96CCC7602DB9}" presName="text3" presStyleLbl="fgAcc3" presStyleIdx="0" presStyleCnt="3" custScaleX="387981" custScaleY="46482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EDFD47-111D-4B29-B583-3E4A9E4907AD}" type="pres">
      <dgm:prSet presAssocID="{ADF58B17-FC50-477F-9BEA-96CCC7602DB9}" presName="hierChild4" presStyleCnt="0"/>
      <dgm:spPr/>
    </dgm:pt>
    <dgm:pt modelId="{8C6A45EA-BB59-43F4-BDA5-F29184F2F828}" type="pres">
      <dgm:prSet presAssocID="{53891EB1-25A4-4BE1-8169-50929C2796DC}" presName="Name17" presStyleLbl="parChTrans1D3" presStyleIdx="1" presStyleCnt="3"/>
      <dgm:spPr/>
      <dgm:t>
        <a:bodyPr/>
        <a:lstStyle/>
        <a:p>
          <a:endParaRPr lang="cs-CZ"/>
        </a:p>
      </dgm:t>
    </dgm:pt>
    <dgm:pt modelId="{CD25CEE4-D97D-4F99-9856-EE3E5758449D}" type="pres">
      <dgm:prSet presAssocID="{7D5FD00E-A15B-4CB6-8059-A3C689D73AAC}" presName="hierRoot3" presStyleCnt="0"/>
      <dgm:spPr/>
    </dgm:pt>
    <dgm:pt modelId="{2EDFA0FE-644F-4B82-B344-C952ED460E96}" type="pres">
      <dgm:prSet presAssocID="{7D5FD00E-A15B-4CB6-8059-A3C689D73AAC}" presName="composite3" presStyleCnt="0"/>
      <dgm:spPr/>
    </dgm:pt>
    <dgm:pt modelId="{0B29B869-2142-45A9-A2A7-6B9EF7133D27}" type="pres">
      <dgm:prSet presAssocID="{7D5FD00E-A15B-4CB6-8059-A3C689D73AAC}" presName="background3" presStyleLbl="node3" presStyleIdx="1" presStyleCnt="3"/>
      <dgm:spPr/>
    </dgm:pt>
    <dgm:pt modelId="{D0080B40-9AFB-4771-BBDD-D56F244CD82A}" type="pres">
      <dgm:prSet presAssocID="{7D5FD00E-A15B-4CB6-8059-A3C689D73AAC}" presName="text3" presStyleLbl="fgAcc3" presStyleIdx="1" presStyleCnt="3" custScaleX="387981" custScaleY="464823" custLinFactNeighborX="37085" custLinFactNeighborY="265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08C0FB0-34E3-4949-9606-41956BAA0DC7}" type="pres">
      <dgm:prSet presAssocID="{7D5FD00E-A15B-4CB6-8059-A3C689D73AAC}" presName="hierChild4" presStyleCnt="0"/>
      <dgm:spPr/>
    </dgm:pt>
    <dgm:pt modelId="{D3C5402A-8ED7-42BD-A8A6-4ED0039A3969}" type="pres">
      <dgm:prSet presAssocID="{E5A80FF6-BB94-4C2A-ADA8-E65C4F1157DD}" presName="Name17" presStyleLbl="parChTrans1D3" presStyleIdx="2" presStyleCnt="3"/>
      <dgm:spPr/>
      <dgm:t>
        <a:bodyPr/>
        <a:lstStyle/>
        <a:p>
          <a:endParaRPr lang="cs-CZ"/>
        </a:p>
      </dgm:t>
    </dgm:pt>
    <dgm:pt modelId="{1595DDB7-EBB5-4F81-A88A-B2A50156573C}" type="pres">
      <dgm:prSet presAssocID="{721EA37D-3548-48FE-B055-3C94789664E4}" presName="hierRoot3" presStyleCnt="0"/>
      <dgm:spPr/>
    </dgm:pt>
    <dgm:pt modelId="{884CA59D-EB6A-4FDC-B73C-CA1B6BBE1E37}" type="pres">
      <dgm:prSet presAssocID="{721EA37D-3548-48FE-B055-3C94789664E4}" presName="composite3" presStyleCnt="0"/>
      <dgm:spPr/>
    </dgm:pt>
    <dgm:pt modelId="{4D7C0D9A-5836-42CB-9ABF-2416E73A4C17}" type="pres">
      <dgm:prSet presAssocID="{721EA37D-3548-48FE-B055-3C94789664E4}" presName="background3" presStyleLbl="node3" presStyleIdx="2" presStyleCnt="3"/>
      <dgm:spPr/>
    </dgm:pt>
    <dgm:pt modelId="{BB8B806E-CA28-4FBC-911C-C2A5D8206861}" type="pres">
      <dgm:prSet presAssocID="{721EA37D-3548-48FE-B055-3C94789664E4}" presName="text3" presStyleLbl="fgAcc3" presStyleIdx="2" presStyleCnt="3" custScaleX="387981" custScaleY="464823" custLinFactNeighborX="85412" custLinFactNeighborY="265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96BA45B-895E-4927-BB04-623DD8088D86}" type="pres">
      <dgm:prSet presAssocID="{721EA37D-3548-48FE-B055-3C94789664E4}" presName="hierChild4" presStyleCnt="0"/>
      <dgm:spPr/>
    </dgm:pt>
    <dgm:pt modelId="{4145FF9B-6E7E-4040-A18C-FBB1DF2E5E9D}" type="pres">
      <dgm:prSet presAssocID="{D81883F7-A9C1-4C31-B99B-839BA20FD10E}" presName="Name10" presStyleLbl="parChTrans1D2" presStyleIdx="1" presStyleCnt="2"/>
      <dgm:spPr/>
      <dgm:t>
        <a:bodyPr/>
        <a:lstStyle/>
        <a:p>
          <a:endParaRPr lang="cs-CZ"/>
        </a:p>
      </dgm:t>
    </dgm:pt>
    <dgm:pt modelId="{6CB815DC-19F3-4658-9A90-E3FCD52A9791}" type="pres">
      <dgm:prSet presAssocID="{4D4C0AD0-FC84-4AFC-BF10-04196DA0262F}" presName="hierRoot2" presStyleCnt="0"/>
      <dgm:spPr/>
    </dgm:pt>
    <dgm:pt modelId="{9D209F35-05D1-48FB-A806-1423A425BA3F}" type="pres">
      <dgm:prSet presAssocID="{4D4C0AD0-FC84-4AFC-BF10-04196DA0262F}" presName="composite2" presStyleCnt="0"/>
      <dgm:spPr/>
    </dgm:pt>
    <dgm:pt modelId="{34D0F818-7C7C-46A5-AD47-50025E65AE11}" type="pres">
      <dgm:prSet presAssocID="{4D4C0AD0-FC84-4AFC-BF10-04196DA0262F}" presName="background2" presStyleLbl="node2" presStyleIdx="1" presStyleCnt="2"/>
      <dgm:spPr/>
    </dgm:pt>
    <dgm:pt modelId="{4F7F838F-9957-4518-ABBE-F5789618FEE5}" type="pres">
      <dgm:prSet presAssocID="{4D4C0AD0-FC84-4AFC-BF10-04196DA0262F}" presName="text2" presStyleLbl="fgAcc2" presStyleIdx="1" presStyleCnt="2" custScaleX="467183" custScaleY="538099" custLinFactY="-61117" custLinFactNeighborX="8411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2BB8332-3F84-4C74-AAD1-1F8911896F8C}" type="pres">
      <dgm:prSet presAssocID="{4D4C0AD0-FC84-4AFC-BF10-04196DA0262F}" presName="hierChild3" presStyleCnt="0"/>
      <dgm:spPr/>
    </dgm:pt>
  </dgm:ptLst>
  <dgm:cxnLst>
    <dgm:cxn modelId="{A98F52A0-B5B9-42D5-ABD2-7338C160959E}" srcId="{43C58243-2F76-4430-B6E8-2470A5363DFD}" destId="{4D4C0AD0-FC84-4AFC-BF10-04196DA0262F}" srcOrd="1" destOrd="0" parTransId="{D81883F7-A9C1-4C31-B99B-839BA20FD10E}" sibTransId="{18381E1C-2093-4DBD-88A1-9D3D994D7458}"/>
    <dgm:cxn modelId="{67436088-0891-4D1B-A740-0E4D1DF43152}" type="presOf" srcId="{53891EB1-25A4-4BE1-8169-50929C2796DC}" destId="{8C6A45EA-BB59-43F4-BDA5-F29184F2F828}" srcOrd="0" destOrd="0" presId="urn:microsoft.com/office/officeart/2005/8/layout/hierarchy1"/>
    <dgm:cxn modelId="{F2C5D8A3-CE68-42E1-A0CF-7AB436D86DAC}" srcId="{7C310391-80DA-4044-A118-1A89CB52E453}" destId="{ADF58B17-FC50-477F-9BEA-96CCC7602DB9}" srcOrd="0" destOrd="0" parTransId="{BB9183F8-4DFA-4C6D-BAA3-E1F931913A07}" sibTransId="{2216EA9B-B6E0-4F1B-8556-FDC7FC113EE8}"/>
    <dgm:cxn modelId="{19BDEF07-E1BE-4AF1-B1AE-8EA20B1F1B6E}" type="presOf" srcId="{7D5FD00E-A15B-4CB6-8059-A3C689D73AAC}" destId="{D0080B40-9AFB-4771-BBDD-D56F244CD82A}" srcOrd="0" destOrd="0" presId="urn:microsoft.com/office/officeart/2005/8/layout/hierarchy1"/>
    <dgm:cxn modelId="{477A1DFD-484D-4CF7-87BF-AECB99AF1B3C}" type="presOf" srcId="{4D4C0AD0-FC84-4AFC-BF10-04196DA0262F}" destId="{4F7F838F-9957-4518-ABBE-F5789618FEE5}" srcOrd="0" destOrd="0" presId="urn:microsoft.com/office/officeart/2005/8/layout/hierarchy1"/>
    <dgm:cxn modelId="{44B11953-8C6E-4366-9FF6-504D3BB62FA3}" srcId="{7C310391-80DA-4044-A118-1A89CB52E453}" destId="{7D5FD00E-A15B-4CB6-8059-A3C689D73AAC}" srcOrd="1" destOrd="0" parTransId="{53891EB1-25A4-4BE1-8169-50929C2796DC}" sibTransId="{8C67036C-BD24-48C2-BB61-8390FB600D06}"/>
    <dgm:cxn modelId="{98359273-398D-4569-8599-7D20812222DC}" type="presOf" srcId="{7C310391-80DA-4044-A118-1A89CB52E453}" destId="{2FF653A3-87B7-4019-8090-03F0334FBBAF}" srcOrd="0" destOrd="0" presId="urn:microsoft.com/office/officeart/2005/8/layout/hierarchy1"/>
    <dgm:cxn modelId="{50365564-6AA2-4303-AF52-36293A70D40C}" srcId="{7C310391-80DA-4044-A118-1A89CB52E453}" destId="{721EA37D-3548-48FE-B055-3C94789664E4}" srcOrd="2" destOrd="0" parTransId="{E5A80FF6-BB94-4C2A-ADA8-E65C4F1157DD}" sibTransId="{B8625884-6617-4E56-9445-78963079A119}"/>
    <dgm:cxn modelId="{47772CCE-96AB-4E16-A0B4-4CF939BA2DC4}" type="presOf" srcId="{BB9183F8-4DFA-4C6D-BAA3-E1F931913A07}" destId="{0BC5F00E-D80E-4320-912A-C1A9C6874ABB}" srcOrd="0" destOrd="0" presId="urn:microsoft.com/office/officeart/2005/8/layout/hierarchy1"/>
    <dgm:cxn modelId="{49DE2A0D-BBDF-4B72-A392-DE8D3818A5AA}" type="presOf" srcId="{CBA73B85-0A93-4F91-A6ED-66FB9397923D}" destId="{57D719F6-7122-45F9-90C7-4A8CC05E30B4}" srcOrd="0" destOrd="0" presId="urn:microsoft.com/office/officeart/2005/8/layout/hierarchy1"/>
    <dgm:cxn modelId="{0ACD7C7B-CFB2-4F35-8B25-58148A9AF101}" type="presOf" srcId="{43C58243-2F76-4430-B6E8-2470A5363DFD}" destId="{A9341BD7-1358-4275-942E-F3B95118C362}" srcOrd="0" destOrd="0" presId="urn:microsoft.com/office/officeart/2005/8/layout/hierarchy1"/>
    <dgm:cxn modelId="{80CC554C-6FE4-4083-B872-F93C05FC59D1}" type="presOf" srcId="{E5A80FF6-BB94-4C2A-ADA8-E65C4F1157DD}" destId="{D3C5402A-8ED7-42BD-A8A6-4ED0039A3969}" srcOrd="0" destOrd="0" presId="urn:microsoft.com/office/officeart/2005/8/layout/hierarchy1"/>
    <dgm:cxn modelId="{FFCAC52A-7B7E-4E86-8A58-E1D1DB59DBB0}" type="presOf" srcId="{D81883F7-A9C1-4C31-B99B-839BA20FD10E}" destId="{4145FF9B-6E7E-4040-A18C-FBB1DF2E5E9D}" srcOrd="0" destOrd="0" presId="urn:microsoft.com/office/officeart/2005/8/layout/hierarchy1"/>
    <dgm:cxn modelId="{DA729383-06EE-4A29-BAD3-D9245BB33D9B}" srcId="{2F32B845-DEAA-447C-9FE6-96B2AFFB5437}" destId="{43C58243-2F76-4430-B6E8-2470A5363DFD}" srcOrd="0" destOrd="0" parTransId="{C0DD1ED5-26E9-477A-A0EF-8C2473E45497}" sibTransId="{45AD4C1D-07D9-4C7D-AD5C-044463A73B47}"/>
    <dgm:cxn modelId="{6EB3DA5F-B9F0-40C7-8FAA-EAD397BCBA2E}" type="presOf" srcId="{721EA37D-3548-48FE-B055-3C94789664E4}" destId="{BB8B806E-CA28-4FBC-911C-C2A5D8206861}" srcOrd="0" destOrd="0" presId="urn:microsoft.com/office/officeart/2005/8/layout/hierarchy1"/>
    <dgm:cxn modelId="{275890DA-1207-4A62-9C8F-8BD71DC9DDB3}" type="presOf" srcId="{ADF58B17-FC50-477F-9BEA-96CCC7602DB9}" destId="{50EE618E-8AEC-4082-A493-AC8F1D2D660B}" srcOrd="0" destOrd="0" presId="urn:microsoft.com/office/officeart/2005/8/layout/hierarchy1"/>
    <dgm:cxn modelId="{288433C4-33DB-4B91-9CCF-82474E42A107}" srcId="{43C58243-2F76-4430-B6E8-2470A5363DFD}" destId="{7C310391-80DA-4044-A118-1A89CB52E453}" srcOrd="0" destOrd="0" parTransId="{CBA73B85-0A93-4F91-A6ED-66FB9397923D}" sibTransId="{A30B9974-9151-43E1-B308-400F49ADC087}"/>
    <dgm:cxn modelId="{CDD0FF15-C775-495F-B8BF-AE927D867E89}" type="presOf" srcId="{2F32B845-DEAA-447C-9FE6-96B2AFFB5437}" destId="{577E0F34-5635-4FF6-ACF0-232795D75F44}" srcOrd="0" destOrd="0" presId="urn:microsoft.com/office/officeart/2005/8/layout/hierarchy1"/>
    <dgm:cxn modelId="{3E57525E-3201-427D-909E-56D84376573E}" type="presParOf" srcId="{577E0F34-5635-4FF6-ACF0-232795D75F44}" destId="{D2A1439D-C11F-44BA-8326-EBB17E5EDF81}" srcOrd="0" destOrd="0" presId="urn:microsoft.com/office/officeart/2005/8/layout/hierarchy1"/>
    <dgm:cxn modelId="{021AE07A-CB00-40AB-9096-3D1D3350052B}" type="presParOf" srcId="{D2A1439D-C11F-44BA-8326-EBB17E5EDF81}" destId="{EA4A843F-DD4F-4638-AA46-7266FD6FB8F9}" srcOrd="0" destOrd="0" presId="urn:microsoft.com/office/officeart/2005/8/layout/hierarchy1"/>
    <dgm:cxn modelId="{435076DA-9CDD-4F56-8C4C-D679566616F3}" type="presParOf" srcId="{EA4A843F-DD4F-4638-AA46-7266FD6FB8F9}" destId="{B22581A2-CB9C-4BE7-8FB1-16A2850EBB73}" srcOrd="0" destOrd="0" presId="urn:microsoft.com/office/officeart/2005/8/layout/hierarchy1"/>
    <dgm:cxn modelId="{347895E3-8CBA-4668-89D8-CA277535A67F}" type="presParOf" srcId="{EA4A843F-DD4F-4638-AA46-7266FD6FB8F9}" destId="{A9341BD7-1358-4275-942E-F3B95118C362}" srcOrd="1" destOrd="0" presId="urn:microsoft.com/office/officeart/2005/8/layout/hierarchy1"/>
    <dgm:cxn modelId="{EB7EFA3C-40B2-480A-A7C5-71FA3DA3D769}" type="presParOf" srcId="{D2A1439D-C11F-44BA-8326-EBB17E5EDF81}" destId="{A16F7C16-E9A7-45E8-8EF9-FA55C5DEA625}" srcOrd="1" destOrd="0" presId="urn:microsoft.com/office/officeart/2005/8/layout/hierarchy1"/>
    <dgm:cxn modelId="{275D0E96-40F0-4339-AE4F-B9053175CE39}" type="presParOf" srcId="{A16F7C16-E9A7-45E8-8EF9-FA55C5DEA625}" destId="{57D719F6-7122-45F9-90C7-4A8CC05E30B4}" srcOrd="0" destOrd="0" presId="urn:microsoft.com/office/officeart/2005/8/layout/hierarchy1"/>
    <dgm:cxn modelId="{4784045E-FC31-471C-94DB-389FC69F00D5}" type="presParOf" srcId="{A16F7C16-E9A7-45E8-8EF9-FA55C5DEA625}" destId="{019A7AA8-1CE7-42E7-AD5E-9AC0D8D1285C}" srcOrd="1" destOrd="0" presId="urn:microsoft.com/office/officeart/2005/8/layout/hierarchy1"/>
    <dgm:cxn modelId="{E509D58E-6AE8-4FC8-8705-93A5854A477B}" type="presParOf" srcId="{019A7AA8-1CE7-42E7-AD5E-9AC0D8D1285C}" destId="{5854D67E-529C-422E-A3B8-1A6BBEFDD5C0}" srcOrd="0" destOrd="0" presId="urn:microsoft.com/office/officeart/2005/8/layout/hierarchy1"/>
    <dgm:cxn modelId="{2769C533-62E9-480F-BC28-F4769920EA7C}" type="presParOf" srcId="{5854D67E-529C-422E-A3B8-1A6BBEFDD5C0}" destId="{E89BFD38-9FA7-49EA-9B7B-C49A6B81E142}" srcOrd="0" destOrd="0" presId="urn:microsoft.com/office/officeart/2005/8/layout/hierarchy1"/>
    <dgm:cxn modelId="{C44A9F70-2D5E-49F5-8EF9-AD5C9B7ACEB9}" type="presParOf" srcId="{5854D67E-529C-422E-A3B8-1A6BBEFDD5C0}" destId="{2FF653A3-87B7-4019-8090-03F0334FBBAF}" srcOrd="1" destOrd="0" presId="urn:microsoft.com/office/officeart/2005/8/layout/hierarchy1"/>
    <dgm:cxn modelId="{CB67F8CC-3650-4624-BCEC-A9D6E9FC3DD9}" type="presParOf" srcId="{019A7AA8-1CE7-42E7-AD5E-9AC0D8D1285C}" destId="{55DB664D-17FF-4A7C-B3F2-696D5EDE1E2E}" srcOrd="1" destOrd="0" presId="urn:microsoft.com/office/officeart/2005/8/layout/hierarchy1"/>
    <dgm:cxn modelId="{34BC0625-724F-4954-B6CA-43A8ED254B1D}" type="presParOf" srcId="{55DB664D-17FF-4A7C-B3F2-696D5EDE1E2E}" destId="{0BC5F00E-D80E-4320-912A-C1A9C6874ABB}" srcOrd="0" destOrd="0" presId="urn:microsoft.com/office/officeart/2005/8/layout/hierarchy1"/>
    <dgm:cxn modelId="{3FD3857E-49B0-462E-B163-E8CF0A442C99}" type="presParOf" srcId="{55DB664D-17FF-4A7C-B3F2-696D5EDE1E2E}" destId="{3F011593-852A-4CC3-8C03-F17C763AFA46}" srcOrd="1" destOrd="0" presId="urn:microsoft.com/office/officeart/2005/8/layout/hierarchy1"/>
    <dgm:cxn modelId="{07E42023-8898-4227-88DA-65C16E2ABCA3}" type="presParOf" srcId="{3F011593-852A-4CC3-8C03-F17C763AFA46}" destId="{B14517A9-983D-4C7C-9168-0A560561F940}" srcOrd="0" destOrd="0" presId="urn:microsoft.com/office/officeart/2005/8/layout/hierarchy1"/>
    <dgm:cxn modelId="{67DBAFE5-1C6B-492C-A676-A9EDE3F614A0}" type="presParOf" srcId="{B14517A9-983D-4C7C-9168-0A560561F940}" destId="{9E0BAF5E-8B19-4D1C-A13B-9F98DA644F5B}" srcOrd="0" destOrd="0" presId="urn:microsoft.com/office/officeart/2005/8/layout/hierarchy1"/>
    <dgm:cxn modelId="{3B37A883-6848-4446-A80C-2088509A90E5}" type="presParOf" srcId="{B14517A9-983D-4C7C-9168-0A560561F940}" destId="{50EE618E-8AEC-4082-A493-AC8F1D2D660B}" srcOrd="1" destOrd="0" presId="urn:microsoft.com/office/officeart/2005/8/layout/hierarchy1"/>
    <dgm:cxn modelId="{818F6136-1C9E-4125-855E-762706CE2514}" type="presParOf" srcId="{3F011593-852A-4CC3-8C03-F17C763AFA46}" destId="{5EEDFD47-111D-4B29-B583-3E4A9E4907AD}" srcOrd="1" destOrd="0" presId="urn:microsoft.com/office/officeart/2005/8/layout/hierarchy1"/>
    <dgm:cxn modelId="{DDB9B0CE-B5EF-4B56-BE98-54B55782FB23}" type="presParOf" srcId="{55DB664D-17FF-4A7C-B3F2-696D5EDE1E2E}" destId="{8C6A45EA-BB59-43F4-BDA5-F29184F2F828}" srcOrd="2" destOrd="0" presId="urn:microsoft.com/office/officeart/2005/8/layout/hierarchy1"/>
    <dgm:cxn modelId="{638E637C-32CE-493F-8A3B-BA7B94101473}" type="presParOf" srcId="{55DB664D-17FF-4A7C-B3F2-696D5EDE1E2E}" destId="{CD25CEE4-D97D-4F99-9856-EE3E5758449D}" srcOrd="3" destOrd="0" presId="urn:microsoft.com/office/officeart/2005/8/layout/hierarchy1"/>
    <dgm:cxn modelId="{28078626-D6BA-4CF5-AE9C-467D6BF01E73}" type="presParOf" srcId="{CD25CEE4-D97D-4F99-9856-EE3E5758449D}" destId="{2EDFA0FE-644F-4B82-B344-C952ED460E96}" srcOrd="0" destOrd="0" presId="urn:microsoft.com/office/officeart/2005/8/layout/hierarchy1"/>
    <dgm:cxn modelId="{BB702521-BE10-46CA-A560-7201B7CADF14}" type="presParOf" srcId="{2EDFA0FE-644F-4B82-B344-C952ED460E96}" destId="{0B29B869-2142-45A9-A2A7-6B9EF7133D27}" srcOrd="0" destOrd="0" presId="urn:microsoft.com/office/officeart/2005/8/layout/hierarchy1"/>
    <dgm:cxn modelId="{057BB93A-A7F9-4380-B167-89AE3EEF4AB6}" type="presParOf" srcId="{2EDFA0FE-644F-4B82-B344-C952ED460E96}" destId="{D0080B40-9AFB-4771-BBDD-D56F244CD82A}" srcOrd="1" destOrd="0" presId="urn:microsoft.com/office/officeart/2005/8/layout/hierarchy1"/>
    <dgm:cxn modelId="{44464C1C-E62F-4DE0-8393-B90BC7D4F2EC}" type="presParOf" srcId="{CD25CEE4-D97D-4F99-9856-EE3E5758449D}" destId="{708C0FB0-34E3-4949-9606-41956BAA0DC7}" srcOrd="1" destOrd="0" presId="urn:microsoft.com/office/officeart/2005/8/layout/hierarchy1"/>
    <dgm:cxn modelId="{6F8A01F7-0743-410D-9FA7-263BCD51F5BB}" type="presParOf" srcId="{55DB664D-17FF-4A7C-B3F2-696D5EDE1E2E}" destId="{D3C5402A-8ED7-42BD-A8A6-4ED0039A3969}" srcOrd="4" destOrd="0" presId="urn:microsoft.com/office/officeart/2005/8/layout/hierarchy1"/>
    <dgm:cxn modelId="{4B79C70F-C19B-4DF3-8DDF-EEF7886C2BDF}" type="presParOf" srcId="{55DB664D-17FF-4A7C-B3F2-696D5EDE1E2E}" destId="{1595DDB7-EBB5-4F81-A88A-B2A50156573C}" srcOrd="5" destOrd="0" presId="urn:microsoft.com/office/officeart/2005/8/layout/hierarchy1"/>
    <dgm:cxn modelId="{A79977EC-D88D-4550-97AC-06E8EA7F2DA9}" type="presParOf" srcId="{1595DDB7-EBB5-4F81-A88A-B2A50156573C}" destId="{884CA59D-EB6A-4FDC-B73C-CA1B6BBE1E37}" srcOrd="0" destOrd="0" presId="urn:microsoft.com/office/officeart/2005/8/layout/hierarchy1"/>
    <dgm:cxn modelId="{D65D64DB-3B5C-4EBD-9AA9-BFF982180758}" type="presParOf" srcId="{884CA59D-EB6A-4FDC-B73C-CA1B6BBE1E37}" destId="{4D7C0D9A-5836-42CB-9ABF-2416E73A4C17}" srcOrd="0" destOrd="0" presId="urn:microsoft.com/office/officeart/2005/8/layout/hierarchy1"/>
    <dgm:cxn modelId="{E688C42E-99B4-421C-A298-FA10EC70A143}" type="presParOf" srcId="{884CA59D-EB6A-4FDC-B73C-CA1B6BBE1E37}" destId="{BB8B806E-CA28-4FBC-911C-C2A5D8206861}" srcOrd="1" destOrd="0" presId="urn:microsoft.com/office/officeart/2005/8/layout/hierarchy1"/>
    <dgm:cxn modelId="{6882EAE6-C359-4BB2-BE32-32B36AEEB671}" type="presParOf" srcId="{1595DDB7-EBB5-4F81-A88A-B2A50156573C}" destId="{996BA45B-895E-4927-BB04-623DD8088D86}" srcOrd="1" destOrd="0" presId="urn:microsoft.com/office/officeart/2005/8/layout/hierarchy1"/>
    <dgm:cxn modelId="{81DEE759-CC3B-45E9-8F2C-788748615C4B}" type="presParOf" srcId="{A16F7C16-E9A7-45E8-8EF9-FA55C5DEA625}" destId="{4145FF9B-6E7E-4040-A18C-FBB1DF2E5E9D}" srcOrd="2" destOrd="0" presId="urn:microsoft.com/office/officeart/2005/8/layout/hierarchy1"/>
    <dgm:cxn modelId="{59ED5EC1-3C73-4A24-833F-84EE55BA2677}" type="presParOf" srcId="{A16F7C16-E9A7-45E8-8EF9-FA55C5DEA625}" destId="{6CB815DC-19F3-4658-9A90-E3FCD52A9791}" srcOrd="3" destOrd="0" presId="urn:microsoft.com/office/officeart/2005/8/layout/hierarchy1"/>
    <dgm:cxn modelId="{F82E9011-605E-4940-BEEF-FA80714165DA}" type="presParOf" srcId="{6CB815DC-19F3-4658-9A90-E3FCD52A9791}" destId="{9D209F35-05D1-48FB-A806-1423A425BA3F}" srcOrd="0" destOrd="0" presId="urn:microsoft.com/office/officeart/2005/8/layout/hierarchy1"/>
    <dgm:cxn modelId="{249135DB-D2FD-49DE-8806-397360DD7767}" type="presParOf" srcId="{9D209F35-05D1-48FB-A806-1423A425BA3F}" destId="{34D0F818-7C7C-46A5-AD47-50025E65AE11}" srcOrd="0" destOrd="0" presId="urn:microsoft.com/office/officeart/2005/8/layout/hierarchy1"/>
    <dgm:cxn modelId="{040CE88B-E0BE-4742-8B94-384A821C7C98}" type="presParOf" srcId="{9D209F35-05D1-48FB-A806-1423A425BA3F}" destId="{4F7F838F-9957-4518-ABBE-F5789618FEE5}" srcOrd="1" destOrd="0" presId="urn:microsoft.com/office/officeart/2005/8/layout/hierarchy1"/>
    <dgm:cxn modelId="{03BB9A46-956D-4DE1-89A7-67C977ED04C2}" type="presParOf" srcId="{6CB815DC-19F3-4658-9A90-E3FCD52A9791}" destId="{32BB8332-3F84-4C74-AAD1-1F8911896F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5FF9B-6E7E-4040-A18C-FBB1DF2E5E9D}">
      <dsp:nvSpPr>
        <dsp:cNvPr id="0" name=""/>
        <dsp:cNvSpPr/>
      </dsp:nvSpPr>
      <dsp:spPr>
        <a:xfrm>
          <a:off x="1857292" y="1131205"/>
          <a:ext cx="547638" cy="365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821"/>
              </a:lnTo>
              <a:lnTo>
                <a:pt x="547638" y="344821"/>
              </a:lnTo>
              <a:lnTo>
                <a:pt x="547638" y="36518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5402A-8ED7-42BD-A8A6-4ED0039A3969}">
      <dsp:nvSpPr>
        <dsp:cNvPr id="0" name=""/>
        <dsp:cNvSpPr/>
      </dsp:nvSpPr>
      <dsp:spPr>
        <a:xfrm>
          <a:off x="1342009" y="2247630"/>
          <a:ext cx="1076288" cy="292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210"/>
              </a:lnTo>
              <a:lnTo>
                <a:pt x="1076288" y="272210"/>
              </a:lnTo>
              <a:lnTo>
                <a:pt x="1076288" y="292577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A45EA-BB59-43F4-BDA5-F29184F2F828}">
      <dsp:nvSpPr>
        <dsp:cNvPr id="0" name=""/>
        <dsp:cNvSpPr/>
      </dsp:nvSpPr>
      <dsp:spPr>
        <a:xfrm>
          <a:off x="1296289" y="2247630"/>
          <a:ext cx="91440" cy="2925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210"/>
              </a:lnTo>
              <a:lnTo>
                <a:pt x="113895" y="272210"/>
              </a:lnTo>
              <a:lnTo>
                <a:pt x="113895" y="292577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5F00E-D80E-4320-912A-C1A9C6874ABB}">
      <dsp:nvSpPr>
        <dsp:cNvPr id="0" name=""/>
        <dsp:cNvSpPr/>
      </dsp:nvSpPr>
      <dsp:spPr>
        <a:xfrm>
          <a:off x="426788" y="2247630"/>
          <a:ext cx="915220" cy="288876"/>
        </a:xfrm>
        <a:custGeom>
          <a:avLst/>
          <a:gdLst/>
          <a:ahLst/>
          <a:cxnLst/>
          <a:rect l="0" t="0" r="0" b="0"/>
          <a:pathLst>
            <a:path>
              <a:moveTo>
                <a:pt x="915220" y="0"/>
              </a:moveTo>
              <a:lnTo>
                <a:pt x="915220" y="268509"/>
              </a:lnTo>
              <a:lnTo>
                <a:pt x="0" y="268509"/>
              </a:lnTo>
              <a:lnTo>
                <a:pt x="0" y="288876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719F6-7122-45F9-90C7-4A8CC05E30B4}">
      <dsp:nvSpPr>
        <dsp:cNvPr id="0" name=""/>
        <dsp:cNvSpPr/>
      </dsp:nvSpPr>
      <dsp:spPr>
        <a:xfrm>
          <a:off x="1342009" y="1131205"/>
          <a:ext cx="515283" cy="365188"/>
        </a:xfrm>
        <a:custGeom>
          <a:avLst/>
          <a:gdLst/>
          <a:ahLst/>
          <a:cxnLst/>
          <a:rect l="0" t="0" r="0" b="0"/>
          <a:pathLst>
            <a:path>
              <a:moveTo>
                <a:pt x="515283" y="0"/>
              </a:moveTo>
              <a:lnTo>
                <a:pt x="515283" y="344821"/>
              </a:lnTo>
              <a:lnTo>
                <a:pt x="0" y="344821"/>
              </a:lnTo>
              <a:lnTo>
                <a:pt x="0" y="36518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581A2-CB9C-4BE7-8FB1-16A2850EBB73}">
      <dsp:nvSpPr>
        <dsp:cNvPr id="0" name=""/>
        <dsp:cNvSpPr/>
      </dsp:nvSpPr>
      <dsp:spPr>
        <a:xfrm>
          <a:off x="1343724" y="379967"/>
          <a:ext cx="1027136" cy="751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341BD7-1358-4275-942E-F3B95118C362}">
      <dsp:nvSpPr>
        <dsp:cNvPr id="0" name=""/>
        <dsp:cNvSpPr/>
      </dsp:nvSpPr>
      <dsp:spPr>
        <a:xfrm>
          <a:off x="1368153" y="403175"/>
          <a:ext cx="1027136" cy="751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Služby </a:t>
          </a:r>
          <a:r>
            <a:rPr lang="cs-CZ" sz="1800" kern="1200" dirty="0" err="1" smtClean="0"/>
            <a:t>eGov</a:t>
          </a:r>
          <a:endParaRPr lang="cs-CZ" sz="1800" kern="1200" dirty="0"/>
        </a:p>
      </dsp:txBody>
      <dsp:txXfrm>
        <a:off x="1390156" y="425178"/>
        <a:ext cx="983130" cy="707231"/>
      </dsp:txXfrm>
    </dsp:sp>
    <dsp:sp modelId="{E89BFD38-9FA7-49EA-9B7B-C49A6B81E142}">
      <dsp:nvSpPr>
        <dsp:cNvPr id="0" name=""/>
        <dsp:cNvSpPr/>
      </dsp:nvSpPr>
      <dsp:spPr>
        <a:xfrm>
          <a:off x="828441" y="1496393"/>
          <a:ext cx="1027136" cy="751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F653A3-87B7-4019-8090-03F0334FBBAF}">
      <dsp:nvSpPr>
        <dsp:cNvPr id="0" name=""/>
        <dsp:cNvSpPr/>
      </dsp:nvSpPr>
      <dsp:spPr>
        <a:xfrm>
          <a:off x="852870" y="1519600"/>
          <a:ext cx="1027136" cy="751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E-služby (G2C/B)</a:t>
          </a:r>
          <a:endParaRPr lang="cs-CZ" sz="1800" kern="1200" dirty="0"/>
        </a:p>
      </dsp:txBody>
      <dsp:txXfrm>
        <a:off x="874873" y="1541603"/>
        <a:ext cx="983130" cy="707231"/>
      </dsp:txXfrm>
    </dsp:sp>
    <dsp:sp modelId="{9E0BAF5E-8B19-4D1C-A13B-9F98DA644F5B}">
      <dsp:nvSpPr>
        <dsp:cNvPr id="0" name=""/>
        <dsp:cNvSpPr/>
      </dsp:nvSpPr>
      <dsp:spPr>
        <a:xfrm>
          <a:off x="286" y="2536506"/>
          <a:ext cx="853004" cy="648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EE618E-8AEC-4082-A493-AC8F1D2D660B}">
      <dsp:nvSpPr>
        <dsp:cNvPr id="0" name=""/>
        <dsp:cNvSpPr/>
      </dsp:nvSpPr>
      <dsp:spPr>
        <a:xfrm>
          <a:off x="24715" y="2559714"/>
          <a:ext cx="853004" cy="64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Info</a:t>
          </a:r>
          <a:endParaRPr lang="cs-CZ" sz="1800" kern="1200" dirty="0"/>
        </a:p>
      </dsp:txBody>
      <dsp:txXfrm>
        <a:off x="43722" y="2578721"/>
        <a:ext cx="814990" cy="610922"/>
      </dsp:txXfrm>
    </dsp:sp>
    <dsp:sp modelId="{0B29B869-2142-45A9-A2A7-6B9EF7133D27}">
      <dsp:nvSpPr>
        <dsp:cNvPr id="0" name=""/>
        <dsp:cNvSpPr/>
      </dsp:nvSpPr>
      <dsp:spPr>
        <a:xfrm>
          <a:off x="983682" y="2540207"/>
          <a:ext cx="853004" cy="648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080B40-9AFB-4771-BBDD-D56F244CD82A}">
      <dsp:nvSpPr>
        <dsp:cNvPr id="0" name=""/>
        <dsp:cNvSpPr/>
      </dsp:nvSpPr>
      <dsp:spPr>
        <a:xfrm>
          <a:off x="1008111" y="2563415"/>
          <a:ext cx="853004" cy="64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Trans-akce</a:t>
          </a:r>
          <a:endParaRPr lang="cs-CZ" sz="1800" kern="1200" dirty="0"/>
        </a:p>
      </dsp:txBody>
      <dsp:txXfrm>
        <a:off x="1027118" y="2582422"/>
        <a:ext cx="814990" cy="610922"/>
      </dsp:txXfrm>
    </dsp:sp>
    <dsp:sp modelId="{4D7C0D9A-5836-42CB-9ABF-2416E73A4C17}">
      <dsp:nvSpPr>
        <dsp:cNvPr id="0" name=""/>
        <dsp:cNvSpPr/>
      </dsp:nvSpPr>
      <dsp:spPr>
        <a:xfrm>
          <a:off x="1991795" y="2540207"/>
          <a:ext cx="853004" cy="648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8B806E-CA28-4FBC-911C-C2A5D8206861}">
      <dsp:nvSpPr>
        <dsp:cNvPr id="0" name=""/>
        <dsp:cNvSpPr/>
      </dsp:nvSpPr>
      <dsp:spPr>
        <a:xfrm>
          <a:off x="2016224" y="2563415"/>
          <a:ext cx="853004" cy="648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e-</a:t>
          </a:r>
          <a:r>
            <a:rPr lang="cs-CZ" sz="1800" kern="1200" dirty="0" err="1" smtClean="0"/>
            <a:t>Parti</a:t>
          </a:r>
          <a:r>
            <a:rPr lang="cs-CZ" sz="1800" kern="1200" dirty="0" smtClean="0"/>
            <a:t>-</a:t>
          </a:r>
          <a:r>
            <a:rPr lang="cs-CZ" sz="1800" kern="1200" dirty="0" err="1" smtClean="0"/>
            <a:t>cipace</a:t>
          </a:r>
          <a:endParaRPr lang="cs-CZ" sz="1800" kern="1200" dirty="0"/>
        </a:p>
      </dsp:txBody>
      <dsp:txXfrm>
        <a:off x="2035231" y="2582422"/>
        <a:ext cx="814990" cy="610922"/>
      </dsp:txXfrm>
    </dsp:sp>
    <dsp:sp modelId="{34D0F818-7C7C-46A5-AD47-50025E65AE11}">
      <dsp:nvSpPr>
        <dsp:cNvPr id="0" name=""/>
        <dsp:cNvSpPr/>
      </dsp:nvSpPr>
      <dsp:spPr>
        <a:xfrm>
          <a:off x="1891362" y="1496393"/>
          <a:ext cx="1027136" cy="751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7F838F-9957-4518-ABBE-F5789618FEE5}">
      <dsp:nvSpPr>
        <dsp:cNvPr id="0" name=""/>
        <dsp:cNvSpPr/>
      </dsp:nvSpPr>
      <dsp:spPr>
        <a:xfrm>
          <a:off x="1915791" y="1519600"/>
          <a:ext cx="1027136" cy="751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eSpráva</a:t>
          </a:r>
          <a:r>
            <a:rPr lang="cs-CZ" sz="1800" kern="1200" dirty="0" smtClean="0"/>
            <a:t> (G2G)</a:t>
          </a:r>
          <a:endParaRPr lang="cs-CZ" sz="1800" kern="1200" dirty="0"/>
        </a:p>
      </dsp:txBody>
      <dsp:txXfrm>
        <a:off x="1937794" y="1541603"/>
        <a:ext cx="983130" cy="707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 kern="120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4" name="Picture 3" descr="titl 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OPVK_MU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248275"/>
            <a:ext cx="42052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BFEF-E63E-44B5-93B8-4502E20F92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62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10BF-7424-4674-B095-D9E0D7A30F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80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4C1EC-2F53-4F1D-9E79-3976D9293D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37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 smtClean="0"/>
          </a:p>
        </p:txBody>
      </p:sp>
      <p:pic>
        <p:nvPicPr>
          <p:cNvPr id="4" name="Picture 26" descr="titl 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Název prezentace v zápatí</a:t>
            </a:r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12FF1C42-D199-4080-1509-587298610EC3}" type="slidenum"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‹#›</a:t>
            </a:fld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22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Název prezentace v zápatí</a:t>
            </a:r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12FF1C42-D199-4080-1509-587298610EC3}" type="slidenum"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‹#›</a:t>
            </a:fld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0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Název prezentace v zápatí</a:t>
            </a:r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12FF1C42-D199-4080-1509-587298610EC3}" type="slidenum"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‹#›</a:t>
            </a:fld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19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Název prezentace v zápatí</a:t>
            </a:r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12FF1C42-D199-4080-1509-587298610EC3}" type="slidenum"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‹#›</a:t>
            </a:fld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45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Název prezentace v zápatí</a:t>
            </a:r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12FF1C42-D199-4080-1509-587298610EC3}" type="slidenum"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‹#›</a:t>
            </a:fld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93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Název prezentace v zápatí</a:t>
            </a:r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12FF1C42-D199-4080-1509-587298610EC3}" type="slidenum"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‹#›</a:t>
            </a:fld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7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Název prezentace v zápatí</a:t>
            </a:r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12FF1C42-D199-4080-1509-587298610EC3}" type="slidenum"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‹#›</a:t>
            </a:fld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93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Název prezentace v zápatí</a:t>
            </a:r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12FF1C42-D199-4080-1509-587298610EC3}" type="slidenum"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‹#›</a:t>
            </a:fld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0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A7BDF-EABE-4004-90D6-9D98C6D402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412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Název prezentace v zápatí</a:t>
            </a:r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12FF1C42-D199-4080-1509-587298610EC3}" type="slidenum"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‹#›</a:t>
            </a:fld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72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Název prezentace v zápatí</a:t>
            </a:r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12FF1C42-D199-4080-1509-587298610EC3}" type="slidenum"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‹#›</a:t>
            </a:fld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84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Název prezentace v zápatí</a:t>
            </a:r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fld id="{12FF1C42-D199-4080-1509-587298610EC3}" type="slidenum"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‹#›</a:t>
            </a:fld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31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Nadpis 7172"/>
          <p:cNvSpPr>
            <a:spLocks noGrp="1"/>
          </p:cNvSpPr>
          <p:nvPr>
            <p:ph type="title"/>
          </p:nvPr>
        </p:nvSpPr>
        <p:spPr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 anchor="b" anchorCtr="0"/>
          <a:lstStyle/>
          <a:p>
            <a:pPr lvl="0"/>
            <a:r>
              <a:rPr lang="en-US" altLang="en-US" dirty="0"/>
              <a:t>Klepnutím lze upravit styl předlohy nadpisů.</a:t>
            </a:r>
          </a:p>
        </p:txBody>
      </p:sp>
      <p:sp>
        <p:nvSpPr>
          <p:cNvPr id="7174" name="Zástupný symbol pro text 7173"/>
          <p:cNvSpPr>
            <a:spLocks noGrp="1"/>
          </p:cNvSpPr>
          <p:nvPr>
            <p:ph type="body" idx="1"/>
          </p:nvPr>
        </p:nvSpPr>
        <p:spPr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b" anchorCtr="0"/>
          <a:lstStyle/>
          <a:p>
            <a:pPr lvl="0"/>
            <a:r>
              <a:rPr lang="en-US" altLang="en-US" dirty="0"/>
              <a:t>Klepnutím lze upravit styly předlohy textu.</a:t>
            </a:r>
          </a:p>
          <a:p>
            <a:pPr lvl="1"/>
            <a:r>
              <a:rPr lang="en-US" altLang="en-US" dirty="0"/>
              <a:t>Druhá úroveň</a:t>
            </a:r>
          </a:p>
          <a:p>
            <a:pPr lvl="2"/>
            <a:r>
              <a:rPr lang="en-US" altLang="en-US" dirty="0"/>
              <a:t>Třetí úroveň</a:t>
            </a:r>
          </a:p>
          <a:p>
            <a:pPr lvl="3"/>
            <a:r>
              <a:rPr lang="en-US" altLang="en-US" dirty="0"/>
              <a:t>Čtvrtá úroveň</a:t>
            </a:r>
          </a:p>
          <a:p>
            <a:pPr lvl="4"/>
            <a:r>
              <a:rPr lang="en-US" altLang="en-US" dirty="0"/>
              <a:t>Pátá úroveň</a:t>
            </a:r>
          </a:p>
        </p:txBody>
      </p:sp>
      <p:sp>
        <p:nvSpPr>
          <p:cNvPr id="7175" name="Zástupný symbol pro zápatí 7174"/>
          <p:cNvSpPr>
            <a:spLocks noGrp="1"/>
          </p:cNvSpPr>
          <p:nvPr>
            <p:ph type="ftr" sz="quarter" idx="3"/>
          </p:nvPr>
        </p:nvSpPr>
        <p:spPr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 anchor="b" anchorCtr="0"/>
          <a:lstStyle/>
          <a:p>
            <a:r>
              <a:rPr lang="en-US" altLang="en-US" sz="1200" dirty="0">
                <a:solidFill>
                  <a:srgbClr val="969696"/>
                </a:solidFill>
                <a:latin typeface="Trebuchet MS" charset="0"/>
              </a:rPr>
              <a:t>Název prezentace v zápatí</a:t>
            </a:r>
          </a:p>
        </p:txBody>
      </p:sp>
      <p:sp>
        <p:nvSpPr>
          <p:cNvPr id="7176" name="Zástupný symbol pro číslo snímku 7175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rIns="0" anchor="b" anchorCtr="0"/>
          <a:lstStyle/>
          <a:p>
            <a:pPr algn="r"/>
            <a:fld id="{12FF1C42-D199-4080-1509-587298610EC3}" type="slidenum">
              <a:rPr lang="en-US" altLang="en-US" sz="1200" dirty="0">
                <a:solidFill>
                  <a:srgbClr val="969696"/>
                </a:solidFill>
                <a:latin typeface="Trebuchet MS" charset="0"/>
              </a:rPr>
              <a:t>‹#›</a:t>
            </a:fld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6BFD6-00E6-4791-98DD-CE41E9E8D5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91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D9A2E-738A-41A0-8910-D19E65F078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103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1E48C-A465-4215-8642-5DF0FC8678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454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FEF7A-6851-479C-B463-447C71735F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29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3290A-B68B-43C8-942B-0F06FDA459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846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22EE3-8E0A-4A41-8F3C-E254DB7EB2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57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B2BD7-7381-4940-B209-8C6188619A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08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ED549-A900-4634-B902-5ABAD77B2F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836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F96D-15E7-4900-BFB3-859AA520F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601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91BFD-8DDF-45FB-A8FB-F275C0F056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658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949B1-FB68-4402-872D-69B1291A63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495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EE82D-8943-4213-905D-EE5AAB8694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833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AEE4D-D3D8-4169-B41A-1BB341F229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996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3C11D-66E5-4E7C-9C9B-7B6031B205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165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179C-4A83-4677-A339-E13955E212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032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22469-6058-476B-AC07-BDA656B8E4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3996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8BC8F-C0D0-41C8-A316-C70FE548AE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81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8CB8F-9D38-498A-B92A-1083626559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397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82FF5-D594-4698-9DFB-CBD8C6145A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03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6E173-94FF-4883-9F12-6D793006A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219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92F06-C5CE-49FA-8F91-C2BE2A256C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175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08EA3-55C2-4AB5-92BB-215825E332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294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A1FC-2BAE-40E4-AED9-5A0F1C5EAB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6196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EFD12-B88F-4148-8C8E-FB61675A85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510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 smtClean="0"/>
          </a:p>
        </p:txBody>
      </p:sp>
      <p:pic>
        <p:nvPicPr>
          <p:cNvPr id="4" name="Picture 3" descr="titl 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OPVK_MU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248275"/>
            <a:ext cx="42052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7775" y="2728913"/>
            <a:ext cx="5688013" cy="2157412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BFEF-E63E-44B5-93B8-4502E20F92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106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A7BDF-EABE-4004-90D6-9D98C6D402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585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B2BD7-7381-4940-B209-8C6188619A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133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8CB8F-9D38-498A-B92A-1083626559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0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2820-CAF2-4C2D-BB3F-EE5493828B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3743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2820-CAF2-4C2D-BB3F-EE5493828B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1049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A263-A2E6-4EC3-BFEB-8262CD78CE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7285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61134-829A-4271-AC46-3A56CC41FF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811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E3C12-D3B4-4BB7-9BFA-5D28B53CE6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53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F2F0-201E-4B88-B32A-187539A815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6489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10BF-7424-4674-B095-D9E0D7A30F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729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2676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2676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4C1EC-2F53-4F1D-9E79-3976D9293D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790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BD20-0C77-44A0-B6A2-F2AB49C72C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308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4CD3C-6BA8-4EA6-AAE9-46CEE48DEE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8577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2429E-623B-4B2D-B067-68FFA0B816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36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A263-A2E6-4EC3-BFEB-8262CD78CE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127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6A59A-E2A7-4BDB-A36A-EDF98B9212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606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38295-A4A7-49FA-9AE6-58E4029A95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5406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D918-BDFC-4B49-A209-B60089B72C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1867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36479-4297-40A6-BB48-EE1D797985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5571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B6A7-1ECE-4DC3-9EC3-41AAF75054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4666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C55DC-ED64-4185-AB25-5A30B53C27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9070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364F0-D134-4254-ADA2-CA53274FDE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723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16922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ADE3D-E1A7-4B59-AE2C-E85DFAF7DA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2475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0" y="0"/>
            <a:ext cx="9144000" cy="2344738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cs-CZ" kern="120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4" name="Picture 26" descr="titl 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7775" y="2565400"/>
            <a:ext cx="5688013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41AF-9826-4772-B0AB-502EA81DBF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09888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FFDC-1236-4DE3-9687-9BFD55A6D5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715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61134-829A-4271-AC46-3A56CC41FF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5118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3F242-8DCE-43FB-818E-F2EA920C70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2076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129E1-B065-486A-A42D-ECB4CDB573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93123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EC9AB-2802-4C27-BB25-B60A715C8B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35912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C5D2-B816-4B4E-86F7-A01584E816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77445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3BDB6-9BA6-4F06-BE6F-E34255CCB1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38422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093A-7309-4728-83B4-0D6924C256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07375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F4E5D-4261-4469-BEAA-1A0C77FCBC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22075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1864D-DD50-46F4-A7D2-4A20758B00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71660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3695D-6DB4-49D1-8F08-AD09387846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137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E3C12-D3B4-4BB7-9BFA-5D28B53CE6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72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F2F0-201E-4B88-B32A-187539A815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15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 kern="120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4099" name="Picture 3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r>
              <a:rPr lang="cs-CZ" kern="1200">
                <a:ea typeface="+mn-ea"/>
                <a:cs typeface="Arial" charset="0"/>
              </a:rPr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4D93308F-4FCE-4B7A-B8A8-2CDC8C70BB05}" type="slidenum">
              <a:rPr lang="cs-CZ" kern="1200">
                <a:ea typeface="+mn-ea"/>
                <a:cs typeface="Arial" charset="0"/>
              </a:rPr>
              <a:pPr eaLnBrk="1" hangingPunct="1">
                <a:defRPr/>
              </a:pPr>
              <a:t>‹#›</a:t>
            </a:fld>
            <a:endParaRPr lang="cs-CZ" kern="1200">
              <a:ea typeface="+mn-ea"/>
              <a:cs typeface="Arial" charset="0"/>
            </a:endParaRPr>
          </a:p>
        </p:txBody>
      </p:sp>
      <p:pic>
        <p:nvPicPr>
          <p:cNvPr id="4104" name="Picture 16" descr="OPVK_MU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643438"/>
            <a:ext cx="59261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84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25" r:id="rId1"/>
    <p:sldLayoutId id="2147489126" r:id="rId2"/>
    <p:sldLayoutId id="2147489127" r:id="rId3"/>
    <p:sldLayoutId id="2147489128" r:id="rId4"/>
    <p:sldLayoutId id="2147489129" r:id="rId5"/>
    <p:sldLayoutId id="2147489130" r:id="rId6"/>
    <p:sldLayoutId id="2147489131" r:id="rId7"/>
    <p:sldLayoutId id="2147489132" r:id="rId8"/>
    <p:sldLayoutId id="2147489133" r:id="rId9"/>
    <p:sldLayoutId id="2147489134" r:id="rId10"/>
    <p:sldLayoutId id="214748913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1027" name="Picture 25" descr="zahlavi CZ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r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Název prezentace v zápatí</a:t>
            </a:r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 algn="r"/>
            <a:fld id="{12FF1C42-D199-4080-1509-587298610EC3}" type="slidenum">
              <a:rPr lang="en-US" altLang="en-US" sz="1200" smtClean="0">
                <a:solidFill>
                  <a:srgbClr val="969696"/>
                </a:solidFill>
                <a:latin typeface="Trebuchet MS" charset="0"/>
              </a:rPr>
              <a:t>‹#›</a:t>
            </a:fld>
            <a:endParaRPr lang="en-US" altLang="en-US" sz="1200" dirty="0">
              <a:solidFill>
                <a:srgbClr val="969696"/>
              </a:solidFill>
              <a:latin typeface="Trebuchet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37" r:id="rId1"/>
    <p:sldLayoutId id="2147489138" r:id="rId2"/>
    <p:sldLayoutId id="2147489139" r:id="rId3"/>
    <p:sldLayoutId id="2147489140" r:id="rId4"/>
    <p:sldLayoutId id="2147489141" r:id="rId5"/>
    <p:sldLayoutId id="2147489142" r:id="rId6"/>
    <p:sldLayoutId id="2147489143" r:id="rId7"/>
    <p:sldLayoutId id="2147489144" r:id="rId8"/>
    <p:sldLayoutId id="2147489145" r:id="rId9"/>
    <p:sldLayoutId id="2147489146" r:id="rId10"/>
    <p:sldLayoutId id="2147489147" r:id="rId11"/>
    <p:sldLayoutId id="214748914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2051" name="Picture 12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BBDF21D0-5CE0-42DA-B8A0-5A3957EB57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50" r:id="rId1"/>
    <p:sldLayoutId id="2147489151" r:id="rId2"/>
    <p:sldLayoutId id="2147489152" r:id="rId3"/>
    <p:sldLayoutId id="2147489153" r:id="rId4"/>
    <p:sldLayoutId id="2147489154" r:id="rId5"/>
    <p:sldLayoutId id="2147489155" r:id="rId6"/>
    <p:sldLayoutId id="2147489156" r:id="rId7"/>
    <p:sldLayoutId id="2147489157" r:id="rId8"/>
    <p:sldLayoutId id="2147489158" r:id="rId9"/>
    <p:sldLayoutId id="2147489159" r:id="rId10"/>
    <p:sldLayoutId id="214748916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3075" name="Picture 10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21F6E153-B8BF-4EB2-8E1A-9356A9BE36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62" r:id="rId1"/>
    <p:sldLayoutId id="2147489163" r:id="rId2"/>
    <p:sldLayoutId id="2147489164" r:id="rId3"/>
    <p:sldLayoutId id="2147489165" r:id="rId4"/>
    <p:sldLayoutId id="2147489166" r:id="rId5"/>
    <p:sldLayoutId id="2147489167" r:id="rId6"/>
    <p:sldLayoutId id="2147489168" r:id="rId7"/>
    <p:sldLayoutId id="2147489169" r:id="rId8"/>
    <p:sldLayoutId id="2147489170" r:id="rId9"/>
    <p:sldLayoutId id="2147489171" r:id="rId10"/>
    <p:sldLayoutId id="214748917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4099" name="Picture 3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4D93308F-4FCE-4B7A-B8A8-2CDC8C70BB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4104" name="Picture 16" descr="OPVK_MU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643438"/>
            <a:ext cx="59261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174" r:id="rId1"/>
    <p:sldLayoutId id="2147489175" r:id="rId2"/>
    <p:sldLayoutId id="2147489176" r:id="rId3"/>
    <p:sldLayoutId id="2147489177" r:id="rId4"/>
    <p:sldLayoutId id="2147489178" r:id="rId5"/>
    <p:sldLayoutId id="2147489179" r:id="rId6"/>
    <p:sldLayoutId id="2147489180" r:id="rId7"/>
    <p:sldLayoutId id="2147489181" r:id="rId8"/>
    <p:sldLayoutId id="2147489182" r:id="rId9"/>
    <p:sldLayoutId id="2147489183" r:id="rId10"/>
    <p:sldLayoutId id="214748918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5123" name="Picture 3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2CC14918-EB72-419C-96B3-C7D70A94C6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5127" name="Picture 11" descr="OPVK_MU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286125"/>
            <a:ext cx="800258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186" r:id="rId1"/>
    <p:sldLayoutId id="2147489187" r:id="rId2"/>
    <p:sldLayoutId id="2147489188" r:id="rId3"/>
    <p:sldLayoutId id="2147489189" r:id="rId4"/>
    <p:sldLayoutId id="2147489190" r:id="rId5"/>
    <p:sldLayoutId id="2147489191" r:id="rId6"/>
    <p:sldLayoutId id="2147489192" r:id="rId7"/>
    <p:sldLayoutId id="2147489193" r:id="rId8"/>
    <p:sldLayoutId id="2147489194" r:id="rId9"/>
    <p:sldLayoutId id="2147489195" r:id="rId10"/>
    <p:sldLayoutId id="214748919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cs-CZ" kern="1200" smtClean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1027" name="Picture 25" descr="zahlavi CZ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7775" y="62484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cs-CZ" kern="1200">
              <a:ea typeface="+mn-ea"/>
            </a:endParaRP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CE868AAB-AA5E-4904-AA7F-23AC340085D0}" type="slidenum">
              <a:rPr lang="cs-CZ" altLang="cs-CZ" kern="1200">
                <a:ea typeface="+mn-ea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cs-CZ" altLang="cs-CZ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4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98" r:id="rId1"/>
    <p:sldLayoutId id="2147489199" r:id="rId2"/>
    <p:sldLayoutId id="2147489200" r:id="rId3"/>
    <p:sldLayoutId id="2147489201" r:id="rId4"/>
    <p:sldLayoutId id="2147489202" r:id="rId5"/>
    <p:sldLayoutId id="2147489203" r:id="rId6"/>
    <p:sldLayoutId id="2147489204" r:id="rId7"/>
    <p:sldLayoutId id="2147489205" r:id="rId8"/>
    <p:sldLayoutId id="2147489206" r:id="rId9"/>
    <p:sldLayoutId id="2147489207" r:id="rId10"/>
    <p:sldLayoutId id="21474892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informationdaily.com/2010/04/16/hungary-traffic-point-system-in-operation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ygov.mt/" TargetMode="External"/><Relationship Id="rId2" Type="http://schemas.openxmlformats.org/officeDocument/2006/relationships/hyperlink" Target="http://www.faire-simple.gouv.fr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labs.opengov.gr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cz/ppov/rvis/rada-vlady-pro-informacni-spolecnost-73372/" TargetMode="Externa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ebdocuments.site44.com/mv-strategickyramecegov2014/export_rack9gab62u2_a_MPR.zip" TargetMode="External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cr.cz/clanek/klaudie-od-spravy-majetku-k-modelu-poskytovani-a-odebirani-sluzeb.aspx?q=Y2hudW09Mg==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zechpoint.cz/web/?q=node/23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vs.cz/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titutpraha.cz/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zby-isvs.cz/ISoISVS/" TargetMode="External"/><Relationship Id="rId2" Type="http://schemas.openxmlformats.org/officeDocument/2006/relationships/hyperlink" Target="https://www.sluzby-isvs.cz/ISDP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e-kraj.cz/" TargetMode="External"/><Relationship Id="rId4" Type="http://schemas.openxmlformats.org/officeDocument/2006/relationships/hyperlink" Target="http://www.epusa.cz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uzk.cz/" TargetMode="External"/><Relationship Id="rId13" Type="http://schemas.openxmlformats.org/officeDocument/2006/relationships/hyperlink" Target="http://www.mvcr.cz/clanek/databaze-adres-v-cr-a-ciselniky-uzemnich-celku.aspx" TargetMode="External"/><Relationship Id="rId3" Type="http://schemas.openxmlformats.org/officeDocument/2006/relationships/hyperlink" Target="http://www.smartadministration.cz/" TargetMode="External"/><Relationship Id="rId7" Type="http://schemas.openxmlformats.org/officeDocument/2006/relationships/hyperlink" Target="http://www.czso.cz/" TargetMode="External"/><Relationship Id="rId12" Type="http://schemas.openxmlformats.org/officeDocument/2006/relationships/hyperlink" Target="http://seznam.gov.cz/ovm/welcome.do" TargetMode="External"/><Relationship Id="rId2" Type="http://schemas.openxmlformats.org/officeDocument/2006/relationships/hyperlink" Target="portal.gov.cz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info.mfcr.cz/ares/" TargetMode="External"/><Relationship Id="rId11" Type="http://schemas.openxmlformats.org/officeDocument/2006/relationships/hyperlink" Target="http://www.mkcr.cz/cz/literatura-a-knihovny/evidence-a-adresar-knihoven-evidovanych-ministerstvem-kultury-a-souvisejici-informace-443/" TargetMode="External"/><Relationship Id="rId5" Type="http://schemas.openxmlformats.org/officeDocument/2006/relationships/hyperlink" Target="http://www.czechpoint.cz/" TargetMode="External"/><Relationship Id="rId10" Type="http://schemas.openxmlformats.org/officeDocument/2006/relationships/hyperlink" Target="kdejsme.cz" TargetMode="External"/><Relationship Id="rId4" Type="http://schemas.openxmlformats.org/officeDocument/2006/relationships/hyperlink" Target="http://www.egoncentrum.cz/" TargetMode="External"/><Relationship Id="rId9" Type="http://schemas.openxmlformats.org/officeDocument/2006/relationships/hyperlink" Target="http://www.mvcr.cz/statistiky.asp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dstest.cz/toc0.html" TargetMode="External"/><Relationship Id="rId2" Type="http://schemas.openxmlformats.org/officeDocument/2006/relationships/hyperlink" Target="http://www.datoveschranky.info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edr.mfcr.cz/" TargetMode="External"/><Relationship Id="rId5" Type="http://schemas.openxmlformats.org/officeDocument/2006/relationships/hyperlink" Target="http://www.psp.cz/sqw/sntisk.sqw" TargetMode="External"/><Relationship Id="rId4" Type="http://schemas.openxmlformats.org/officeDocument/2006/relationships/hyperlink" Target="https://apps.odok.cz/kp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upa.cz/clanky/kolik-budou-stat-zakladni-registry/" TargetMode="Externa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rcr.cz/uploads/Dokumenty/Katalog_eGON_sluzeb_7_05_verejny.pd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rcr.cz/" TargetMode="Externa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err="1" smtClean="0"/>
              <a:t>eG</a:t>
            </a:r>
            <a:r>
              <a:rPr lang="cs-CZ" altLang="cs-CZ" dirty="0" err="1" smtClean="0"/>
              <a:t>overnment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16. 10. 2015</a:t>
            </a:r>
          </a:p>
        </p:txBody>
      </p:sp>
    </p:spTree>
    <p:extLst>
      <p:ext uri="{BB962C8B-B14F-4D97-AF65-F5344CB8AC3E}">
        <p14:creationId xmlns:p14="http://schemas.microsoft.com/office/powerpoint/2010/main" val="18603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Znáte nějaké příklady dobré praxe </a:t>
            </a:r>
            <a:r>
              <a:rPr lang="cs-CZ" dirty="0" err="1" smtClean="0"/>
              <a:t>eGov</a:t>
            </a:r>
            <a:r>
              <a:rPr lang="cs-CZ" dirty="0" smtClean="0"/>
              <a:t> v EU?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0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43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Projekty eGov v EU</a:t>
            </a:r>
            <a:r>
              <a:rPr lang="cs-CZ" altLang="en-US" smtClean="0"/>
              <a:t> - Estonsko</a:t>
            </a:r>
            <a:endParaRPr lang="en-US" altLang="en-US" dirty="0"/>
          </a:p>
        </p:txBody>
      </p:sp>
      <p:sp>
        <p:nvSpPr>
          <p:cNvPr id="14339" name="Zástupný symbol pro obsah 1433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eID</a:t>
            </a:r>
            <a:r>
              <a:rPr lang="cs-CZ" dirty="0" smtClean="0"/>
              <a:t> od ledna 2002 (e-podpis, soukromé i veřejné e-služby), květen 2007 zahájen mobilní ID</a:t>
            </a:r>
          </a:p>
          <a:p>
            <a:r>
              <a:rPr lang="cs-CZ" dirty="0" smtClean="0"/>
              <a:t>Od října 2005 hlasování přes internet zvláštním zařízením (od 2007 registrovaným neposílány papíry), březen 2011 parlamentní volby s možností hlasování přes internet (24,3 % voličů), od 2011 také možnost přes mobilní telefon</a:t>
            </a:r>
          </a:p>
          <a:p>
            <a:r>
              <a:rPr lang="cs-CZ" dirty="0" smtClean="0"/>
              <a:t>Léto 2010 open source aplikace </a:t>
            </a:r>
            <a:r>
              <a:rPr lang="cs-CZ" dirty="0" err="1" smtClean="0"/>
              <a:t>Diara</a:t>
            </a:r>
            <a:r>
              <a:rPr lang="cs-CZ" dirty="0" smtClean="0"/>
              <a:t> pro úřady k organizování výzkumů veřejného mínění, referend, peticí či konzultací s veřejností a záznam e-hlasů s využitím </a:t>
            </a:r>
            <a:r>
              <a:rPr lang="cs-CZ" dirty="0" err="1" smtClean="0"/>
              <a:t>eID</a:t>
            </a:r>
            <a:r>
              <a:rPr lang="cs-CZ" dirty="0" smtClean="0"/>
              <a:t> karet</a:t>
            </a:r>
          </a:p>
          <a:p>
            <a:r>
              <a:rPr lang="cs-CZ" dirty="0" smtClean="0"/>
              <a:t>Duben 2011 IS pro řízení navrhované legislativy, vč. možnosti konzultace a návrhů vládě od občanů</a:t>
            </a:r>
          </a:p>
          <a:p>
            <a:r>
              <a:rPr lang="cs-CZ" dirty="0" smtClean="0"/>
              <a:t>Kompletní e-registrace nové firmy i ze zahraničí (nutné </a:t>
            </a:r>
            <a:r>
              <a:rPr lang="cs-CZ" dirty="0" err="1" smtClean="0"/>
              <a:t>eID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0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43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Projekty eGov v EU</a:t>
            </a:r>
            <a:r>
              <a:rPr lang="cs-CZ" altLang="en-US" smtClean="0"/>
              <a:t> - Dánsko</a:t>
            </a:r>
            <a:endParaRPr lang="en-US" altLang="en-US" dirty="0"/>
          </a:p>
        </p:txBody>
      </p:sp>
      <p:sp>
        <p:nvSpPr>
          <p:cNvPr id="14339" name="Zástupný symbol pro obsah 1433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mtClean="0"/>
              <a:t>2005 povinnost fakturovat centrálním úřadům elektronicky + pro to web na otevřených standardech a open source komponentech (=&gt; evropský projekt PEPPOL)</a:t>
            </a:r>
          </a:p>
          <a:p>
            <a:r>
              <a:rPr lang="cs-CZ" smtClean="0"/>
              <a:t>ve strategii 2007-2010 ukotven požadavek na hodnocení projektů eGov, povinnost pro projekty eGov nad 10 mil. DKK tvořit podnikatelský plán (hodnocení rizik, podpora rozhodování, návratnost investic…), a to i pro monitoring a reporting</a:t>
            </a:r>
          </a:p>
          <a:p>
            <a:r>
              <a:rPr lang="cs-CZ" smtClean="0"/>
              <a:t>2011 příjem od občanů dokumentů ve všech formátech</a:t>
            </a:r>
          </a:p>
          <a:p>
            <a:r>
              <a:rPr lang="cs-CZ" smtClean="0"/>
              <a:t>Podpora využití mobilních zařízení pro veřejné služby, výslovně „bez ohledu na bezpečnostní rizika“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76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43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Projekty eGov v EU</a:t>
            </a:r>
            <a:r>
              <a:rPr lang="cs-CZ" altLang="en-US" smtClean="0"/>
              <a:t> – Velká Británie</a:t>
            </a:r>
            <a:endParaRPr lang="en-US" altLang="en-US" dirty="0"/>
          </a:p>
        </p:txBody>
      </p:sp>
      <p:sp>
        <p:nvSpPr>
          <p:cNvPr id="14339" name="Zástupný symbol pro obsah 143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Personalizované služby citlivé na potřeby uživatelů</a:t>
            </a:r>
          </a:p>
          <a:p>
            <a:r>
              <a:rPr lang="cs-CZ" smtClean="0"/>
              <a:t>Redukce chyb v projektech, spíše malé než velké (implementace)</a:t>
            </a:r>
          </a:p>
          <a:p>
            <a:r>
              <a:rPr lang="cs-CZ" smtClean="0"/>
              <a:t>ICELE web pro podporu participace a zapojení komunit do místního dění</a:t>
            </a:r>
          </a:p>
          <a:p>
            <a:r>
              <a:rPr lang="cs-CZ" smtClean="0"/>
              <a:t>Nástroj pro vyhledávání a tvorbu e-petic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8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43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Projekty eGov v EU</a:t>
            </a:r>
            <a:r>
              <a:rPr lang="cs-CZ" altLang="en-US" smtClean="0"/>
              <a:t> – Velká Británie</a:t>
            </a:r>
            <a:endParaRPr lang="en-US" altLang="en-US" dirty="0"/>
          </a:p>
        </p:txBody>
      </p:sp>
      <p:sp>
        <p:nvSpPr>
          <p:cNvPr id="14339" name="Zástupný symbol pro obsah 143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test e-voleb 1991 (ale postup jako u papírových)</a:t>
            </a:r>
          </a:p>
          <a:p>
            <a:r>
              <a:rPr lang="cs-CZ" dirty="0" smtClean="0"/>
              <a:t>Od září 2008 všechny vnitřní vládní dokumenty v ODF</a:t>
            </a:r>
          </a:p>
          <a:p>
            <a:r>
              <a:rPr lang="cs-CZ" dirty="0" smtClean="0"/>
              <a:t>Jeden z pilotních států </a:t>
            </a:r>
            <a:r>
              <a:rPr lang="cs-CZ" dirty="0" err="1" smtClean="0"/>
              <a:t>eID</a:t>
            </a:r>
            <a:r>
              <a:rPr lang="cs-CZ" dirty="0" smtClean="0"/>
              <a:t>, širší distribuce od 2004, od konce roku povinné pro každého Belgičana nad 12 let (pro děti zvláštní karta), funkce ID + cestovní (pas i dráhy) + e-podpis + zprostředkování e-služeb (např. e-nákup vstupenek na fotbal) </a:t>
            </a:r>
          </a:p>
          <a:p>
            <a:r>
              <a:rPr lang="cs-CZ" dirty="0" smtClean="0"/>
              <a:t>Web pro setkávání občanů se zájmem podílet se na realizaci projektů zvyšujících kvalitu života v místě + adresář místních iniciativ (už nefunguje)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8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43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Projekty eGov v EU</a:t>
            </a:r>
            <a:endParaRPr lang="en-US" altLang="en-US" dirty="0"/>
          </a:p>
        </p:txBody>
      </p:sp>
      <p:sp>
        <p:nvSpPr>
          <p:cNvPr id="14339" name="Zástupný symbol pro obsah 1433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dirty="0" smtClean="0"/>
              <a:t>Slovinsko</a:t>
            </a:r>
          </a:p>
          <a:p>
            <a:pPr lvl="1"/>
            <a:r>
              <a:rPr lang="cs-CZ" dirty="0" smtClean="0"/>
              <a:t>Duben 2008 návrhy občanů na změny existující legislativy a eliminace administrativního zatížení, od října 2008 syntetizátor hlasu pro čtení vybraného obsahu portálu nevidomým</a:t>
            </a:r>
          </a:p>
          <a:p>
            <a:pPr lvl="1"/>
            <a:r>
              <a:rPr lang="cs-CZ" dirty="0" smtClean="0"/>
              <a:t>Od června 2010 anonymní e-ohlášení domácího násilí policii</a:t>
            </a:r>
          </a:p>
          <a:p>
            <a:pPr lvl="1"/>
            <a:r>
              <a:rPr lang="cs-CZ" dirty="0" smtClean="0"/>
              <a:t>Od srpna 2010 e-oznámení a e-žádost pro organizátory demonstrací a jiných veřejných akcí</a:t>
            </a:r>
          </a:p>
          <a:p>
            <a:pPr lvl="0"/>
            <a:r>
              <a:rPr lang="cs-CZ" dirty="0" smtClean="0"/>
              <a:t>Nizozemsko</a:t>
            </a:r>
          </a:p>
          <a:p>
            <a:pPr lvl="1"/>
            <a:r>
              <a:rPr lang="cs-CZ" dirty="0" smtClean="0"/>
              <a:t>2002 95 % samosprávných celků pro občany e-hlasovací přístroje, 2004 první masová možnost e-volby (18 % z 2,2 min. obyvatel využilo)</a:t>
            </a:r>
          </a:p>
          <a:p>
            <a:pPr lvl="1"/>
            <a:r>
              <a:rPr lang="cs-CZ" dirty="0" smtClean="0"/>
              <a:t>Zpětná vazba občanů přes web, jak zvýšit výkonost vlády a veřejné správy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97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43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Projekty eGov v EU</a:t>
            </a:r>
            <a:endParaRPr lang="en-US" altLang="en-US" dirty="0"/>
          </a:p>
        </p:txBody>
      </p:sp>
      <p:sp>
        <p:nvSpPr>
          <p:cNvPr id="14339" name="Zástupný symbol pro obsah 1433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dirty="0" smtClean="0"/>
              <a:t>Maďarsko</a:t>
            </a:r>
          </a:p>
          <a:p>
            <a:pPr lvl="1"/>
            <a:r>
              <a:rPr lang="cs-CZ" dirty="0" err="1" smtClean="0">
                <a:hlinkClick r:id="rId2"/>
              </a:rPr>
              <a:t>TrafficPOINT</a:t>
            </a:r>
            <a:r>
              <a:rPr lang="cs-CZ" dirty="0" smtClean="0"/>
              <a:t> online přístup občanům k foto a </a:t>
            </a:r>
            <a:r>
              <a:rPr lang="cs-CZ" dirty="0" err="1" smtClean="0"/>
              <a:t>info</a:t>
            </a:r>
            <a:r>
              <a:rPr lang="cs-CZ" dirty="0" smtClean="0"/>
              <a:t> policie při spáchání přestupku a zahájení řízení (už nefunkční)</a:t>
            </a:r>
          </a:p>
          <a:p>
            <a:pPr lvl="1"/>
            <a:r>
              <a:rPr lang="cs-CZ" dirty="0" smtClean="0"/>
              <a:t>Od 2009 stejný statut ohlášení trestného činu e-mailem a papírem</a:t>
            </a:r>
          </a:p>
          <a:p>
            <a:pPr lvl="1"/>
            <a:r>
              <a:rPr lang="cs-CZ" dirty="0" smtClean="0"/>
              <a:t>prosinec 2009 schváleno použití open source standardů pro IT systémy VS</a:t>
            </a:r>
          </a:p>
          <a:p>
            <a:pPr lvl="0"/>
            <a:r>
              <a:rPr lang="cs-CZ" dirty="0" smtClean="0"/>
              <a:t>Itálie</a:t>
            </a:r>
          </a:p>
          <a:p>
            <a:pPr lvl="1"/>
            <a:r>
              <a:rPr lang="cs-CZ" dirty="0" err="1" smtClean="0"/>
              <a:t>iCarabinieri</a:t>
            </a:r>
            <a:r>
              <a:rPr lang="cs-CZ" dirty="0" smtClean="0"/>
              <a:t>: hledání nejbližší policejní stanice (i detekcí)</a:t>
            </a:r>
          </a:p>
          <a:p>
            <a:pPr lvl="1"/>
            <a:r>
              <a:rPr lang="cs-CZ" dirty="0" smtClean="0"/>
              <a:t>2008 povinnost fakturovat centrálním úřadům elektronicky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7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43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Projekty eGov v EU</a:t>
            </a:r>
            <a:endParaRPr lang="en-US" altLang="en-US" dirty="0"/>
          </a:p>
        </p:txBody>
      </p:sp>
      <p:sp>
        <p:nvSpPr>
          <p:cNvPr id="14339" name="Zástupný symbol pro obsah 1433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Bulharsko: prosinec 2007 anonymní oznámení korupčního jednání</a:t>
            </a:r>
          </a:p>
          <a:p>
            <a:pPr lvl="0"/>
            <a:r>
              <a:rPr lang="cs-CZ" dirty="0" smtClean="0"/>
              <a:t>Francie: </a:t>
            </a:r>
            <a:r>
              <a:rPr lang="cs-CZ" dirty="0" smtClean="0">
                <a:hlinkClick r:id="rId2"/>
              </a:rPr>
              <a:t>návrhy</a:t>
            </a:r>
            <a:r>
              <a:rPr lang="cs-CZ" dirty="0" smtClean="0"/>
              <a:t> občanů na zjednodušení administrativní procedury</a:t>
            </a:r>
          </a:p>
          <a:p>
            <a:pPr lvl="0"/>
            <a:r>
              <a:rPr lang="cs-CZ" dirty="0" smtClean="0"/>
              <a:t>Kypr: kompletní e-registrace nové firmy</a:t>
            </a:r>
          </a:p>
          <a:p>
            <a:pPr lvl="0"/>
            <a:r>
              <a:rPr lang="cs-CZ" dirty="0" smtClean="0"/>
              <a:t>Litva: možnost elektronicky oznámit trestný čin (aktuálně nefunguje)</a:t>
            </a:r>
          </a:p>
          <a:p>
            <a:pPr lvl="0"/>
            <a:r>
              <a:rPr lang="cs-CZ" dirty="0" smtClean="0"/>
              <a:t>Malta: po </a:t>
            </a:r>
            <a:r>
              <a:rPr lang="cs-CZ" dirty="0" smtClean="0">
                <a:hlinkClick r:id="rId3"/>
              </a:rPr>
              <a:t>registraci</a:t>
            </a:r>
            <a:r>
              <a:rPr lang="cs-CZ" dirty="0" smtClean="0"/>
              <a:t> </a:t>
            </a:r>
            <a:r>
              <a:rPr lang="cs-CZ" dirty="0" err="1" smtClean="0"/>
              <a:t>alerty</a:t>
            </a:r>
            <a:r>
              <a:rPr lang="cs-CZ" dirty="0" smtClean="0"/>
              <a:t> mailem nebo SMS k e-službám a novinkám + zpětná vazba občanů na </a:t>
            </a:r>
            <a:r>
              <a:rPr lang="cs-CZ" dirty="0" err="1" smtClean="0"/>
              <a:t>eGov</a:t>
            </a:r>
            <a:r>
              <a:rPr lang="cs-CZ" dirty="0" smtClean="0"/>
              <a:t> a jeho služby</a:t>
            </a:r>
          </a:p>
          <a:p>
            <a:pPr lvl="0"/>
            <a:r>
              <a:rPr lang="cs-CZ" dirty="0" smtClean="0"/>
              <a:t>Řecko: březen 2009 </a:t>
            </a:r>
            <a:r>
              <a:rPr lang="cs-CZ" dirty="0" smtClean="0">
                <a:hlinkClick r:id="rId4"/>
              </a:rPr>
              <a:t>portál</a:t>
            </a:r>
            <a:r>
              <a:rPr lang="cs-CZ" dirty="0" smtClean="0"/>
              <a:t> pro návrhy občanů i expertů pro zlepšení e-služeb + pracovní příležitosti ve veřejném sektoru + e-debaty o navrhované legislativě a politice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si pamatujete o IP ČR?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A7BDF-EABE-4004-90D6-9D98C6D40236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9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IP v ČR do 2000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dirty="0" smtClean="0"/>
              <a:t>Od 1990 problém koncepčního uchopení – zakládání a střídání odpovědných orgánů, vnik prvních dokumentů, ale deklaratorní a s nedosažitelnými cíli</a:t>
            </a:r>
          </a:p>
          <a:p>
            <a:pPr eaLnBrk="1" hangingPunct="1">
              <a:defRPr/>
            </a:pPr>
            <a:r>
              <a:rPr lang="cs-CZ" altLang="cs-CZ" dirty="0" smtClean="0"/>
              <a:t>Informatizace VS =&gt; systémy zaváděny nekoordinovaně, bez standardů, bez propojení – rychle identifikováno jako základní bariéra rozvoje </a:t>
            </a:r>
            <a:r>
              <a:rPr lang="cs-CZ" altLang="cs-CZ" dirty="0" err="1" smtClean="0"/>
              <a:t>eGov</a:t>
            </a: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Státní informační politika (1999)</a:t>
            </a:r>
          </a:p>
          <a:p>
            <a:pPr lvl="1" eaLnBrk="1" hangingPunct="1">
              <a:defRPr/>
            </a:pPr>
            <a:r>
              <a:rPr lang="cs-CZ" altLang="cs-CZ" dirty="0"/>
              <a:t>Základní kameny, např. e-podpis, KIVS…</a:t>
            </a:r>
          </a:p>
          <a:p>
            <a:pPr lvl="1" eaLnBrk="1" hangingPunct="1">
              <a:defRPr/>
            </a:pPr>
            <a:r>
              <a:rPr lang="cs-CZ" altLang="cs-CZ" dirty="0" smtClean="0"/>
              <a:t>Některé cíle stále platné (</a:t>
            </a:r>
            <a:r>
              <a:rPr lang="cs-CZ" altLang="cs-CZ" dirty="0" err="1" smtClean="0"/>
              <a:t>info</a:t>
            </a:r>
            <a:r>
              <a:rPr lang="cs-CZ" altLang="cs-CZ" dirty="0" smtClean="0"/>
              <a:t> gramotnost, automatizovaná demokracie, rozvoj IS VS, </a:t>
            </a:r>
            <a:r>
              <a:rPr lang="cs-CZ" altLang="cs-CZ" dirty="0" err="1" smtClean="0"/>
              <a:t>eID</a:t>
            </a:r>
            <a:r>
              <a:rPr lang="cs-CZ" altLang="cs-CZ" dirty="0" smtClean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24400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Zkuste definovat: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eGov</a:t>
            </a:r>
            <a:endParaRPr lang="cs-CZ" dirty="0" smtClean="0"/>
          </a:p>
          <a:p>
            <a:r>
              <a:rPr lang="cs-CZ" dirty="0" smtClean="0"/>
              <a:t>E-</a:t>
            </a:r>
            <a:r>
              <a:rPr lang="cs-CZ" dirty="0" err="1" smtClean="0"/>
              <a:t>governance</a:t>
            </a:r>
            <a:endParaRPr lang="cs-CZ" dirty="0" smtClean="0"/>
          </a:p>
          <a:p>
            <a:r>
              <a:rPr lang="cs-CZ" dirty="0" smtClean="0"/>
              <a:t>E-</a:t>
            </a:r>
            <a:r>
              <a:rPr lang="cs-CZ" dirty="0" err="1" smtClean="0"/>
              <a:t>engagement</a:t>
            </a:r>
            <a:endParaRPr lang="cs-CZ" dirty="0" smtClean="0"/>
          </a:p>
          <a:p>
            <a:r>
              <a:rPr lang="cs-CZ" dirty="0" smtClean="0"/>
              <a:t>E-participace</a:t>
            </a:r>
          </a:p>
          <a:p>
            <a:r>
              <a:rPr lang="cs-CZ" dirty="0" smtClean="0"/>
              <a:t>E-demokracie</a:t>
            </a:r>
          </a:p>
          <a:p>
            <a:r>
              <a:rPr lang="cs-CZ" dirty="0" smtClean="0"/>
              <a:t>Služba </a:t>
            </a:r>
            <a:r>
              <a:rPr lang="cs-CZ" dirty="0" err="1" smtClean="0"/>
              <a:t>eGov</a:t>
            </a:r>
            <a:endParaRPr lang="cs-CZ" dirty="0" smtClean="0"/>
          </a:p>
          <a:p>
            <a:r>
              <a:rPr lang="cs-CZ" dirty="0" smtClean="0"/>
              <a:t>E-služba</a:t>
            </a:r>
          </a:p>
          <a:p>
            <a:r>
              <a:rPr lang="cs-CZ" smtClean="0"/>
              <a:t>E-správa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Název prezentace v zápatí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8A7BDF-EABE-4004-90D6-9D98C6D4023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0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2001-2010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 smtClean="0"/>
              <a:t>Postupné slaďování s EU</a:t>
            </a:r>
          </a:p>
          <a:p>
            <a:r>
              <a:rPr lang="cs-CZ" altLang="cs-CZ" dirty="0" smtClean="0"/>
              <a:t>Vznik a zánik MI (2003-7) =&gt; (de)centralizace budování informační společnosti, hl. elektronizací VS</a:t>
            </a:r>
          </a:p>
          <a:p>
            <a:r>
              <a:rPr lang="cs-CZ" altLang="cs-CZ" dirty="0" smtClean="0"/>
              <a:t>Státní informační a komunikační politika - </a:t>
            </a:r>
            <a:r>
              <a:rPr lang="cs-CZ" altLang="cs-CZ" dirty="0" err="1" smtClean="0"/>
              <a:t>eČesko</a:t>
            </a:r>
            <a:r>
              <a:rPr lang="cs-CZ" altLang="cs-CZ" dirty="0" smtClean="0"/>
              <a:t> 2006 (2003) s cílem SIS (</a:t>
            </a:r>
            <a:r>
              <a:rPr lang="cs-CZ" altLang="cs-CZ" dirty="0" err="1" smtClean="0"/>
              <a:t>eGov</a:t>
            </a:r>
            <a:r>
              <a:rPr lang="cs-CZ" altLang="cs-CZ" dirty="0" smtClean="0"/>
              <a:t>) a otevření trhu (</a:t>
            </a:r>
            <a:r>
              <a:rPr lang="cs-CZ" altLang="cs-CZ" dirty="0" err="1" smtClean="0"/>
              <a:t>eCom</a:t>
            </a:r>
            <a:r>
              <a:rPr lang="cs-CZ" altLang="cs-CZ" dirty="0" smtClean="0"/>
              <a:t>) + předpoklad IG a dostupné a bezpečné služby</a:t>
            </a:r>
          </a:p>
          <a:p>
            <a:r>
              <a:rPr lang="cs-CZ" altLang="cs-CZ" dirty="0" smtClean="0"/>
              <a:t>2007 vznik </a:t>
            </a:r>
            <a:r>
              <a:rPr lang="cs-CZ" altLang="cs-CZ" dirty="0" smtClean="0">
                <a:hlinkClick r:id="rId2"/>
              </a:rPr>
              <a:t>Rady vlády</a:t>
            </a:r>
            <a:r>
              <a:rPr lang="cs-CZ" altLang="cs-CZ" dirty="0" smtClean="0"/>
              <a:t> pro (konkurenceschopnost a) informační společnost, koordinuje v tom MV, MPO a MMR</a:t>
            </a:r>
          </a:p>
          <a:p>
            <a:r>
              <a:rPr lang="cs-CZ" altLang="cs-CZ" dirty="0" smtClean="0"/>
              <a:t>Kritika předchozího =&gt; urychlení dalšího =&gt; konkrétní kroky (</a:t>
            </a:r>
            <a:r>
              <a:rPr lang="cs-CZ" altLang="cs-CZ" dirty="0" err="1" smtClean="0"/>
              <a:t>eGon</a:t>
            </a:r>
            <a:r>
              <a:rPr lang="cs-CZ" altLang="cs-CZ" dirty="0" smtClean="0"/>
              <a:t>)</a:t>
            </a:r>
          </a:p>
          <a:p>
            <a:r>
              <a:rPr lang="cs-CZ" altLang="cs-CZ" dirty="0" smtClean="0"/>
              <a:t>Od 2007 Strategie Smart </a:t>
            </a:r>
            <a:r>
              <a:rPr lang="cs-CZ" altLang="cs-CZ" dirty="0" err="1" smtClean="0"/>
              <a:t>Administration</a:t>
            </a:r>
            <a:r>
              <a:rPr lang="cs-CZ" altLang="cs-CZ" dirty="0" smtClean="0"/>
              <a:t> =&gt; analýza stavu, provázanost prvků, orientace na klienta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2493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Návaznost SA na Hexagon veřejné správy</a:t>
            </a:r>
            <a:endParaRPr lang="en-GB" altLang="cs-CZ" smtClean="0"/>
          </a:p>
        </p:txBody>
      </p:sp>
      <p:pic>
        <p:nvPicPr>
          <p:cNvPr id="35843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017713"/>
            <a:ext cx="4633913" cy="4598987"/>
          </a:xfrm>
        </p:spPr>
      </p:pic>
      <p:sp>
        <p:nvSpPr>
          <p:cNvPr id="47107" name="Rectangle 3"/>
          <p:cNvSpPr>
            <a:spLocks noGrp="1"/>
          </p:cNvSpPr>
          <p:nvPr>
            <p:ph sz="half" idx="2"/>
          </p:nvPr>
        </p:nvSpPr>
        <p:spPr>
          <a:xfrm>
            <a:off x="4913313" y="2017712"/>
            <a:ext cx="4041775" cy="4598987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cs-CZ" sz="2400" dirty="0"/>
              <a:t>Občan = klient, co nejméně zátěže, průhlednost</a:t>
            </a:r>
          </a:p>
          <a:p>
            <a:pPr eaLnBrk="1" hangingPunct="1">
              <a:defRPr/>
            </a:pPr>
            <a:r>
              <a:rPr lang="cs-CZ" sz="2400" dirty="0" smtClean="0"/>
              <a:t>Legislativa: jen když nutná, srozumitelná a jasná</a:t>
            </a:r>
          </a:p>
          <a:p>
            <a:pPr eaLnBrk="1" hangingPunct="1">
              <a:defRPr/>
            </a:pPr>
            <a:r>
              <a:rPr lang="cs-CZ" sz="2400" dirty="0" smtClean="0"/>
              <a:t>Organizace výkonu VS: rovnováha efektivnosti a přiblížení občanovi</a:t>
            </a:r>
          </a:p>
          <a:p>
            <a:pPr eaLnBrk="1" hangingPunct="1">
              <a:defRPr/>
            </a:pPr>
            <a:r>
              <a:rPr lang="cs-CZ" sz="2400" dirty="0" smtClean="0"/>
              <a:t>Úředník: kvalita výkonu na všech úrovních, LLL</a:t>
            </a:r>
          </a:p>
          <a:p>
            <a:pPr eaLnBrk="1" hangingPunct="1">
              <a:defRPr/>
            </a:pPr>
            <a:r>
              <a:rPr lang="cs-CZ" sz="2400" dirty="0" smtClean="0"/>
              <a:t>Technologie: nástroj, ne cíl</a:t>
            </a:r>
          </a:p>
          <a:p>
            <a:pPr eaLnBrk="1" hangingPunct="1">
              <a:defRPr/>
            </a:pPr>
            <a:r>
              <a:rPr lang="cs-CZ" sz="2400" dirty="0" smtClean="0"/>
              <a:t>Finance: efektivnost, provázanost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3417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Digitální Česko (2.0) 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720725" y="2017713"/>
            <a:ext cx="2555875" cy="4114800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Státní politika v e-komunikacích</a:t>
            </a:r>
          </a:p>
          <a:p>
            <a:pPr eaLnBrk="1" hangingPunct="1"/>
            <a:r>
              <a:rPr lang="cs-CZ" altLang="cs-CZ" sz="2400" dirty="0" smtClean="0"/>
              <a:t>Snížení místního DD (</a:t>
            </a:r>
            <a:r>
              <a:rPr lang="cs-CZ" altLang="cs-CZ" sz="2400" dirty="0" err="1" smtClean="0"/>
              <a:t>digital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divide</a:t>
            </a:r>
            <a:r>
              <a:rPr lang="cs-CZ" altLang="cs-CZ" sz="2400" dirty="0" smtClean="0"/>
              <a:t>) přístupem k vysoko-rychlostnímu internetu</a:t>
            </a:r>
          </a:p>
          <a:p>
            <a:pPr eaLnBrk="1" hangingPunct="1"/>
            <a:r>
              <a:rPr lang="cs-CZ" altLang="cs-CZ" sz="2400" dirty="0" smtClean="0"/>
              <a:t>Finanční zázemí (ESF/EIB)</a:t>
            </a:r>
          </a:p>
        </p:txBody>
      </p:sp>
      <p:graphicFrame>
        <p:nvGraphicFramePr>
          <p:cNvPr id="36868" name="Zástupný symbol pro obsah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517900" y="1803400"/>
          <a:ext cx="5626100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Rastrový obrázek" r:id="rId3" imgW="6761905" imgH="4982270" progId="PBrush">
                  <p:embed/>
                </p:oleObj>
              </mc:Choice>
              <mc:Fallback>
                <p:oleObj name="Rastrový obrázek" r:id="rId3" imgW="6761905" imgH="4982270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1803400"/>
                        <a:ext cx="5626100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1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hlinkClick r:id="rId2"/>
              </a:rPr>
              <a:t>Strategický rámec rozvoje eGovernmentu 2014+</a:t>
            </a:r>
            <a:endParaRPr lang="cs-CZ" altLang="cs-CZ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cs-CZ" altLang="cs-CZ" dirty="0" smtClean="0"/>
              <a:t>Příprava 2012-2014 =&gt; ořezáváno, ztrácí se souvislosti, heslovité + propojeno s dalšími dokumenty do 2020 (VS + konkurenceschopnost)</a:t>
            </a:r>
          </a:p>
          <a:p>
            <a:pPr eaLnBrk="1" hangingPunct="1">
              <a:defRPr/>
            </a:pPr>
            <a:r>
              <a:rPr lang="cs-CZ" dirty="0" smtClean="0"/>
              <a:t>Navazuje na SA a v souladu s Evropa 2020: modernizace a větší efektivita VS přes </a:t>
            </a:r>
            <a:r>
              <a:rPr lang="cs-CZ" dirty="0" err="1" smtClean="0"/>
              <a:t>eGov</a:t>
            </a:r>
            <a:r>
              <a:rPr lang="cs-CZ" dirty="0" smtClean="0"/>
              <a:t>, kde efektivní zapojit komerci, propojení </a:t>
            </a:r>
            <a:r>
              <a:rPr lang="cs-CZ" dirty="0"/>
              <a:t>datových </a:t>
            </a:r>
            <a:r>
              <a:rPr lang="cs-CZ" dirty="0" smtClean="0"/>
              <a:t>fondů</a:t>
            </a:r>
            <a:r>
              <a:rPr lang="cs-CZ" altLang="cs-CZ" dirty="0"/>
              <a:t>, na úrovni státu, krajů i obcí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Cíle: základní registry (ZR), univerzální kontaktní místo, bezpečná e-komunikace G2G a G2C, služby pro informační společnost (</a:t>
            </a:r>
            <a:r>
              <a:rPr lang="cs-CZ" dirty="0" err="1" smtClean="0"/>
              <a:t>eHealth</a:t>
            </a:r>
            <a:r>
              <a:rPr lang="cs-CZ" dirty="0" smtClean="0"/>
              <a:t>, </a:t>
            </a:r>
            <a:r>
              <a:rPr lang="cs-CZ" dirty="0" err="1" smtClean="0"/>
              <a:t>eGov</a:t>
            </a:r>
            <a:r>
              <a:rPr lang="cs-CZ" dirty="0" smtClean="0"/>
              <a:t>, </a:t>
            </a:r>
            <a:r>
              <a:rPr lang="cs-CZ" dirty="0" err="1" smtClean="0"/>
              <a:t>eCom</a:t>
            </a:r>
            <a:r>
              <a:rPr lang="cs-CZ" dirty="0" smtClean="0"/>
              <a:t>), </a:t>
            </a:r>
            <a:r>
              <a:rPr lang="cs-CZ" dirty="0" err="1" smtClean="0"/>
              <a:t>digitalitace</a:t>
            </a:r>
            <a:r>
              <a:rPr lang="cs-CZ" dirty="0" smtClean="0"/>
              <a:t> a archivace, vč. knihoven</a:t>
            </a:r>
          </a:p>
          <a:p>
            <a:pPr eaLnBrk="1" hangingPunct="1">
              <a:defRPr/>
            </a:pPr>
            <a:r>
              <a:rPr lang="cs-CZ" dirty="0" smtClean="0"/>
              <a:t>Dílčí cíl = plně elektronická podání, do 2020 min. 85 % podání vůči VS plně e-, bez doložení údajů v IS VS, bez ohledu na místní a věcnou příslušnost, samoobslužně či </a:t>
            </a:r>
            <a:r>
              <a:rPr lang="cs-CZ" dirty="0" err="1" smtClean="0"/>
              <a:t>asistovaně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err="1" smtClean="0"/>
              <a:t>eID</a:t>
            </a:r>
            <a:r>
              <a:rPr lang="cs-CZ" dirty="0" smtClean="0"/>
              <a:t> (rozšíření datové schránky, identifikátory…) a LTP neřešeny dál, jen souhrn a náznaky</a:t>
            </a:r>
          </a:p>
        </p:txBody>
      </p:sp>
    </p:spTree>
    <p:extLst>
      <p:ext uri="{BB962C8B-B14F-4D97-AF65-F5344CB8AC3E}">
        <p14:creationId xmlns:p14="http://schemas.microsoft.com/office/powerpoint/2010/main" val="41326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Obsah rámce eGov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Hl. čtyřvrstvá architektura =&gt; propojování IS VS, elektronizace, zefektivnění,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endParaRPr lang="cs-CZ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cs-CZ" dirty="0" smtClean="0"/>
              <a:t>Služby veřejné správy, např. výměna OP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dirty="0" smtClean="0"/>
              <a:t>Sdílené služby informační společnosti, např. zaručené podání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dirty="0" smtClean="0"/>
              <a:t>Služby ICT platforem, např. </a:t>
            </a:r>
            <a:r>
              <a:rPr lang="cs-CZ" dirty="0" err="1" smtClean="0"/>
              <a:t>hostingové</a:t>
            </a:r>
            <a:r>
              <a:rPr lang="cs-CZ" dirty="0" smtClean="0"/>
              <a:t> služby národního centra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dirty="0" smtClean="0"/>
              <a:t>Služby datové a komunikační infrastruktury, např. klientská přípojka z mobilní lokace</a:t>
            </a:r>
          </a:p>
          <a:p>
            <a:pPr>
              <a:defRPr/>
            </a:pPr>
            <a:r>
              <a:rPr lang="cs-CZ" dirty="0" smtClean="0"/>
              <a:t>Kmenové projekty + jejich vazby – budeme řešit s IS VS</a:t>
            </a:r>
          </a:p>
        </p:txBody>
      </p:sp>
    </p:spTree>
    <p:extLst>
      <p:ext uri="{BB962C8B-B14F-4D97-AF65-F5344CB8AC3E}">
        <p14:creationId xmlns:p14="http://schemas.microsoft.com/office/powerpoint/2010/main" val="41494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53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eGON</a:t>
            </a:r>
            <a:endParaRPr lang="en-US" altLang="en-US" dirty="0"/>
          </a:p>
        </p:txBody>
      </p:sp>
      <p:pic>
        <p:nvPicPr>
          <p:cNvPr id="15364" name="Zástupný symbol pro obsah 1536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88840"/>
            <a:ext cx="2880360" cy="4114800"/>
          </a:xfrm>
          <a:prstGeom prst="rect">
            <a:avLst/>
          </a:prstGeom>
          <a:ln/>
        </p:spPr>
      </p:pic>
      <p:sp>
        <p:nvSpPr>
          <p:cNvPr id="15363" name="Zástupný symbol pro text 15362"/>
          <p:cNvSpPr>
            <a:spLocks noGrp="1"/>
          </p:cNvSpPr>
          <p:nvPr>
            <p:ph sz="half" idx="2"/>
          </p:nvPr>
        </p:nvSpPr>
        <p:spPr>
          <a:xfrm>
            <a:off x="2987825" y="2017713"/>
            <a:ext cx="5967264" cy="4114800"/>
          </a:xfrm>
        </p:spPr>
        <p:txBody>
          <a:bodyPr>
            <a:normAutofit fontScale="92500" lnSpcReduction="20000"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r>
              <a:rPr lang="cs-CZ" altLang="en-US" dirty="0" smtClean="0"/>
              <a:t>Komplexní elektronizace VS, od 2006</a:t>
            </a:r>
          </a:p>
          <a:p>
            <a:r>
              <a:rPr lang="cs-CZ" altLang="en-US" dirty="0" smtClean="0"/>
              <a:t>Přeneseně organizmus, vše souvisí se vším</a:t>
            </a:r>
          </a:p>
          <a:p>
            <a:pPr lvl="1"/>
            <a:r>
              <a:rPr lang="cs-CZ" altLang="en-US" dirty="0" smtClean="0"/>
              <a:t>Prsty: </a:t>
            </a:r>
            <a:r>
              <a:rPr lang="cs-CZ" altLang="en-US" dirty="0" err="1" smtClean="0"/>
              <a:t>CzechPOINT</a:t>
            </a:r>
            <a:r>
              <a:rPr lang="cs-CZ" altLang="en-US" dirty="0" smtClean="0"/>
              <a:t> (2007)</a:t>
            </a:r>
          </a:p>
          <a:p>
            <a:pPr lvl="1"/>
            <a:r>
              <a:rPr lang="cs-CZ" altLang="en-US" dirty="0" smtClean="0"/>
              <a:t>Oběhová soustava: KIVS pro bezpečný přenos dat (rozvoj od 2009 – dat. schránky)</a:t>
            </a:r>
          </a:p>
          <a:p>
            <a:pPr lvl="1"/>
            <a:r>
              <a:rPr lang="cs-CZ" altLang="en-US" dirty="0" smtClean="0"/>
              <a:t>Srdce: Zákon o elektronických úkonech a autorizované konverzi dokumentů (2008)</a:t>
            </a:r>
          </a:p>
          <a:p>
            <a:pPr lvl="1"/>
            <a:r>
              <a:rPr lang="cs-CZ" altLang="en-US" dirty="0" smtClean="0"/>
              <a:t>Mozek: ZR – bezpečné a aktuální databáze</a:t>
            </a:r>
          </a:p>
          <a:p>
            <a:pPr lvl="1"/>
            <a:r>
              <a:rPr lang="cs-CZ" altLang="en-US" dirty="0" smtClean="0"/>
              <a:t>+ Portál veřejné správy (2012)</a:t>
            </a:r>
          </a:p>
          <a:p>
            <a:r>
              <a:rPr lang="cs-CZ" altLang="en-US" dirty="0" smtClean="0"/>
              <a:t>„</a:t>
            </a:r>
            <a:r>
              <a:rPr lang="cs-CZ" altLang="en-US" dirty="0" err="1" smtClean="0"/>
              <a:t>eGON</a:t>
            </a:r>
            <a:r>
              <a:rPr lang="cs-CZ" altLang="en-US" dirty="0" smtClean="0"/>
              <a:t> je, stejně jako </a:t>
            </a:r>
            <a:r>
              <a:rPr lang="cs-CZ" altLang="en-US" dirty="0" err="1" smtClean="0"/>
              <a:t>eGovernment</a:t>
            </a:r>
            <a:r>
              <a:rPr lang="cs-CZ" altLang="en-US" dirty="0" smtClean="0"/>
              <a:t>, vstřícný, jednoduchý a funkční“ (</a:t>
            </a:r>
            <a:r>
              <a:rPr lang="cs-CZ" altLang="en-US" dirty="0" err="1" smtClean="0"/>
              <a:t>eGON</a:t>
            </a:r>
            <a:r>
              <a:rPr lang="cs-CZ" altLang="en-US" dirty="0" smtClean="0"/>
              <a:t> jako symbol </a:t>
            </a:r>
            <a:r>
              <a:rPr lang="cs-CZ" altLang="en-US" dirty="0" err="1" smtClean="0"/>
              <a:t>eGovernmentu</a:t>
            </a:r>
            <a:r>
              <a:rPr lang="cs-CZ" altLang="en-US" dirty="0" smtClean="0"/>
              <a:t>)</a:t>
            </a:r>
          </a:p>
          <a:p>
            <a:r>
              <a:rPr lang="cs-CZ" altLang="en-US" dirty="0" smtClean="0"/>
              <a:t>závazek vlády co nejvíc e-alternativ služeb občanům a podpora motivace je využívat bez rušení tradiční formy</a:t>
            </a:r>
            <a:endParaRPr lang="cs-CZ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266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Klaudie</a:t>
            </a:r>
            <a:endParaRPr lang="en-US" altLang="en-US" dirty="0"/>
          </a:p>
        </p:txBody>
      </p:sp>
      <p:pic>
        <p:nvPicPr>
          <p:cNvPr id="26628" name="Zástupný symbol pro obsah 2662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76872"/>
            <a:ext cx="2546875" cy="3600400"/>
          </a:xfrm>
        </p:spPr>
      </p:pic>
      <p:sp>
        <p:nvSpPr>
          <p:cNvPr id="26627" name="Zástupný symbol pro text 26626"/>
          <p:cNvSpPr>
            <a:spLocks noGrp="1"/>
          </p:cNvSpPr>
          <p:nvPr>
            <p:ph sz="half" idx="2"/>
          </p:nvPr>
        </p:nvSpPr>
        <p:spPr>
          <a:xfrm>
            <a:off x="2699793" y="2017713"/>
            <a:ext cx="6255296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r>
              <a:rPr lang="cs-CZ" altLang="en-US" dirty="0" smtClean="0"/>
              <a:t>Od 2011 </a:t>
            </a:r>
            <a:r>
              <a:rPr lang="cs-CZ" altLang="en-US" dirty="0" err="1" smtClean="0"/>
              <a:t>eGon</a:t>
            </a:r>
            <a:r>
              <a:rPr lang="cs-CZ" altLang="en-US" dirty="0" smtClean="0"/>
              <a:t> už není osamocený</a:t>
            </a:r>
          </a:p>
          <a:p>
            <a:r>
              <a:rPr lang="cs-CZ" altLang="en-US" dirty="0" smtClean="0"/>
              <a:t>Cíl Klaudie: „Má jako nová partnerka </a:t>
            </a:r>
            <a:r>
              <a:rPr lang="cs-CZ" altLang="en-US" dirty="0" err="1" smtClean="0"/>
              <a:t>eGONa</a:t>
            </a:r>
            <a:r>
              <a:rPr lang="cs-CZ" altLang="en-US" dirty="0" smtClean="0"/>
              <a:t> (…) zajistit, aby byly ICT projekty nejen efektivnější a levnější, ale aby také umožnily přechod od současného stavu blížícího se správě majetku k modelu poskytování a odebírání služeb.“ (Ministerstvo vnitra představilo Klaudii, nový symbol </a:t>
            </a:r>
            <a:r>
              <a:rPr lang="cs-CZ" altLang="en-US" dirty="0" err="1" smtClean="0"/>
              <a:t>eGovernmentu</a:t>
            </a:r>
            <a:r>
              <a:rPr lang="cs-CZ" altLang="en-US" dirty="0" smtClean="0"/>
              <a:t>)</a:t>
            </a:r>
          </a:p>
          <a:p>
            <a:r>
              <a:rPr lang="cs-CZ" altLang="en-US" dirty="0" smtClean="0"/>
              <a:t>Chcete se pobavit na </a:t>
            </a:r>
            <a:r>
              <a:rPr lang="cs-CZ" altLang="en-US" dirty="0" smtClean="0">
                <a:hlinkClick r:id="rId3"/>
              </a:rPr>
              <a:t>svatbě</a:t>
            </a:r>
            <a:r>
              <a:rPr lang="cs-CZ" altLang="en-US" dirty="0" smtClean="0"/>
              <a:t>? (navazuje překlad pro informatiky)</a:t>
            </a:r>
          </a:p>
          <a:p>
            <a:r>
              <a:rPr lang="cs-CZ" altLang="en-US" dirty="0" smtClean="0"/>
              <a:t>Snaha o efektivitu a funkčnost se snižujícím se rozpočtem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9151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63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CzechPoint</a:t>
            </a:r>
            <a:endParaRPr lang="en-US" altLang="en-US" dirty="0"/>
          </a:p>
        </p:txBody>
      </p:sp>
      <p:sp>
        <p:nvSpPr>
          <p:cNvPr id="16387" name="Zástupný symbol pro obsah 1638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en-US" dirty="0" smtClean="0"/>
              <a:t>Terminál = pro komunikaci s VS, poskytující ověřené údaje vedené v centrálních registrech (rejstřík trestů, obchodní rejstřík…)</a:t>
            </a:r>
          </a:p>
          <a:p>
            <a:r>
              <a:rPr lang="cs-CZ" altLang="en-US" dirty="0" smtClean="0"/>
              <a:t>Cílem zrychlit a zpřístupnit služby občanům – asistované jedno místo pro všechny agendy s písemnými dokumenty</a:t>
            </a:r>
          </a:p>
          <a:p>
            <a:r>
              <a:rPr lang="cs-CZ" altLang="en-US" dirty="0" smtClean="0"/>
              <a:t>„obíhají data, ne občan“</a:t>
            </a:r>
          </a:p>
          <a:p>
            <a:r>
              <a:rPr lang="cs-CZ" altLang="en-US" dirty="0" smtClean="0"/>
              <a:t>Pilotní spuštění 28. 3. 2007, plné 1. 1. 2008</a:t>
            </a:r>
          </a:p>
          <a:p>
            <a:r>
              <a:rPr lang="cs-CZ" altLang="en-US" dirty="0" smtClean="0"/>
              <a:t>V současnosti přes 7000 (úřady, pošty, zastupitelství, notáři, kanceláře Hospodářské komory), již stabilní</a:t>
            </a:r>
          </a:p>
          <a:p>
            <a:r>
              <a:rPr lang="cs-CZ" altLang="en-US" dirty="0" smtClean="0"/>
              <a:t>Bohaté </a:t>
            </a:r>
            <a:r>
              <a:rPr lang="cs-CZ" altLang="en-US" dirty="0" smtClean="0">
                <a:hlinkClick r:id="rId2"/>
              </a:rPr>
              <a:t>služby</a:t>
            </a:r>
          </a:p>
          <a:p>
            <a:r>
              <a:rPr lang="cs-CZ" altLang="en-US" dirty="0" smtClean="0"/>
              <a:t>Problémy hl. SW podporující především MS, nedostatek profesionálnosti na poštách, průhlednost řízení</a:t>
            </a:r>
            <a:endParaRPr lang="cs-CZ" altLang="en-US" dirty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740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Legislativa – cesta k eGov Act</a:t>
            </a:r>
            <a:endParaRPr lang="en-US" altLang="en-US" dirty="0"/>
          </a:p>
        </p:txBody>
      </p:sp>
      <p:sp>
        <p:nvSpPr>
          <p:cNvPr id="17411" name="Zástupný symbol pro obsah 174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Z. č. 106/1999 Sb., o SPI: </a:t>
            </a:r>
            <a:r>
              <a:rPr lang="en-US" altLang="en-US" dirty="0" err="1" smtClean="0"/>
              <a:t>poskytování</a:t>
            </a:r>
            <a:r>
              <a:rPr lang="en-US" altLang="en-US" dirty="0" smtClean="0"/>
              <a:t> inf.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elektronicky</a:t>
            </a:r>
            <a:endParaRPr lang="en-US" altLang="en-US" dirty="0" smtClean="0"/>
          </a:p>
          <a:p>
            <a:r>
              <a:rPr lang="en-US" altLang="en-US" dirty="0" smtClean="0"/>
              <a:t>Z. č. 365/2000 Sb., o ISVS: </a:t>
            </a:r>
            <a:r>
              <a:rPr lang="en-US" altLang="en-US" dirty="0" err="1" smtClean="0"/>
              <a:t>práva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povinnosti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při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budování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provozu</a:t>
            </a:r>
            <a:r>
              <a:rPr lang="en-US" altLang="en-US" dirty="0" smtClean="0"/>
              <a:t> IS VS, </a:t>
            </a:r>
            <a:r>
              <a:rPr lang="en-US" altLang="en-US" dirty="0" err="1" smtClean="0"/>
              <a:t>klíčové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návazně</a:t>
            </a:r>
            <a:r>
              <a:rPr lang="en-US" altLang="en-US" dirty="0" smtClean="0"/>
              <a:t> ZR (</a:t>
            </a:r>
            <a:r>
              <a:rPr lang="en-US" altLang="en-US" dirty="0" err="1" smtClean="0"/>
              <a:t>základní</a:t>
            </a:r>
            <a:r>
              <a:rPr lang="en-US" altLang="en-US" dirty="0" smtClean="0"/>
              <a:t> registry)</a:t>
            </a:r>
          </a:p>
          <a:p>
            <a:r>
              <a:rPr lang="en-US" altLang="en-US" dirty="0" smtClean="0"/>
              <a:t>Z. č. 227/2000 Sb., o e-</a:t>
            </a:r>
            <a:r>
              <a:rPr lang="en-US" altLang="en-US" dirty="0" err="1" smtClean="0"/>
              <a:t>podpisu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jindy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Z. č. 480/2004 Sb., o </a:t>
            </a:r>
            <a:r>
              <a:rPr lang="en-US" altLang="en-US" dirty="0" err="1" smtClean="0"/>
              <a:t>některých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službách</a:t>
            </a:r>
            <a:r>
              <a:rPr lang="en-US" altLang="en-US" dirty="0" smtClean="0"/>
              <a:t> inf. </a:t>
            </a:r>
            <a:r>
              <a:rPr lang="en-US" altLang="en-US" dirty="0" err="1" smtClean="0"/>
              <a:t>spol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Z. č. 127/2005 Sb., o e-</a:t>
            </a:r>
            <a:r>
              <a:rPr lang="en-US" altLang="en-US" dirty="0" err="1" smtClean="0"/>
              <a:t>komunikacích</a:t>
            </a:r>
            <a:endParaRPr lang="en-US" altLang="en-US" dirty="0" smtClean="0"/>
          </a:p>
          <a:p>
            <a:r>
              <a:rPr lang="en-US" altLang="en-US" dirty="0" smtClean="0"/>
              <a:t>Z. č. 300/2008 o e-</a:t>
            </a:r>
            <a:r>
              <a:rPr lang="en-US" altLang="en-US" dirty="0" err="1" smtClean="0"/>
              <a:t>úkonech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osobních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číslech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autorizované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konverzi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dokumentů</a:t>
            </a:r>
            <a:r>
              <a:rPr lang="en-US" altLang="en-US" dirty="0" smtClean="0"/>
              <a:t> (od 1.7.2009), </a:t>
            </a:r>
            <a:r>
              <a:rPr lang="en-US" altLang="en-US" dirty="0" err="1" smtClean="0"/>
              <a:t>tzv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eGov</a:t>
            </a:r>
            <a:r>
              <a:rPr lang="en-US" altLang="en-US" dirty="0" smtClean="0"/>
              <a:t>. Act</a:t>
            </a:r>
          </a:p>
          <a:p>
            <a:pPr lvl="1"/>
            <a:r>
              <a:rPr lang="en-US" altLang="en-US" dirty="0" err="1" smtClean="0"/>
              <a:t>Cílem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vytvoření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optimálních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podmínek</a:t>
            </a:r>
            <a:r>
              <a:rPr lang="en-US" altLang="en-US" dirty="0" smtClean="0"/>
              <a:t> pro e-</a:t>
            </a:r>
            <a:r>
              <a:rPr lang="en-US" altLang="en-US" dirty="0" err="1" smtClean="0"/>
              <a:t>komunikaci</a:t>
            </a:r>
            <a:r>
              <a:rPr lang="en-US" altLang="en-US" dirty="0" smtClean="0"/>
              <a:t> G2C, G2B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G2G + </a:t>
            </a:r>
            <a:r>
              <a:rPr lang="en-US" altLang="en-US" dirty="0" err="1" smtClean="0"/>
              <a:t>vedení</a:t>
            </a:r>
            <a:r>
              <a:rPr lang="en-US" altLang="en-US" dirty="0" smtClean="0"/>
              <a:t> e-</a:t>
            </a:r>
            <a:r>
              <a:rPr lang="en-US" altLang="en-US" dirty="0" err="1" smtClean="0"/>
              <a:t>spisů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Klíčové</a:t>
            </a:r>
            <a:r>
              <a:rPr lang="en-US" altLang="en-US" dirty="0" smtClean="0"/>
              <a:t> pro e-</a:t>
            </a:r>
            <a:r>
              <a:rPr lang="en-US" altLang="en-US" dirty="0" err="1" smtClean="0"/>
              <a:t>komunikaci</a:t>
            </a:r>
            <a:r>
              <a:rPr lang="en-US" altLang="en-US" dirty="0" smtClean="0"/>
              <a:t> s VS </a:t>
            </a:r>
            <a:r>
              <a:rPr lang="en-US" altLang="en-US" dirty="0" err="1" smtClean="0"/>
              <a:t>datové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schránky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autorizovaná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konverze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dokumentů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převod</a:t>
            </a:r>
            <a:r>
              <a:rPr lang="en-US" altLang="en-US" dirty="0" smtClean="0"/>
              <a:t> + </a:t>
            </a:r>
            <a:r>
              <a:rPr lang="en-US" altLang="en-US" dirty="0" err="1" smtClean="0"/>
              <a:t>potvrzení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shody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obsahu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84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Zákon o e-komunikacích</a:t>
            </a:r>
            <a:endParaRPr lang="en-US" altLang="en-US" dirty="0"/>
          </a:p>
        </p:txBody>
      </p:sp>
      <p:sp>
        <p:nvSpPr>
          <p:cNvPr id="18435" name="Zástupný symbol pro obsah 1843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en-US" dirty="0" smtClean="0"/>
              <a:t>Implementace práva ES, účinnost od 1. 5. 2005, aktuálně 199 stran (179 §§)</a:t>
            </a:r>
          </a:p>
          <a:p>
            <a:r>
              <a:rPr lang="cs-CZ" altLang="en-US" dirty="0" smtClean="0"/>
              <a:t>Telekomunikace, TV vysílání, jednodušší získání oprávnění pro e-služby</a:t>
            </a:r>
          </a:p>
          <a:p>
            <a:r>
              <a:rPr lang="cs-CZ" altLang="en-US" dirty="0" smtClean="0"/>
              <a:t>Diskutované Data </a:t>
            </a:r>
            <a:r>
              <a:rPr lang="cs-CZ" altLang="en-US" dirty="0" err="1" smtClean="0"/>
              <a:t>Retention</a:t>
            </a:r>
            <a:endParaRPr lang="cs-CZ" altLang="en-US" dirty="0" smtClean="0"/>
          </a:p>
          <a:p>
            <a:r>
              <a:rPr lang="cs-CZ" altLang="en-US" dirty="0" smtClean="0"/>
              <a:t>Univerzální služba</a:t>
            </a:r>
          </a:p>
          <a:p>
            <a:pPr lvl="1"/>
            <a:r>
              <a:rPr lang="cs-CZ" altLang="en-US" dirty="0" smtClean="0"/>
              <a:t>Všichni operátoři přispívají =&gt; výběrové řízení na konkrétní služby =&gt; s nejnižší cenou získá peníze</a:t>
            </a:r>
          </a:p>
          <a:p>
            <a:pPr lvl="1"/>
            <a:r>
              <a:rPr lang="cs-CZ" altLang="en-US" dirty="0" smtClean="0"/>
              <a:t>Telekomunikační služby pro zdravotně postižené hradí stát</a:t>
            </a:r>
          </a:p>
          <a:p>
            <a:r>
              <a:rPr lang="cs-CZ" altLang="en-US" dirty="0" smtClean="0"/>
              <a:t>Český telekomunikační úřad</a:t>
            </a:r>
          </a:p>
          <a:p>
            <a:pPr lvl="1"/>
            <a:r>
              <a:rPr lang="cs-CZ" altLang="en-US" dirty="0" smtClean="0"/>
              <a:t>Pravidelné analýzy trhů</a:t>
            </a:r>
          </a:p>
          <a:p>
            <a:pPr lvl="1"/>
            <a:r>
              <a:rPr lang="cs-CZ" altLang="en-US" dirty="0" smtClean="0"/>
              <a:t>Zasahování jen tam, kde nefunguje trh</a:t>
            </a:r>
          </a:p>
          <a:p>
            <a:pPr lvl="1"/>
            <a:r>
              <a:rPr lang="cs-CZ" altLang="en-US" dirty="0" smtClean="0"/>
              <a:t>Cílem vždy volné konkurenční prostředí</a:t>
            </a:r>
            <a:endParaRPr lang="cs-CZ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12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Pojetí eGovernmentu</a:t>
            </a:r>
            <a:endParaRPr lang="en-US" altLang="en-US" dirty="0"/>
          </a:p>
        </p:txBody>
      </p:sp>
      <p:sp>
        <p:nvSpPr>
          <p:cNvPr id="11267" name="Zástupný symbol pro obsah 1126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en-US" dirty="0" smtClean="0"/>
              <a:t>„představuje </a:t>
            </a:r>
            <a:r>
              <a:rPr lang="cs-CZ" altLang="en-US" b="1" dirty="0" smtClean="0"/>
              <a:t>transformaci vnitřních a vnějších vztahů </a:t>
            </a:r>
            <a:r>
              <a:rPr lang="cs-CZ" altLang="en-US" dirty="0" smtClean="0"/>
              <a:t>veřejné správy pomocí </a:t>
            </a:r>
            <a:r>
              <a:rPr lang="cs-CZ" altLang="en-US" b="1" dirty="0" smtClean="0"/>
              <a:t>informačních a komunikačních technologií </a:t>
            </a:r>
            <a:r>
              <a:rPr lang="cs-CZ" altLang="en-US" dirty="0" smtClean="0"/>
              <a:t>s </a:t>
            </a:r>
            <a:r>
              <a:rPr lang="cs-CZ" altLang="en-US" b="1" dirty="0" smtClean="0"/>
              <a:t>cílem</a:t>
            </a:r>
            <a:r>
              <a:rPr lang="cs-CZ" altLang="en-US" dirty="0" smtClean="0"/>
              <a:t> </a:t>
            </a:r>
            <a:r>
              <a:rPr lang="cs-CZ" altLang="en-US" b="1" dirty="0" smtClean="0"/>
              <a:t>optimalizovat interní procesy</a:t>
            </a:r>
            <a:r>
              <a:rPr lang="cs-CZ" altLang="en-US" dirty="0" smtClean="0"/>
              <a:t>. Jejím cílem je pak rychlejší, spolehlivější a levnější poskytování služeb veřejné správy nejširší veřejnosti a zajištění větší otevřenosti veřejné správy ve vztahu ke svým uživatelům.“ (Archiv stránek bývalého Ministerstva informatiky)</a:t>
            </a:r>
          </a:p>
          <a:p>
            <a:r>
              <a:rPr lang="cs-CZ" altLang="en-US" dirty="0" smtClean="0"/>
              <a:t>Definice OSN: "Trvalá povinnost veřejné správy zlepšovat vztah mezi občany a veřejným sektorem poskytováním levných a efektivních služeb, informací a znalostí.“ (Slámová, 2009)</a:t>
            </a:r>
          </a:p>
          <a:p>
            <a:r>
              <a:rPr lang="cs-CZ" altLang="en-US" dirty="0" smtClean="0"/>
              <a:t>Dobré mravy </a:t>
            </a:r>
            <a:r>
              <a:rPr lang="cs-CZ" altLang="en-US" dirty="0" err="1" smtClean="0"/>
              <a:t>eGovernmentu</a:t>
            </a:r>
            <a:r>
              <a:rPr lang="cs-CZ" altLang="en-US" dirty="0" smtClean="0"/>
              <a:t> (Slámová, 2009): Občan má právo:</a:t>
            </a:r>
          </a:p>
          <a:p>
            <a:pPr lvl="1"/>
            <a:r>
              <a:rPr lang="cs-CZ" altLang="en-US" dirty="0" smtClean="0"/>
              <a:t>zvolit si úřad, </a:t>
            </a:r>
          </a:p>
          <a:p>
            <a:pPr lvl="1"/>
            <a:r>
              <a:rPr lang="cs-CZ" altLang="en-US" dirty="0" smtClean="0"/>
              <a:t>zvolit si formu komunikace a </a:t>
            </a:r>
          </a:p>
          <a:p>
            <a:pPr lvl="1"/>
            <a:r>
              <a:rPr lang="cs-CZ" altLang="en-US" dirty="0" smtClean="0"/>
              <a:t>poskytovat své informace pouze jedenkrát</a:t>
            </a:r>
            <a:endParaRPr lang="cs-CZ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94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 je KIVS (dříve KI ISVS)?</a:t>
            </a:r>
            <a:endParaRPr lang="en-US" altLang="en-US" dirty="0"/>
          </a:p>
        </p:txBody>
      </p:sp>
      <p:sp>
        <p:nvSpPr>
          <p:cNvPr id="19459" name="Zástupný symbol pro obsah 1945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V 90. </a:t>
            </a:r>
            <a:r>
              <a:rPr lang="en-US" altLang="en-US" dirty="0" err="1" smtClean="0"/>
              <a:t>letech</a:t>
            </a:r>
            <a:r>
              <a:rPr lang="en-US" altLang="en-US" dirty="0" smtClean="0"/>
              <a:t> VS </a:t>
            </a:r>
            <a:r>
              <a:rPr lang="en-US" altLang="en-US" dirty="0" err="1" smtClean="0"/>
              <a:t>nezávisle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vlastní</a:t>
            </a:r>
            <a:r>
              <a:rPr lang="en-US" altLang="en-US" dirty="0" smtClean="0"/>
              <a:t> IS</a:t>
            </a:r>
          </a:p>
          <a:p>
            <a:r>
              <a:rPr lang="en-US" altLang="en-US" dirty="0" smtClean="0"/>
              <a:t>2001 </a:t>
            </a:r>
            <a:r>
              <a:rPr lang="en-US" altLang="en-US" dirty="0" err="1" smtClean="0"/>
              <a:t>Vláda</a:t>
            </a:r>
            <a:r>
              <a:rPr lang="en-US" altLang="en-US" dirty="0" smtClean="0"/>
              <a:t> + </a:t>
            </a:r>
            <a:r>
              <a:rPr lang="en-US" altLang="en-US" dirty="0" err="1" smtClean="0"/>
              <a:t>Český</a:t>
            </a:r>
            <a:r>
              <a:rPr lang="en-US" altLang="en-US" dirty="0" smtClean="0"/>
              <a:t> Telecom, </a:t>
            </a:r>
            <a:r>
              <a:rPr lang="en-US" altLang="en-US" dirty="0" err="1" smtClean="0"/>
              <a:t>a.s</a:t>
            </a:r>
            <a:r>
              <a:rPr lang="en-US" altLang="en-US" dirty="0" smtClean="0"/>
              <a:t>. (</a:t>
            </a:r>
            <a:r>
              <a:rPr lang="en-US" altLang="en-US" dirty="0" err="1" smtClean="0"/>
              <a:t>dnes</a:t>
            </a:r>
            <a:r>
              <a:rPr lang="en-US" altLang="en-US" dirty="0" smtClean="0"/>
              <a:t> O2) </a:t>
            </a:r>
            <a:r>
              <a:rPr lang="en-US" altLang="en-US" dirty="0" err="1" smtClean="0"/>
              <a:t>smlouva</a:t>
            </a:r>
            <a:r>
              <a:rPr lang="en-US" altLang="en-US" dirty="0" smtClean="0"/>
              <a:t> o </a:t>
            </a:r>
            <a:r>
              <a:rPr lang="en-US" altLang="en-US" dirty="0" err="1" smtClean="0"/>
              <a:t>poskytování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služeb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komunikační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infrastruktury</a:t>
            </a:r>
            <a:r>
              <a:rPr lang="en-US" altLang="en-US" dirty="0" smtClean="0"/>
              <a:t> ISVS - </a:t>
            </a:r>
            <a:r>
              <a:rPr lang="en-US" altLang="en-US" dirty="0" err="1" smtClean="0"/>
              <a:t>cílem</a:t>
            </a:r>
            <a:r>
              <a:rPr lang="en-US" altLang="en-US" dirty="0" smtClean="0"/>
              <a:t> do </a:t>
            </a:r>
            <a:r>
              <a:rPr lang="en-US" altLang="en-US" dirty="0" err="1" smtClean="0"/>
              <a:t>dvou</a:t>
            </a:r>
            <a:r>
              <a:rPr lang="en-US" altLang="en-US" dirty="0" smtClean="0"/>
              <a:t> let </a:t>
            </a:r>
            <a:r>
              <a:rPr lang="en-US" altLang="en-US" dirty="0" err="1" smtClean="0"/>
              <a:t>propojit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všechny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orgány</a:t>
            </a:r>
            <a:r>
              <a:rPr lang="en-US" altLang="en-US" dirty="0" smtClean="0"/>
              <a:t> VS a </a:t>
            </a:r>
            <a:r>
              <a:rPr lang="en-US" altLang="en-US" dirty="0" err="1" smtClean="0"/>
              <a:t>zajistit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bezpečnou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ekonomickou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komunikaci</a:t>
            </a:r>
            <a:endParaRPr lang="en-US" altLang="en-US" dirty="0" smtClean="0"/>
          </a:p>
          <a:p>
            <a:r>
              <a:rPr lang="en-US" altLang="en-US" dirty="0" smtClean="0"/>
              <a:t>SIS </a:t>
            </a:r>
            <a:r>
              <a:rPr lang="en-US" altLang="en-US" dirty="0" err="1" smtClean="0"/>
              <a:t>neprosazen</a:t>
            </a:r>
            <a:r>
              <a:rPr lang="en-US" altLang="en-US" dirty="0" smtClean="0"/>
              <a:t> =&gt; </a:t>
            </a:r>
            <a:r>
              <a:rPr lang="en-US" altLang="en-US" dirty="0" err="1" smtClean="0"/>
              <a:t>propojování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agend</a:t>
            </a:r>
            <a:endParaRPr lang="en-US" altLang="en-US" dirty="0" smtClean="0"/>
          </a:p>
          <a:p>
            <a:r>
              <a:rPr lang="en-US" altLang="en-US" dirty="0" err="1" smtClean="0"/>
              <a:t>Nadstavbou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referenční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sdílené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bezpečné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rozhraní</a:t>
            </a:r>
            <a:endParaRPr lang="en-US" altLang="en-US" dirty="0" smtClean="0"/>
          </a:p>
          <a:p>
            <a:r>
              <a:rPr lang="en-US" altLang="en-US" dirty="0" smtClean="0"/>
              <a:t>KIVS je „</a:t>
            </a:r>
            <a:r>
              <a:rPr lang="en-US" altLang="en-US" dirty="0" err="1" smtClean="0"/>
              <a:t>jednotný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systém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technické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síťové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aplikační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bezpečnostní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organizační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struktury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související</a:t>
            </a:r>
            <a:r>
              <a:rPr lang="en-US" altLang="en-US" dirty="0" smtClean="0"/>
              <a:t> s </a:t>
            </a:r>
            <a:r>
              <a:rPr lang="en-US" altLang="en-US" dirty="0" err="1" smtClean="0"/>
              <a:t>hlasovou</a:t>
            </a:r>
            <a:r>
              <a:rPr lang="en-US" altLang="en-US" dirty="0" smtClean="0"/>
              <a:t> i </a:t>
            </a:r>
            <a:r>
              <a:rPr lang="en-US" altLang="en-US" dirty="0" err="1" smtClean="0"/>
              <a:t>datovou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komunikací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všech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orgánů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veřejné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moci</a:t>
            </a:r>
            <a:r>
              <a:rPr lang="en-US" altLang="en-US" dirty="0" smtClean="0"/>
              <a:t>, ale i </a:t>
            </a:r>
            <a:r>
              <a:rPr lang="en-US" altLang="en-US" dirty="0" err="1" smtClean="0"/>
              <a:t>dalších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subjektů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mimo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ni</a:t>
            </a:r>
            <a:r>
              <a:rPr lang="en-US" altLang="en-US" dirty="0" smtClean="0"/>
              <a:t>“ (</a:t>
            </a:r>
            <a:r>
              <a:rPr lang="cs-CZ" altLang="en-US" dirty="0" smtClean="0"/>
              <a:t>E-</a:t>
            </a:r>
            <a:r>
              <a:rPr lang="cs-CZ" altLang="en-US" dirty="0" err="1" smtClean="0"/>
              <a:t>Government</a:t>
            </a:r>
            <a:r>
              <a:rPr lang="cs-CZ" altLang="en-US" dirty="0" smtClean="0"/>
              <a:t> - KIVS</a:t>
            </a:r>
            <a:r>
              <a:rPr lang="en-US" altLang="en-US" dirty="0" smtClean="0"/>
              <a:t>, 2007)</a:t>
            </a:r>
          </a:p>
          <a:p>
            <a:r>
              <a:rPr lang="en-US" altLang="en-US" dirty="0" err="1" smtClean="0"/>
              <a:t>Základ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eGovernmentu</a:t>
            </a:r>
            <a:r>
              <a:rPr lang="en-US" altLang="en-US" dirty="0" smtClean="0"/>
              <a:t> - </a:t>
            </a:r>
            <a:r>
              <a:rPr lang="en-US" altLang="en-US" dirty="0" err="1" smtClean="0"/>
              <a:t>jinak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nemožná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rychlá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efektivní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výměna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dat</a:t>
            </a:r>
            <a:endParaRPr lang="en-US" altLang="en-US" dirty="0" smtClean="0"/>
          </a:p>
          <a:p>
            <a:r>
              <a:rPr lang="en-US" altLang="en-US" dirty="0" err="1" smtClean="0"/>
              <a:t>Struktura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viz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dále</a:t>
            </a:r>
            <a:r>
              <a:rPr lang="en-US" altLang="en-US" dirty="0" smtClean="0"/>
              <a:t> u IS VS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204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ISVS</a:t>
            </a:r>
            <a:endParaRPr lang="en-US" altLang="en-US" dirty="0"/>
          </a:p>
        </p:txBody>
      </p:sp>
      <p:sp>
        <p:nvSpPr>
          <p:cNvPr id="20483" name="Zástupný symbol pro obsah 2048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Původní myšlenka před základními registry</a:t>
            </a:r>
          </a:p>
          <a:p>
            <a:r>
              <a:rPr lang="cs-CZ" altLang="en-US" dirty="0" smtClean="0"/>
              <a:t>ISVS obecné, nejasně vymezeno X základní registry = páteř ISVS, již jasný obsah i hlavní funkce</a:t>
            </a:r>
          </a:p>
          <a:p>
            <a:r>
              <a:rPr lang="cs-CZ" altLang="en-US" dirty="0" smtClean="0">
                <a:hlinkClick r:id="rId2"/>
              </a:rPr>
              <a:t>Stránky ISVS</a:t>
            </a:r>
            <a:endParaRPr lang="cs-CZ" altLang="en-US" dirty="0" smtClean="0"/>
          </a:p>
          <a:p>
            <a:r>
              <a:rPr lang="cs-CZ" altLang="en-US" dirty="0" smtClean="0"/>
              <a:t>Jeden z klíčových plánovaných (2006) registrů hospodářský zahrnující všechny související, např. živnostenský, obchodní, registr ekonomických subjektů ČSÚ a další menší</a:t>
            </a:r>
            <a:endParaRPr lang="cs-CZ" altLang="en-US" dirty="0" smtClean="0">
              <a:hlinkClick r:id="rId2"/>
            </a:endParaRPr>
          </a:p>
          <a:p>
            <a:r>
              <a:rPr lang="cs-CZ" altLang="en-US" dirty="0" smtClean="0"/>
              <a:t>Po výpadku opět stránky udržovány, ideu ISVS převzaly základní registry</a:t>
            </a:r>
            <a:endParaRPr lang="cs-CZ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2150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Zákon č. 365/2000 Sb., o ISVS</a:t>
            </a:r>
            <a:endParaRPr lang="en-US" altLang="en-US" dirty="0"/>
          </a:p>
        </p:txBody>
      </p:sp>
      <p:sp>
        <p:nvSpPr>
          <p:cNvPr id="21507" name="Zástupný symbol pro obsah 2150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err="1" smtClean="0"/>
              <a:t>Upravuje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služby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Portálu</a:t>
            </a:r>
            <a:r>
              <a:rPr lang="en-US" altLang="en-US" dirty="0" smtClean="0"/>
              <a:t> VS – </a:t>
            </a:r>
            <a:r>
              <a:rPr lang="en-US" altLang="en-US" dirty="0" err="1" smtClean="0"/>
              <a:t>nejen</a:t>
            </a:r>
            <a:r>
              <a:rPr lang="en-US" altLang="en-US" dirty="0" smtClean="0"/>
              <a:t> pro </a:t>
            </a:r>
            <a:r>
              <a:rPr lang="en-US" altLang="en-US" dirty="0" err="1" smtClean="0"/>
              <a:t>zpřístupňování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informací</a:t>
            </a:r>
            <a:r>
              <a:rPr lang="en-US" altLang="en-US" dirty="0" smtClean="0"/>
              <a:t>, ale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pro </a:t>
            </a:r>
            <a:r>
              <a:rPr lang="en-US" altLang="en-US" dirty="0" err="1" smtClean="0"/>
              <a:t>komunikaci</a:t>
            </a:r>
            <a:endParaRPr lang="en-US" altLang="en-US" dirty="0" smtClean="0"/>
          </a:p>
          <a:p>
            <a:r>
              <a:rPr lang="en-US" altLang="en-US" dirty="0" err="1" smtClean="0"/>
              <a:t>Důraz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vzájemné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propojení</a:t>
            </a:r>
            <a:r>
              <a:rPr lang="en-US" altLang="en-US" dirty="0" smtClean="0"/>
              <a:t> IS VS</a:t>
            </a:r>
            <a:r>
              <a:rPr lang="cs-CZ" altLang="en-US" dirty="0" smtClean="0"/>
              <a:t>, VS i samosprávy (tam omezení kapacitami)</a:t>
            </a:r>
            <a:endParaRPr lang="en-US" altLang="en-US" dirty="0" smtClean="0"/>
          </a:p>
          <a:p>
            <a:r>
              <a:rPr lang="en-US" altLang="en-US" dirty="0" err="1" smtClean="0"/>
              <a:t>Správci</a:t>
            </a:r>
            <a:r>
              <a:rPr lang="en-US" altLang="en-US" dirty="0" smtClean="0"/>
              <a:t> IS VS </a:t>
            </a:r>
            <a:r>
              <a:rPr lang="en-US" altLang="en-US" dirty="0" err="1" smtClean="0"/>
              <a:t>musí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předávat</a:t>
            </a:r>
            <a:r>
              <a:rPr lang="en-US" altLang="en-US" dirty="0" smtClean="0"/>
              <a:t> data do: IS o </a:t>
            </a:r>
            <a:r>
              <a:rPr lang="en-US" altLang="en-US" dirty="0" err="1" smtClean="0"/>
              <a:t>datových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prvcích</a:t>
            </a:r>
            <a:r>
              <a:rPr lang="en-US" altLang="en-US" dirty="0" smtClean="0"/>
              <a:t> a IS o ISVS</a:t>
            </a:r>
          </a:p>
          <a:p>
            <a:r>
              <a:rPr lang="en-US" altLang="en-US" dirty="0" err="1" smtClean="0"/>
              <a:t>Ověřování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výstupů</a:t>
            </a:r>
            <a:r>
              <a:rPr lang="en-US" altLang="en-US" dirty="0" smtClean="0"/>
              <a:t> z IS VS </a:t>
            </a:r>
            <a:r>
              <a:rPr lang="en-US" altLang="en-US" dirty="0" err="1" smtClean="0"/>
              <a:t>viz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CzechPOINT</a:t>
            </a:r>
            <a:endParaRPr lang="en-US" altLang="en-US" dirty="0" smtClean="0"/>
          </a:p>
          <a:p>
            <a:r>
              <a:rPr lang="en-US" altLang="en-US" dirty="0" smtClean="0"/>
              <a:t>Od 1. 1. 2008 </a:t>
            </a:r>
            <a:r>
              <a:rPr lang="en-US" altLang="en-US" dirty="0" err="1" smtClean="0"/>
              <a:t>weby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státní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správy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přátelské</a:t>
            </a:r>
            <a:r>
              <a:rPr lang="en-US" altLang="en-US" dirty="0" smtClean="0"/>
              <a:t> pro </a:t>
            </a:r>
            <a:r>
              <a:rPr lang="en-US" altLang="en-US" dirty="0" err="1" smtClean="0"/>
              <a:t>osoby</a:t>
            </a:r>
            <a:r>
              <a:rPr lang="en-US" altLang="en-US" dirty="0" smtClean="0"/>
              <a:t> se </a:t>
            </a:r>
            <a:r>
              <a:rPr lang="en-US" altLang="en-US" dirty="0" err="1" smtClean="0"/>
              <a:t>zdravotním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postižením</a:t>
            </a:r>
            <a:r>
              <a:rPr lang="en-US" altLang="en-US" dirty="0" smtClean="0"/>
              <a:t> (blind-friendly)</a:t>
            </a:r>
            <a:endParaRPr lang="cs-CZ" altLang="en-US" dirty="0" smtClean="0"/>
          </a:p>
          <a:p>
            <a:r>
              <a:rPr lang="cs-CZ" altLang="en-US" dirty="0" smtClean="0"/>
              <a:t>2008 schválena strategie pro vytvoření technologických center pod </a:t>
            </a:r>
            <a:r>
              <a:rPr lang="cs-CZ" altLang="en-US" dirty="0" err="1" smtClean="0"/>
              <a:t>eGon</a:t>
            </a:r>
            <a:r>
              <a:rPr lang="cs-CZ" altLang="en-US" dirty="0" smtClean="0"/>
              <a:t> centry na krajích a obcích s rozšířenou působností, koordinace a vzdělávání v </a:t>
            </a:r>
            <a:r>
              <a:rPr lang="cs-CZ" altLang="en-US" dirty="0" err="1" smtClean="0"/>
              <a:t>eGov</a:t>
            </a:r>
            <a:r>
              <a:rPr lang="cs-CZ" altLang="en-US" dirty="0" smtClean="0"/>
              <a:t> =&gt; Institut pro místní správu (</a:t>
            </a:r>
            <a:r>
              <a:rPr lang="cs-CZ" altLang="en-US" dirty="0" smtClean="0">
                <a:hlinkClick r:id="rId2"/>
              </a:rPr>
              <a:t>dnes Institut pro veřejnou správu Praha</a:t>
            </a:r>
            <a:r>
              <a:rPr lang="cs-CZ" altLang="en-US" dirty="0" smtClean="0"/>
              <a:t>)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1025"/>
          <p:cNvSpPr>
            <a:spLocks/>
          </p:cNvSpPr>
          <p:nvPr/>
        </p:nvSpPr>
        <p:spPr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10800000" scaled="1"/>
          </a:gradFill>
          <a:ln>
            <a:noFill/>
          </a:ln>
          <a:effectLst/>
        </p:spPr>
        <p:txBody>
          <a:bodyPr/>
          <a:lstStyle/>
          <a:p>
            <a:endParaRPr lang="en-US" altLang="en-US" dirty="0"/>
          </a:p>
        </p:txBody>
      </p:sp>
      <p:sp>
        <p:nvSpPr>
          <p:cNvPr id="1028" name="Nadpis 10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lvl="0"/>
            <a:r>
              <a:rPr lang="cs-CZ" dirty="0"/>
              <a:t>C</a:t>
            </a:r>
            <a:r>
              <a:rPr dirty="0" smtClean="0"/>
              <a:t>o </a:t>
            </a:r>
            <a:r>
              <a:rPr dirty="0"/>
              <a:t>z </a:t>
            </a:r>
            <a:r>
              <a:rPr dirty="0" err="1"/>
              <a:t>toho</a:t>
            </a:r>
            <a:r>
              <a:rPr dirty="0"/>
              <a:t> </a:t>
            </a:r>
            <a:r>
              <a:rPr dirty="0" err="1"/>
              <a:t>vylezlo</a:t>
            </a:r>
            <a:r>
              <a:rPr dirty="0" smtClean="0"/>
              <a:t>?</a:t>
            </a:r>
            <a:endParaRPr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0725" y="2017713"/>
            <a:ext cx="2627139" cy="4114800"/>
          </a:xfrm>
        </p:spPr>
        <p:txBody>
          <a:bodyPr/>
          <a:lstStyle/>
          <a:p>
            <a:r>
              <a:rPr lang="cs-CZ" dirty="0"/>
              <a:t>Kmenové projekty </a:t>
            </a:r>
            <a:r>
              <a:rPr lang="cs-CZ" dirty="0" err="1"/>
              <a:t>eGovernmentu</a:t>
            </a:r>
            <a:r>
              <a:rPr lang="cs-CZ" dirty="0"/>
              <a:t> a jejich vazby (Strategický rámec rozvoje </a:t>
            </a:r>
            <a:r>
              <a:rPr lang="cs-CZ" dirty="0" err="1"/>
              <a:t>eGovernmentu</a:t>
            </a:r>
            <a:r>
              <a:rPr lang="cs-CZ" dirty="0"/>
              <a:t> </a:t>
            </a:r>
            <a:r>
              <a:rPr lang="cs-CZ" dirty="0" smtClean="0"/>
              <a:t>2014+)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79613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8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2969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IS VS – primárně pro VS</a:t>
            </a:r>
            <a:endParaRPr lang="en-US" altLang="en-US" dirty="0"/>
          </a:p>
        </p:txBody>
      </p:sp>
      <p:sp>
        <p:nvSpPr>
          <p:cNvPr id="29699" name="Zástupný symbol pro obsah 2969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hlinkClick r:id="rId2"/>
              </a:rPr>
              <a:t>IS o </a:t>
            </a:r>
            <a:r>
              <a:rPr lang="en-US" altLang="en-US" dirty="0" err="1" smtClean="0">
                <a:hlinkClick r:id="rId2"/>
              </a:rPr>
              <a:t>datových</a:t>
            </a:r>
            <a:r>
              <a:rPr lang="en-US" altLang="en-US" dirty="0" smtClean="0">
                <a:hlinkClick r:id="rId2"/>
              </a:rPr>
              <a:t> </a:t>
            </a:r>
            <a:r>
              <a:rPr lang="en-US" altLang="en-US" dirty="0" err="1" smtClean="0">
                <a:hlinkClick r:id="rId2"/>
              </a:rPr>
              <a:t>prvcích</a:t>
            </a:r>
            <a:endParaRPr lang="en-US" altLang="en-US" dirty="0" smtClean="0">
              <a:hlinkClick r:id="rId2"/>
            </a:endParaRPr>
          </a:p>
          <a:p>
            <a:r>
              <a:rPr lang="en-US" altLang="en-US" dirty="0" smtClean="0">
                <a:hlinkClick r:id="rId3"/>
              </a:rPr>
              <a:t>IS o ISVS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bohatý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popisný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zdroj</a:t>
            </a:r>
            <a:endParaRPr lang="en-US" altLang="en-US" dirty="0" smtClean="0"/>
          </a:p>
          <a:p>
            <a:r>
              <a:rPr lang="en-US" altLang="en-US" dirty="0" smtClean="0">
                <a:hlinkClick r:id="rId4"/>
              </a:rPr>
              <a:t>E-</a:t>
            </a:r>
            <a:r>
              <a:rPr lang="en-US" altLang="en-US" dirty="0" err="1" smtClean="0">
                <a:hlinkClick r:id="rId4"/>
              </a:rPr>
              <a:t>pusa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Elektronický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portál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územních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samospráv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>
                <a:hlinkClick r:id="rId5"/>
              </a:rPr>
              <a:t>E-</a:t>
            </a:r>
            <a:r>
              <a:rPr lang="en-US" altLang="en-US" dirty="0" err="1" smtClean="0">
                <a:hlinkClick r:id="rId5"/>
              </a:rPr>
              <a:t>kraj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základní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informace</a:t>
            </a:r>
            <a:r>
              <a:rPr lang="en-US" altLang="en-US" dirty="0" smtClean="0"/>
              <a:t> o </a:t>
            </a:r>
            <a:r>
              <a:rPr lang="en-US" altLang="en-US" dirty="0" err="1" smtClean="0"/>
              <a:t>stavu</a:t>
            </a:r>
            <a:r>
              <a:rPr lang="en-US" altLang="en-US" dirty="0" smtClean="0"/>
              <a:t> ICT </a:t>
            </a:r>
            <a:r>
              <a:rPr lang="en-US" altLang="en-US" dirty="0" err="1" smtClean="0"/>
              <a:t>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úřadech</a:t>
            </a:r>
            <a:r>
              <a:rPr lang="en-US" altLang="en-US" dirty="0" smtClean="0"/>
              <a:t>, hl. pro </a:t>
            </a:r>
            <a:r>
              <a:rPr lang="en-US" altLang="en-US" dirty="0" err="1" smtClean="0"/>
              <a:t>krajské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místní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samosprávy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autorizovaná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část</a:t>
            </a:r>
            <a:r>
              <a:rPr lang="en-US" altLang="en-US" dirty="0" smtClean="0"/>
              <a:t>), pro </a:t>
            </a:r>
            <a:r>
              <a:rPr lang="en-US" altLang="en-US" dirty="0" err="1" smtClean="0"/>
              <a:t>veřejnost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katalog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veřejných</a:t>
            </a:r>
            <a:r>
              <a:rPr lang="en-US" altLang="en-US" dirty="0" smtClean="0"/>
              <a:t> e-</a:t>
            </a:r>
            <a:r>
              <a:rPr lang="en-US" altLang="en-US" dirty="0" err="1" smtClean="0"/>
              <a:t>služeb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úřadů</a:t>
            </a:r>
            <a:r>
              <a:rPr lang="en-US" altLang="en-US" dirty="0" smtClean="0"/>
              <a:t> a </a:t>
            </a:r>
            <a:r>
              <a:rPr lang="en-US" altLang="en-US" dirty="0" err="1" smtClean="0"/>
              <a:t>jimi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zřizovaných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organizací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57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276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IS VS pro všechny</a:t>
            </a:r>
            <a:endParaRPr lang="en-US" altLang="en-US" dirty="0"/>
          </a:p>
        </p:txBody>
      </p:sp>
      <p:sp>
        <p:nvSpPr>
          <p:cNvPr id="27651" name="Zástupný symbol pro obsah 2765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err="1" smtClean="0">
                <a:hlinkClick r:id="rId2" action="ppaction://hlinkfile"/>
              </a:rPr>
              <a:t>Portál</a:t>
            </a:r>
            <a:r>
              <a:rPr lang="en-US" altLang="en-US" dirty="0" smtClean="0">
                <a:hlinkClick r:id="rId2" action="ppaction://hlinkfile"/>
              </a:rPr>
              <a:t> VS ČR</a:t>
            </a:r>
          </a:p>
          <a:p>
            <a:r>
              <a:rPr lang="cs-CZ" altLang="en-US" dirty="0" smtClean="0">
                <a:hlinkClick r:id="rId3"/>
              </a:rPr>
              <a:t>Smart </a:t>
            </a:r>
            <a:r>
              <a:rPr lang="cs-CZ" altLang="en-US" dirty="0" err="1" smtClean="0">
                <a:hlinkClick r:id="rId3"/>
              </a:rPr>
              <a:t>Administration</a:t>
            </a:r>
            <a:endParaRPr lang="en-US" altLang="en-US" dirty="0" smtClean="0">
              <a:hlinkClick r:id="rId4"/>
            </a:endParaRPr>
          </a:p>
          <a:p>
            <a:r>
              <a:rPr lang="en-US" altLang="en-US" dirty="0" smtClean="0">
                <a:hlinkClick r:id="rId5"/>
              </a:rPr>
              <a:t>Czech POINT</a:t>
            </a:r>
          </a:p>
          <a:p>
            <a:r>
              <a:rPr lang="en-US" altLang="en-US" dirty="0" smtClean="0">
                <a:hlinkClick r:id="rId6"/>
              </a:rPr>
              <a:t>ARES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subjekty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osoby</a:t>
            </a:r>
            <a:r>
              <a:rPr lang="en-US" altLang="en-US" dirty="0" smtClean="0"/>
              <a:t>; </a:t>
            </a:r>
            <a:r>
              <a:rPr lang="en-US" altLang="en-US" dirty="0" err="1" smtClean="0"/>
              <a:t>Něco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chybí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nebo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přebývá</a:t>
            </a:r>
            <a:r>
              <a:rPr lang="en-US" altLang="en-US" dirty="0" smtClean="0"/>
              <a:t>?</a:t>
            </a:r>
          </a:p>
          <a:p>
            <a:r>
              <a:rPr lang="en-US" altLang="en-US" dirty="0" err="1" smtClean="0">
                <a:hlinkClick r:id="rId7"/>
              </a:rPr>
              <a:t>Český</a:t>
            </a:r>
            <a:r>
              <a:rPr lang="en-US" altLang="en-US" dirty="0" smtClean="0">
                <a:hlinkClick r:id="rId7"/>
              </a:rPr>
              <a:t> </a:t>
            </a:r>
            <a:r>
              <a:rPr lang="en-US" altLang="en-US" dirty="0" err="1" smtClean="0">
                <a:hlinkClick r:id="rId7"/>
              </a:rPr>
              <a:t>statistický</a:t>
            </a:r>
            <a:r>
              <a:rPr lang="en-US" altLang="en-US" dirty="0" smtClean="0">
                <a:hlinkClick r:id="rId7"/>
              </a:rPr>
              <a:t> </a:t>
            </a:r>
            <a:r>
              <a:rPr lang="en-US" altLang="en-US" dirty="0" err="1" smtClean="0">
                <a:hlinkClick r:id="rId7"/>
              </a:rPr>
              <a:t>úřad</a:t>
            </a:r>
            <a:endParaRPr lang="cs-CZ" altLang="en-US" dirty="0" smtClean="0">
              <a:hlinkClick r:id="rId7"/>
            </a:endParaRPr>
          </a:p>
          <a:p>
            <a:r>
              <a:rPr lang="en-US" altLang="en-US" dirty="0" err="1" smtClean="0">
                <a:hlinkClick r:id="rId8"/>
              </a:rPr>
              <a:t>Český</a:t>
            </a:r>
            <a:r>
              <a:rPr lang="en-US" altLang="en-US" dirty="0" smtClean="0">
                <a:hlinkClick r:id="rId8"/>
              </a:rPr>
              <a:t> </a:t>
            </a:r>
            <a:r>
              <a:rPr lang="en-US" altLang="en-US" dirty="0" err="1" smtClean="0">
                <a:hlinkClick r:id="rId8"/>
              </a:rPr>
              <a:t>úřad</a:t>
            </a:r>
            <a:r>
              <a:rPr lang="en-US" altLang="en-US" dirty="0" smtClean="0">
                <a:hlinkClick r:id="rId8"/>
              </a:rPr>
              <a:t> </a:t>
            </a:r>
            <a:r>
              <a:rPr lang="en-US" altLang="en-US" dirty="0" err="1" smtClean="0">
                <a:hlinkClick r:id="rId8"/>
              </a:rPr>
              <a:t>zeměměřičský</a:t>
            </a:r>
            <a:r>
              <a:rPr lang="en-US" altLang="en-US" dirty="0" smtClean="0">
                <a:hlinkClick r:id="rId8"/>
              </a:rPr>
              <a:t> a </a:t>
            </a:r>
            <a:r>
              <a:rPr lang="en-US" altLang="en-US" dirty="0" err="1" smtClean="0">
                <a:hlinkClick r:id="rId8"/>
              </a:rPr>
              <a:t>katastrální</a:t>
            </a:r>
            <a:endParaRPr lang="en-US" altLang="en-US" dirty="0" smtClean="0">
              <a:hlinkClick r:id="rId8"/>
            </a:endParaRPr>
          </a:p>
          <a:p>
            <a:r>
              <a:rPr lang="en-US" altLang="en-US" dirty="0" err="1" smtClean="0">
                <a:hlinkClick r:id="rId9"/>
              </a:rPr>
              <a:t>Statistiky</a:t>
            </a:r>
            <a:r>
              <a:rPr lang="en-US" altLang="en-US" dirty="0" smtClean="0">
                <a:hlinkClick r:id="rId9"/>
              </a:rPr>
              <a:t> </a:t>
            </a:r>
            <a:r>
              <a:rPr lang="en-US" altLang="en-US" dirty="0" err="1" smtClean="0">
                <a:hlinkClick r:id="rId9"/>
              </a:rPr>
              <a:t>Ministerstva</a:t>
            </a:r>
            <a:r>
              <a:rPr lang="en-US" altLang="en-US" dirty="0" smtClean="0">
                <a:hlinkClick r:id="rId9"/>
              </a:rPr>
              <a:t> </a:t>
            </a:r>
            <a:r>
              <a:rPr lang="en-US" altLang="en-US" dirty="0" err="1" smtClean="0">
                <a:hlinkClick r:id="rId9"/>
              </a:rPr>
              <a:t>vnitra</a:t>
            </a:r>
            <a:r>
              <a:rPr lang="en-US" altLang="en-US" dirty="0" smtClean="0">
                <a:hlinkClick r:id="rId9"/>
              </a:rPr>
              <a:t> ČR</a:t>
            </a:r>
            <a:r>
              <a:rPr lang="en-US" altLang="en-US" dirty="0" smtClean="0"/>
              <a:t> =&gt; co se s </a:t>
            </a:r>
            <a:r>
              <a:rPr lang="en-US" altLang="en-US" dirty="0" err="1" smtClean="0"/>
              <a:t>tím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dělat</a:t>
            </a:r>
            <a:r>
              <a:rPr lang="en-US" altLang="en-US" dirty="0" smtClean="0"/>
              <a:t>? </a:t>
            </a:r>
            <a:r>
              <a:rPr lang="en-US" altLang="en-US" dirty="0" err="1" smtClean="0"/>
              <a:t>Např</a:t>
            </a:r>
            <a:r>
              <a:rPr lang="en-US" altLang="en-US" dirty="0" smtClean="0"/>
              <a:t>. </a:t>
            </a:r>
            <a:r>
              <a:rPr lang="en-US" altLang="en-US" dirty="0" err="1" smtClean="0">
                <a:hlinkClick r:id="rId10" action="ppaction://hlinkfile"/>
              </a:rPr>
              <a:t>Kde</a:t>
            </a:r>
            <a:r>
              <a:rPr lang="en-US" altLang="en-US" dirty="0" smtClean="0">
                <a:hlinkClick r:id="rId10" action="ppaction://hlinkfile"/>
              </a:rPr>
              <a:t> </a:t>
            </a:r>
            <a:r>
              <a:rPr lang="en-US" altLang="en-US" dirty="0" err="1" smtClean="0">
                <a:hlinkClick r:id="rId10" action="ppaction://hlinkfile"/>
              </a:rPr>
              <a:t>jsme</a:t>
            </a:r>
            <a:endParaRPr lang="en-US" altLang="en-US" dirty="0" smtClean="0">
              <a:hlinkClick r:id="rId10" action="ppaction://hlinkfile"/>
            </a:endParaRPr>
          </a:p>
          <a:p>
            <a:r>
              <a:rPr lang="en-US" altLang="en-US" dirty="0" err="1" smtClean="0">
                <a:hlinkClick r:id="rId11"/>
              </a:rPr>
              <a:t>Registr</a:t>
            </a:r>
            <a:r>
              <a:rPr lang="en-US" altLang="en-US" dirty="0" smtClean="0">
                <a:hlinkClick r:id="rId11"/>
              </a:rPr>
              <a:t> a </a:t>
            </a:r>
            <a:r>
              <a:rPr lang="en-US" altLang="en-US" dirty="0" err="1" smtClean="0">
                <a:hlinkClick r:id="rId11"/>
              </a:rPr>
              <a:t>adresář</a:t>
            </a:r>
            <a:r>
              <a:rPr lang="en-US" altLang="en-US" dirty="0" smtClean="0">
                <a:hlinkClick r:id="rId11"/>
              </a:rPr>
              <a:t> </a:t>
            </a:r>
            <a:r>
              <a:rPr lang="en-US" altLang="en-US" dirty="0" err="1" smtClean="0">
                <a:hlinkClick r:id="rId11"/>
              </a:rPr>
              <a:t>knihoven</a:t>
            </a:r>
            <a:r>
              <a:rPr lang="en-US" altLang="en-US" dirty="0" smtClean="0"/>
              <a:t> MK</a:t>
            </a:r>
          </a:p>
          <a:p>
            <a:r>
              <a:rPr lang="en-US" altLang="en-US" dirty="0" err="1" smtClean="0">
                <a:hlinkClick r:id="rId12"/>
              </a:rPr>
              <a:t>Seznam</a:t>
            </a:r>
            <a:r>
              <a:rPr lang="en-US" altLang="en-US" dirty="0" smtClean="0">
                <a:hlinkClick r:id="rId12"/>
              </a:rPr>
              <a:t> </a:t>
            </a:r>
            <a:r>
              <a:rPr lang="en-US" altLang="en-US" dirty="0" err="1" smtClean="0">
                <a:hlinkClick r:id="rId12"/>
              </a:rPr>
              <a:t>držitelů</a:t>
            </a:r>
            <a:r>
              <a:rPr lang="en-US" altLang="en-US" dirty="0" smtClean="0">
                <a:hlinkClick r:id="rId12"/>
              </a:rPr>
              <a:t> </a:t>
            </a:r>
            <a:r>
              <a:rPr lang="en-US" altLang="en-US" dirty="0" err="1" smtClean="0">
                <a:hlinkClick r:id="rId12"/>
              </a:rPr>
              <a:t>datových</a:t>
            </a:r>
            <a:r>
              <a:rPr lang="en-US" altLang="en-US" dirty="0" smtClean="0">
                <a:hlinkClick r:id="rId12"/>
              </a:rPr>
              <a:t> </a:t>
            </a:r>
            <a:r>
              <a:rPr lang="en-US" altLang="en-US" dirty="0" err="1" smtClean="0">
                <a:hlinkClick r:id="rId12"/>
              </a:rPr>
              <a:t>schránek</a:t>
            </a:r>
            <a:endParaRPr lang="en-US" altLang="en-US" dirty="0" smtClean="0">
              <a:hlinkClick r:id="rId12"/>
            </a:endParaRPr>
          </a:p>
          <a:p>
            <a:r>
              <a:rPr lang="en-US" altLang="en-US" dirty="0" err="1" smtClean="0">
                <a:hlinkClick r:id="rId13"/>
              </a:rPr>
              <a:t>Adresy</a:t>
            </a:r>
            <a:r>
              <a:rPr lang="en-US" altLang="en-US" dirty="0" smtClean="0">
                <a:hlinkClick r:id="rId13"/>
              </a:rPr>
              <a:t> </a:t>
            </a:r>
            <a:r>
              <a:rPr lang="en-US" altLang="en-US" dirty="0" err="1" smtClean="0">
                <a:hlinkClick r:id="rId13"/>
              </a:rPr>
              <a:t>podle</a:t>
            </a:r>
            <a:r>
              <a:rPr lang="en-US" altLang="en-US" dirty="0" smtClean="0">
                <a:hlinkClick r:id="rId13"/>
              </a:rPr>
              <a:t> </a:t>
            </a:r>
            <a:r>
              <a:rPr lang="en-US" altLang="en-US" dirty="0" err="1" smtClean="0">
                <a:hlinkClick r:id="rId13"/>
              </a:rPr>
              <a:t>části</a:t>
            </a:r>
            <a:r>
              <a:rPr lang="en-US" altLang="en-US" dirty="0" smtClean="0">
                <a:hlinkClick r:id="rId13"/>
              </a:rPr>
              <a:t> ČR</a:t>
            </a:r>
            <a:endParaRPr lang="en-US" altLang="en-US" dirty="0"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201408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286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IS VS – pro instituce nejen VS a občany</a:t>
            </a:r>
            <a:endParaRPr lang="en-US" altLang="en-US" dirty="0"/>
          </a:p>
        </p:txBody>
      </p:sp>
      <p:sp>
        <p:nvSpPr>
          <p:cNvPr id="28675" name="Zástupný symbol pro obsah 2867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>
                <a:hlinkClick r:id="rId2"/>
              </a:rPr>
              <a:t>Datové</a:t>
            </a:r>
            <a:r>
              <a:rPr lang="en-US" altLang="en-US" dirty="0" smtClean="0">
                <a:hlinkClick r:id="rId2"/>
              </a:rPr>
              <a:t> </a:t>
            </a:r>
            <a:r>
              <a:rPr lang="en-US" altLang="en-US" dirty="0" err="1" smtClean="0">
                <a:hlinkClick r:id="rId2"/>
              </a:rPr>
              <a:t>schránky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jindy</a:t>
            </a:r>
            <a:r>
              <a:rPr lang="en-US" altLang="en-US" dirty="0" smtClean="0"/>
              <a:t>; </a:t>
            </a:r>
            <a:r>
              <a:rPr lang="en-US" altLang="en-US" dirty="0" err="1" smtClean="0"/>
              <a:t>Jak</a:t>
            </a:r>
            <a:r>
              <a:rPr lang="en-US" altLang="en-US" dirty="0" smtClean="0"/>
              <a:t> se </a:t>
            </a:r>
            <a:r>
              <a:rPr lang="en-US" altLang="en-US" dirty="0" err="1" smtClean="0"/>
              <a:t>líbí</a:t>
            </a:r>
            <a:r>
              <a:rPr lang="en-US" altLang="en-US" dirty="0" smtClean="0"/>
              <a:t>? A co „</a:t>
            </a:r>
            <a:r>
              <a:rPr lang="en-US" altLang="en-US" dirty="0" err="1" smtClean="0">
                <a:hlinkClick r:id="rId3"/>
              </a:rPr>
              <a:t>webová</a:t>
            </a:r>
            <a:r>
              <a:rPr lang="en-US" altLang="en-US" dirty="0" smtClean="0">
                <a:hlinkClick r:id="rId3"/>
              </a:rPr>
              <a:t> </a:t>
            </a:r>
            <a:r>
              <a:rPr lang="en-US" altLang="en-US" dirty="0" err="1" smtClean="0">
                <a:hlinkClick r:id="rId3"/>
              </a:rPr>
              <a:t>aplikace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která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umožňuje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interaktivním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způsobem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seznámení</a:t>
            </a:r>
            <a:r>
              <a:rPr lang="en-US" altLang="en-US" dirty="0" smtClean="0"/>
              <a:t> s </a:t>
            </a:r>
            <a:r>
              <a:rPr lang="en-US" altLang="en-US" dirty="0" err="1" smtClean="0"/>
              <a:t>funkcemi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uživatelským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rozhraním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webového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portálu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datových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schránek</a:t>
            </a:r>
            <a:r>
              <a:rPr lang="en-US" altLang="en-US" dirty="0" smtClean="0"/>
              <a:t>“?</a:t>
            </a:r>
          </a:p>
          <a:p>
            <a:pPr algn="just"/>
            <a:r>
              <a:rPr lang="en-US" altLang="en-US" dirty="0" err="1" smtClean="0">
                <a:hlinkClick r:id="rId4"/>
              </a:rPr>
              <a:t>Knihovna</a:t>
            </a:r>
            <a:r>
              <a:rPr lang="en-US" altLang="en-US" dirty="0" smtClean="0">
                <a:hlinkClick r:id="rId4"/>
              </a:rPr>
              <a:t> </a:t>
            </a:r>
            <a:r>
              <a:rPr lang="en-US" altLang="en-US" dirty="0" err="1" smtClean="0">
                <a:hlinkClick r:id="rId4"/>
              </a:rPr>
              <a:t>připravované</a:t>
            </a:r>
            <a:r>
              <a:rPr lang="en-US" altLang="en-US" dirty="0" smtClean="0">
                <a:hlinkClick r:id="rId4"/>
              </a:rPr>
              <a:t> </a:t>
            </a:r>
            <a:r>
              <a:rPr lang="en-US" altLang="en-US" dirty="0" err="1" smtClean="0">
                <a:hlinkClick r:id="rId4"/>
              </a:rPr>
              <a:t>legislativy</a:t>
            </a:r>
            <a:endParaRPr lang="en-US" altLang="en-US" dirty="0" smtClean="0">
              <a:hlinkClick r:id="rId4"/>
            </a:endParaRPr>
          </a:p>
          <a:p>
            <a:r>
              <a:rPr lang="en-US" altLang="en-US" dirty="0" err="1" smtClean="0"/>
              <a:t>Poslanecká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sněmovna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dokumenty</a:t>
            </a:r>
            <a:r>
              <a:rPr lang="en-US" altLang="en-US" dirty="0" smtClean="0"/>
              <a:t> – </a:t>
            </a:r>
            <a:r>
              <a:rPr lang="en-US" altLang="en-US" dirty="0" err="1" smtClean="0">
                <a:hlinkClick r:id="rId5"/>
              </a:rPr>
              <a:t>sněmovní</a:t>
            </a:r>
            <a:r>
              <a:rPr lang="en-US" altLang="en-US" dirty="0" smtClean="0">
                <a:hlinkClick r:id="rId5"/>
              </a:rPr>
              <a:t> </a:t>
            </a:r>
            <a:r>
              <a:rPr lang="en-US" altLang="en-US" dirty="0" err="1" smtClean="0">
                <a:hlinkClick r:id="rId5"/>
              </a:rPr>
              <a:t>tisky</a:t>
            </a:r>
            <a:endParaRPr lang="en-US" altLang="en-US" dirty="0" smtClean="0">
              <a:hlinkClick r:id="rId5"/>
            </a:endParaRPr>
          </a:p>
          <a:p>
            <a:r>
              <a:rPr lang="en-US" altLang="en-US" dirty="0" err="1" smtClean="0">
                <a:hlinkClick r:id="rId6"/>
              </a:rPr>
              <a:t>Centrální</a:t>
            </a:r>
            <a:r>
              <a:rPr lang="en-US" altLang="en-US" dirty="0" smtClean="0">
                <a:hlinkClick r:id="rId6"/>
              </a:rPr>
              <a:t> evidence </a:t>
            </a:r>
            <a:r>
              <a:rPr lang="en-US" altLang="en-US" dirty="0" err="1" smtClean="0">
                <a:hlinkClick r:id="rId6"/>
              </a:rPr>
              <a:t>dotací</a:t>
            </a:r>
            <a:r>
              <a:rPr lang="en-US" altLang="en-US" dirty="0" smtClean="0">
                <a:hlinkClick r:id="rId6"/>
              </a:rPr>
              <a:t> </a:t>
            </a:r>
            <a:r>
              <a:rPr lang="en-US" altLang="en-US" dirty="0" err="1" smtClean="0">
                <a:hlinkClick r:id="rId6"/>
              </a:rPr>
              <a:t>ze</a:t>
            </a:r>
            <a:r>
              <a:rPr lang="en-US" altLang="en-US" dirty="0" smtClean="0">
                <a:hlinkClick r:id="rId6"/>
              </a:rPr>
              <a:t> </a:t>
            </a:r>
            <a:r>
              <a:rPr lang="en-US" altLang="en-US" dirty="0" err="1" smtClean="0">
                <a:hlinkClick r:id="rId6"/>
              </a:rPr>
              <a:t>státního</a:t>
            </a:r>
            <a:r>
              <a:rPr lang="en-US" altLang="en-US" dirty="0" smtClean="0">
                <a:hlinkClick r:id="rId6"/>
              </a:rPr>
              <a:t> </a:t>
            </a:r>
            <a:r>
              <a:rPr lang="en-US" altLang="en-US" dirty="0" err="1" smtClean="0">
                <a:hlinkClick r:id="rId6"/>
              </a:rPr>
              <a:t>rozpočtu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některé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záznamy</a:t>
            </a:r>
            <a:r>
              <a:rPr lang="en-US" altLang="en-US" dirty="0" smtClean="0"/>
              <a:t> dost </a:t>
            </a:r>
            <a:r>
              <a:rPr lang="en-US" altLang="en-US" dirty="0" err="1" smtClean="0"/>
              <a:t>neúplné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94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317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Otázky</a:t>
            </a:r>
            <a:endParaRPr lang="en-US" altLang="en-US" dirty="0"/>
          </a:p>
        </p:txBody>
      </p:sp>
      <p:sp>
        <p:nvSpPr>
          <p:cNvPr id="31747" name="Zástupný symbol pro obsah 3174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Co je </a:t>
            </a:r>
            <a:r>
              <a:rPr lang="en-US" altLang="en-US" dirty="0" err="1" smtClean="0"/>
              <a:t>eGovernment</a:t>
            </a:r>
            <a:r>
              <a:rPr lang="en-US" altLang="en-US" dirty="0" smtClean="0"/>
              <a:t>?</a:t>
            </a:r>
          </a:p>
          <a:p>
            <a:r>
              <a:rPr lang="en-US" altLang="en-US" dirty="0" err="1" smtClean="0"/>
              <a:t>Vztahy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kterých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subjektů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eGovernment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zasahuje</a:t>
            </a:r>
            <a:r>
              <a:rPr lang="en-US" altLang="en-US" dirty="0" smtClean="0"/>
              <a:t>?</a:t>
            </a:r>
          </a:p>
          <a:p>
            <a:r>
              <a:rPr lang="en-US" altLang="en-US" dirty="0" err="1" smtClean="0"/>
              <a:t>Jaké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znáte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služby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eGovernmetu</a:t>
            </a:r>
            <a:r>
              <a:rPr lang="en-US" altLang="en-US" dirty="0" smtClean="0"/>
              <a:t>? </a:t>
            </a:r>
            <a:r>
              <a:rPr lang="en-US" altLang="en-US" dirty="0" err="1" smtClean="0"/>
              <a:t>Jaké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jste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vyzkoušeli</a:t>
            </a:r>
            <a:r>
              <a:rPr lang="en-US" altLang="en-US" dirty="0" smtClean="0"/>
              <a:t>?</a:t>
            </a:r>
          </a:p>
          <a:p>
            <a:r>
              <a:rPr lang="en-US" altLang="en-US" dirty="0" smtClean="0"/>
              <a:t>Co </a:t>
            </a:r>
            <a:r>
              <a:rPr lang="en-US" altLang="en-US" dirty="0" err="1" smtClean="0"/>
              <a:t>jsou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symboly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eGovernmentu</a:t>
            </a:r>
            <a:r>
              <a:rPr lang="en-US" altLang="en-US" dirty="0" smtClean="0"/>
              <a:t>?</a:t>
            </a:r>
          </a:p>
          <a:p>
            <a:r>
              <a:rPr lang="en-US" altLang="en-US" dirty="0" smtClean="0"/>
              <a:t>Co </a:t>
            </a:r>
            <a:r>
              <a:rPr lang="en-US" altLang="en-US" dirty="0" err="1" smtClean="0"/>
              <a:t>řeší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zákon</a:t>
            </a:r>
            <a:r>
              <a:rPr lang="en-US" altLang="en-US" dirty="0" smtClean="0"/>
              <a:t> o e-</a:t>
            </a:r>
            <a:r>
              <a:rPr lang="en-US" altLang="en-US" dirty="0" err="1" smtClean="0"/>
              <a:t>komunikacích</a:t>
            </a:r>
            <a:r>
              <a:rPr lang="en-US" altLang="en-US" dirty="0" smtClean="0"/>
              <a:t>?</a:t>
            </a:r>
          </a:p>
          <a:p>
            <a:r>
              <a:rPr lang="en-US" altLang="en-US" dirty="0" smtClean="0"/>
              <a:t>K </a:t>
            </a:r>
            <a:r>
              <a:rPr lang="en-US" altLang="en-US" dirty="0" err="1" smtClean="0"/>
              <a:t>čemu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slouží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Portál</a:t>
            </a:r>
            <a:r>
              <a:rPr lang="en-US" altLang="en-US" dirty="0" smtClean="0"/>
              <a:t> VS?</a:t>
            </a:r>
          </a:p>
          <a:p>
            <a:r>
              <a:rPr lang="en-US" altLang="en-US" dirty="0" err="1" smtClean="0"/>
              <a:t>Najdu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kde</a:t>
            </a:r>
            <a:r>
              <a:rPr lang="en-US" altLang="en-US" dirty="0" smtClean="0"/>
              <a:t> je </a:t>
            </a:r>
            <a:r>
              <a:rPr lang="en-US" altLang="en-US" dirty="0" err="1" smtClean="0"/>
              <a:t>nejbližší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CzechPOINT</a:t>
            </a:r>
            <a:r>
              <a:rPr lang="en-US" altLang="en-US" dirty="0" smtClean="0"/>
              <a:t>? </a:t>
            </a:r>
            <a:r>
              <a:rPr lang="en-US" altLang="en-US" dirty="0" err="1" smtClean="0"/>
              <a:t>Jak</a:t>
            </a:r>
            <a:r>
              <a:rPr lang="en-US" altLang="en-US" dirty="0" smtClean="0"/>
              <a:t>?</a:t>
            </a:r>
          </a:p>
          <a:p>
            <a:r>
              <a:rPr lang="en-US" altLang="en-US" dirty="0" err="1" smtClean="0"/>
              <a:t>Když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chci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zjistit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bližší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informace</a:t>
            </a:r>
            <a:r>
              <a:rPr lang="en-US" altLang="en-US" dirty="0" smtClean="0"/>
              <a:t> o </a:t>
            </a:r>
            <a:r>
              <a:rPr lang="en-US" altLang="en-US" dirty="0" err="1" smtClean="0"/>
              <a:t>ekonomickém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subjektu</a:t>
            </a:r>
            <a:r>
              <a:rPr lang="en-US" altLang="en-US" dirty="0" smtClean="0"/>
              <a:t>, se </a:t>
            </a:r>
            <a:r>
              <a:rPr lang="en-US" altLang="en-US" dirty="0" err="1" smtClean="0"/>
              <a:t>kterým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chci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navázat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spolupráci</a:t>
            </a:r>
            <a:r>
              <a:rPr lang="en-US" altLang="en-US" dirty="0" smtClean="0"/>
              <a:t>, co </a:t>
            </a:r>
            <a:r>
              <a:rPr lang="en-US" altLang="en-US" dirty="0" err="1" smtClean="0"/>
              <a:t>použiji</a:t>
            </a:r>
            <a:r>
              <a:rPr lang="en-US" altLang="en-US" dirty="0" smtClean="0"/>
              <a:t>?</a:t>
            </a:r>
          </a:p>
          <a:p>
            <a:r>
              <a:rPr lang="en-US" altLang="en-US" dirty="0" err="1" smtClean="0"/>
              <a:t>Zjistím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majitele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konkrétního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bytu</a:t>
            </a:r>
            <a:r>
              <a:rPr lang="en-US" altLang="en-US" dirty="0" smtClean="0"/>
              <a:t>? </a:t>
            </a:r>
            <a:r>
              <a:rPr lang="en-US" altLang="en-US" dirty="0" err="1" smtClean="0"/>
              <a:t>Jak</a:t>
            </a:r>
            <a:r>
              <a:rPr lang="en-US" altLang="en-US" dirty="0" smtClean="0"/>
              <a:t>?</a:t>
            </a:r>
          </a:p>
          <a:p>
            <a:r>
              <a:rPr lang="en-US" altLang="en-US" dirty="0" err="1" smtClean="0"/>
              <a:t>Zjistím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jak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má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vypadat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změna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autorského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zákona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jak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daleko</a:t>
            </a:r>
            <a:r>
              <a:rPr lang="en-US" altLang="en-US" dirty="0" smtClean="0"/>
              <a:t> je </a:t>
            </a:r>
            <a:r>
              <a:rPr lang="en-US" altLang="en-US" dirty="0" err="1" smtClean="0"/>
              <a:t>proces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jejího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schvalování</a:t>
            </a:r>
            <a:r>
              <a:rPr lang="en-US" altLang="en-US" dirty="0" smtClean="0"/>
              <a:t>? </a:t>
            </a:r>
            <a:r>
              <a:rPr lang="en-US" altLang="en-US" dirty="0" err="1" smtClean="0"/>
              <a:t>Kde</a:t>
            </a:r>
            <a:r>
              <a:rPr lang="en-US" altLang="en-US" dirty="0" smtClean="0"/>
              <a:t>?</a:t>
            </a:r>
          </a:p>
          <a:p>
            <a:r>
              <a:rPr lang="en-US" altLang="en-US" dirty="0" err="1" smtClean="0"/>
              <a:t>Kde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zjistím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jako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služby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mohu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chtít</a:t>
            </a:r>
            <a:r>
              <a:rPr lang="en-US" altLang="en-US" dirty="0" smtClean="0"/>
              <a:t> od </a:t>
            </a:r>
            <a:r>
              <a:rPr lang="en-US" altLang="en-US" dirty="0" err="1" smtClean="0"/>
              <a:t>okolních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obecním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podobných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úřadů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83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225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Od ISVS k základním registrům</a:t>
            </a:r>
            <a:endParaRPr lang="en-US" altLang="en-US" dirty="0"/>
          </a:p>
        </p:txBody>
      </p:sp>
      <p:sp>
        <p:nvSpPr>
          <p:cNvPr id="22531" name="Zástupný symbol pro obsah 225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IS VS </a:t>
            </a:r>
            <a:r>
              <a:rPr lang="en-US" altLang="en-US" dirty="0" err="1" smtClean="0"/>
              <a:t>nespolupracují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duplikované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informace</a:t>
            </a:r>
            <a:endParaRPr lang="en-US" altLang="en-US" dirty="0" smtClean="0"/>
          </a:p>
          <a:p>
            <a:r>
              <a:rPr lang="en-US" altLang="en-US" dirty="0" err="1" smtClean="0"/>
              <a:t>Zaznamenané</a:t>
            </a:r>
            <a:r>
              <a:rPr lang="en-US" altLang="en-US" dirty="0" smtClean="0"/>
              <a:t> e-</a:t>
            </a:r>
            <a:r>
              <a:rPr lang="en-US" altLang="en-US" dirty="0" err="1" smtClean="0"/>
              <a:t>informace</a:t>
            </a:r>
            <a:r>
              <a:rPr lang="en-US" altLang="en-US" dirty="0" smtClean="0"/>
              <a:t> pro VS </a:t>
            </a:r>
            <a:r>
              <a:rPr lang="en-US" altLang="en-US" dirty="0" err="1" smtClean="0"/>
              <a:t>musí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být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správné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aktuální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úplné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spolehlivě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vedené</a:t>
            </a:r>
            <a:r>
              <a:rPr lang="en-US" altLang="en-US" dirty="0" smtClean="0"/>
              <a:t>, a </a:t>
            </a:r>
            <a:r>
              <a:rPr lang="en-US" altLang="en-US" dirty="0" err="1" smtClean="0"/>
              <a:t>tedy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věrohodné</a:t>
            </a:r>
            <a:endParaRPr lang="en-US" altLang="en-US" dirty="0" smtClean="0"/>
          </a:p>
          <a:p>
            <a:r>
              <a:rPr lang="en-US" altLang="en-US" dirty="0" smtClean="0"/>
              <a:t>Proto </a:t>
            </a:r>
            <a:r>
              <a:rPr lang="en-US" altLang="en-US" dirty="0" err="1" smtClean="0"/>
              <a:t>vytvořeny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zabezpečeny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celou</a:t>
            </a:r>
            <a:r>
              <a:rPr lang="en-US" altLang="en-US" dirty="0" smtClean="0"/>
              <a:t> VS </a:t>
            </a:r>
            <a:r>
              <a:rPr lang="en-US" altLang="en-US" dirty="0" err="1" smtClean="0"/>
              <a:t>společně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využívány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informace</a:t>
            </a:r>
            <a:r>
              <a:rPr lang="en-US" altLang="en-US" dirty="0" smtClean="0"/>
              <a:t> v </a:t>
            </a:r>
            <a:r>
              <a:rPr lang="en-US" altLang="en-US" dirty="0" err="1" smtClean="0"/>
              <a:t>registrech</a:t>
            </a:r>
            <a:r>
              <a:rPr lang="en-US" altLang="en-US" dirty="0" smtClean="0"/>
              <a:t> VS – </a:t>
            </a:r>
            <a:r>
              <a:rPr lang="en-US" altLang="en-US" dirty="0" err="1" smtClean="0"/>
              <a:t>referenční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datové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zdroje</a:t>
            </a:r>
            <a:endParaRPr lang="en-US" altLang="en-US" dirty="0" smtClean="0"/>
          </a:p>
          <a:p>
            <a:r>
              <a:rPr lang="en-US" altLang="en-US" dirty="0" err="1" smtClean="0"/>
              <a:t>Zákon</a:t>
            </a:r>
            <a:r>
              <a:rPr lang="en-US" altLang="en-US" dirty="0" smtClean="0"/>
              <a:t> č. 111/2009 Sb., o </a:t>
            </a:r>
            <a:r>
              <a:rPr lang="en-US" altLang="en-US" dirty="0" err="1" smtClean="0"/>
              <a:t>základních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registrech</a:t>
            </a:r>
            <a:endParaRPr lang="en-US" altLang="en-US" dirty="0" smtClean="0"/>
          </a:p>
          <a:p>
            <a:r>
              <a:rPr lang="en-US" altLang="en-US" dirty="0" err="1" smtClean="0"/>
              <a:t>Plán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přípravy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nedodržen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ostré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spuštění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až</a:t>
            </a:r>
            <a:r>
              <a:rPr lang="en-US" altLang="en-US" dirty="0" smtClean="0"/>
              <a:t> 1. 7. 2012</a:t>
            </a:r>
          </a:p>
          <a:p>
            <a:r>
              <a:rPr lang="en-US" altLang="en-US" dirty="0" smtClean="0"/>
              <a:t>K </a:t>
            </a:r>
            <a:r>
              <a:rPr lang="en-US" altLang="en-US" dirty="0" err="1" smtClean="0"/>
              <a:t>změnám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termínů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finančních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dotací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viz</a:t>
            </a:r>
            <a:r>
              <a:rPr lang="en-US" altLang="en-US" dirty="0" smtClean="0"/>
              <a:t> </a:t>
            </a:r>
            <a:r>
              <a:rPr lang="en-US" altLang="en-US" dirty="0" err="1" smtClean="0">
                <a:hlinkClick r:id="rId2"/>
              </a:rPr>
              <a:t>Kolik</a:t>
            </a:r>
            <a:r>
              <a:rPr lang="en-US" altLang="en-US" dirty="0" smtClean="0">
                <a:hlinkClick r:id="rId2"/>
              </a:rPr>
              <a:t> </a:t>
            </a:r>
            <a:r>
              <a:rPr lang="en-US" altLang="en-US" dirty="0" err="1" smtClean="0">
                <a:hlinkClick r:id="rId2"/>
              </a:rPr>
              <a:t>budou</a:t>
            </a:r>
            <a:r>
              <a:rPr lang="en-US" altLang="en-US" dirty="0" smtClean="0">
                <a:hlinkClick r:id="rId2"/>
              </a:rPr>
              <a:t> </a:t>
            </a:r>
            <a:r>
              <a:rPr lang="en-US" altLang="en-US" dirty="0" err="1" smtClean="0">
                <a:hlinkClick r:id="rId2"/>
              </a:rPr>
              <a:t>stát</a:t>
            </a:r>
            <a:r>
              <a:rPr lang="en-US" altLang="en-US" dirty="0" smtClean="0">
                <a:hlinkClick r:id="rId2"/>
              </a:rPr>
              <a:t> </a:t>
            </a:r>
            <a:r>
              <a:rPr lang="en-US" altLang="en-US" dirty="0" err="1" smtClean="0">
                <a:hlinkClick r:id="rId2"/>
              </a:rPr>
              <a:t>základní</a:t>
            </a:r>
            <a:r>
              <a:rPr lang="en-US" altLang="en-US" dirty="0" smtClean="0">
                <a:hlinkClick r:id="rId2"/>
              </a:rPr>
              <a:t> registry?</a:t>
            </a:r>
            <a:endParaRPr lang="en-US" altLang="en-US" dirty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235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Správa základních registrů</a:t>
            </a:r>
            <a:endParaRPr lang="en-US" altLang="en-US" dirty="0"/>
          </a:p>
        </p:txBody>
      </p:sp>
      <p:sp>
        <p:nvSpPr>
          <p:cNvPr id="23555" name="Zástupný symbol pro obsah 235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= správní úřad, samostatná organizační složka státu</a:t>
            </a:r>
          </a:p>
          <a:p>
            <a:r>
              <a:rPr lang="en-US" altLang="en-US" smtClean="0"/>
              <a:t>V čele ředitel jmenovaný ministrem vnitra</a:t>
            </a:r>
          </a:p>
          <a:p>
            <a:r>
              <a:rPr lang="en-US" altLang="en-US" smtClean="0"/>
              <a:t>Vznik k 1.1. 2010</a:t>
            </a:r>
          </a:p>
          <a:p>
            <a:r>
              <a:rPr lang="en-US" altLang="en-US" smtClean="0"/>
              <a:t>Zajištění provozu a bezpečnosti ZR</a:t>
            </a:r>
          </a:p>
          <a:p>
            <a:r>
              <a:rPr lang="en-US" altLang="en-US" smtClean="0"/>
              <a:t>Vazby mezi ZR a ZR a agendovými IS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1025"/>
          <p:cNvSpPr>
            <a:spLocks/>
          </p:cNvSpPr>
          <p:nvPr/>
        </p:nvSpPr>
        <p:spPr>
          <a:prstGeom prst="rect">
            <a:avLst/>
          </a:prstGeom>
          <a:gradFill rotWithShape="1">
            <a:gsLst>
              <a:gs pos="0">
                <a:srgbClr val="00287D"/>
              </a:gs>
              <a:gs pos="100000">
                <a:srgbClr val="001E5F"/>
              </a:gs>
            </a:gsLst>
            <a:lin ang="10800000" scaled="1"/>
          </a:gradFill>
          <a:ln>
            <a:noFill/>
          </a:ln>
          <a:effectLst/>
        </p:spPr>
        <p:txBody>
          <a:bodyPr/>
          <a:lstStyle/>
          <a:p>
            <a:endParaRPr lang="en-US" altLang="en-US" dirty="0"/>
          </a:p>
        </p:txBody>
      </p:sp>
      <p:sp>
        <p:nvSpPr>
          <p:cNvPr id="1028" name="Nadpis 10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mtClean="0"/>
              <a:t>eGov do hloubky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Riley</a:t>
            </a:r>
            <a:r>
              <a:rPr lang="cs-CZ" dirty="0" smtClean="0"/>
              <a:t>: e-</a:t>
            </a:r>
            <a:r>
              <a:rPr lang="cs-CZ" dirty="0" err="1" smtClean="0"/>
              <a:t>governance</a:t>
            </a:r>
            <a:r>
              <a:rPr lang="cs-CZ" dirty="0" smtClean="0"/>
              <a:t> (výsledek interakce, PPP – public-</a:t>
            </a:r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 err="1" smtClean="0"/>
              <a:t>partnership</a:t>
            </a:r>
            <a:r>
              <a:rPr lang="cs-CZ" dirty="0" smtClean="0"/>
              <a:t>) X e-</a:t>
            </a:r>
            <a:r>
              <a:rPr lang="cs-CZ" dirty="0" err="1" smtClean="0"/>
              <a:t>government</a:t>
            </a:r>
            <a:r>
              <a:rPr lang="cs-CZ" dirty="0" smtClean="0"/>
              <a:t> (e-poskytování služeb, e-procesy uvnitř VS)</a:t>
            </a:r>
          </a:p>
          <a:p>
            <a:r>
              <a:rPr lang="cs-CZ" dirty="0" smtClean="0"/>
              <a:t>E-</a:t>
            </a:r>
            <a:r>
              <a:rPr lang="cs-CZ" dirty="0" err="1" smtClean="0"/>
              <a:t>governance</a:t>
            </a:r>
            <a:r>
              <a:rPr lang="cs-CZ" dirty="0" smtClean="0"/>
              <a:t> s důrazem na e-</a:t>
            </a:r>
            <a:r>
              <a:rPr lang="cs-CZ" dirty="0" err="1" smtClean="0"/>
              <a:t>engagement</a:t>
            </a:r>
            <a:r>
              <a:rPr lang="cs-CZ" dirty="0" smtClean="0"/>
              <a:t> = e-konzultace a zapojování veřejnosti do rozhodování o veřejných věcech </a:t>
            </a:r>
          </a:p>
          <a:p>
            <a:pPr lvl="1"/>
            <a:r>
              <a:rPr lang="cs-CZ" dirty="0" smtClean="0"/>
              <a:t>e-participace: nástroje pro zapojování potenciálně dotčených do rozhodování o veřejných věcech</a:t>
            </a:r>
          </a:p>
          <a:p>
            <a:pPr lvl="1"/>
            <a:r>
              <a:rPr lang="cs-CZ" dirty="0" smtClean="0"/>
              <a:t>e-demokracie: využití IT k podpoře demokracie (např. e-volby)</a:t>
            </a:r>
          </a:p>
          <a:p>
            <a:r>
              <a:rPr lang="cs-CZ" dirty="0" smtClean="0"/>
              <a:t>EK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Governance</a:t>
            </a:r>
            <a:r>
              <a:rPr lang="cs-CZ" dirty="0" smtClean="0"/>
              <a:t> –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paper</a:t>
            </a:r>
            <a:r>
              <a:rPr lang="cs-CZ" dirty="0" smtClean="0"/>
              <a:t>: důraz na zapojování občanů do konstrukce a implementace politik EU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2457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Systém základních registrů</a:t>
            </a:r>
            <a:endParaRPr lang="en-US" altLang="en-US" dirty="0"/>
          </a:p>
        </p:txBody>
      </p:sp>
      <p:sp>
        <p:nvSpPr>
          <p:cNvPr id="24579" name="Zástupný symbol pro obsah 2457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mtClean="0"/>
              <a:t>ROB (registr obyvatel) – o občanech a cizincích s povolením k pobytu</a:t>
            </a:r>
          </a:p>
          <a:p>
            <a:r>
              <a:rPr lang="en-US" altLang="en-US" smtClean="0"/>
              <a:t>ROS (registr osob) – o PO, podnikajících FO, OVM i nekomerčních subjektech (OS, církve…)</a:t>
            </a:r>
          </a:p>
          <a:p>
            <a:r>
              <a:rPr lang="en-US" altLang="en-US" smtClean="0"/>
              <a:t>RUIAN (registr územní identifikace, adres a nemovitostí) – o základních územních a správních prvcích</a:t>
            </a:r>
          </a:p>
          <a:p>
            <a:r>
              <a:rPr lang="en-US" altLang="en-US" smtClean="0"/>
              <a:t>RPP (registr práv a povinností) – referenční údaje o působnosti OVM, mj. oprávnění, informace o změnách v těchto údajích ap.</a:t>
            </a:r>
          </a:p>
          <a:p>
            <a:r>
              <a:rPr lang="en-US" altLang="en-US" smtClean="0"/>
              <a:t>IS ZR (informační systém základních registrů) – rámec pro fungování 4 ZR</a:t>
            </a:r>
          </a:p>
          <a:p>
            <a:r>
              <a:rPr lang="en-US" altLang="en-US" smtClean="0"/>
              <a:t>ORG – převodník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2560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Definice IS ZR</a:t>
            </a:r>
            <a:endParaRPr lang="en-US" altLang="en-US" dirty="0"/>
          </a:p>
        </p:txBody>
      </p:sp>
      <p:pic>
        <p:nvPicPr>
          <p:cNvPr id="25604" name="Zástupný symbol pro obsah 2560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932040" y="2420888"/>
            <a:ext cx="4040188" cy="3252305"/>
          </a:xfrm>
        </p:spPr>
      </p:pic>
      <p:sp>
        <p:nvSpPr>
          <p:cNvPr id="25603" name="Zástupný symbol pro text 25602"/>
          <p:cNvSpPr>
            <a:spLocks noGrp="1"/>
          </p:cNvSpPr>
          <p:nvPr>
            <p:ph sz="half" idx="2"/>
          </p:nvPr>
        </p:nvSpPr>
        <p:spPr>
          <a:xfrm>
            <a:off x="683568" y="2050504"/>
            <a:ext cx="4041775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r>
              <a:rPr lang="en-US" altLang="en-US" smtClean="0"/>
              <a:t>IS ZR = referenční rozhraní</a:t>
            </a:r>
          </a:p>
          <a:p>
            <a:r>
              <a:rPr lang="en-US" altLang="en-US" smtClean="0"/>
              <a:t>Komplexní služby definované v </a:t>
            </a:r>
            <a:r>
              <a:rPr lang="en-US" altLang="en-US" smtClean="0">
                <a:hlinkClick r:id="rId3"/>
              </a:rPr>
              <a:t>katalogu eGON služeb</a:t>
            </a:r>
            <a:r>
              <a:rPr lang="en-US" altLang="en-US" smtClean="0"/>
              <a:t>, pro všechny subjekty s ohledem na oprávnění</a:t>
            </a:r>
          </a:p>
          <a:p>
            <a:r>
              <a:rPr lang="en-US" altLang="en-US" smtClean="0"/>
              <a:t>Publikuje služby ZR</a:t>
            </a:r>
          </a:p>
          <a:p>
            <a:r>
              <a:rPr lang="en-US" altLang="en-US" smtClean="0"/>
              <a:t>Ověřuje oprávnění pro přístup</a:t>
            </a:r>
          </a:p>
          <a:p>
            <a:r>
              <a:rPr lang="en-US" altLang="en-US" smtClean="0"/>
              <a:t>Zaznamenává a ukládá všechny logy</a:t>
            </a:r>
          </a:p>
          <a:p>
            <a:r>
              <a:rPr lang="en-US" altLang="en-US" smtClean="0"/>
              <a:t>Rozhraní na technologii KIVS</a:t>
            </a:r>
          </a:p>
          <a:p>
            <a:r>
              <a:rPr lang="en-US" altLang="en-US" smtClean="0"/>
              <a:t>Určeno pro VS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327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Zdroje</a:t>
            </a:r>
            <a:endParaRPr lang="en-US" altLang="en-US" dirty="0"/>
          </a:p>
        </p:txBody>
      </p:sp>
      <p:sp>
        <p:nvSpPr>
          <p:cNvPr id="32771" name="Zástupný symbol pro obsah 3277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E-</a:t>
            </a:r>
            <a:r>
              <a:rPr lang="cs-CZ" dirty="0" err="1"/>
              <a:t>Government</a:t>
            </a:r>
            <a:r>
              <a:rPr lang="cs-CZ" dirty="0"/>
              <a:t> [online</a:t>
            </a:r>
            <a:r>
              <a:rPr lang="cs-CZ" dirty="0" smtClean="0"/>
              <a:t>]. Archiv </a:t>
            </a:r>
            <a:r>
              <a:rPr lang="cs-CZ" dirty="0"/>
              <a:t>stránek bývalého Ministerstva informatiky [cit. 2012-02-10]. Dostupné z: http://aplikace.mvcr.cz/archiv2008/micr/egovernment/default.htm</a:t>
            </a:r>
          </a:p>
          <a:p>
            <a:r>
              <a:rPr lang="cs-CZ" dirty="0"/>
              <a:t>E-</a:t>
            </a:r>
            <a:r>
              <a:rPr lang="cs-CZ" dirty="0" err="1"/>
              <a:t>Government</a:t>
            </a:r>
            <a:r>
              <a:rPr lang="cs-CZ" dirty="0"/>
              <a:t> – KIVS (6. díl). ISVS.CZ. </a:t>
            </a:r>
            <a:r>
              <a:rPr lang="it-IT" dirty="0"/>
              <a:t>[online]. </a:t>
            </a:r>
            <a:r>
              <a:rPr lang="cs-CZ" dirty="0"/>
              <a:t>22. 8. 2007 </a:t>
            </a:r>
            <a:r>
              <a:rPr lang="it-IT" dirty="0"/>
              <a:t>[cit. 201</a:t>
            </a:r>
            <a:r>
              <a:rPr lang="cs-CZ" dirty="0"/>
              <a:t>4</a:t>
            </a:r>
            <a:r>
              <a:rPr lang="it-IT" dirty="0"/>
              <a:t>-0</a:t>
            </a:r>
            <a:r>
              <a:rPr lang="cs-CZ" dirty="0"/>
              <a:t>9</a:t>
            </a:r>
            <a:r>
              <a:rPr lang="it-IT" dirty="0"/>
              <a:t>-26]. Dostupné z: http://www.isvs.cz/e-government-kivs-6-dil/</a:t>
            </a:r>
            <a:endParaRPr lang="cs-CZ" dirty="0"/>
          </a:p>
          <a:p>
            <a:r>
              <a:rPr lang="cs-CZ" dirty="0" smtClean="0"/>
              <a:t>MV </a:t>
            </a:r>
            <a:r>
              <a:rPr lang="cs-CZ" dirty="0"/>
              <a:t>ČR. </a:t>
            </a:r>
            <a:r>
              <a:rPr lang="cs-CZ" dirty="0" err="1"/>
              <a:t>eGON</a:t>
            </a:r>
            <a:r>
              <a:rPr lang="cs-CZ" dirty="0"/>
              <a:t> jako symbol </a:t>
            </a:r>
            <a:r>
              <a:rPr lang="cs-CZ" dirty="0" err="1"/>
              <a:t>eGovernmentu</a:t>
            </a:r>
            <a:r>
              <a:rPr lang="cs-CZ" dirty="0"/>
              <a:t> - moderního, přátelského a efektivního úřadu</a:t>
            </a:r>
            <a:r>
              <a:rPr lang="cs-CZ" altLang="en-US" dirty="0"/>
              <a:t>. Ministerstvo vnitra České republiky. </a:t>
            </a:r>
            <a:r>
              <a:rPr lang="it-IT" altLang="en-US" dirty="0"/>
              <a:t>[online]. </a:t>
            </a:r>
            <a:r>
              <a:rPr lang="cs-CZ" dirty="0"/>
              <a:t>© 2014 </a:t>
            </a:r>
            <a:r>
              <a:rPr lang="it-IT" altLang="en-US" dirty="0"/>
              <a:t>[cit. 201</a:t>
            </a:r>
            <a:r>
              <a:rPr lang="cs-CZ" altLang="en-US" dirty="0"/>
              <a:t>4</a:t>
            </a:r>
            <a:r>
              <a:rPr lang="it-IT" altLang="en-US" dirty="0"/>
              <a:t>-0</a:t>
            </a:r>
            <a:r>
              <a:rPr lang="cs-CZ" altLang="en-US" dirty="0"/>
              <a:t>9</a:t>
            </a:r>
            <a:r>
              <a:rPr lang="it-IT" altLang="en-US" dirty="0"/>
              <a:t>-26]. Dostupné z: http://www.mvcr.cz/clanek/egon-93.aspx</a:t>
            </a:r>
            <a:endParaRPr lang="cs-CZ" altLang="en-US" dirty="0"/>
          </a:p>
          <a:p>
            <a:r>
              <a:rPr lang="cs-CZ" dirty="0"/>
              <a:t>MV ČR. Klaudie – od správy majetku k modelu poskytování a odebírání služeb</a:t>
            </a:r>
            <a:r>
              <a:rPr lang="cs-CZ" altLang="en-US" dirty="0"/>
              <a:t>. Ministerstvo vnitra České republiky. </a:t>
            </a:r>
            <a:r>
              <a:rPr lang="it-IT" altLang="en-US" dirty="0"/>
              <a:t>[online]. </a:t>
            </a:r>
            <a:r>
              <a:rPr lang="cs-CZ" dirty="0"/>
              <a:t>© 2014 </a:t>
            </a:r>
            <a:r>
              <a:rPr lang="it-IT" altLang="en-US" dirty="0"/>
              <a:t>[cit. 201</a:t>
            </a:r>
            <a:r>
              <a:rPr lang="cs-CZ" altLang="en-US" dirty="0"/>
              <a:t>4</a:t>
            </a:r>
            <a:r>
              <a:rPr lang="it-IT" altLang="en-US" dirty="0"/>
              <a:t>-0</a:t>
            </a:r>
            <a:r>
              <a:rPr lang="cs-CZ" altLang="en-US" dirty="0"/>
              <a:t>9</a:t>
            </a:r>
            <a:r>
              <a:rPr lang="it-IT" altLang="en-US" dirty="0"/>
              <a:t>-26]. Dostupné z: http://www.mvcr.cz/clanek/klaudie-od-spravy-majetku-k-modelu-poskytovani-a-odebirani-sluzeb.aspx?q=Y2hudW09Mg==</a:t>
            </a:r>
            <a:endParaRPr lang="cs-CZ" altLang="en-US" dirty="0"/>
          </a:p>
          <a:p>
            <a:r>
              <a:rPr lang="cs-CZ" dirty="0" smtClean="0"/>
              <a:t>MV </a:t>
            </a:r>
            <a:r>
              <a:rPr lang="cs-CZ" dirty="0"/>
              <a:t>ČR. Co poskytuje </a:t>
            </a:r>
            <a:r>
              <a:rPr lang="cs-CZ" dirty="0" err="1"/>
              <a:t>CzechPOINT</a:t>
            </a:r>
            <a:r>
              <a:rPr lang="cs-CZ" dirty="0"/>
              <a:t>. </a:t>
            </a:r>
            <a:r>
              <a:rPr lang="cs-CZ" dirty="0" err="1"/>
              <a:t>CzechPOINT</a:t>
            </a:r>
            <a:r>
              <a:rPr lang="cs-CZ" dirty="0"/>
              <a:t> [online]. © 2014 [cit. 2014-10-1]. Dostupné z: http://www.czechpoint.cz/web/index.php?q=node/23</a:t>
            </a:r>
          </a:p>
          <a:p>
            <a:pPr lvl="0"/>
            <a:r>
              <a:rPr lang="cs-CZ" dirty="0"/>
              <a:t>NOVÁK, Pavel. Ministerstvo vnitra představilo Klaudii, nový symbol </a:t>
            </a:r>
            <a:r>
              <a:rPr lang="cs-CZ" dirty="0" err="1"/>
              <a:t>eGovernmentu</a:t>
            </a:r>
            <a:r>
              <a:rPr lang="cs-CZ" dirty="0"/>
              <a:t>. </a:t>
            </a:r>
            <a:r>
              <a:rPr lang="cs-CZ" i="1" dirty="0"/>
              <a:t>Ministerstvo vnitra České republiky</a:t>
            </a:r>
            <a:r>
              <a:rPr lang="cs-CZ" dirty="0"/>
              <a:t> [online]. © 2014 [cit. 2014-10-1]. Dostupné z: http://www.mvcr.cz/clanek/ministerstvo-vnitra-predstavilo-klaudii-novy-symbol-egovernmentu.aspx</a:t>
            </a:r>
          </a:p>
          <a:p>
            <a:r>
              <a:rPr lang="cs-CZ" dirty="0"/>
              <a:t>PETERKA, Jiří. Kolik budou stát základní registry? Lupa [online]. 25. 7. 2011 </a:t>
            </a:r>
            <a:r>
              <a:rPr lang="pl-PL" dirty="0"/>
              <a:t>[cit. 2014-9-06]. ISSN 1213-0702. Dostupné z: http://www.lupa.cz/clanky/kolik-budou-stat-zakladni-registry/</a:t>
            </a:r>
            <a:endParaRPr lang="cs-CZ" dirty="0"/>
          </a:p>
          <a:p>
            <a:endParaRPr lang="cs-CZ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3379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Zdroje</a:t>
            </a:r>
            <a:endParaRPr lang="en-US" altLang="en-US" dirty="0"/>
          </a:p>
        </p:txBody>
      </p:sp>
      <p:sp>
        <p:nvSpPr>
          <p:cNvPr id="33795" name="Zástupný symbol pro obsah 3379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POLČÁK</a:t>
            </a:r>
            <a:r>
              <a:rPr lang="cs-CZ" dirty="0"/>
              <a:t>, Radim. </a:t>
            </a:r>
            <a:r>
              <a:rPr lang="cs-CZ" i="1" dirty="0"/>
              <a:t>Právo na internetu: spam a odpovědnost ISP</a:t>
            </a:r>
            <a:r>
              <a:rPr lang="cs-CZ" dirty="0"/>
              <a:t>. Vyd. 1. Brno: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, 2007, v, 150 s. ISBN 978-80-251-1777-4.</a:t>
            </a:r>
          </a:p>
          <a:p>
            <a:r>
              <a:rPr lang="cs-CZ" dirty="0"/>
              <a:t>REICHL, Jiří. </a:t>
            </a:r>
            <a:r>
              <a:rPr lang="en-US" altLang="en-US" dirty="0" err="1"/>
              <a:t>Schválen</a:t>
            </a:r>
            <a:r>
              <a:rPr lang="en-US" altLang="en-US" dirty="0"/>
              <a:t> </a:t>
            </a:r>
            <a:r>
              <a:rPr lang="en-US" altLang="en-US" dirty="0" err="1"/>
              <a:t>návrh</a:t>
            </a:r>
            <a:r>
              <a:rPr lang="en-US" altLang="en-US" dirty="0"/>
              <a:t> </a:t>
            </a:r>
            <a:r>
              <a:rPr lang="en-US" altLang="en-US" dirty="0" err="1"/>
              <a:t>novely</a:t>
            </a:r>
            <a:r>
              <a:rPr lang="en-US" altLang="en-US" dirty="0"/>
              <a:t> </a:t>
            </a:r>
            <a:r>
              <a:rPr lang="en-US" altLang="en-US" dirty="0" err="1"/>
              <a:t>zákona</a:t>
            </a:r>
            <a:r>
              <a:rPr lang="en-US" altLang="en-US" dirty="0"/>
              <a:t> o </a:t>
            </a:r>
            <a:r>
              <a:rPr lang="en-US" altLang="en-US" dirty="0" err="1"/>
              <a:t>základních</a:t>
            </a:r>
            <a:r>
              <a:rPr lang="en-US" altLang="en-US" dirty="0"/>
              <a:t> </a:t>
            </a:r>
            <a:r>
              <a:rPr lang="en-US" altLang="en-US" dirty="0" err="1"/>
              <a:t>registrech</a:t>
            </a:r>
            <a:r>
              <a:rPr lang="en-US" altLang="en-US" dirty="0"/>
              <a:t> a </a:t>
            </a:r>
            <a:r>
              <a:rPr lang="en-US" altLang="en-US" dirty="0" err="1"/>
              <a:t>novely</a:t>
            </a:r>
            <a:r>
              <a:rPr lang="en-US" altLang="en-US" dirty="0"/>
              <a:t> </a:t>
            </a:r>
            <a:r>
              <a:rPr lang="en-US" altLang="en-US" dirty="0" err="1"/>
              <a:t>krizového</a:t>
            </a:r>
            <a:r>
              <a:rPr lang="en-US" altLang="en-US" dirty="0"/>
              <a:t> </a:t>
            </a:r>
            <a:r>
              <a:rPr lang="en-US" altLang="en-US" dirty="0" err="1"/>
              <a:t>zákona</a:t>
            </a:r>
            <a:r>
              <a:rPr lang="cs-CZ" altLang="en-US" dirty="0"/>
              <a:t>. Ministerstvo vnitra České republiky. </a:t>
            </a:r>
            <a:r>
              <a:rPr lang="it-IT" altLang="en-US" dirty="0"/>
              <a:t>[online]. </a:t>
            </a:r>
            <a:r>
              <a:rPr lang="cs-CZ" altLang="en-US" dirty="0"/>
              <a:t>2010 </a:t>
            </a:r>
            <a:r>
              <a:rPr lang="it-IT" altLang="en-US" dirty="0"/>
              <a:t>[cit. 201</a:t>
            </a:r>
            <a:r>
              <a:rPr lang="cs-CZ" altLang="en-US" dirty="0"/>
              <a:t>4</a:t>
            </a:r>
            <a:r>
              <a:rPr lang="it-IT" altLang="en-US" dirty="0"/>
              <a:t>-0</a:t>
            </a:r>
            <a:r>
              <a:rPr lang="cs-CZ" altLang="en-US" dirty="0"/>
              <a:t>9</a:t>
            </a:r>
            <a:r>
              <a:rPr lang="it-IT" altLang="en-US" dirty="0"/>
              <a:t>-26]. Dostupné z: http://www.mvcr.cz/clanek/schvalen-navrh-novely-zakona-o-zakladnich-registrech-a-novely-krizoveho-zakona.aspx</a:t>
            </a:r>
            <a:endParaRPr lang="cs-CZ" dirty="0"/>
          </a:p>
          <a:p>
            <a:r>
              <a:rPr lang="en-US" dirty="0"/>
              <a:t>SLÁMOVÁ, Hana. </a:t>
            </a:r>
            <a:r>
              <a:rPr lang="cs-CZ" dirty="0"/>
              <a:t>SIKP Přednáška X a, e-</a:t>
            </a:r>
            <a:r>
              <a:rPr lang="cs-CZ" dirty="0" err="1"/>
              <a:t>Government</a:t>
            </a:r>
            <a:r>
              <a:rPr lang="cs-CZ" dirty="0"/>
              <a:t>. Hana Slámová </a:t>
            </a:r>
            <a:r>
              <a:rPr lang="it-IT" dirty="0"/>
              <a:t>[online]. </a:t>
            </a:r>
            <a:r>
              <a:rPr lang="cs-CZ" dirty="0"/>
              <a:t>2009 </a:t>
            </a:r>
            <a:r>
              <a:rPr lang="it-IT" dirty="0"/>
              <a:t>[cit. 201</a:t>
            </a:r>
            <a:r>
              <a:rPr lang="cs-CZ" dirty="0"/>
              <a:t>4</a:t>
            </a:r>
            <a:r>
              <a:rPr lang="it-IT" dirty="0"/>
              <a:t>-0</a:t>
            </a:r>
            <a:r>
              <a:rPr lang="cs-CZ" dirty="0"/>
              <a:t>9</a:t>
            </a:r>
            <a:r>
              <a:rPr lang="it-IT" dirty="0"/>
              <a:t>-26]. Dostupné z: http://hasl.slamow.com/content/view/195/75</a:t>
            </a:r>
            <a:r>
              <a:rPr lang="it-IT" dirty="0" smtClean="0"/>
              <a:t>/</a:t>
            </a:r>
            <a:endParaRPr lang="cs-CZ" dirty="0" smtClean="0"/>
          </a:p>
          <a:p>
            <a:r>
              <a:rPr lang="cs-CZ" dirty="0" smtClean="0"/>
              <a:t>Strategický </a:t>
            </a:r>
            <a:r>
              <a:rPr lang="cs-CZ" dirty="0"/>
              <a:t>rámec rozvoje </a:t>
            </a:r>
            <a:r>
              <a:rPr lang="cs-CZ" dirty="0" err="1"/>
              <a:t>eGovernmentu</a:t>
            </a:r>
            <a:r>
              <a:rPr lang="cs-CZ" dirty="0"/>
              <a:t> 2014+, verze z 11.2.2014; odesláno do meziresortního připomínkového řízení. </a:t>
            </a:r>
            <a:r>
              <a:rPr lang="cs-CZ" dirty="0" smtClean="0"/>
              <a:t>Dostupné </a:t>
            </a:r>
            <a:r>
              <a:rPr lang="cs-CZ" dirty="0"/>
              <a:t>z: http://webdocuments.site44.com/mv-strategickyramecegov2014/export_rack9gab62u2_a_MPR.zip</a:t>
            </a:r>
          </a:p>
          <a:p>
            <a:r>
              <a:rPr lang="cs-CZ" dirty="0" smtClean="0"/>
              <a:t>ŠPAČEK</a:t>
            </a:r>
            <a:r>
              <a:rPr lang="cs-CZ" dirty="0"/>
              <a:t>, David. </a:t>
            </a:r>
            <a:r>
              <a:rPr lang="cs-CZ" i="1" dirty="0" err="1"/>
              <a:t>EGovernment</a:t>
            </a:r>
            <a:r>
              <a:rPr lang="cs-CZ" i="1" dirty="0"/>
              <a:t>: cíle, trendy a přístupy k jeho hodnocení</a:t>
            </a:r>
            <a:r>
              <a:rPr lang="cs-CZ" dirty="0"/>
              <a:t>. Vyd. 1. V Praze: C.H. Beck, 2012, </a:t>
            </a:r>
            <a:r>
              <a:rPr lang="cs-CZ" dirty="0" err="1"/>
              <a:t>xix</a:t>
            </a:r>
            <a:r>
              <a:rPr lang="cs-CZ" dirty="0"/>
              <a:t>, 258 s. Beckova edice ekonomie. ISBN 978-807-4002-618.</a:t>
            </a:r>
          </a:p>
          <a:p>
            <a:pPr lvl="0"/>
            <a:r>
              <a:rPr lang="cs-CZ" dirty="0"/>
              <a:t>Testovací prostředí. Datové schránky [online]. © 2011 [cit. 2014-10-1]. Dostupné z: http://www.datoveschranky.info/cz/o-datovych-schrankach/testovaci-prostredi-id34697/</a:t>
            </a:r>
          </a:p>
          <a:p>
            <a:r>
              <a:rPr lang="cs-CZ" altLang="en-US" dirty="0" smtClean="0"/>
              <a:t>Zákon </a:t>
            </a:r>
            <a:r>
              <a:rPr lang="cs-CZ" altLang="en-US" dirty="0"/>
              <a:t>č. 127/2005 Sb., o elektronických komunikacích a o změně některých souvisejících zákonů (zákon o elektronických komunikacích), ve znění pozdějších předpisů</a:t>
            </a:r>
          </a:p>
          <a:p>
            <a:r>
              <a:rPr lang="en-US" altLang="en-US" dirty="0" smtClean="0"/>
              <a:t>Z</a:t>
            </a:r>
            <a:r>
              <a:rPr lang="cs-CZ" altLang="en-US" dirty="0" err="1"/>
              <a:t>ákon</a:t>
            </a:r>
            <a:r>
              <a:rPr lang="en-US" altLang="en-US" dirty="0"/>
              <a:t> č. 300/2008 o e-</a:t>
            </a:r>
            <a:r>
              <a:rPr lang="en-US" altLang="en-US" dirty="0" err="1"/>
              <a:t>úkonech</a:t>
            </a:r>
            <a:r>
              <a:rPr lang="en-US" altLang="en-US" dirty="0"/>
              <a:t>, </a:t>
            </a:r>
            <a:r>
              <a:rPr lang="en-US" altLang="en-US" dirty="0" err="1"/>
              <a:t>osobních</a:t>
            </a:r>
            <a:r>
              <a:rPr lang="en-US" altLang="en-US" dirty="0"/>
              <a:t> </a:t>
            </a:r>
            <a:r>
              <a:rPr lang="en-US" altLang="en-US" dirty="0" err="1"/>
              <a:t>číslech</a:t>
            </a:r>
            <a:r>
              <a:rPr lang="en-US" altLang="en-US" dirty="0"/>
              <a:t> a </a:t>
            </a:r>
            <a:r>
              <a:rPr lang="en-US" altLang="en-US" dirty="0" err="1"/>
              <a:t>autorizované</a:t>
            </a:r>
            <a:r>
              <a:rPr lang="en-US" altLang="en-US" dirty="0"/>
              <a:t> </a:t>
            </a:r>
            <a:r>
              <a:rPr lang="en-US" altLang="en-US" dirty="0" err="1"/>
              <a:t>konverzi</a:t>
            </a:r>
            <a:r>
              <a:rPr lang="en-US" altLang="en-US" dirty="0"/>
              <a:t> </a:t>
            </a:r>
            <a:r>
              <a:rPr lang="en-US" altLang="en-US" dirty="0" err="1"/>
              <a:t>dokumentů</a:t>
            </a:r>
            <a:r>
              <a:rPr lang="cs-CZ" altLang="en-US" dirty="0"/>
              <a:t>, ve znění pozdějších předpisů</a:t>
            </a:r>
            <a:r>
              <a:rPr lang="en-US" altLang="en-US" dirty="0"/>
              <a:t> </a:t>
            </a:r>
            <a:endParaRPr lang="cs-CZ" altLang="en-US" dirty="0" smtClean="0"/>
          </a:p>
          <a:p>
            <a:endParaRPr lang="en-US" altLang="en-US" dirty="0">
              <a:hlinkClick r:id="rId2"/>
            </a:endParaRPr>
          </a:p>
          <a:p>
            <a:endParaRPr lang="en-US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rgbClr val="5454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1213-0702</a:t>
            </a: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34817"/>
          <p:cNvSpPr>
            <a:spLocks noGrp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Děkuji za pozornost.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E-služby v eGov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4" y="2017713"/>
            <a:ext cx="5147419" cy="4114800"/>
          </a:xfrm>
        </p:spPr>
        <p:txBody>
          <a:bodyPr>
            <a:normAutofit fontScale="85000" lnSpcReduction="10000"/>
          </a:bodyPr>
          <a:lstStyle/>
          <a:p>
            <a:r>
              <a:rPr lang="cs-CZ" smtClean="0"/>
              <a:t>E-služba = interaktivní, zaměřená na obsah, internetová služba zákazníkovi, který ji obsluhuje</a:t>
            </a:r>
          </a:p>
          <a:p>
            <a:pPr lvl="1"/>
            <a:r>
              <a:rPr lang="cs-CZ" smtClean="0"/>
              <a:t>na dálku, překonání vzdálenosti, času (otevírací hodiny) a v pohodlí</a:t>
            </a:r>
          </a:p>
          <a:p>
            <a:pPr lvl="1"/>
            <a:r>
              <a:rPr lang="cs-CZ" smtClean="0"/>
              <a:t>informační služba = zvyšování kvality informací pro snížení nejistoty</a:t>
            </a:r>
          </a:p>
          <a:p>
            <a:pPr lvl="1"/>
            <a:r>
              <a:rPr lang="cs-CZ" smtClean="0"/>
              <a:t>typicky samoobslužná =&gt; nutné pochopit =&gt; na zákazníka cílený design</a:t>
            </a:r>
          </a:p>
          <a:p>
            <a:pPr lvl="1"/>
            <a:r>
              <a:rPr lang="cs-CZ" smtClean="0"/>
              <a:t>při vzniku komunity C2C aspekt (kontrola kvality i služeb ostatním)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8080116"/>
              </p:ext>
            </p:extLst>
          </p:nvPr>
        </p:nvGraphicFramePr>
        <p:xfrm>
          <a:off x="6012160" y="2017713"/>
          <a:ext cx="294292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46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02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Spojení EGovernment, e-zdravotnictví, e-archivnictví</a:t>
            </a:r>
            <a:endParaRPr lang="en-US" altLang="en-US" dirty="0"/>
          </a:p>
        </p:txBody>
      </p:sp>
      <p:sp>
        <p:nvSpPr>
          <p:cNvPr id="10243" name="Zástupný symbol pro obsah 1024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E-veřejné služby - nové možnosti a nástroje</a:t>
            </a:r>
          </a:p>
          <a:p>
            <a:r>
              <a:rPr lang="en-US" altLang="en-US" smtClean="0"/>
              <a:t>Snaha o důvěryhodnost, bohatost… příliš vysoké cíle</a:t>
            </a:r>
          </a:p>
          <a:p>
            <a:r>
              <a:rPr lang="en-US" altLang="en-US" smtClean="0"/>
              <a:t>Dílčí (některé) fungují, vše zatím ne</a:t>
            </a:r>
          </a:p>
          <a:p>
            <a:r>
              <a:rPr lang="en-US" altLang="en-US" smtClean="0"/>
              <a:t>Podpora státu (legislativa, projekty, financování…)</a:t>
            </a:r>
          </a:p>
          <a:p>
            <a:r>
              <a:rPr lang="en-US" altLang="en-US" smtClean="0"/>
              <a:t>eGovernment základní, e-zdravotnictví a e-archivnictví primárně pro jiné obory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22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Témata v eGovernmentu (příklady)</a:t>
            </a:r>
            <a:endParaRPr lang="en-US" altLang="en-US" dirty="0"/>
          </a:p>
        </p:txBody>
      </p:sp>
      <p:sp>
        <p:nvSpPr>
          <p:cNvPr id="12291" name="Zástupný symbol pro obsah 1229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E-</a:t>
            </a:r>
            <a:r>
              <a:rPr lang="en-US" altLang="en-US" dirty="0" err="1" smtClean="0"/>
              <a:t>komunikace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ideálně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jedno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rozhraní</a:t>
            </a:r>
            <a:r>
              <a:rPr lang="en-US" altLang="en-US" dirty="0" smtClean="0"/>
              <a:t> – KIVS (</a:t>
            </a:r>
            <a:r>
              <a:rPr lang="en-US" altLang="en-US" dirty="0" err="1" smtClean="0"/>
              <a:t>komunikační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infrastruktura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veřejné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správy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IS VS (</a:t>
            </a:r>
            <a:r>
              <a:rPr lang="en-US" altLang="en-US" dirty="0" err="1" smtClean="0"/>
              <a:t>informační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systémy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veřejné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správy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E-LTP (long term preservation)</a:t>
            </a:r>
          </a:p>
          <a:p>
            <a:r>
              <a:rPr lang="en-US" altLang="en-US" dirty="0" smtClean="0"/>
              <a:t>E-</a:t>
            </a:r>
            <a:r>
              <a:rPr lang="en-US" altLang="en-US" dirty="0" err="1" smtClean="0"/>
              <a:t>podání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viz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CzechPOINT</a:t>
            </a:r>
            <a:r>
              <a:rPr lang="en-US" altLang="en-US" dirty="0" smtClean="0"/>
              <a:t>)</a:t>
            </a:r>
          </a:p>
          <a:p>
            <a:r>
              <a:rPr lang="en-US" altLang="en-US" dirty="0" err="1" smtClean="0"/>
              <a:t>Konverze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dokumentů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nutné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mj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zajištění</a:t>
            </a:r>
            <a:r>
              <a:rPr lang="en-US" altLang="en-US" dirty="0" smtClean="0"/>
              <a:t> e-</a:t>
            </a:r>
            <a:r>
              <a:rPr lang="en-US" altLang="en-US" dirty="0" err="1" smtClean="0"/>
              <a:t>podpisu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spolehlivosti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zdroje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zpráv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autenticity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potvrzení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shody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obsahu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časové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razítko</a:t>
            </a:r>
            <a:endParaRPr lang="en-US" altLang="en-US" dirty="0" smtClean="0"/>
          </a:p>
          <a:p>
            <a:r>
              <a:rPr lang="en-US" altLang="en-US" dirty="0" smtClean="0"/>
              <a:t>E-</a:t>
            </a:r>
            <a:r>
              <a:rPr lang="en-US" altLang="en-US" dirty="0" err="1" smtClean="0"/>
              <a:t>veřejné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zakázky</a:t>
            </a:r>
            <a:endParaRPr lang="en-US" altLang="en-US" dirty="0" smtClean="0"/>
          </a:p>
          <a:p>
            <a:r>
              <a:rPr lang="en-US" altLang="en-US" dirty="0" err="1" smtClean="0"/>
              <a:t>eCommerce</a:t>
            </a:r>
            <a:r>
              <a:rPr lang="en-US" altLang="en-US" dirty="0" smtClean="0"/>
              <a:t> - e-</a:t>
            </a:r>
            <a:r>
              <a:rPr lang="en-US" altLang="en-US" dirty="0" err="1" smtClean="0"/>
              <a:t>shopy</a:t>
            </a:r>
            <a:r>
              <a:rPr lang="en-US" altLang="en-US" dirty="0" smtClean="0"/>
              <a:t>, e-</a:t>
            </a:r>
            <a:r>
              <a:rPr lang="en-US" altLang="en-US" dirty="0" err="1" smtClean="0"/>
              <a:t>platby</a:t>
            </a:r>
            <a:r>
              <a:rPr lang="en-US" altLang="en-US" dirty="0" smtClean="0"/>
              <a:t>, e-marketing, e-</a:t>
            </a:r>
            <a:r>
              <a:rPr lang="en-US" altLang="en-US" dirty="0" err="1" smtClean="0"/>
              <a:t>sběry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dat</a:t>
            </a:r>
            <a:r>
              <a:rPr lang="en-US" altLang="en-US" dirty="0" smtClean="0"/>
              <a:t>, e-</a:t>
            </a:r>
            <a:r>
              <a:rPr lang="en-US" altLang="en-US" dirty="0" err="1" smtClean="0"/>
              <a:t>fakturace</a:t>
            </a:r>
            <a:r>
              <a:rPr lang="en-US" altLang="en-US" dirty="0" smtClean="0"/>
              <a:t>…</a:t>
            </a:r>
          </a:p>
          <a:p>
            <a:r>
              <a:rPr lang="en-US" altLang="en-US" dirty="0" err="1" smtClean="0"/>
              <a:t>Informační</a:t>
            </a:r>
            <a:r>
              <a:rPr lang="en-US" altLang="en-US" dirty="0" smtClean="0"/>
              <a:t> audit, </a:t>
            </a:r>
            <a:r>
              <a:rPr lang="en-US" altLang="en-US" dirty="0" err="1" smtClean="0"/>
              <a:t>utajované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informace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viz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jiné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předměty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E-</a:t>
            </a:r>
            <a:r>
              <a:rPr lang="en-US" altLang="en-US" dirty="0" err="1" smtClean="0"/>
              <a:t>podpis</a:t>
            </a:r>
            <a:r>
              <a:rPr lang="en-US" altLang="en-US" dirty="0" smtClean="0"/>
              <a:t>, e-</a:t>
            </a:r>
            <a:r>
              <a:rPr lang="en-US" altLang="en-US" dirty="0" err="1" smtClean="0"/>
              <a:t>značka</a:t>
            </a:r>
            <a:endParaRPr lang="en-US" altLang="en-US" dirty="0" smtClean="0"/>
          </a:p>
          <a:p>
            <a:r>
              <a:rPr lang="en-US" altLang="en-US" dirty="0" err="1" smtClean="0"/>
              <a:t>Ochrana</a:t>
            </a:r>
            <a:r>
              <a:rPr lang="en-US" altLang="en-US" dirty="0" smtClean="0"/>
              <a:t> OÚ, </a:t>
            </a:r>
            <a:r>
              <a:rPr lang="en-US" altLang="en-US" dirty="0" err="1" smtClean="0"/>
              <a:t>implementace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biometrických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údajů</a:t>
            </a:r>
            <a:endParaRPr lang="en-US" altLang="en-US" dirty="0" smtClean="0"/>
          </a:p>
          <a:p>
            <a:r>
              <a:rPr lang="en-US" altLang="en-US" dirty="0" err="1" smtClean="0"/>
              <a:t>Bezpečnost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kompletního</a:t>
            </a:r>
            <a:r>
              <a:rPr lang="en-US" altLang="en-US" dirty="0" smtClean="0"/>
              <a:t> 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307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Úkol</a:t>
            </a:r>
            <a:r>
              <a:rPr lang="en-US" altLang="en-US" dirty="0" smtClean="0"/>
              <a:t> č. </a:t>
            </a:r>
            <a:r>
              <a:rPr lang="cs-CZ" altLang="en-US" dirty="0" smtClean="0"/>
              <a:t>4</a:t>
            </a:r>
            <a:endParaRPr lang="en-US" altLang="en-US" dirty="0"/>
          </a:p>
        </p:txBody>
      </p:sp>
      <p:sp>
        <p:nvSpPr>
          <p:cNvPr id="30723" name="Zástupný symbol pro obsah 307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Popište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osobní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zkušenost</a:t>
            </a:r>
            <a:r>
              <a:rPr lang="en-US" altLang="en-US" dirty="0" smtClean="0"/>
              <a:t> se </a:t>
            </a:r>
            <a:r>
              <a:rPr lang="en-US" altLang="en-US" dirty="0" err="1" smtClean="0"/>
              <a:t>službou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eGovernmentu</a:t>
            </a:r>
            <a:endParaRPr lang="cs-CZ" altLang="en-US" dirty="0" smtClean="0"/>
          </a:p>
          <a:p>
            <a:pPr lvl="1"/>
            <a:r>
              <a:rPr lang="cs-CZ" altLang="en-US" dirty="0" smtClean="0"/>
              <a:t>Lze získat např. vyhledáváním informace v IS VS</a:t>
            </a:r>
            <a:endParaRPr lang="en-US" alt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altLang="en-US" dirty="0" smtClean="0"/>
              <a:t>Popis služby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en-US" dirty="0" smtClean="0"/>
              <a:t>Popis jejího využití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en-US" dirty="0" smtClean="0"/>
              <a:t>SWOT analýza služby dle zážitku</a:t>
            </a:r>
          </a:p>
          <a:p>
            <a:r>
              <a:rPr lang="en-US" altLang="en-US" dirty="0" err="1" smtClean="0"/>
              <a:t>Rozsah</a:t>
            </a:r>
            <a:r>
              <a:rPr lang="en-US" altLang="en-US" dirty="0" smtClean="0"/>
              <a:t> 1</a:t>
            </a:r>
            <a:r>
              <a:rPr lang="cs-CZ" altLang="en-US" dirty="0" smtClean="0"/>
              <a:t>-2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normostran</a:t>
            </a:r>
            <a:r>
              <a:rPr lang="cs-CZ" altLang="en-US" dirty="0" smtClean="0"/>
              <a:t>y</a:t>
            </a:r>
            <a:endParaRPr lang="en-US" altLang="en-US" dirty="0" smtClean="0"/>
          </a:p>
          <a:p>
            <a:r>
              <a:rPr lang="en-US" altLang="en-US" dirty="0" err="1" smtClean="0"/>
              <a:t>Odevzdání</a:t>
            </a:r>
            <a:r>
              <a:rPr lang="en-US" altLang="en-US" dirty="0" smtClean="0"/>
              <a:t> do IS – </a:t>
            </a:r>
            <a:r>
              <a:rPr lang="en-US" altLang="en-US" dirty="0" err="1" smtClean="0"/>
              <a:t>odevzdávárna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82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Bariéry eGov (dle výzkumu)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4" y="2017713"/>
            <a:ext cx="4643364" cy="4114800"/>
          </a:xfrm>
        </p:spPr>
        <p:txBody>
          <a:bodyPr>
            <a:normAutofit fontScale="92500"/>
          </a:bodyPr>
          <a:lstStyle/>
          <a:p>
            <a:r>
              <a:rPr lang="cs-CZ" sz="2400" dirty="0" smtClean="0"/>
              <a:t>rezistence</a:t>
            </a:r>
          </a:p>
          <a:p>
            <a:r>
              <a:rPr lang="cs-CZ" sz="2400" dirty="0" smtClean="0"/>
              <a:t>technické</a:t>
            </a:r>
          </a:p>
          <a:p>
            <a:r>
              <a:rPr lang="cs-CZ" sz="2400" dirty="0" smtClean="0"/>
              <a:t>využití</a:t>
            </a:r>
          </a:p>
          <a:p>
            <a:r>
              <a:rPr lang="cs-CZ" sz="2400" dirty="0" smtClean="0"/>
              <a:t>administrativní (např. standardy)</a:t>
            </a:r>
          </a:p>
          <a:p>
            <a:r>
              <a:rPr lang="cs-CZ" sz="2400" dirty="0" smtClean="0"/>
              <a:t>ochrana soukromí</a:t>
            </a:r>
          </a:p>
          <a:p>
            <a:r>
              <a:rPr lang="cs-CZ" sz="2400" dirty="0" smtClean="0"/>
              <a:t>design (použitelnost, motivace)</a:t>
            </a:r>
          </a:p>
          <a:p>
            <a:r>
              <a:rPr lang="cs-CZ" sz="2400" dirty="0" smtClean="0"/>
              <a:t>právní</a:t>
            </a:r>
          </a:p>
          <a:p>
            <a:r>
              <a:rPr lang="cs-CZ" sz="2400" dirty="0" smtClean="0"/>
              <a:t>náklady</a:t>
            </a:r>
          </a:p>
          <a:p>
            <a:r>
              <a:rPr lang="cs-CZ" sz="2400" dirty="0" smtClean="0"/>
              <a:t>zpřístupnění (postižení)</a:t>
            </a:r>
          </a:p>
          <a:p>
            <a:r>
              <a:rPr lang="cs-CZ" sz="2400" dirty="0" smtClean="0"/>
              <a:t>jiné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96136" y="2017713"/>
            <a:ext cx="3158952" cy="41148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špatná koordinace v hierarchii SS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vzdorování úředníků změně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nedostatek interoperability IS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metodologické zkreslení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927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1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1MU">
  <a:themeElements>
    <a:clrScheme name="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U_PPTprezentace_sablona_CZ">
  <a:themeElements>
    <a:clrScheme name="1_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ITMU">
  <a:themeElements>
    <a:clrScheme name="MU_PPTprezentace_sablona_CZ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2849</Words>
  <Application>Microsoft Office PowerPoint</Application>
  <PresentationFormat>Předvádění na obrazovce (4:3)</PresentationFormat>
  <Paragraphs>310</Paragraphs>
  <Slides>44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7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6" baseType="lpstr">
      <vt:lpstr>Arial</vt:lpstr>
      <vt:lpstr>Tahoma</vt:lpstr>
      <vt:lpstr>Trebuchet MS</vt:lpstr>
      <vt:lpstr>Wingdings</vt:lpstr>
      <vt:lpstr>1_MU_PPTprezentace_sablona_CZ</vt:lpstr>
      <vt:lpstr>Motiv1MU</vt:lpstr>
      <vt:lpstr>1_Směsi</vt:lpstr>
      <vt:lpstr>2_Směsi</vt:lpstr>
      <vt:lpstr>2_MU_PPTprezentace_sablona_CZ</vt:lpstr>
      <vt:lpstr>3_Směsi</vt:lpstr>
      <vt:lpstr>SITMU</vt:lpstr>
      <vt:lpstr>Rastrový obrázek</vt:lpstr>
      <vt:lpstr>eGovernment  16. 10. 2015</vt:lpstr>
      <vt:lpstr>Zkuste definovat:</vt:lpstr>
      <vt:lpstr>Pojetí eGovernmentu</vt:lpstr>
      <vt:lpstr>eGov do hloubky</vt:lpstr>
      <vt:lpstr>E-služby v eGov</vt:lpstr>
      <vt:lpstr>Spojení EGovernment, e-zdravotnictví, e-archivnictví</vt:lpstr>
      <vt:lpstr>Témata v eGovernmentu (příklady)</vt:lpstr>
      <vt:lpstr>Úkol č. 4</vt:lpstr>
      <vt:lpstr>Bariéry eGov (dle výzkumu)</vt:lpstr>
      <vt:lpstr>Znáte nějaké příklady dobré praxe eGov v EU?</vt:lpstr>
      <vt:lpstr>Projekty eGov v EU - Estonsko</vt:lpstr>
      <vt:lpstr>Projekty eGov v EU - Dánsko</vt:lpstr>
      <vt:lpstr>Projekty eGov v EU – Velká Británie</vt:lpstr>
      <vt:lpstr>Projekty eGov v EU – Velká Británie</vt:lpstr>
      <vt:lpstr>Projekty eGov v EU</vt:lpstr>
      <vt:lpstr>Projekty eGov v EU</vt:lpstr>
      <vt:lpstr>Projekty eGov v EU</vt:lpstr>
      <vt:lpstr>Co si pamatujete o IP ČR?</vt:lpstr>
      <vt:lpstr>IP v ČR do 2000</vt:lpstr>
      <vt:lpstr>2001-2010</vt:lpstr>
      <vt:lpstr>Návaznost SA na Hexagon veřejné správy</vt:lpstr>
      <vt:lpstr>Digitální Česko (2.0) </vt:lpstr>
      <vt:lpstr>Strategický rámec rozvoje eGovernmentu 2014+</vt:lpstr>
      <vt:lpstr>Obsah rámce eGov</vt:lpstr>
      <vt:lpstr>eGON</vt:lpstr>
      <vt:lpstr>Klaudie</vt:lpstr>
      <vt:lpstr>CzechPoint</vt:lpstr>
      <vt:lpstr>Legislativa – cesta k eGov Act</vt:lpstr>
      <vt:lpstr>Zákon o e-komunikacích</vt:lpstr>
      <vt:lpstr>Co je KIVS (dříve KI ISVS)?</vt:lpstr>
      <vt:lpstr>ISVS</vt:lpstr>
      <vt:lpstr>Zákon č. 365/2000 Sb., o ISVS</vt:lpstr>
      <vt:lpstr>Co z toho vylezlo?</vt:lpstr>
      <vt:lpstr>IS VS – primárně pro VS</vt:lpstr>
      <vt:lpstr>IS VS pro všechny</vt:lpstr>
      <vt:lpstr>IS VS – pro instituce nejen VS a občany</vt:lpstr>
      <vt:lpstr>Otázky</vt:lpstr>
      <vt:lpstr>Od ISVS k základním registrům</vt:lpstr>
      <vt:lpstr>Správa základních registrů</vt:lpstr>
      <vt:lpstr>Systém základních registrů</vt:lpstr>
      <vt:lpstr>Definice IS ZR</vt:lpstr>
      <vt:lpstr>Zdroje</vt:lpstr>
      <vt:lpstr>Zdroje</vt:lpstr>
      <vt:lpstr>Děkuji za pozornost.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EGovernment, ISVS Vyzkoušet odkazy, doplnit knížku 10. 10. 2014</dc:title>
  <cp:lastModifiedBy>Pavla Kovářová</cp:lastModifiedBy>
  <cp:revision>45</cp:revision>
  <dcterms:modified xsi:type="dcterms:W3CDTF">2015-10-16T10:15:41Z</dcterms:modified>
</cp:coreProperties>
</file>