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9124" r:id="rId1"/>
    <p:sldMasterId id="2147489136" r:id="rId2"/>
    <p:sldMasterId id="2147489149" r:id="rId3"/>
    <p:sldMasterId id="2147489161" r:id="rId4"/>
    <p:sldMasterId id="2147489173" r:id="rId5"/>
    <p:sldMasterId id="2147489185" r:id="rId6"/>
    <p:sldMasterId id="2147489197" r:id="rId7"/>
  </p:sldMasterIdLst>
  <p:sldIdLst>
    <p:sldId id="338" r:id="rId8"/>
    <p:sldId id="371" r:id="rId9"/>
    <p:sldId id="360" r:id="rId10"/>
    <p:sldId id="303" r:id="rId11"/>
    <p:sldId id="361" r:id="rId12"/>
    <p:sldId id="307" r:id="rId13"/>
    <p:sldId id="259" r:id="rId14"/>
    <p:sldId id="264" r:id="rId15"/>
    <p:sldId id="308" r:id="rId16"/>
    <p:sldId id="325" r:id="rId17"/>
    <p:sldId id="362" r:id="rId18"/>
    <p:sldId id="363" r:id="rId19"/>
    <p:sldId id="364" r:id="rId20"/>
    <p:sldId id="365" r:id="rId21"/>
    <p:sldId id="326" r:id="rId22"/>
    <p:sldId id="317" r:id="rId23"/>
    <p:sldId id="328" r:id="rId24"/>
    <p:sldId id="372" r:id="rId25"/>
    <p:sldId id="388" r:id="rId26"/>
    <p:sldId id="373" r:id="rId27"/>
    <p:sldId id="374" r:id="rId28"/>
    <p:sldId id="375" r:id="rId29"/>
    <p:sldId id="376" r:id="rId30"/>
    <p:sldId id="377" r:id="rId31"/>
    <p:sldId id="378" r:id="rId32"/>
    <p:sldId id="379" r:id="rId33"/>
    <p:sldId id="380" r:id="rId34"/>
    <p:sldId id="381" r:id="rId35"/>
    <p:sldId id="389" r:id="rId36"/>
    <p:sldId id="367" r:id="rId37"/>
    <p:sldId id="382" r:id="rId38"/>
    <p:sldId id="383" r:id="rId39"/>
    <p:sldId id="384" r:id="rId40"/>
    <p:sldId id="385" r:id="rId41"/>
    <p:sldId id="386" r:id="rId42"/>
    <p:sldId id="387" r:id="rId43"/>
    <p:sldId id="332" r:id="rId44"/>
    <p:sldId id="311" r:id="rId45"/>
    <p:sldId id="322" r:id="rId46"/>
  </p:sldIdLst>
  <p:sldSz cx="9144000" cy="6858000" type="screen4x3"/>
  <p:notesSz cx="6858000" cy="9144000"/>
  <p:defaultTextStyle>
    <a:lvl1pPr marL="0" indent="0" algn="l" rtl="0" eaLnBrk="0" fontAlgn="base" hangingPunct="0">
      <a:lnSpc>
        <a:spcPct val="100000"/>
      </a:lnSpc>
      <a:spcBef>
        <a:spcPct val="0"/>
      </a:spcBef>
      <a:spcAft>
        <a:spcPct val="0"/>
      </a:spcAft>
      <a:buNone/>
      <a:defRPr sz="1800">
        <a:solidFill>
          <a:schemeClr val="tx1"/>
        </a:solidFill>
        <a:latin typeface="Arial" charset="0"/>
        <a:ea typeface="Arial" charset="0"/>
      </a:defRPr>
    </a:lvl1pPr>
    <a:lvl2pPr marL="457200" indent="0" algn="l" rtl="0" eaLnBrk="0" fontAlgn="base" hangingPunct="0">
      <a:lnSpc>
        <a:spcPct val="100000"/>
      </a:lnSpc>
      <a:spcBef>
        <a:spcPct val="0"/>
      </a:spcBef>
      <a:spcAft>
        <a:spcPct val="0"/>
      </a:spcAft>
      <a:buNone/>
      <a:defRPr sz="1800">
        <a:solidFill>
          <a:schemeClr val="tx1"/>
        </a:solidFill>
        <a:latin typeface="Arial" charset="0"/>
        <a:ea typeface="Arial" charset="0"/>
      </a:defRPr>
    </a:lvl2pPr>
    <a:lvl3pPr marL="914400" indent="0" algn="l" rtl="0" eaLnBrk="0" fontAlgn="base" hangingPunct="0">
      <a:lnSpc>
        <a:spcPct val="100000"/>
      </a:lnSpc>
      <a:spcBef>
        <a:spcPct val="0"/>
      </a:spcBef>
      <a:spcAft>
        <a:spcPct val="0"/>
      </a:spcAft>
      <a:buNone/>
      <a:defRPr sz="1800">
        <a:solidFill>
          <a:schemeClr val="tx1"/>
        </a:solidFill>
        <a:latin typeface="Arial" charset="0"/>
        <a:ea typeface="Arial" charset="0"/>
      </a:defRPr>
    </a:lvl3pPr>
    <a:lvl4pPr marL="1371600" indent="0" algn="l" rtl="0" eaLnBrk="0" fontAlgn="base" hangingPunct="0">
      <a:lnSpc>
        <a:spcPct val="100000"/>
      </a:lnSpc>
      <a:spcBef>
        <a:spcPct val="0"/>
      </a:spcBef>
      <a:spcAft>
        <a:spcPct val="0"/>
      </a:spcAft>
      <a:buNone/>
      <a:defRPr sz="1800">
        <a:solidFill>
          <a:schemeClr val="tx1"/>
        </a:solidFill>
        <a:latin typeface="Arial" charset="0"/>
        <a:ea typeface="Arial" charset="0"/>
      </a:defRPr>
    </a:lvl4pPr>
    <a:lvl5pPr marL="1828800" indent="0" algn="l" rtl="0" eaLnBrk="0" fontAlgn="base" hangingPunct="0">
      <a:lnSpc>
        <a:spcPct val="100000"/>
      </a:lnSpc>
      <a:spcBef>
        <a:spcPct val="0"/>
      </a:spcBef>
      <a:spcAft>
        <a:spcPct val="0"/>
      </a:spcAft>
      <a:buNone/>
      <a:defRPr sz="1800">
        <a:solidFill>
          <a:schemeClr val="tx1"/>
        </a:solidFill>
        <a:latin typeface="Arial" charset="0"/>
        <a:ea typeface="Arial" charset="0"/>
      </a:defRPr>
    </a:lvl5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11" autoAdjust="0"/>
    <p:restoredTop sz="94660"/>
  </p:normalViewPr>
  <p:slideViewPr>
    <p:cSldViewPr>
      <p:cViewPr varScale="1">
        <p:scale>
          <a:sx n="115" d="100"/>
          <a:sy n="115" d="100"/>
        </p:scale>
        <p:origin x="177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openxmlformats.org/officeDocument/2006/relationships/slide" Target="slides/slide3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viewProps" Target="viewProps.xml"/><Relationship Id="rId8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cs-CZ" altLang="cs-CZ" kern="1200" smtClean="0">
              <a:solidFill>
                <a:srgbClr val="000000"/>
              </a:solidFill>
              <a:ea typeface="+mn-ea"/>
            </a:endParaRPr>
          </a:p>
        </p:txBody>
      </p:sp>
      <p:pic>
        <p:nvPicPr>
          <p:cNvPr id="4" name="Picture 3" descr="titl 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OPVK_MU_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925" y="5248275"/>
            <a:ext cx="4205288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6BFEF-E63E-44B5-93B8-4502E20F92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7620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7210BF-7424-4674-B095-D9E0D7A30F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0801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4C1EC-2F53-4F1D-9E79-3976D9293D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37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1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cs-CZ" altLang="cs-CZ" smtClean="0"/>
          </a:p>
        </p:txBody>
      </p:sp>
      <p:pic>
        <p:nvPicPr>
          <p:cNvPr id="4" name="Picture 26" descr="titl 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17775" y="2565400"/>
            <a:ext cx="568801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Název prezentace v zápatí</a:t>
            </a:r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r"/>
            <a:fld id="{12FF1C42-D199-4080-1509-587298610EC3}" type="slidenum"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‹#›</a:t>
            </a:fld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3221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Název prezentace v zápatí</a:t>
            </a:r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fld id="{12FF1C42-D199-4080-1509-587298610EC3}" type="slidenum"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‹#›</a:t>
            </a:fld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40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Název prezentace v zápatí</a:t>
            </a:r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fld id="{12FF1C42-D199-4080-1509-587298610EC3}" type="slidenum"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‹#›</a:t>
            </a:fld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6190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Název prezentace v zápatí</a:t>
            </a:r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fld id="{12FF1C42-D199-4080-1509-587298610EC3}" type="slidenum"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‹#›</a:t>
            </a:fld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945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Název prezentace v zápatí</a:t>
            </a:r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fld id="{12FF1C42-D199-4080-1509-587298610EC3}" type="slidenum"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‹#›</a:t>
            </a:fld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0939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Název prezentace v zápatí</a:t>
            </a:r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fld id="{12FF1C42-D199-4080-1509-587298610EC3}" type="slidenum"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‹#›</a:t>
            </a:fld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6774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Název prezentace v zápatí</a:t>
            </a:r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fld id="{12FF1C42-D199-4080-1509-587298610EC3}" type="slidenum"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‹#›</a:t>
            </a:fld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1937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Název prezentace v zápatí</a:t>
            </a:r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fld id="{12FF1C42-D199-4080-1509-587298610EC3}" type="slidenum"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‹#›</a:t>
            </a:fld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003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A7BDF-EABE-4004-90D6-9D98C6D402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4126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Název prezentace v zápatí</a:t>
            </a:r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fld id="{12FF1C42-D199-4080-1509-587298610EC3}" type="slidenum"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‹#›</a:t>
            </a:fld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1721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Název prezentace v zápatí</a:t>
            </a:r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fld id="{12FF1C42-D199-4080-1509-587298610EC3}" type="slidenum"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‹#›</a:t>
            </a:fld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3843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Název prezentace v zápatí</a:t>
            </a:r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fld id="{12FF1C42-D199-4080-1509-587298610EC3}" type="slidenum"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‹#›</a:t>
            </a:fld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9312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Nadpis 7172"/>
          <p:cNvSpPr>
            <a:spLocks noGrp="1"/>
          </p:cNvSpPr>
          <p:nvPr>
            <p:ph type="title"/>
          </p:nvPr>
        </p:nvSpPr>
        <p:spPr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</p:spPr>
        <p:txBody>
          <a:bodyPr lIns="0" rIns="0" anchor="b" anchorCtr="0"/>
          <a:lstStyle/>
          <a:p>
            <a:pPr lvl="0"/>
            <a:r>
              <a:rPr lang="en-US" altLang="en-US" dirty="0"/>
              <a:t>Klepnutím lze upravit styl předlohy nadpisů.</a:t>
            </a:r>
          </a:p>
        </p:txBody>
      </p:sp>
      <p:sp>
        <p:nvSpPr>
          <p:cNvPr id="7174" name="Zástupný symbol pro text 7173"/>
          <p:cNvSpPr>
            <a:spLocks noGrp="1"/>
          </p:cNvSpPr>
          <p:nvPr>
            <p:ph type="body" idx="1"/>
          </p:nvPr>
        </p:nvSpPr>
        <p:spPr>
          <a:xfrm>
            <a:off x="720725" y="2017713"/>
            <a:ext cx="8234363" cy="1784350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 anchor="b" anchorCtr="0"/>
          <a:lstStyle/>
          <a:p>
            <a:pPr lvl="0"/>
            <a:r>
              <a:rPr lang="en-US" altLang="en-US" dirty="0"/>
              <a:t>Klepnutím lze upravit styly předlohy textu.</a:t>
            </a:r>
          </a:p>
          <a:p>
            <a:pPr lvl="1"/>
            <a:r>
              <a:rPr lang="en-US" altLang="en-US" dirty="0"/>
              <a:t>Druhá úroveň</a:t>
            </a:r>
          </a:p>
          <a:p>
            <a:pPr lvl="2"/>
            <a:r>
              <a:rPr lang="en-US" altLang="en-US" dirty="0"/>
              <a:t>Třetí úroveň</a:t>
            </a:r>
          </a:p>
          <a:p>
            <a:pPr lvl="3"/>
            <a:r>
              <a:rPr lang="en-US" altLang="en-US" dirty="0"/>
              <a:t>Čtvrtá úroveň</a:t>
            </a:r>
          </a:p>
          <a:p>
            <a:pPr lvl="4"/>
            <a:r>
              <a:rPr lang="en-US" altLang="en-US" dirty="0"/>
              <a:t>Pátá úroveň</a:t>
            </a:r>
          </a:p>
        </p:txBody>
      </p:sp>
      <p:sp>
        <p:nvSpPr>
          <p:cNvPr id="7175" name="Zástupný symbol pro zápatí 7174"/>
          <p:cNvSpPr>
            <a:spLocks noGrp="1"/>
          </p:cNvSpPr>
          <p:nvPr>
            <p:ph type="ftr" sz="quarter" idx="3"/>
          </p:nvPr>
        </p:nvSpPr>
        <p:spPr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lIns="0" rIns="0" anchor="b" anchorCtr="0"/>
          <a:lstStyle/>
          <a:p>
            <a:r>
              <a:rPr lang="en-US" altLang="en-US" sz="1200" dirty="0">
                <a:solidFill>
                  <a:srgbClr val="969696"/>
                </a:solidFill>
                <a:latin typeface="Trebuchet MS" charset="0"/>
              </a:rPr>
              <a:t>Název prezentace v zápatí</a:t>
            </a:r>
          </a:p>
        </p:txBody>
      </p:sp>
      <p:sp>
        <p:nvSpPr>
          <p:cNvPr id="7176" name="Zástupný symbol pro číslo snímku 7175"/>
          <p:cNvSpPr>
            <a:spLocks noGrp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lIns="0" rIns="0" anchor="b" anchorCtr="0"/>
          <a:lstStyle/>
          <a:p>
            <a:pPr algn="r"/>
            <a:fld id="{12FF1C42-D199-4080-1509-587298610EC3}" type="slidenum">
              <a:rPr lang="en-US" altLang="en-US" sz="1200" dirty="0">
                <a:solidFill>
                  <a:srgbClr val="969696"/>
                </a:solidFill>
                <a:latin typeface="Trebuchet MS" charset="0"/>
              </a:rPr>
              <a:t>‹#›</a:t>
            </a:fld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6BFD6-00E6-4791-98DD-CE41E9E8D5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39178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D9A2E-738A-41A0-8910-D19E65F078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11031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1E48C-A465-4215-8642-5DF0FC8678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4547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FEF7A-6851-479C-B463-447C71735F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9290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3290A-B68B-43C8-942B-0F06FDA459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68460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22EE3-8E0A-4A41-8F3C-E254DB7EB2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4578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B2BD7-7381-4940-B209-8C6188619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1080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ED549-A900-4634-B902-5ABAD77B2F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58369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5F96D-15E7-4900-BFB3-859AA520FC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6015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091BFD-8DDF-45FB-A8FB-F275C0F056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86581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949B1-FB68-4402-872D-69B1291A63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49587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EE82D-8943-4213-905D-EE5AAB8694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083396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AEE4D-D3D8-4169-B41A-1BB341F229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399693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3C11D-66E5-4E7C-9C9B-7B6031B205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16507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7179C-4A83-4677-A339-E13955E212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803253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22469-6058-476B-AC07-BDA656B8E4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439966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8BC8F-C0D0-41C8-A316-C70FE548AE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817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8CB8F-9D38-498A-B92A-1083626559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39718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82FF5-D594-4698-9DFB-CBD8C6145A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90364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6E173-94FF-4883-9F12-6D793006A1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21925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92F06-C5CE-49FA-8F91-C2BE2A256C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517548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08EA3-55C2-4AB5-92BB-215825E332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429440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5A1FC-2BAE-40E4-AED9-5A0F1C5EAB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61961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EFD12-B88F-4148-8C8E-FB61675A85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510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cs-CZ" altLang="cs-CZ" smtClean="0"/>
          </a:p>
        </p:txBody>
      </p:sp>
      <p:pic>
        <p:nvPicPr>
          <p:cNvPr id="4" name="Picture 3" descr="titl 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OPVK_MU_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925" y="5248275"/>
            <a:ext cx="4205288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6BFEF-E63E-44B5-93B8-4502E20F92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010697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A7BDF-EABE-4004-90D6-9D98C6D402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55851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B2BD7-7381-4940-B209-8C6188619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13362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8CB8F-9D38-498A-B92A-1083626559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505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22820-CAF2-4C2D-BB3F-EE5493828B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937438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22820-CAF2-4C2D-BB3F-EE5493828B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610499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FCA263-A2E6-4EC3-BFEB-8262CD78CE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72851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61134-829A-4271-AC46-3A56CC41FF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81176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E3C12-D3B4-4BB7-9BFA-5D28B53CE6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5300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9F2F0-201E-4B88-B32A-187539A815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64896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7210BF-7424-4674-B095-D9E0D7A30F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72931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4C1EC-2F53-4F1D-9E79-3976D9293D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079076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1BD20-0C77-44A0-B6A2-F2AB49C72C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030815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4CD3C-6BA8-4EA6-AAE9-46CEE48DEE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85779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92429E-623B-4B2D-B067-68FFA0B816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360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FCA263-A2E6-4EC3-BFEB-8262CD78CE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12755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C6A59A-E2A7-4BDB-A36A-EDF98B9212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60677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38295-A4A7-49FA-9AE6-58E4029A95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54065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4D918-BDFC-4B49-A209-B60089B72C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18675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36479-4297-40A6-BB48-EE1D797985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55719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6B6A7-1ECE-4DC3-9EC3-41AAF75054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746663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C55DC-ED64-4185-AB25-5A30B53C27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290702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364F0-D134-4254-ADA2-CA53274FDE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47237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ADE3D-E1A7-4B59-AE2C-E85DFAF7DA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824757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1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GB" altLang="cs-CZ" kern="1200" smtClean="0">
              <a:solidFill>
                <a:srgbClr val="000000"/>
              </a:solidFill>
              <a:ea typeface="+mn-ea"/>
            </a:endParaRPr>
          </a:p>
        </p:txBody>
      </p:sp>
      <p:pic>
        <p:nvPicPr>
          <p:cNvPr id="4" name="Picture 26" descr="titl 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17775" y="2565400"/>
            <a:ext cx="568801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B41AF-9826-4772-B0AB-502EA81DBFD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098886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CFFDC-1236-4DE3-9687-9BFD55A6D51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87154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61134-829A-4271-AC46-3A56CC41FF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451182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3F242-8DCE-43FB-818E-F2EA920C70B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20760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129E1-B065-486A-A42D-ECB4CDB5737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931230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EC9AB-2802-4C27-BB25-B60A715C8BC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359129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EC5D2-B816-4B4E-86F7-A01584E8161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774458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3BDB6-9BA6-4F06-BE6F-E34255CCB1D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384220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93A-7309-4728-83B4-0D6924C2566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073755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F4E5D-4261-4469-BEAA-1A0C77FCBC8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9220758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61864D-DD50-46F4-A7D2-4A20758B00A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8716602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3695D-6DB4-49D1-8F08-AD09387846A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21371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E3C12-D3B4-4BB7-9BFA-5D28B53CE6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724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9F2F0-201E-4B88-B32A-187539A815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159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3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image" Target="../media/image3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image" Target="../media/image2.emf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Relationship Id="rId14" Type="http://schemas.openxmlformats.org/officeDocument/2006/relationships/image" Target="../media/image2.emf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kern="1200" smtClean="0">
              <a:solidFill>
                <a:srgbClr val="000000"/>
              </a:solidFill>
              <a:ea typeface="+mn-ea"/>
            </a:endParaRPr>
          </a:p>
        </p:txBody>
      </p:sp>
      <p:pic>
        <p:nvPicPr>
          <p:cNvPr id="4099" name="Picture 3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r>
              <a:rPr lang="cs-CZ" kern="1200">
                <a:ea typeface="+mn-ea"/>
                <a:cs typeface="Arial" charset="0"/>
              </a:rPr>
              <a:t>Název prezentace v zápatí</a:t>
            </a:r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fld id="{4D93308F-4FCE-4B7A-B8A8-2CDC8C70BB05}" type="slidenum">
              <a:rPr lang="cs-CZ" kern="1200">
                <a:ea typeface="+mn-ea"/>
                <a:cs typeface="Arial" charset="0"/>
              </a:rPr>
              <a:pPr eaLnBrk="1" hangingPunct="1">
                <a:defRPr/>
              </a:pPr>
              <a:t>‹#›</a:t>
            </a:fld>
            <a:endParaRPr lang="cs-CZ" kern="1200">
              <a:ea typeface="+mn-ea"/>
              <a:cs typeface="Arial" charset="0"/>
            </a:endParaRPr>
          </a:p>
        </p:txBody>
      </p:sp>
      <p:pic>
        <p:nvPicPr>
          <p:cNvPr id="4104" name="Picture 16" descr="OPVK_MU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4643438"/>
            <a:ext cx="5926138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7841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125" r:id="rId1"/>
    <p:sldLayoutId id="2147489126" r:id="rId2"/>
    <p:sldLayoutId id="2147489127" r:id="rId3"/>
    <p:sldLayoutId id="2147489128" r:id="rId4"/>
    <p:sldLayoutId id="2147489129" r:id="rId5"/>
    <p:sldLayoutId id="2147489130" r:id="rId6"/>
    <p:sldLayoutId id="2147489131" r:id="rId7"/>
    <p:sldLayoutId id="2147489132" r:id="rId8"/>
    <p:sldLayoutId id="2147489133" r:id="rId9"/>
    <p:sldLayoutId id="2147489134" r:id="rId10"/>
    <p:sldLayoutId id="214748913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9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pic>
        <p:nvPicPr>
          <p:cNvPr id="1027" name="Picture 25" descr="zahlavi CZ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9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Název prezentace v zápatí</a:t>
            </a:r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 algn="r"/>
            <a:fld id="{12FF1C42-D199-4080-1509-587298610EC3}" type="slidenum">
              <a:rPr lang="en-US" altLang="en-US" sz="1200" smtClean="0">
                <a:solidFill>
                  <a:srgbClr val="969696"/>
                </a:solidFill>
                <a:latin typeface="Trebuchet MS" charset="0"/>
              </a:rPr>
              <a:t>‹#›</a:t>
            </a:fld>
            <a:endParaRPr lang="en-US" altLang="en-US" sz="1200" dirty="0">
              <a:solidFill>
                <a:srgbClr val="969696"/>
              </a:solidFill>
              <a:latin typeface="Trebuchet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137" r:id="rId1"/>
    <p:sldLayoutId id="2147489138" r:id="rId2"/>
    <p:sldLayoutId id="2147489139" r:id="rId3"/>
    <p:sldLayoutId id="2147489140" r:id="rId4"/>
    <p:sldLayoutId id="2147489141" r:id="rId5"/>
    <p:sldLayoutId id="2147489142" r:id="rId6"/>
    <p:sldLayoutId id="2147489143" r:id="rId7"/>
    <p:sldLayoutId id="2147489144" r:id="rId8"/>
    <p:sldLayoutId id="2147489145" r:id="rId9"/>
    <p:sldLayoutId id="2147489146" r:id="rId10"/>
    <p:sldLayoutId id="2147489147" r:id="rId11"/>
    <p:sldLayoutId id="2147489148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pic>
        <p:nvPicPr>
          <p:cNvPr id="2051" name="Picture 12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fld id="{BBDF21D0-5CE0-42DA-B8A0-5A3957EB57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150" r:id="rId1"/>
    <p:sldLayoutId id="2147489151" r:id="rId2"/>
    <p:sldLayoutId id="2147489152" r:id="rId3"/>
    <p:sldLayoutId id="2147489153" r:id="rId4"/>
    <p:sldLayoutId id="2147489154" r:id="rId5"/>
    <p:sldLayoutId id="2147489155" r:id="rId6"/>
    <p:sldLayoutId id="2147489156" r:id="rId7"/>
    <p:sldLayoutId id="2147489157" r:id="rId8"/>
    <p:sldLayoutId id="2147489158" r:id="rId9"/>
    <p:sldLayoutId id="2147489159" r:id="rId10"/>
    <p:sldLayoutId id="214748916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pic>
        <p:nvPicPr>
          <p:cNvPr id="3075" name="Picture 10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fld id="{21F6E153-B8BF-4EB2-8E1A-9356A9BE36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162" r:id="rId1"/>
    <p:sldLayoutId id="2147489163" r:id="rId2"/>
    <p:sldLayoutId id="2147489164" r:id="rId3"/>
    <p:sldLayoutId id="2147489165" r:id="rId4"/>
    <p:sldLayoutId id="2147489166" r:id="rId5"/>
    <p:sldLayoutId id="2147489167" r:id="rId6"/>
    <p:sldLayoutId id="2147489168" r:id="rId7"/>
    <p:sldLayoutId id="2147489169" r:id="rId8"/>
    <p:sldLayoutId id="2147489170" r:id="rId9"/>
    <p:sldLayoutId id="2147489171" r:id="rId10"/>
    <p:sldLayoutId id="2147489172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pic>
        <p:nvPicPr>
          <p:cNvPr id="4099" name="Picture 3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fld id="{4D93308F-4FCE-4B7A-B8A8-2CDC8C70BB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4104" name="Picture 16" descr="OPVK_MU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4643438"/>
            <a:ext cx="5926138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9174" r:id="rId1"/>
    <p:sldLayoutId id="2147489175" r:id="rId2"/>
    <p:sldLayoutId id="2147489176" r:id="rId3"/>
    <p:sldLayoutId id="2147489177" r:id="rId4"/>
    <p:sldLayoutId id="2147489178" r:id="rId5"/>
    <p:sldLayoutId id="2147489179" r:id="rId6"/>
    <p:sldLayoutId id="2147489180" r:id="rId7"/>
    <p:sldLayoutId id="2147489181" r:id="rId8"/>
    <p:sldLayoutId id="2147489182" r:id="rId9"/>
    <p:sldLayoutId id="2147489183" r:id="rId10"/>
    <p:sldLayoutId id="214748918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pic>
        <p:nvPicPr>
          <p:cNvPr id="5123" name="Picture 3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Název prezentace v zápatí</a:t>
            </a:r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pPr>
              <a:defRPr/>
            </a:pPr>
            <a:fld id="{2CC14918-EB72-419C-96B3-C7D70A94C6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5127" name="Picture 11" descr="OPVK_MU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3286125"/>
            <a:ext cx="8002588" cy="152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9186" r:id="rId1"/>
    <p:sldLayoutId id="2147489187" r:id="rId2"/>
    <p:sldLayoutId id="2147489188" r:id="rId3"/>
    <p:sldLayoutId id="2147489189" r:id="rId4"/>
    <p:sldLayoutId id="2147489190" r:id="rId5"/>
    <p:sldLayoutId id="2147489191" r:id="rId6"/>
    <p:sldLayoutId id="2147489192" r:id="rId7"/>
    <p:sldLayoutId id="2147489193" r:id="rId8"/>
    <p:sldLayoutId id="2147489194" r:id="rId9"/>
    <p:sldLayoutId id="2147489195" r:id="rId10"/>
    <p:sldLayoutId id="2147489196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9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cs-CZ" kern="1200" smtClean="0">
              <a:solidFill>
                <a:srgbClr val="000000"/>
              </a:solidFill>
              <a:ea typeface="+mn-ea"/>
            </a:endParaRPr>
          </a:p>
        </p:txBody>
      </p:sp>
      <p:pic>
        <p:nvPicPr>
          <p:cNvPr id="1027" name="Picture 25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9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969696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cs-CZ" kern="1200">
              <a:ea typeface="+mn-ea"/>
            </a:endParaRP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969696"/>
                </a:solidFill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CE868AAB-AA5E-4904-AA7F-23AC340085D0}" type="slidenum">
              <a:rPr lang="cs-CZ" altLang="cs-CZ" kern="1200">
                <a:ea typeface="+mn-ea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cs-CZ" altLang="cs-CZ" kern="1200"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243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198" r:id="rId1"/>
    <p:sldLayoutId id="2147489199" r:id="rId2"/>
    <p:sldLayoutId id="2147489200" r:id="rId3"/>
    <p:sldLayoutId id="2147489201" r:id="rId4"/>
    <p:sldLayoutId id="2147489202" r:id="rId5"/>
    <p:sldLayoutId id="2147489203" r:id="rId6"/>
    <p:sldLayoutId id="2147489204" r:id="rId7"/>
    <p:sldLayoutId id="2147489205" r:id="rId8"/>
    <p:sldLayoutId id="2147489206" r:id="rId9"/>
    <p:sldLayoutId id="2147489207" r:id="rId10"/>
    <p:sldLayoutId id="214748920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stitutpraha.cz/" TargetMode="Externa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uzby-isvs.cz/ISoISVS/" TargetMode="External"/><Relationship Id="rId2" Type="http://schemas.openxmlformats.org/officeDocument/2006/relationships/hyperlink" Target="https://www.sluzby-isvs.cz/ISDP/" TargetMode="Externa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://www.e-kraj.cz/" TargetMode="External"/><Relationship Id="rId4" Type="http://schemas.openxmlformats.org/officeDocument/2006/relationships/hyperlink" Target="http://www.epusa.cz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uzk.cz/" TargetMode="External"/><Relationship Id="rId13" Type="http://schemas.openxmlformats.org/officeDocument/2006/relationships/hyperlink" Target="http://www.mvcr.cz/clanek/databaze-adres-v-cr-a-ciselniky-uzemnich-celku.aspx" TargetMode="External"/><Relationship Id="rId3" Type="http://schemas.openxmlformats.org/officeDocument/2006/relationships/hyperlink" Target="http://www.smartadministration.cz/" TargetMode="External"/><Relationship Id="rId7" Type="http://schemas.openxmlformats.org/officeDocument/2006/relationships/hyperlink" Target="http://www.czso.cz/" TargetMode="External"/><Relationship Id="rId12" Type="http://schemas.openxmlformats.org/officeDocument/2006/relationships/hyperlink" Target="http://seznam.gov.cz/ovm/welcome.do" TargetMode="External"/><Relationship Id="rId2" Type="http://schemas.openxmlformats.org/officeDocument/2006/relationships/hyperlink" Target="portal.gov.cz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wwwinfo.mfcr.cz/ares/" TargetMode="External"/><Relationship Id="rId11" Type="http://schemas.openxmlformats.org/officeDocument/2006/relationships/hyperlink" Target="http://www.mkcr.cz/cz/literatura-a-knihovny/evidence-a-adresar-knihoven-evidovanych-ministerstvem-kultury-a-souvisejici-informace-443/" TargetMode="External"/><Relationship Id="rId5" Type="http://schemas.openxmlformats.org/officeDocument/2006/relationships/hyperlink" Target="http://www.czechpoint.cz/" TargetMode="External"/><Relationship Id="rId10" Type="http://schemas.openxmlformats.org/officeDocument/2006/relationships/hyperlink" Target="kdejsme.cz" TargetMode="External"/><Relationship Id="rId4" Type="http://schemas.openxmlformats.org/officeDocument/2006/relationships/hyperlink" Target="http://www.egoncentrum.cz/" TargetMode="External"/><Relationship Id="rId9" Type="http://schemas.openxmlformats.org/officeDocument/2006/relationships/hyperlink" Target="http://www.mvcr.cz/statistiky.asp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dstest.cz/toc0.html" TargetMode="External"/><Relationship Id="rId2" Type="http://schemas.openxmlformats.org/officeDocument/2006/relationships/hyperlink" Target="http://www.datoveschranky.info/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cedr.mfcr.cz/" TargetMode="External"/><Relationship Id="rId5" Type="http://schemas.openxmlformats.org/officeDocument/2006/relationships/hyperlink" Target="http://www.psp.cz/sqw/sntisk.sqw" TargetMode="External"/><Relationship Id="rId4" Type="http://schemas.openxmlformats.org/officeDocument/2006/relationships/hyperlink" Target="https://apps.odok.cz/kpl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upa.cz/clanky/kolik-budou-stat-zakladni-registry/" TargetMode="External"/><Relationship Id="rId2" Type="http://schemas.openxmlformats.org/officeDocument/2006/relationships/hyperlink" Target="http://www.isvs.cz/" TargetMode="Externa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zrcr.cz/uploads/Dokumenty/Katalog_eGON_sluzeb_7_05_verejny.pdf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orupce.cz/assets/partnerstvi-pro-otevrene-vladnuti/otevrena-data/Metodika_Publ_OpenData_verze_1_0.pdf" TargetMode="External"/><Relationship Id="rId2" Type="http://schemas.openxmlformats.org/officeDocument/2006/relationships/hyperlink" Target="http://www.google.cz/url?sa=t&amp;rct=j&amp;q=&amp;esrc=s&amp;source=web&amp;cd=1&amp;cad=rja&amp;uact=8&amp;ved=0CCAQFjAA&amp;url=http://www.mvcr.cz/soubor/koncepce-katalogizace-otevrenych-dat-vs-cr-pdf.aspx&amp;ei=t2Q-VPLdJtjsaMPbgMAG&amp;usg=AFQjCNE-qRIyes3rtvkgYnvVnHxh17-BlA&amp;sig2=jSptt69RXh7FpIg3KepaNA" TargetMode="Externa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.gov.cz/portal/obcan/rejstriky/data/" TargetMode="Externa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apl.czso.cz/iSMS/en/klasstru.jsp?kodcis=80004&amp;cisjaz=203" TargetMode="External"/><Relationship Id="rId2" Type="http://schemas.openxmlformats.org/officeDocument/2006/relationships/hyperlink" Target="http://eurovoc.europa.eu/drupal/?q=cs" TargetMode="Externa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opendefinition.org/licenses/" TargetMode="Externa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sode.eu/" TargetMode="External"/><Relationship Id="rId7" Type="http://schemas.openxmlformats.org/officeDocument/2006/relationships/hyperlink" Target="mailto:okfn-cz@list.okfn.org" TargetMode="External"/><Relationship Id="rId2" Type="http://schemas.openxmlformats.org/officeDocument/2006/relationships/hyperlink" Target="http://portal.gov.cz/portal/obcan/rejstriky/data/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praguehacks.cz/" TargetMode="External"/><Relationship Id="rId5" Type="http://schemas.openxmlformats.org/officeDocument/2006/relationships/hyperlink" Target="http://www.opendata.cz/" TargetMode="External"/><Relationship Id="rId4" Type="http://schemas.openxmlformats.org/officeDocument/2006/relationships/hyperlink" Target="http://www.otevrenadata.cz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ebdocuments.site44.com/mv-strategickyramecegov2014/export_rack9gab62u2_a_MPR.zip" TargetMode="External"/><Relationship Id="rId1" Type="http://schemas.openxmlformats.org/officeDocument/2006/relationships/slideLayout" Target="../slideLayouts/slideLayout6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estnikverejnychzakazek.cz/" TargetMode="External"/><Relationship Id="rId2" Type="http://schemas.openxmlformats.org/officeDocument/2006/relationships/hyperlink" Target="http://zakazky.muni.cz/" TargetMode="Externa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vcr.cz/soubor/metodika-publ-opendata-verze-1-0-pdf.aspx" TargetMode="External"/><Relationship Id="rId2" Type="http://schemas.openxmlformats.org/officeDocument/2006/relationships/hyperlink" Target="http://www.google.cz/url?sa=t&amp;rct=j&amp;q=&amp;esrc=s&amp;source=web&amp;cd=1&amp;cad=rja&amp;uact=8&amp;ved=0CCAQFjAA&amp;url=http://www.mvcr.cz/soubor/koncepce-katalogizace-otevrenych-dat-vs-cr-pdf.aspx&amp;ei=t2Q-VPLdJtjsaMPbgMAG&amp;usg=AFQjCNE-qRIyes3rtvkgYnvVnHxh17-BlA&amp;sig2=jSptt69RXh7FpIg3KepaNA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mvcr.cz/clanek/ministerstvo-vnitra-predstavilo-klaudii-novy-symbol-egovernmentu.aspx" TargetMode="Externa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zrcr.cz/" TargetMode="External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vcr.cz/clanek/klaudie-od-spravy-majetku-k-modelu-poskytovani-a-odebirani-sluzeb.aspx?q=Y2hudW09Mg==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zechpoint.cz/web/?q=node/23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vs.cz/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>IS VS a otevřená data, e-zadávání veřejných zakázek</a:t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>30. 10. 2015</a:t>
            </a:r>
          </a:p>
        </p:txBody>
      </p:sp>
    </p:spTree>
    <p:extLst>
      <p:ext uri="{BB962C8B-B14F-4D97-AF65-F5344CB8AC3E}">
        <p14:creationId xmlns:p14="http://schemas.microsoft.com/office/powerpoint/2010/main" val="186037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2150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Zákon č. 365/2000 Sb., o ISVS</a:t>
            </a:r>
            <a:endParaRPr lang="en-US" altLang="en-US" dirty="0"/>
          </a:p>
        </p:txBody>
      </p:sp>
      <p:sp>
        <p:nvSpPr>
          <p:cNvPr id="21507" name="Zástupný symbol pro obsah 2150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dirty="0" err="1" smtClean="0"/>
              <a:t>Upravuje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služby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Portálu</a:t>
            </a:r>
            <a:r>
              <a:rPr lang="en-US" altLang="en-US" dirty="0" smtClean="0"/>
              <a:t> VS – </a:t>
            </a:r>
            <a:r>
              <a:rPr lang="en-US" altLang="en-US" dirty="0" err="1" smtClean="0"/>
              <a:t>nejen</a:t>
            </a:r>
            <a:r>
              <a:rPr lang="en-US" altLang="en-US" dirty="0" smtClean="0"/>
              <a:t> pro </a:t>
            </a:r>
            <a:r>
              <a:rPr lang="en-US" altLang="en-US" dirty="0" err="1" smtClean="0"/>
              <a:t>zpřístupňování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informací</a:t>
            </a:r>
            <a:r>
              <a:rPr lang="en-US" altLang="en-US" dirty="0" smtClean="0"/>
              <a:t>, ale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pro </a:t>
            </a:r>
            <a:r>
              <a:rPr lang="en-US" altLang="en-US" dirty="0" err="1" smtClean="0"/>
              <a:t>komunikaci</a:t>
            </a:r>
            <a:endParaRPr lang="en-US" altLang="en-US" dirty="0" smtClean="0"/>
          </a:p>
          <a:p>
            <a:r>
              <a:rPr lang="en-US" altLang="en-US" dirty="0" err="1" smtClean="0"/>
              <a:t>Důraz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vzájemné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propojení</a:t>
            </a:r>
            <a:r>
              <a:rPr lang="en-US" altLang="en-US" dirty="0" smtClean="0"/>
              <a:t> IS VS</a:t>
            </a:r>
            <a:r>
              <a:rPr lang="cs-CZ" altLang="en-US" dirty="0" smtClean="0"/>
              <a:t>, VS i samosprávy (tam omezení kapacitami)</a:t>
            </a:r>
            <a:endParaRPr lang="en-US" altLang="en-US" dirty="0" smtClean="0"/>
          </a:p>
          <a:p>
            <a:r>
              <a:rPr lang="en-US" altLang="en-US" dirty="0" err="1" smtClean="0"/>
              <a:t>Správci</a:t>
            </a:r>
            <a:r>
              <a:rPr lang="en-US" altLang="en-US" dirty="0" smtClean="0"/>
              <a:t> IS VS </a:t>
            </a:r>
            <a:r>
              <a:rPr lang="en-US" altLang="en-US" dirty="0" err="1" smtClean="0"/>
              <a:t>musí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předávat</a:t>
            </a:r>
            <a:r>
              <a:rPr lang="en-US" altLang="en-US" dirty="0" smtClean="0"/>
              <a:t> data do: IS o </a:t>
            </a:r>
            <a:r>
              <a:rPr lang="en-US" altLang="en-US" dirty="0" err="1" smtClean="0"/>
              <a:t>datových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prvcích</a:t>
            </a:r>
            <a:r>
              <a:rPr lang="en-US" altLang="en-US" dirty="0" smtClean="0"/>
              <a:t> a IS o ISVS</a:t>
            </a:r>
          </a:p>
          <a:p>
            <a:r>
              <a:rPr lang="en-US" altLang="en-US" dirty="0" err="1" smtClean="0"/>
              <a:t>Ověřování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výstupů</a:t>
            </a:r>
            <a:r>
              <a:rPr lang="en-US" altLang="en-US" dirty="0" smtClean="0"/>
              <a:t> z IS VS </a:t>
            </a:r>
            <a:r>
              <a:rPr lang="en-US" altLang="en-US" dirty="0" err="1" smtClean="0"/>
              <a:t>viz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CzechPOINT</a:t>
            </a:r>
            <a:endParaRPr lang="en-US" altLang="en-US" dirty="0" smtClean="0"/>
          </a:p>
          <a:p>
            <a:r>
              <a:rPr lang="en-US" altLang="en-US" dirty="0" smtClean="0"/>
              <a:t>Od 1. 1. 2008 </a:t>
            </a:r>
            <a:r>
              <a:rPr lang="en-US" altLang="en-US" dirty="0" err="1" smtClean="0"/>
              <a:t>weby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státní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správy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přátelské</a:t>
            </a:r>
            <a:r>
              <a:rPr lang="en-US" altLang="en-US" dirty="0" smtClean="0"/>
              <a:t> pro </a:t>
            </a:r>
            <a:r>
              <a:rPr lang="en-US" altLang="en-US" dirty="0" err="1" smtClean="0"/>
              <a:t>osoby</a:t>
            </a:r>
            <a:r>
              <a:rPr lang="en-US" altLang="en-US" dirty="0" smtClean="0"/>
              <a:t> se </a:t>
            </a:r>
            <a:r>
              <a:rPr lang="en-US" altLang="en-US" dirty="0" err="1" smtClean="0"/>
              <a:t>zdravotním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postižením</a:t>
            </a:r>
            <a:r>
              <a:rPr lang="en-US" altLang="en-US" dirty="0" smtClean="0"/>
              <a:t> (blind-friendly)</a:t>
            </a:r>
            <a:endParaRPr lang="cs-CZ" altLang="en-US" dirty="0" smtClean="0"/>
          </a:p>
          <a:p>
            <a:r>
              <a:rPr lang="cs-CZ" altLang="en-US" dirty="0" smtClean="0"/>
              <a:t>2008 schválena strategie pro vytvoření technologických center pod </a:t>
            </a:r>
            <a:r>
              <a:rPr lang="cs-CZ" altLang="en-US" dirty="0" err="1" smtClean="0"/>
              <a:t>eGon</a:t>
            </a:r>
            <a:r>
              <a:rPr lang="cs-CZ" altLang="en-US" dirty="0" smtClean="0"/>
              <a:t> centry na krajích a obcích s rozšířenou působností, koordinace a vzdělávání v </a:t>
            </a:r>
            <a:r>
              <a:rPr lang="cs-CZ" altLang="en-US" dirty="0" err="1" smtClean="0"/>
              <a:t>eGov</a:t>
            </a:r>
            <a:r>
              <a:rPr lang="cs-CZ" altLang="en-US" dirty="0" smtClean="0"/>
              <a:t> =&gt; Institut pro místní správu (</a:t>
            </a:r>
            <a:r>
              <a:rPr lang="cs-CZ" altLang="en-US" dirty="0" smtClean="0">
                <a:hlinkClick r:id="rId2"/>
              </a:rPr>
              <a:t>dnes Institut pro veřejnou správu Praha</a:t>
            </a:r>
            <a:r>
              <a:rPr lang="cs-CZ" altLang="en-US" dirty="0" smtClean="0"/>
              <a:t>)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bdélník 1025"/>
          <p:cNvSpPr>
            <a:spLocks/>
          </p:cNvSpPr>
          <p:nvPr/>
        </p:nvSpPr>
        <p:spPr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1E5F"/>
              </a:gs>
            </a:gsLst>
            <a:lin ang="10800000" scaled="1"/>
          </a:gradFill>
          <a:ln>
            <a:noFill/>
          </a:ln>
          <a:effectLst/>
        </p:spPr>
        <p:txBody>
          <a:bodyPr/>
          <a:lstStyle/>
          <a:p>
            <a:endParaRPr lang="en-US" altLang="en-US" dirty="0"/>
          </a:p>
        </p:txBody>
      </p:sp>
      <p:sp>
        <p:nvSpPr>
          <p:cNvPr id="1028" name="Nadpis 102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lvl="0"/>
            <a:r>
              <a:rPr lang="cs-CZ" dirty="0"/>
              <a:t>C</a:t>
            </a:r>
            <a:r>
              <a:rPr dirty="0" smtClean="0"/>
              <a:t>o </a:t>
            </a:r>
            <a:r>
              <a:rPr dirty="0"/>
              <a:t>z </a:t>
            </a:r>
            <a:r>
              <a:rPr dirty="0" err="1"/>
              <a:t>toho</a:t>
            </a:r>
            <a:r>
              <a:rPr dirty="0"/>
              <a:t> </a:t>
            </a:r>
            <a:r>
              <a:rPr dirty="0" err="1"/>
              <a:t>vylezlo</a:t>
            </a:r>
            <a:r>
              <a:rPr dirty="0" smtClean="0"/>
              <a:t>?</a:t>
            </a:r>
            <a:endParaRPr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20725" y="2017713"/>
            <a:ext cx="2627139" cy="4114800"/>
          </a:xfrm>
        </p:spPr>
        <p:txBody>
          <a:bodyPr/>
          <a:lstStyle/>
          <a:p>
            <a:r>
              <a:rPr lang="cs-CZ" dirty="0"/>
              <a:t>Kmenové projekty </a:t>
            </a:r>
            <a:r>
              <a:rPr lang="cs-CZ" dirty="0" err="1"/>
              <a:t>eGovernmentu</a:t>
            </a:r>
            <a:r>
              <a:rPr lang="cs-CZ" dirty="0"/>
              <a:t> a jejich vazby (Strategický rámec rozvoje </a:t>
            </a:r>
            <a:r>
              <a:rPr lang="cs-CZ" dirty="0" err="1"/>
              <a:t>eGovernmentu</a:t>
            </a:r>
            <a:r>
              <a:rPr lang="cs-CZ" dirty="0"/>
              <a:t> </a:t>
            </a:r>
            <a:r>
              <a:rPr lang="cs-CZ" dirty="0" smtClean="0"/>
              <a:t>2014+)</a:t>
            </a:r>
            <a:endParaRPr lang="cs-CZ" dirty="0"/>
          </a:p>
          <a:p>
            <a:endParaRPr lang="cs-CZ" dirty="0"/>
          </a:p>
        </p:txBody>
      </p:sp>
      <p:pic>
        <p:nvPicPr>
          <p:cNvPr id="7" name="Obrázek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0"/>
            <a:ext cx="5796136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487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2969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IS VS – primárně pro VS</a:t>
            </a:r>
            <a:endParaRPr lang="en-US" altLang="en-US" dirty="0"/>
          </a:p>
        </p:txBody>
      </p:sp>
      <p:sp>
        <p:nvSpPr>
          <p:cNvPr id="29699" name="Zástupný symbol pro obsah 2969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hlinkClick r:id="rId2"/>
              </a:rPr>
              <a:t>IS o </a:t>
            </a:r>
            <a:r>
              <a:rPr lang="en-US" altLang="en-US" dirty="0" err="1" smtClean="0">
                <a:hlinkClick r:id="rId2"/>
              </a:rPr>
              <a:t>datových</a:t>
            </a:r>
            <a:r>
              <a:rPr lang="en-US" altLang="en-US" dirty="0" smtClean="0">
                <a:hlinkClick r:id="rId2"/>
              </a:rPr>
              <a:t> </a:t>
            </a:r>
            <a:r>
              <a:rPr lang="en-US" altLang="en-US" dirty="0" err="1" smtClean="0">
                <a:hlinkClick r:id="rId2"/>
              </a:rPr>
              <a:t>prvcích</a:t>
            </a:r>
            <a:endParaRPr lang="en-US" altLang="en-US" dirty="0" smtClean="0">
              <a:hlinkClick r:id="rId2"/>
            </a:endParaRPr>
          </a:p>
          <a:p>
            <a:r>
              <a:rPr lang="en-US" altLang="en-US" dirty="0" smtClean="0">
                <a:hlinkClick r:id="rId3"/>
              </a:rPr>
              <a:t>IS o ISVS</a:t>
            </a:r>
            <a:r>
              <a:rPr lang="en-US" altLang="en-US" dirty="0" smtClean="0"/>
              <a:t> – </a:t>
            </a:r>
            <a:r>
              <a:rPr lang="en-US" altLang="en-US" dirty="0" err="1" smtClean="0"/>
              <a:t>bohatý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popisný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zdroj</a:t>
            </a:r>
            <a:endParaRPr lang="en-US" altLang="en-US" dirty="0" smtClean="0"/>
          </a:p>
          <a:p>
            <a:r>
              <a:rPr lang="en-US" altLang="en-US" dirty="0" smtClean="0">
                <a:hlinkClick r:id="rId4"/>
              </a:rPr>
              <a:t>E-</a:t>
            </a:r>
            <a:r>
              <a:rPr lang="en-US" altLang="en-US" dirty="0" err="1" smtClean="0">
                <a:hlinkClick r:id="rId4"/>
              </a:rPr>
              <a:t>pusa</a:t>
            </a:r>
            <a:r>
              <a:rPr lang="en-US" altLang="en-US" dirty="0" smtClean="0"/>
              <a:t> (</a:t>
            </a:r>
            <a:r>
              <a:rPr lang="en-US" altLang="en-US" dirty="0" err="1" smtClean="0"/>
              <a:t>Elektronický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portál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územních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samospráv</a:t>
            </a:r>
            <a:r>
              <a:rPr lang="en-US" altLang="en-US" dirty="0" smtClean="0"/>
              <a:t>)</a:t>
            </a:r>
          </a:p>
          <a:p>
            <a:r>
              <a:rPr lang="en-US" altLang="en-US" dirty="0" smtClean="0">
                <a:hlinkClick r:id="rId5"/>
              </a:rPr>
              <a:t>E-</a:t>
            </a:r>
            <a:r>
              <a:rPr lang="en-US" altLang="en-US" dirty="0" err="1" smtClean="0">
                <a:hlinkClick r:id="rId5"/>
              </a:rPr>
              <a:t>kraj</a:t>
            </a:r>
            <a:r>
              <a:rPr lang="en-US" altLang="en-US" dirty="0" smtClean="0"/>
              <a:t> – </a:t>
            </a:r>
            <a:r>
              <a:rPr lang="en-US" altLang="en-US" dirty="0" err="1" smtClean="0"/>
              <a:t>základní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informace</a:t>
            </a:r>
            <a:r>
              <a:rPr lang="en-US" altLang="en-US" dirty="0" smtClean="0"/>
              <a:t> o </a:t>
            </a:r>
            <a:r>
              <a:rPr lang="en-US" altLang="en-US" dirty="0" err="1" smtClean="0"/>
              <a:t>stavu</a:t>
            </a:r>
            <a:r>
              <a:rPr lang="en-US" altLang="en-US" dirty="0" smtClean="0"/>
              <a:t> ICT </a:t>
            </a:r>
            <a:r>
              <a:rPr lang="en-US" altLang="en-US" dirty="0" err="1" smtClean="0"/>
              <a:t>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úřadech</a:t>
            </a:r>
            <a:r>
              <a:rPr lang="en-US" altLang="en-US" dirty="0" smtClean="0"/>
              <a:t>, hl. pro </a:t>
            </a:r>
            <a:r>
              <a:rPr lang="en-US" altLang="en-US" dirty="0" err="1" smtClean="0"/>
              <a:t>krajské</a:t>
            </a:r>
            <a:r>
              <a:rPr lang="en-US" altLang="en-US" dirty="0" smtClean="0"/>
              <a:t> a </a:t>
            </a:r>
            <a:r>
              <a:rPr lang="en-US" altLang="en-US" dirty="0" err="1" smtClean="0"/>
              <a:t>místní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samosprávy</a:t>
            </a:r>
            <a:r>
              <a:rPr lang="en-US" altLang="en-US" dirty="0" smtClean="0"/>
              <a:t> (</a:t>
            </a:r>
            <a:r>
              <a:rPr lang="en-US" altLang="en-US" dirty="0" err="1" smtClean="0"/>
              <a:t>autorizovaná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část</a:t>
            </a:r>
            <a:r>
              <a:rPr lang="en-US" altLang="en-US" dirty="0" smtClean="0"/>
              <a:t>), pro </a:t>
            </a:r>
            <a:r>
              <a:rPr lang="en-US" altLang="en-US" dirty="0" err="1" smtClean="0"/>
              <a:t>veřejnost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katalog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veřejných</a:t>
            </a:r>
            <a:r>
              <a:rPr lang="en-US" altLang="en-US" dirty="0" smtClean="0"/>
              <a:t> e-</a:t>
            </a:r>
            <a:r>
              <a:rPr lang="en-US" altLang="en-US" dirty="0" err="1" smtClean="0"/>
              <a:t>služeb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úřadů</a:t>
            </a:r>
            <a:r>
              <a:rPr lang="en-US" altLang="en-US" dirty="0" smtClean="0"/>
              <a:t> a </a:t>
            </a:r>
            <a:r>
              <a:rPr lang="en-US" altLang="en-US" dirty="0" err="1" smtClean="0"/>
              <a:t>jimi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zřizovaných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organizací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3578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2764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IS VS pro všechny</a:t>
            </a:r>
            <a:endParaRPr lang="en-US" altLang="en-US" dirty="0"/>
          </a:p>
        </p:txBody>
      </p:sp>
      <p:sp>
        <p:nvSpPr>
          <p:cNvPr id="27651" name="Zástupný symbol pro obsah 27650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 err="1" smtClean="0">
                <a:hlinkClick r:id="rId2" action="ppaction://hlinkfile"/>
              </a:rPr>
              <a:t>Portál</a:t>
            </a:r>
            <a:r>
              <a:rPr lang="en-US" altLang="en-US" dirty="0" smtClean="0">
                <a:hlinkClick r:id="rId2" action="ppaction://hlinkfile"/>
              </a:rPr>
              <a:t> VS ČR</a:t>
            </a:r>
          </a:p>
          <a:p>
            <a:r>
              <a:rPr lang="cs-CZ" altLang="en-US" dirty="0" smtClean="0">
                <a:hlinkClick r:id="rId3"/>
              </a:rPr>
              <a:t>Smart </a:t>
            </a:r>
            <a:r>
              <a:rPr lang="cs-CZ" altLang="en-US" dirty="0" err="1" smtClean="0">
                <a:hlinkClick r:id="rId3"/>
              </a:rPr>
              <a:t>Administration</a:t>
            </a:r>
            <a:endParaRPr lang="en-US" altLang="en-US" dirty="0" smtClean="0">
              <a:hlinkClick r:id="rId4"/>
            </a:endParaRPr>
          </a:p>
          <a:p>
            <a:r>
              <a:rPr lang="en-US" altLang="en-US" dirty="0" smtClean="0">
                <a:hlinkClick r:id="rId5"/>
              </a:rPr>
              <a:t>Czech POINT</a:t>
            </a:r>
          </a:p>
          <a:p>
            <a:r>
              <a:rPr lang="en-US" altLang="en-US" dirty="0" smtClean="0">
                <a:hlinkClick r:id="rId6"/>
              </a:rPr>
              <a:t>ARES</a:t>
            </a:r>
            <a:r>
              <a:rPr lang="en-US" altLang="en-US" dirty="0" smtClean="0"/>
              <a:t> – </a:t>
            </a:r>
            <a:r>
              <a:rPr lang="en-US" altLang="en-US" dirty="0" err="1" smtClean="0"/>
              <a:t>subjekty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osoby</a:t>
            </a:r>
            <a:r>
              <a:rPr lang="en-US" altLang="en-US" dirty="0" smtClean="0"/>
              <a:t>; </a:t>
            </a:r>
            <a:r>
              <a:rPr lang="en-US" altLang="en-US" dirty="0" err="1" smtClean="0"/>
              <a:t>Něco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chybí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nebo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přebývá</a:t>
            </a:r>
            <a:r>
              <a:rPr lang="en-US" altLang="en-US" dirty="0" smtClean="0"/>
              <a:t>?</a:t>
            </a:r>
          </a:p>
          <a:p>
            <a:r>
              <a:rPr lang="en-US" altLang="en-US" dirty="0" err="1" smtClean="0">
                <a:hlinkClick r:id="rId7"/>
              </a:rPr>
              <a:t>Český</a:t>
            </a:r>
            <a:r>
              <a:rPr lang="en-US" altLang="en-US" dirty="0" smtClean="0">
                <a:hlinkClick r:id="rId7"/>
              </a:rPr>
              <a:t> </a:t>
            </a:r>
            <a:r>
              <a:rPr lang="en-US" altLang="en-US" dirty="0" err="1" smtClean="0">
                <a:hlinkClick r:id="rId7"/>
              </a:rPr>
              <a:t>statistický</a:t>
            </a:r>
            <a:r>
              <a:rPr lang="en-US" altLang="en-US" dirty="0" smtClean="0">
                <a:hlinkClick r:id="rId7"/>
              </a:rPr>
              <a:t> </a:t>
            </a:r>
            <a:r>
              <a:rPr lang="en-US" altLang="en-US" dirty="0" err="1" smtClean="0">
                <a:hlinkClick r:id="rId7"/>
              </a:rPr>
              <a:t>úřad</a:t>
            </a:r>
            <a:endParaRPr lang="cs-CZ" altLang="en-US" dirty="0" smtClean="0">
              <a:hlinkClick r:id="rId7"/>
            </a:endParaRPr>
          </a:p>
          <a:p>
            <a:r>
              <a:rPr lang="en-US" altLang="en-US" dirty="0" err="1" smtClean="0">
                <a:hlinkClick r:id="rId8"/>
              </a:rPr>
              <a:t>Český</a:t>
            </a:r>
            <a:r>
              <a:rPr lang="en-US" altLang="en-US" dirty="0" smtClean="0">
                <a:hlinkClick r:id="rId8"/>
              </a:rPr>
              <a:t> </a:t>
            </a:r>
            <a:r>
              <a:rPr lang="en-US" altLang="en-US" dirty="0" err="1" smtClean="0">
                <a:hlinkClick r:id="rId8"/>
              </a:rPr>
              <a:t>úřad</a:t>
            </a:r>
            <a:r>
              <a:rPr lang="en-US" altLang="en-US" dirty="0" smtClean="0">
                <a:hlinkClick r:id="rId8"/>
              </a:rPr>
              <a:t> </a:t>
            </a:r>
            <a:r>
              <a:rPr lang="en-US" altLang="en-US" dirty="0" err="1" smtClean="0">
                <a:hlinkClick r:id="rId8"/>
              </a:rPr>
              <a:t>zeměměřičský</a:t>
            </a:r>
            <a:r>
              <a:rPr lang="en-US" altLang="en-US" dirty="0" smtClean="0">
                <a:hlinkClick r:id="rId8"/>
              </a:rPr>
              <a:t> a </a:t>
            </a:r>
            <a:r>
              <a:rPr lang="en-US" altLang="en-US" dirty="0" err="1" smtClean="0">
                <a:hlinkClick r:id="rId8"/>
              </a:rPr>
              <a:t>katastrální</a:t>
            </a:r>
            <a:endParaRPr lang="en-US" altLang="en-US" dirty="0" smtClean="0">
              <a:hlinkClick r:id="rId8"/>
            </a:endParaRPr>
          </a:p>
          <a:p>
            <a:r>
              <a:rPr lang="en-US" altLang="en-US" dirty="0" err="1" smtClean="0">
                <a:hlinkClick r:id="rId9"/>
              </a:rPr>
              <a:t>Statistiky</a:t>
            </a:r>
            <a:r>
              <a:rPr lang="en-US" altLang="en-US" dirty="0" smtClean="0">
                <a:hlinkClick r:id="rId9"/>
              </a:rPr>
              <a:t> </a:t>
            </a:r>
            <a:r>
              <a:rPr lang="en-US" altLang="en-US" dirty="0" err="1" smtClean="0">
                <a:hlinkClick r:id="rId9"/>
              </a:rPr>
              <a:t>Ministerstva</a:t>
            </a:r>
            <a:r>
              <a:rPr lang="en-US" altLang="en-US" dirty="0" smtClean="0">
                <a:hlinkClick r:id="rId9"/>
              </a:rPr>
              <a:t> </a:t>
            </a:r>
            <a:r>
              <a:rPr lang="en-US" altLang="en-US" dirty="0" err="1" smtClean="0">
                <a:hlinkClick r:id="rId9"/>
              </a:rPr>
              <a:t>vnitra</a:t>
            </a:r>
            <a:r>
              <a:rPr lang="en-US" altLang="en-US" dirty="0" smtClean="0">
                <a:hlinkClick r:id="rId9"/>
              </a:rPr>
              <a:t> ČR</a:t>
            </a:r>
            <a:r>
              <a:rPr lang="en-US" altLang="en-US" dirty="0" smtClean="0"/>
              <a:t> =&gt; co se s </a:t>
            </a:r>
            <a:r>
              <a:rPr lang="en-US" altLang="en-US" dirty="0" err="1" smtClean="0"/>
              <a:t>tím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dá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dělat</a:t>
            </a:r>
            <a:r>
              <a:rPr lang="en-US" altLang="en-US" dirty="0" smtClean="0"/>
              <a:t>? </a:t>
            </a:r>
            <a:r>
              <a:rPr lang="en-US" altLang="en-US" dirty="0" err="1" smtClean="0"/>
              <a:t>Např</a:t>
            </a:r>
            <a:r>
              <a:rPr lang="en-US" altLang="en-US" dirty="0" smtClean="0"/>
              <a:t>. </a:t>
            </a:r>
            <a:r>
              <a:rPr lang="en-US" altLang="en-US" dirty="0" err="1" smtClean="0">
                <a:hlinkClick r:id="rId10" action="ppaction://hlinkfile"/>
              </a:rPr>
              <a:t>Kde</a:t>
            </a:r>
            <a:r>
              <a:rPr lang="en-US" altLang="en-US" dirty="0" smtClean="0">
                <a:hlinkClick r:id="rId10" action="ppaction://hlinkfile"/>
              </a:rPr>
              <a:t> </a:t>
            </a:r>
            <a:r>
              <a:rPr lang="en-US" altLang="en-US" dirty="0" err="1" smtClean="0">
                <a:hlinkClick r:id="rId10" action="ppaction://hlinkfile"/>
              </a:rPr>
              <a:t>jsme</a:t>
            </a:r>
            <a:endParaRPr lang="en-US" altLang="en-US" dirty="0" smtClean="0">
              <a:hlinkClick r:id="rId10" action="ppaction://hlinkfile"/>
            </a:endParaRPr>
          </a:p>
          <a:p>
            <a:r>
              <a:rPr lang="en-US" altLang="en-US" dirty="0" err="1" smtClean="0">
                <a:hlinkClick r:id="rId11"/>
              </a:rPr>
              <a:t>Registr</a:t>
            </a:r>
            <a:r>
              <a:rPr lang="en-US" altLang="en-US" dirty="0" smtClean="0">
                <a:hlinkClick r:id="rId11"/>
              </a:rPr>
              <a:t> a </a:t>
            </a:r>
            <a:r>
              <a:rPr lang="en-US" altLang="en-US" dirty="0" err="1" smtClean="0">
                <a:hlinkClick r:id="rId11"/>
              </a:rPr>
              <a:t>adresář</a:t>
            </a:r>
            <a:r>
              <a:rPr lang="en-US" altLang="en-US" dirty="0" smtClean="0">
                <a:hlinkClick r:id="rId11"/>
              </a:rPr>
              <a:t> </a:t>
            </a:r>
            <a:r>
              <a:rPr lang="en-US" altLang="en-US" dirty="0" err="1" smtClean="0">
                <a:hlinkClick r:id="rId11"/>
              </a:rPr>
              <a:t>knihoven</a:t>
            </a:r>
            <a:r>
              <a:rPr lang="en-US" altLang="en-US" dirty="0" smtClean="0"/>
              <a:t> MK</a:t>
            </a:r>
          </a:p>
          <a:p>
            <a:r>
              <a:rPr lang="en-US" altLang="en-US" dirty="0" err="1" smtClean="0">
                <a:hlinkClick r:id="rId12"/>
              </a:rPr>
              <a:t>Seznam</a:t>
            </a:r>
            <a:r>
              <a:rPr lang="en-US" altLang="en-US" dirty="0" smtClean="0">
                <a:hlinkClick r:id="rId12"/>
              </a:rPr>
              <a:t> </a:t>
            </a:r>
            <a:r>
              <a:rPr lang="en-US" altLang="en-US" dirty="0" err="1" smtClean="0">
                <a:hlinkClick r:id="rId12"/>
              </a:rPr>
              <a:t>držitelů</a:t>
            </a:r>
            <a:r>
              <a:rPr lang="en-US" altLang="en-US" dirty="0" smtClean="0">
                <a:hlinkClick r:id="rId12"/>
              </a:rPr>
              <a:t> </a:t>
            </a:r>
            <a:r>
              <a:rPr lang="en-US" altLang="en-US" dirty="0" err="1" smtClean="0">
                <a:hlinkClick r:id="rId12"/>
              </a:rPr>
              <a:t>datových</a:t>
            </a:r>
            <a:r>
              <a:rPr lang="en-US" altLang="en-US" dirty="0" smtClean="0">
                <a:hlinkClick r:id="rId12"/>
              </a:rPr>
              <a:t> </a:t>
            </a:r>
            <a:r>
              <a:rPr lang="en-US" altLang="en-US" dirty="0" err="1" smtClean="0">
                <a:hlinkClick r:id="rId12"/>
              </a:rPr>
              <a:t>schránek</a:t>
            </a:r>
            <a:endParaRPr lang="en-US" altLang="en-US" dirty="0" smtClean="0">
              <a:hlinkClick r:id="rId12"/>
            </a:endParaRPr>
          </a:p>
          <a:p>
            <a:r>
              <a:rPr lang="en-US" altLang="en-US" dirty="0" err="1" smtClean="0">
                <a:hlinkClick r:id="rId13"/>
              </a:rPr>
              <a:t>Adresy</a:t>
            </a:r>
            <a:r>
              <a:rPr lang="en-US" altLang="en-US" dirty="0" smtClean="0">
                <a:hlinkClick r:id="rId13"/>
              </a:rPr>
              <a:t> </a:t>
            </a:r>
            <a:r>
              <a:rPr lang="en-US" altLang="en-US" dirty="0" err="1" smtClean="0">
                <a:hlinkClick r:id="rId13"/>
              </a:rPr>
              <a:t>podle</a:t>
            </a:r>
            <a:r>
              <a:rPr lang="en-US" altLang="en-US" dirty="0" smtClean="0">
                <a:hlinkClick r:id="rId13"/>
              </a:rPr>
              <a:t> </a:t>
            </a:r>
            <a:r>
              <a:rPr lang="en-US" altLang="en-US" dirty="0" err="1" smtClean="0">
                <a:hlinkClick r:id="rId13"/>
              </a:rPr>
              <a:t>části</a:t>
            </a:r>
            <a:r>
              <a:rPr lang="en-US" altLang="en-US" dirty="0" smtClean="0">
                <a:hlinkClick r:id="rId13"/>
              </a:rPr>
              <a:t> ČR</a:t>
            </a:r>
            <a:endParaRPr lang="en-US" altLang="en-US" dirty="0">
              <a:hlinkClick r:id="rId7"/>
            </a:endParaRPr>
          </a:p>
        </p:txBody>
      </p:sp>
    </p:spTree>
    <p:extLst>
      <p:ext uri="{BB962C8B-B14F-4D97-AF65-F5344CB8AC3E}">
        <p14:creationId xmlns:p14="http://schemas.microsoft.com/office/powerpoint/2010/main" val="201408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2867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IS VS – pro instituce nejen VS a občany</a:t>
            </a:r>
            <a:endParaRPr lang="en-US" altLang="en-US" dirty="0"/>
          </a:p>
        </p:txBody>
      </p:sp>
      <p:sp>
        <p:nvSpPr>
          <p:cNvPr id="28675" name="Zástupný symbol pro obsah 2867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err="1" smtClean="0">
                <a:hlinkClick r:id="rId2"/>
              </a:rPr>
              <a:t>Datové</a:t>
            </a:r>
            <a:r>
              <a:rPr lang="en-US" altLang="en-US" dirty="0" smtClean="0">
                <a:hlinkClick r:id="rId2"/>
              </a:rPr>
              <a:t> </a:t>
            </a:r>
            <a:r>
              <a:rPr lang="en-US" altLang="en-US" dirty="0" err="1" smtClean="0">
                <a:hlinkClick r:id="rId2"/>
              </a:rPr>
              <a:t>schránky</a:t>
            </a:r>
            <a:r>
              <a:rPr lang="en-US" altLang="en-US" dirty="0" smtClean="0"/>
              <a:t> – </a:t>
            </a:r>
            <a:r>
              <a:rPr lang="en-US" altLang="en-US" dirty="0" err="1" smtClean="0"/>
              <a:t>jindy</a:t>
            </a:r>
            <a:r>
              <a:rPr lang="en-US" altLang="en-US" dirty="0" smtClean="0"/>
              <a:t>; </a:t>
            </a:r>
            <a:r>
              <a:rPr lang="en-US" altLang="en-US" dirty="0" err="1" smtClean="0"/>
              <a:t>Jak</a:t>
            </a:r>
            <a:r>
              <a:rPr lang="en-US" altLang="en-US" dirty="0" smtClean="0"/>
              <a:t> se </a:t>
            </a:r>
            <a:r>
              <a:rPr lang="en-US" altLang="en-US" dirty="0" err="1" smtClean="0"/>
              <a:t>líbí</a:t>
            </a:r>
            <a:r>
              <a:rPr lang="en-US" altLang="en-US" dirty="0" smtClean="0"/>
              <a:t>? A co „</a:t>
            </a:r>
            <a:r>
              <a:rPr lang="en-US" altLang="en-US" dirty="0" err="1" smtClean="0">
                <a:hlinkClick r:id="rId3"/>
              </a:rPr>
              <a:t>webová</a:t>
            </a:r>
            <a:r>
              <a:rPr lang="en-US" altLang="en-US" dirty="0" smtClean="0">
                <a:hlinkClick r:id="rId3"/>
              </a:rPr>
              <a:t> </a:t>
            </a:r>
            <a:r>
              <a:rPr lang="en-US" altLang="en-US" dirty="0" err="1" smtClean="0">
                <a:hlinkClick r:id="rId3"/>
              </a:rPr>
              <a:t>aplikace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která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umožňuje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interaktivním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způsobem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seznámení</a:t>
            </a:r>
            <a:r>
              <a:rPr lang="en-US" altLang="en-US" dirty="0" smtClean="0"/>
              <a:t> s </a:t>
            </a:r>
            <a:r>
              <a:rPr lang="en-US" altLang="en-US" dirty="0" err="1" smtClean="0"/>
              <a:t>funkcemi</a:t>
            </a:r>
            <a:r>
              <a:rPr lang="en-US" altLang="en-US" dirty="0" smtClean="0"/>
              <a:t> a </a:t>
            </a:r>
            <a:r>
              <a:rPr lang="en-US" altLang="en-US" dirty="0" err="1" smtClean="0"/>
              <a:t>uživatelským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rozhraním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webového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portálu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datových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schránek</a:t>
            </a:r>
            <a:r>
              <a:rPr lang="en-US" altLang="en-US" dirty="0" smtClean="0"/>
              <a:t>“?</a:t>
            </a:r>
          </a:p>
          <a:p>
            <a:pPr algn="just"/>
            <a:r>
              <a:rPr lang="en-US" altLang="en-US" dirty="0" err="1" smtClean="0">
                <a:hlinkClick r:id="rId4"/>
              </a:rPr>
              <a:t>Knihovna</a:t>
            </a:r>
            <a:r>
              <a:rPr lang="en-US" altLang="en-US" dirty="0" smtClean="0">
                <a:hlinkClick r:id="rId4"/>
              </a:rPr>
              <a:t> </a:t>
            </a:r>
            <a:r>
              <a:rPr lang="en-US" altLang="en-US" dirty="0" err="1" smtClean="0">
                <a:hlinkClick r:id="rId4"/>
              </a:rPr>
              <a:t>připravované</a:t>
            </a:r>
            <a:r>
              <a:rPr lang="en-US" altLang="en-US" dirty="0" smtClean="0">
                <a:hlinkClick r:id="rId4"/>
              </a:rPr>
              <a:t> </a:t>
            </a:r>
            <a:r>
              <a:rPr lang="en-US" altLang="en-US" dirty="0" err="1" smtClean="0">
                <a:hlinkClick r:id="rId4"/>
              </a:rPr>
              <a:t>legislativy</a:t>
            </a:r>
            <a:endParaRPr lang="en-US" altLang="en-US" dirty="0" smtClean="0">
              <a:hlinkClick r:id="rId4"/>
            </a:endParaRPr>
          </a:p>
          <a:p>
            <a:r>
              <a:rPr lang="en-US" altLang="en-US" dirty="0" err="1" smtClean="0"/>
              <a:t>Poslanecká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sněmovna</a:t>
            </a:r>
            <a:r>
              <a:rPr lang="en-US" altLang="en-US" dirty="0" smtClean="0"/>
              <a:t> – </a:t>
            </a:r>
            <a:r>
              <a:rPr lang="en-US" altLang="en-US" dirty="0" err="1" smtClean="0"/>
              <a:t>dokumenty</a:t>
            </a:r>
            <a:r>
              <a:rPr lang="en-US" altLang="en-US" dirty="0" smtClean="0"/>
              <a:t> – </a:t>
            </a:r>
            <a:r>
              <a:rPr lang="en-US" altLang="en-US" dirty="0" err="1" smtClean="0">
                <a:hlinkClick r:id="rId5"/>
              </a:rPr>
              <a:t>sněmovní</a:t>
            </a:r>
            <a:r>
              <a:rPr lang="en-US" altLang="en-US" dirty="0" smtClean="0">
                <a:hlinkClick r:id="rId5"/>
              </a:rPr>
              <a:t> </a:t>
            </a:r>
            <a:r>
              <a:rPr lang="en-US" altLang="en-US" dirty="0" err="1" smtClean="0">
                <a:hlinkClick r:id="rId5"/>
              </a:rPr>
              <a:t>tisky</a:t>
            </a:r>
            <a:endParaRPr lang="en-US" altLang="en-US" dirty="0" smtClean="0">
              <a:hlinkClick r:id="rId5"/>
            </a:endParaRPr>
          </a:p>
          <a:p>
            <a:r>
              <a:rPr lang="en-US" altLang="en-US" dirty="0" err="1" smtClean="0">
                <a:hlinkClick r:id="rId6"/>
              </a:rPr>
              <a:t>Centrální</a:t>
            </a:r>
            <a:r>
              <a:rPr lang="en-US" altLang="en-US" dirty="0" smtClean="0">
                <a:hlinkClick r:id="rId6"/>
              </a:rPr>
              <a:t> evidence </a:t>
            </a:r>
            <a:r>
              <a:rPr lang="en-US" altLang="en-US" dirty="0" err="1" smtClean="0">
                <a:hlinkClick r:id="rId6"/>
              </a:rPr>
              <a:t>dotací</a:t>
            </a:r>
            <a:r>
              <a:rPr lang="en-US" altLang="en-US" dirty="0" smtClean="0">
                <a:hlinkClick r:id="rId6"/>
              </a:rPr>
              <a:t> </a:t>
            </a:r>
            <a:r>
              <a:rPr lang="en-US" altLang="en-US" dirty="0" err="1" smtClean="0">
                <a:hlinkClick r:id="rId6"/>
              </a:rPr>
              <a:t>ze</a:t>
            </a:r>
            <a:r>
              <a:rPr lang="en-US" altLang="en-US" dirty="0" smtClean="0">
                <a:hlinkClick r:id="rId6"/>
              </a:rPr>
              <a:t> </a:t>
            </a:r>
            <a:r>
              <a:rPr lang="en-US" altLang="en-US" dirty="0" err="1" smtClean="0">
                <a:hlinkClick r:id="rId6"/>
              </a:rPr>
              <a:t>státního</a:t>
            </a:r>
            <a:r>
              <a:rPr lang="en-US" altLang="en-US" dirty="0" smtClean="0">
                <a:hlinkClick r:id="rId6"/>
              </a:rPr>
              <a:t> </a:t>
            </a:r>
            <a:r>
              <a:rPr lang="en-US" altLang="en-US" dirty="0" err="1" smtClean="0">
                <a:hlinkClick r:id="rId6"/>
              </a:rPr>
              <a:t>rozpočtu</a:t>
            </a:r>
            <a:r>
              <a:rPr lang="en-US" altLang="en-US" dirty="0" smtClean="0"/>
              <a:t> – </a:t>
            </a:r>
            <a:r>
              <a:rPr lang="en-US" altLang="en-US" dirty="0" err="1" smtClean="0"/>
              <a:t>některé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záznamy</a:t>
            </a:r>
            <a:r>
              <a:rPr lang="en-US" altLang="en-US" dirty="0" smtClean="0"/>
              <a:t> dost </a:t>
            </a:r>
            <a:r>
              <a:rPr lang="en-US" altLang="en-US" dirty="0" err="1" smtClean="0"/>
              <a:t>neúplné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3944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225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Od ISVS k základním registrům</a:t>
            </a:r>
            <a:endParaRPr lang="en-US" altLang="en-US" dirty="0"/>
          </a:p>
        </p:txBody>
      </p:sp>
      <p:sp>
        <p:nvSpPr>
          <p:cNvPr id="22531" name="Zástupný symbol pro obsah 22530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 smtClean="0"/>
              <a:t>IS VS </a:t>
            </a:r>
            <a:r>
              <a:rPr lang="en-US" altLang="en-US" dirty="0" err="1" smtClean="0"/>
              <a:t>nespolupracují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duplikované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informace</a:t>
            </a:r>
            <a:endParaRPr lang="en-US" altLang="en-US" dirty="0" smtClean="0"/>
          </a:p>
          <a:p>
            <a:r>
              <a:rPr lang="en-US" altLang="en-US" dirty="0" err="1" smtClean="0"/>
              <a:t>Zaznamenané</a:t>
            </a:r>
            <a:r>
              <a:rPr lang="en-US" altLang="en-US" dirty="0" smtClean="0"/>
              <a:t> e-</a:t>
            </a:r>
            <a:r>
              <a:rPr lang="en-US" altLang="en-US" dirty="0" err="1" smtClean="0"/>
              <a:t>informace</a:t>
            </a:r>
            <a:r>
              <a:rPr lang="en-US" altLang="en-US" dirty="0" smtClean="0"/>
              <a:t> pro VS </a:t>
            </a:r>
            <a:r>
              <a:rPr lang="en-US" altLang="en-US" dirty="0" err="1" smtClean="0"/>
              <a:t>musí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být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správné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aktuální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úplné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spolehlivě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vedené</a:t>
            </a:r>
            <a:r>
              <a:rPr lang="en-US" altLang="en-US" dirty="0" smtClean="0"/>
              <a:t>, a </a:t>
            </a:r>
            <a:r>
              <a:rPr lang="en-US" altLang="en-US" dirty="0" err="1" smtClean="0"/>
              <a:t>tedy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věrohodné</a:t>
            </a:r>
            <a:endParaRPr lang="en-US" altLang="en-US" dirty="0" smtClean="0"/>
          </a:p>
          <a:p>
            <a:r>
              <a:rPr lang="en-US" altLang="en-US" dirty="0" smtClean="0"/>
              <a:t>Proto </a:t>
            </a:r>
            <a:r>
              <a:rPr lang="en-US" altLang="en-US" dirty="0" err="1" smtClean="0"/>
              <a:t>vytvořeny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zabezpečeny</a:t>
            </a:r>
            <a:r>
              <a:rPr lang="en-US" altLang="en-US" dirty="0" smtClean="0"/>
              <a:t> a </a:t>
            </a:r>
            <a:r>
              <a:rPr lang="en-US" altLang="en-US" dirty="0" err="1" smtClean="0"/>
              <a:t>celou</a:t>
            </a:r>
            <a:r>
              <a:rPr lang="en-US" altLang="en-US" dirty="0" smtClean="0"/>
              <a:t> VS </a:t>
            </a:r>
            <a:r>
              <a:rPr lang="en-US" altLang="en-US" dirty="0" err="1" smtClean="0"/>
              <a:t>společně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využívány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informace</a:t>
            </a:r>
            <a:r>
              <a:rPr lang="en-US" altLang="en-US" dirty="0" smtClean="0"/>
              <a:t> v </a:t>
            </a:r>
            <a:r>
              <a:rPr lang="en-US" altLang="en-US" dirty="0" err="1" smtClean="0"/>
              <a:t>registrech</a:t>
            </a:r>
            <a:r>
              <a:rPr lang="en-US" altLang="en-US" dirty="0" smtClean="0"/>
              <a:t> VS – </a:t>
            </a:r>
            <a:r>
              <a:rPr lang="en-US" altLang="en-US" dirty="0" err="1" smtClean="0"/>
              <a:t>referenční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datové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zdroje</a:t>
            </a:r>
            <a:endParaRPr lang="cs-CZ" altLang="en-US" dirty="0" smtClean="0"/>
          </a:p>
          <a:p>
            <a:r>
              <a:rPr lang="cs-CZ" altLang="en-US" dirty="0"/>
              <a:t>Jeden z klíčových plánovaných (2006) registrů hospodářský zahrnující všechny související, např. živnostenský, obchodní, registr ekonomických subjektů ČSÚ a další menší</a:t>
            </a:r>
            <a:endParaRPr lang="cs-CZ" altLang="en-US" dirty="0">
              <a:hlinkClick r:id="rId2"/>
            </a:endParaRPr>
          </a:p>
          <a:p>
            <a:r>
              <a:rPr lang="en-US" altLang="en-US" dirty="0" err="1" smtClean="0"/>
              <a:t>Zákon</a:t>
            </a:r>
            <a:r>
              <a:rPr lang="en-US" altLang="en-US" dirty="0" smtClean="0"/>
              <a:t> č. 111/2009 Sb., o </a:t>
            </a:r>
            <a:r>
              <a:rPr lang="en-US" altLang="en-US" dirty="0" err="1" smtClean="0"/>
              <a:t>základních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registrech</a:t>
            </a:r>
            <a:endParaRPr lang="en-US" altLang="en-US" dirty="0" smtClean="0"/>
          </a:p>
          <a:p>
            <a:r>
              <a:rPr lang="en-US" altLang="en-US" dirty="0" err="1" smtClean="0"/>
              <a:t>Plán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přípravy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nedodržen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ostré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spuštění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až</a:t>
            </a:r>
            <a:r>
              <a:rPr lang="en-US" altLang="en-US" dirty="0" smtClean="0"/>
              <a:t> 1. 7. 2012</a:t>
            </a:r>
          </a:p>
          <a:p>
            <a:r>
              <a:rPr lang="en-US" altLang="en-US" dirty="0" smtClean="0"/>
              <a:t>K </a:t>
            </a:r>
            <a:r>
              <a:rPr lang="en-US" altLang="en-US" dirty="0" err="1" smtClean="0"/>
              <a:t>změnám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termínů</a:t>
            </a:r>
            <a:r>
              <a:rPr lang="en-US" altLang="en-US" dirty="0" smtClean="0"/>
              <a:t> a </a:t>
            </a:r>
            <a:r>
              <a:rPr lang="en-US" altLang="en-US" dirty="0" err="1" smtClean="0"/>
              <a:t>finančních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dotací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viz</a:t>
            </a:r>
            <a:r>
              <a:rPr lang="en-US" altLang="en-US" dirty="0" smtClean="0"/>
              <a:t> </a:t>
            </a:r>
            <a:r>
              <a:rPr lang="en-US" altLang="en-US" dirty="0" err="1" smtClean="0">
                <a:hlinkClick r:id="rId3"/>
              </a:rPr>
              <a:t>Kolik</a:t>
            </a:r>
            <a:r>
              <a:rPr lang="en-US" altLang="en-US" dirty="0" smtClean="0">
                <a:hlinkClick r:id="rId3"/>
              </a:rPr>
              <a:t> </a:t>
            </a:r>
            <a:r>
              <a:rPr lang="en-US" altLang="en-US" dirty="0" err="1" smtClean="0">
                <a:hlinkClick r:id="rId3"/>
              </a:rPr>
              <a:t>budou</a:t>
            </a:r>
            <a:r>
              <a:rPr lang="en-US" altLang="en-US" dirty="0" smtClean="0">
                <a:hlinkClick r:id="rId3"/>
              </a:rPr>
              <a:t> </a:t>
            </a:r>
            <a:r>
              <a:rPr lang="en-US" altLang="en-US" dirty="0" err="1" smtClean="0">
                <a:hlinkClick r:id="rId3"/>
              </a:rPr>
              <a:t>stát</a:t>
            </a:r>
            <a:r>
              <a:rPr lang="en-US" altLang="en-US" dirty="0" smtClean="0">
                <a:hlinkClick r:id="rId3"/>
              </a:rPr>
              <a:t> </a:t>
            </a:r>
            <a:r>
              <a:rPr lang="en-US" altLang="en-US" dirty="0" err="1" smtClean="0">
                <a:hlinkClick r:id="rId3"/>
              </a:rPr>
              <a:t>základní</a:t>
            </a:r>
            <a:r>
              <a:rPr lang="en-US" altLang="en-US" dirty="0" smtClean="0">
                <a:hlinkClick r:id="rId3"/>
              </a:rPr>
              <a:t> registry?</a:t>
            </a:r>
            <a:endParaRPr lang="en-US" altLang="en-US" dirty="0">
              <a:hlinkClick r:id="rId3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2457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Systém základních registrů</a:t>
            </a:r>
            <a:endParaRPr lang="en-US" altLang="en-US" dirty="0"/>
          </a:p>
        </p:txBody>
      </p:sp>
      <p:sp>
        <p:nvSpPr>
          <p:cNvPr id="24579" name="Zástupný symbol pro obsah 24578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 smtClean="0"/>
              <a:t>ROB (</a:t>
            </a:r>
            <a:r>
              <a:rPr lang="en-US" altLang="en-US" dirty="0" err="1" smtClean="0"/>
              <a:t>registr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obyvatel</a:t>
            </a:r>
            <a:r>
              <a:rPr lang="en-US" altLang="en-US" dirty="0" smtClean="0"/>
              <a:t>) – o </a:t>
            </a:r>
            <a:r>
              <a:rPr lang="en-US" altLang="en-US" dirty="0" err="1" smtClean="0"/>
              <a:t>občanech</a:t>
            </a:r>
            <a:r>
              <a:rPr lang="en-US" altLang="en-US" dirty="0" smtClean="0"/>
              <a:t> a </a:t>
            </a:r>
            <a:r>
              <a:rPr lang="en-US" altLang="en-US" dirty="0" err="1" smtClean="0"/>
              <a:t>cizincích</a:t>
            </a:r>
            <a:r>
              <a:rPr lang="en-US" altLang="en-US" dirty="0" smtClean="0"/>
              <a:t> s </a:t>
            </a:r>
            <a:r>
              <a:rPr lang="en-US" altLang="en-US" dirty="0" err="1" smtClean="0"/>
              <a:t>povolením</a:t>
            </a:r>
            <a:r>
              <a:rPr lang="en-US" altLang="en-US" dirty="0" smtClean="0"/>
              <a:t> k </a:t>
            </a:r>
            <a:r>
              <a:rPr lang="en-US" altLang="en-US" dirty="0" err="1" smtClean="0"/>
              <a:t>pobytu</a:t>
            </a:r>
            <a:endParaRPr lang="en-US" altLang="en-US" dirty="0" smtClean="0"/>
          </a:p>
          <a:p>
            <a:r>
              <a:rPr lang="en-US" altLang="en-US" dirty="0" smtClean="0"/>
              <a:t>ROS (</a:t>
            </a:r>
            <a:r>
              <a:rPr lang="en-US" altLang="en-US" dirty="0" err="1" smtClean="0"/>
              <a:t>registr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osob</a:t>
            </a:r>
            <a:r>
              <a:rPr lang="en-US" altLang="en-US" dirty="0" smtClean="0"/>
              <a:t>) – o PO, </a:t>
            </a:r>
            <a:r>
              <a:rPr lang="en-US" altLang="en-US" dirty="0" err="1" smtClean="0"/>
              <a:t>podnikajících</a:t>
            </a:r>
            <a:r>
              <a:rPr lang="en-US" altLang="en-US" dirty="0" smtClean="0"/>
              <a:t> FO, OVM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nekomerčních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subjektech</a:t>
            </a:r>
            <a:r>
              <a:rPr lang="en-US" altLang="en-US" dirty="0" smtClean="0"/>
              <a:t> (OS, </a:t>
            </a:r>
            <a:r>
              <a:rPr lang="en-US" altLang="en-US" dirty="0" err="1" smtClean="0"/>
              <a:t>církve</a:t>
            </a:r>
            <a:r>
              <a:rPr lang="en-US" altLang="en-US" dirty="0" smtClean="0"/>
              <a:t>…)</a:t>
            </a:r>
          </a:p>
          <a:p>
            <a:r>
              <a:rPr lang="en-US" altLang="en-US" dirty="0" smtClean="0"/>
              <a:t>RUIAN (</a:t>
            </a:r>
            <a:r>
              <a:rPr lang="en-US" altLang="en-US" dirty="0" err="1" smtClean="0"/>
              <a:t>registr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územní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identifikace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adres</a:t>
            </a:r>
            <a:r>
              <a:rPr lang="en-US" altLang="en-US" dirty="0" smtClean="0"/>
              <a:t> a </a:t>
            </a:r>
            <a:r>
              <a:rPr lang="en-US" altLang="en-US" dirty="0" err="1" smtClean="0"/>
              <a:t>nemovitostí</a:t>
            </a:r>
            <a:r>
              <a:rPr lang="en-US" altLang="en-US" dirty="0" smtClean="0"/>
              <a:t>)</a:t>
            </a:r>
          </a:p>
          <a:p>
            <a:r>
              <a:rPr lang="en-US" altLang="en-US" dirty="0" smtClean="0"/>
              <a:t>RPP (</a:t>
            </a:r>
            <a:r>
              <a:rPr lang="en-US" altLang="en-US" dirty="0" err="1" smtClean="0"/>
              <a:t>registr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práv</a:t>
            </a:r>
            <a:r>
              <a:rPr lang="en-US" altLang="en-US" dirty="0" smtClean="0"/>
              <a:t> a </a:t>
            </a:r>
            <a:r>
              <a:rPr lang="en-US" altLang="en-US" dirty="0" err="1" smtClean="0"/>
              <a:t>povinností</a:t>
            </a:r>
            <a:r>
              <a:rPr lang="en-US" altLang="en-US" dirty="0" smtClean="0"/>
              <a:t>) – </a:t>
            </a:r>
            <a:r>
              <a:rPr lang="en-US" altLang="en-US" dirty="0" err="1" smtClean="0"/>
              <a:t>referenční</a:t>
            </a:r>
            <a:r>
              <a:rPr lang="en-US" altLang="en-US" dirty="0" smtClean="0"/>
              <a:t> o </a:t>
            </a:r>
            <a:r>
              <a:rPr lang="en-US" altLang="en-US" dirty="0" err="1" smtClean="0"/>
              <a:t>působnosti</a:t>
            </a:r>
            <a:r>
              <a:rPr lang="en-US" altLang="en-US" dirty="0" smtClean="0"/>
              <a:t> OVM, </a:t>
            </a:r>
            <a:r>
              <a:rPr lang="en-US" altLang="en-US" dirty="0" err="1" smtClean="0"/>
              <a:t>mj</a:t>
            </a:r>
            <a:r>
              <a:rPr lang="en-US" altLang="en-US" dirty="0" smtClean="0"/>
              <a:t>. </a:t>
            </a:r>
            <a:r>
              <a:rPr lang="en-US" altLang="en-US" dirty="0" err="1" smtClean="0"/>
              <a:t>oprávnění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informace</a:t>
            </a:r>
            <a:r>
              <a:rPr lang="en-US" altLang="en-US" dirty="0" smtClean="0"/>
              <a:t> o </a:t>
            </a:r>
            <a:r>
              <a:rPr lang="en-US" altLang="en-US" dirty="0" err="1" smtClean="0"/>
              <a:t>změnách</a:t>
            </a:r>
            <a:r>
              <a:rPr lang="en-US" altLang="en-US" dirty="0" smtClean="0"/>
              <a:t> v </a:t>
            </a:r>
            <a:r>
              <a:rPr lang="en-US" altLang="en-US" dirty="0" err="1" smtClean="0"/>
              <a:t>údajích</a:t>
            </a:r>
            <a:r>
              <a:rPr lang="en-US" altLang="en-US" dirty="0" smtClean="0"/>
              <a:t> ap.</a:t>
            </a:r>
          </a:p>
          <a:p>
            <a:r>
              <a:rPr lang="en-US" altLang="en-US" dirty="0" smtClean="0"/>
              <a:t>IS ZR (</a:t>
            </a:r>
            <a:r>
              <a:rPr lang="en-US" altLang="en-US" dirty="0" err="1" smtClean="0"/>
              <a:t>informační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systém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základních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registrů</a:t>
            </a:r>
            <a:r>
              <a:rPr lang="en-US" altLang="en-US" dirty="0" smtClean="0"/>
              <a:t>) – </a:t>
            </a:r>
            <a:r>
              <a:rPr lang="en-US" altLang="en-US" dirty="0" err="1" smtClean="0"/>
              <a:t>rámec</a:t>
            </a:r>
            <a:r>
              <a:rPr lang="en-US" altLang="en-US" dirty="0" smtClean="0"/>
              <a:t> pro </a:t>
            </a:r>
            <a:r>
              <a:rPr lang="en-US" altLang="en-US" dirty="0" err="1" smtClean="0"/>
              <a:t>fungování</a:t>
            </a:r>
            <a:r>
              <a:rPr lang="en-US" altLang="en-US" dirty="0" smtClean="0"/>
              <a:t> 4 ZR</a:t>
            </a:r>
          </a:p>
          <a:p>
            <a:r>
              <a:rPr lang="en-US" altLang="en-US" dirty="0" smtClean="0"/>
              <a:t>ORG – </a:t>
            </a:r>
            <a:r>
              <a:rPr lang="en-US" altLang="en-US" dirty="0" err="1" smtClean="0"/>
              <a:t>převodník</a:t>
            </a:r>
            <a:endParaRPr lang="cs-CZ" altLang="en-US" dirty="0" smtClean="0"/>
          </a:p>
          <a:p>
            <a:r>
              <a:rPr lang="en-US" altLang="en-US" dirty="0" err="1"/>
              <a:t>Správa</a:t>
            </a:r>
            <a:r>
              <a:rPr lang="en-US" altLang="en-US" dirty="0"/>
              <a:t> </a:t>
            </a:r>
            <a:r>
              <a:rPr lang="en-US" altLang="en-US" dirty="0" err="1"/>
              <a:t>základních</a:t>
            </a:r>
            <a:r>
              <a:rPr lang="en-US" altLang="en-US" dirty="0"/>
              <a:t> </a:t>
            </a:r>
            <a:r>
              <a:rPr lang="en-US" altLang="en-US" dirty="0" err="1" smtClean="0"/>
              <a:t>registrů</a:t>
            </a:r>
            <a:r>
              <a:rPr lang="cs-CZ" altLang="en-US" dirty="0" smtClean="0"/>
              <a:t> (úřad pro </a:t>
            </a:r>
            <a:r>
              <a:rPr lang="cs-CZ" altLang="en-US" dirty="0" err="1" smtClean="0"/>
              <a:t>provazby</a:t>
            </a:r>
            <a:r>
              <a:rPr lang="cs-CZ" altLang="en-US" dirty="0" smtClean="0"/>
              <a:t>)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2560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Definice IS ZR</a:t>
            </a:r>
            <a:endParaRPr lang="en-US" altLang="en-US" dirty="0"/>
          </a:p>
        </p:txBody>
      </p:sp>
      <p:pic>
        <p:nvPicPr>
          <p:cNvPr id="25604" name="Zástupný symbol pro obsah 2560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/>
          </a:blip>
          <a:stretch>
            <a:fillRect/>
          </a:stretch>
        </p:blipFill>
        <p:spPr>
          <a:xfrm>
            <a:off x="4932040" y="2420888"/>
            <a:ext cx="4040188" cy="3252305"/>
          </a:xfrm>
        </p:spPr>
      </p:pic>
      <p:sp>
        <p:nvSpPr>
          <p:cNvPr id="25603" name="Zástupný symbol pro text 25602"/>
          <p:cNvSpPr>
            <a:spLocks noGrp="1"/>
          </p:cNvSpPr>
          <p:nvPr>
            <p:ph sz="half" idx="2"/>
          </p:nvPr>
        </p:nvSpPr>
        <p:spPr>
          <a:xfrm>
            <a:off x="683568" y="2050504"/>
            <a:ext cx="4041775" cy="4114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r>
              <a:rPr lang="en-US" altLang="en-US" dirty="0" smtClean="0"/>
              <a:t>IS ZR = </a:t>
            </a:r>
            <a:r>
              <a:rPr lang="en-US" altLang="en-US" dirty="0" err="1" smtClean="0"/>
              <a:t>referenční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rozhraní</a:t>
            </a:r>
            <a:endParaRPr lang="en-US" altLang="en-US" dirty="0" smtClean="0"/>
          </a:p>
          <a:p>
            <a:r>
              <a:rPr lang="en-US" altLang="en-US" dirty="0" err="1" smtClean="0"/>
              <a:t>Komplexní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služby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definované</a:t>
            </a:r>
            <a:r>
              <a:rPr lang="en-US" altLang="en-US" dirty="0" smtClean="0"/>
              <a:t> v </a:t>
            </a:r>
            <a:r>
              <a:rPr lang="en-US" altLang="en-US" dirty="0" err="1" smtClean="0">
                <a:hlinkClick r:id="rId3"/>
              </a:rPr>
              <a:t>katalogu</a:t>
            </a:r>
            <a:r>
              <a:rPr lang="en-US" altLang="en-US" dirty="0" smtClean="0">
                <a:hlinkClick r:id="rId3"/>
              </a:rPr>
              <a:t> </a:t>
            </a:r>
            <a:r>
              <a:rPr lang="en-US" altLang="en-US" dirty="0" err="1" smtClean="0">
                <a:hlinkClick r:id="rId3"/>
              </a:rPr>
              <a:t>eGON</a:t>
            </a:r>
            <a:r>
              <a:rPr lang="en-US" altLang="en-US" dirty="0" smtClean="0">
                <a:hlinkClick r:id="rId3"/>
              </a:rPr>
              <a:t> </a:t>
            </a:r>
            <a:r>
              <a:rPr lang="en-US" altLang="en-US" dirty="0" err="1" smtClean="0">
                <a:hlinkClick r:id="rId3"/>
              </a:rPr>
              <a:t>služeb</a:t>
            </a:r>
            <a:r>
              <a:rPr lang="en-US" altLang="en-US" dirty="0" smtClean="0"/>
              <a:t>, pro </a:t>
            </a:r>
            <a:r>
              <a:rPr lang="en-US" altLang="en-US" dirty="0" err="1" smtClean="0"/>
              <a:t>všechny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subjekty</a:t>
            </a:r>
            <a:r>
              <a:rPr lang="en-US" altLang="en-US" dirty="0" smtClean="0"/>
              <a:t> s </a:t>
            </a:r>
            <a:r>
              <a:rPr lang="en-US" altLang="en-US" dirty="0" err="1" smtClean="0"/>
              <a:t>ohledem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oprávnění</a:t>
            </a:r>
            <a:endParaRPr lang="en-US" altLang="en-US" dirty="0" smtClean="0"/>
          </a:p>
          <a:p>
            <a:r>
              <a:rPr lang="en-US" altLang="en-US" dirty="0" err="1" smtClean="0"/>
              <a:t>Publikuje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služby</a:t>
            </a:r>
            <a:r>
              <a:rPr lang="en-US" altLang="en-US" dirty="0" smtClean="0"/>
              <a:t> ZR</a:t>
            </a:r>
          </a:p>
          <a:p>
            <a:r>
              <a:rPr lang="en-US" altLang="en-US" dirty="0" err="1" smtClean="0"/>
              <a:t>Ověřuje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oprávnění</a:t>
            </a:r>
            <a:r>
              <a:rPr lang="en-US" altLang="en-US" dirty="0" smtClean="0"/>
              <a:t> pro </a:t>
            </a:r>
            <a:r>
              <a:rPr lang="en-US" altLang="en-US" dirty="0" err="1" smtClean="0"/>
              <a:t>přístup</a:t>
            </a:r>
            <a:endParaRPr lang="en-US" altLang="en-US" dirty="0" smtClean="0"/>
          </a:p>
          <a:p>
            <a:r>
              <a:rPr lang="en-US" altLang="en-US" dirty="0" err="1" smtClean="0"/>
              <a:t>Zaznamenává</a:t>
            </a:r>
            <a:r>
              <a:rPr lang="en-US" altLang="en-US" dirty="0" smtClean="0"/>
              <a:t> a </a:t>
            </a:r>
            <a:r>
              <a:rPr lang="en-US" altLang="en-US" dirty="0" err="1" smtClean="0"/>
              <a:t>ukládá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všechny</a:t>
            </a:r>
            <a:r>
              <a:rPr lang="en-US" altLang="en-US" dirty="0" smtClean="0"/>
              <a:t> logy</a:t>
            </a:r>
          </a:p>
          <a:p>
            <a:r>
              <a:rPr lang="en-US" altLang="en-US" dirty="0" err="1" smtClean="0"/>
              <a:t>Rozhraní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technologii</a:t>
            </a:r>
            <a:r>
              <a:rPr lang="en-US" altLang="en-US" dirty="0" smtClean="0"/>
              <a:t> KIVS</a:t>
            </a:r>
          </a:p>
          <a:p>
            <a:r>
              <a:rPr lang="en-US" altLang="en-US" dirty="0" err="1" smtClean="0"/>
              <a:t>Určeno</a:t>
            </a:r>
            <a:r>
              <a:rPr lang="en-US" altLang="en-US" dirty="0" smtClean="0"/>
              <a:t> pro VS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Podpora otevřeného přístupu k informacím VS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hlinkClick r:id="rId2"/>
              </a:rPr>
              <a:t>Koncepce katalogizace otevřených dat VS ČR</a:t>
            </a:r>
            <a:r>
              <a:rPr lang="cs-CZ" dirty="0" smtClean="0"/>
              <a:t> + </a:t>
            </a:r>
            <a:r>
              <a:rPr lang="cs-CZ" dirty="0" smtClean="0">
                <a:hlinkClick r:id="rId3"/>
              </a:rPr>
              <a:t>Metodika publikace otevřených dat veřejné správy ČR</a:t>
            </a:r>
            <a:endParaRPr lang="cs-CZ" dirty="0" smtClean="0"/>
          </a:p>
          <a:p>
            <a:r>
              <a:rPr lang="cs-CZ" dirty="0" smtClean="0"/>
              <a:t>Sada doporučení vázaná na akční plán EU přenesený do ČR 2012 (+ plán na 3-5 let, zpožděný)</a:t>
            </a:r>
          </a:p>
          <a:p>
            <a:r>
              <a:rPr lang="cs-CZ" dirty="0"/>
              <a:t>Projekt Implementace strategií v oblasti otevřených dat veřejné správy ČR 1. 2. 2015 – 30. 11. 2015</a:t>
            </a:r>
            <a:endParaRPr lang="cs-CZ" dirty="0" smtClean="0"/>
          </a:p>
          <a:p>
            <a:r>
              <a:rPr lang="cs-CZ" dirty="0" smtClean="0"/>
              <a:t>Idea ekonomického pozitiva dat ze SS (až 40 miliard Eur ročně)</a:t>
            </a:r>
          </a:p>
          <a:p>
            <a:r>
              <a:rPr lang="cs-CZ" dirty="0" smtClean="0"/>
              <a:t>Doklad realizace politiky a nakládání s veřejnými prostředky (mj. proti korupci a posílení aktivního občanství)</a:t>
            </a:r>
          </a:p>
          <a:p>
            <a:r>
              <a:rPr lang="cs-CZ" dirty="0" smtClean="0"/>
              <a:t>Dána základní a navazující úroveň</a:t>
            </a:r>
          </a:p>
          <a:p>
            <a:r>
              <a:rPr lang="cs-CZ" dirty="0" smtClean="0"/>
              <a:t>Problém s </a:t>
            </a:r>
            <a:r>
              <a:rPr lang="cs-CZ" dirty="0" err="1" smtClean="0"/>
              <a:t>geodaty</a:t>
            </a:r>
            <a:r>
              <a:rPr lang="cs-CZ" dirty="0" smtClean="0"/>
              <a:t> (INSPIRE)</a:t>
            </a:r>
          </a:p>
          <a:p>
            <a:r>
              <a:rPr lang="cs-CZ" dirty="0" smtClean="0"/>
              <a:t>Nutné legislativní změny (hl. z. o SPI), aby bylo povinné + forma k harmonizaci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318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Otevřená data dle MV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D</a:t>
            </a:r>
            <a:r>
              <a:rPr lang="cs-CZ" dirty="0" smtClean="0"/>
              <a:t>ata a údaje zveřejněná na Internetu:</a:t>
            </a:r>
          </a:p>
          <a:p>
            <a:pPr lvl="1"/>
            <a:r>
              <a:rPr lang="cs-CZ" dirty="0" smtClean="0"/>
              <a:t>úplná,</a:t>
            </a:r>
          </a:p>
          <a:p>
            <a:pPr lvl="1"/>
            <a:r>
              <a:rPr lang="cs-CZ" dirty="0" smtClean="0"/>
              <a:t>snadno dostupná + strojově čitelná při vynaložení minima možných nákladů,</a:t>
            </a:r>
          </a:p>
          <a:p>
            <a:pPr lvl="1"/>
            <a:r>
              <a:rPr lang="cs-CZ" dirty="0" smtClean="0"/>
              <a:t>používající standardy s volně dostupnou specifikací,</a:t>
            </a:r>
          </a:p>
          <a:p>
            <a:pPr lvl="1"/>
            <a:r>
              <a:rPr lang="cs-CZ" dirty="0" smtClean="0"/>
              <a:t>zpřístupněna za jasných podmínek užití s minimem omezení</a:t>
            </a:r>
          </a:p>
          <a:p>
            <a:r>
              <a:rPr lang="cs-CZ" dirty="0" smtClean="0"/>
              <a:t>Požadavky na užití (viz CC):</a:t>
            </a:r>
          </a:p>
          <a:p>
            <a:pPr lvl="1"/>
            <a:r>
              <a:rPr lang="cs-CZ" dirty="0" smtClean="0"/>
              <a:t>neomezují ve způsobu použití,</a:t>
            </a:r>
          </a:p>
          <a:p>
            <a:pPr lvl="1"/>
            <a:r>
              <a:rPr lang="cs-CZ" dirty="0" smtClean="0"/>
              <a:t>opravňují k dalšímu šíření,</a:t>
            </a:r>
          </a:p>
          <a:p>
            <a:pPr lvl="1"/>
            <a:r>
              <a:rPr lang="cs-CZ" dirty="0" smtClean="0"/>
              <a:t>musí být uveden autor dat (i při dalším šíření),</a:t>
            </a:r>
          </a:p>
          <a:p>
            <a:pPr lvl="1"/>
            <a:r>
              <a:rPr lang="cs-CZ" dirty="0" smtClean="0"/>
              <a:t>při dalším šíření ostatní stejná oprávnění s daty nakládat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562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</a:t>
            </a:r>
            <a:r>
              <a:rPr lang="cs-CZ" dirty="0" err="1" smtClean="0"/>
              <a:t>eGov</a:t>
            </a:r>
            <a:r>
              <a:rPr lang="cs-CZ" dirty="0" smtClean="0"/>
              <a:t>?</a:t>
            </a:r>
          </a:p>
          <a:p>
            <a:r>
              <a:rPr lang="cs-CZ" dirty="0" smtClean="0"/>
              <a:t>Co si pamatujete od dr. Špačka?</a:t>
            </a:r>
          </a:p>
          <a:p>
            <a:r>
              <a:rPr lang="cs-CZ" dirty="0" smtClean="0"/>
              <a:t>Jak </a:t>
            </a:r>
            <a:r>
              <a:rPr lang="cs-CZ" dirty="0" err="1" smtClean="0"/>
              <a:t>eGov</a:t>
            </a:r>
            <a:r>
              <a:rPr lang="cs-CZ" dirty="0" smtClean="0"/>
              <a:t> souvisí s IS VS?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603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Přínosy </a:t>
            </a:r>
            <a:r>
              <a:rPr lang="cs-CZ" altLang="cs-CZ" dirty="0" smtClean="0">
                <a:hlinkClick r:id="rId2"/>
              </a:rPr>
              <a:t>katalogu otevřených dat VS</a:t>
            </a:r>
            <a:endParaRPr lang="cs-CZ" alt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dirty="0" smtClean="0"/>
              <a:t>Usnadnění </a:t>
            </a:r>
            <a:r>
              <a:rPr lang="cs-CZ" dirty="0"/>
              <a:t>přístupu k datům veřejné </a:t>
            </a:r>
            <a:r>
              <a:rPr lang="cs-CZ" dirty="0" smtClean="0"/>
              <a:t>správy =&gt; využitelnost, centrální místo, ale ne výhradní, informace o lokaci a postupu získání dat</a:t>
            </a:r>
            <a:endParaRPr lang="cs-CZ" dirty="0"/>
          </a:p>
          <a:p>
            <a:pPr>
              <a:defRPr/>
            </a:pPr>
            <a:r>
              <a:rPr lang="cs-CZ" dirty="0" smtClean="0"/>
              <a:t>Vytvoření </a:t>
            </a:r>
            <a:r>
              <a:rPr lang="cs-CZ" dirty="0"/>
              <a:t>předpokladu pro snazší opětovné použití dat veřejné </a:t>
            </a:r>
            <a:r>
              <a:rPr lang="cs-CZ" dirty="0" smtClean="0"/>
              <a:t>správy =&gt; nejen G2C a G2B, ale i G2G</a:t>
            </a:r>
            <a:endParaRPr lang="cs-CZ" dirty="0"/>
          </a:p>
          <a:p>
            <a:pPr>
              <a:defRPr/>
            </a:pPr>
            <a:r>
              <a:rPr lang="cs-CZ" dirty="0" smtClean="0"/>
              <a:t>Vytvoření </a:t>
            </a:r>
            <a:r>
              <a:rPr lang="cs-CZ" dirty="0"/>
              <a:t>předpokladu pro využívání otevřených propojitelných </a:t>
            </a:r>
            <a:r>
              <a:rPr lang="cs-CZ" dirty="0" smtClean="0"/>
              <a:t>dat (</a:t>
            </a:r>
            <a:r>
              <a:rPr lang="cs-CZ" dirty="0" err="1" smtClean="0"/>
              <a:t>linked</a:t>
            </a:r>
            <a:r>
              <a:rPr lang="cs-CZ" dirty="0" smtClean="0"/>
              <a:t> data) =&gt; z různých zdrojů, vč. vazby na vlastní pro hledání skrytých souvislostí, poskytovatel zveřejní primární data a propojení na sekundární (ne jejich správa) nutné otevřené standardy (W3C)</a:t>
            </a:r>
            <a:endParaRPr lang="cs-CZ" dirty="0"/>
          </a:p>
          <a:p>
            <a:pPr>
              <a:defRPr/>
            </a:pPr>
            <a:r>
              <a:rPr lang="cs-CZ" dirty="0"/>
              <a:t>V</a:t>
            </a:r>
            <a:r>
              <a:rPr lang="cs-CZ" dirty="0" smtClean="0"/>
              <a:t>ytvoření </a:t>
            </a:r>
            <a:r>
              <a:rPr lang="cs-CZ" dirty="0"/>
              <a:t>předpokladu pro dosažení vyšší transparentnosti veřejné </a:t>
            </a:r>
            <a:r>
              <a:rPr lang="cs-CZ" dirty="0" smtClean="0"/>
              <a:t>správy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635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Charakteristiky otevřených dat (v souladu s Open Knowledge Foundation stanovila Sunlight Foundation)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cs-CZ" dirty="0" smtClean="0"/>
              <a:t>úplnost: maximální možný rozsah, lze dát zákonem</a:t>
            </a:r>
          </a:p>
          <a:p>
            <a:pPr>
              <a:defRPr/>
            </a:pPr>
            <a:r>
              <a:rPr lang="cs-CZ" dirty="0" smtClean="0"/>
              <a:t>primární: zveřejněna původcem, např. referenční údaje ze ZR, data z IS VS, agregovaná data, kde nelze primární (např. výsledky voleb) nebo statistiky nad primárními (na ně odkaz)</a:t>
            </a:r>
          </a:p>
          <a:p>
            <a:pPr>
              <a:defRPr/>
            </a:pPr>
            <a:r>
              <a:rPr lang="cs-CZ" dirty="0" smtClean="0"/>
              <a:t>zveřejnění bez odkladu, stálá dostupnost při vynaložení minima nákladů pro získání</a:t>
            </a:r>
          </a:p>
          <a:p>
            <a:pPr>
              <a:defRPr/>
            </a:pPr>
            <a:r>
              <a:rPr lang="cs-CZ" dirty="0" smtClean="0"/>
              <a:t>snadná dostupnost, strojová čitelnost, otevřené standardy (=&gt; libovolné využití)</a:t>
            </a:r>
          </a:p>
          <a:p>
            <a:pPr>
              <a:defRPr/>
            </a:pPr>
            <a:r>
              <a:rPr lang="cs-CZ" dirty="0" smtClean="0"/>
              <a:t>zpřístupnění za jasných podmínek s minimem omezení, neomezující přístup (diskriminace)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02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Role pro Datový katalog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dirty="0" smtClean="0"/>
              <a:t>správce DK: MV ČR</a:t>
            </a:r>
          </a:p>
          <a:p>
            <a:pPr>
              <a:defRPr/>
            </a:pPr>
            <a:r>
              <a:rPr lang="cs-CZ" dirty="0" smtClean="0"/>
              <a:t>provozovatel DK: zajištění chodu a údržby, SW/HW a bezpečnost</a:t>
            </a:r>
          </a:p>
          <a:p>
            <a:pPr>
              <a:defRPr/>
            </a:pPr>
            <a:r>
              <a:rPr lang="cs-CZ" dirty="0" smtClean="0"/>
              <a:t>poskytovatel dat: jakýkoli orgán VS s kompetencí či povinností zveřejňovat, příp. správce IS VS, rozhoduje o podmínkách zveřejnění a pověřuje kurátora správou dat</a:t>
            </a:r>
          </a:p>
          <a:p>
            <a:pPr>
              <a:defRPr/>
            </a:pPr>
            <a:r>
              <a:rPr lang="cs-CZ" dirty="0" smtClean="0"/>
              <a:t>kurátor dat: osoba zajišťující zveřejnění a údržbu záznamů, vč. klasifikace a vazby na ISDP a IS o ISVS</a:t>
            </a:r>
          </a:p>
          <a:p>
            <a:pPr>
              <a:defRPr/>
            </a:pPr>
            <a:r>
              <a:rPr lang="cs-CZ" dirty="0" smtClean="0"/>
              <a:t>redaktor: obsahová kontrola záznamů (ověření korektnosti záznamu ve všech polích), komunikace s poskytovateli dat a označení záznamu pro zveřejnění, v působnosti MV ČR</a:t>
            </a:r>
          </a:p>
          <a:p>
            <a:pPr>
              <a:defRPr/>
            </a:pPr>
            <a:r>
              <a:rPr lang="cs-CZ" dirty="0" smtClean="0"/>
              <a:t>koncový uživatel: vyhledává záznamy a dává podněty správci k novým či revizi, lze i bez registrace a zdarma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210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Postup katalogizace</a:t>
            </a:r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dirty="0" smtClean="0"/>
              <a:t>Rozhodnutí, zda data určená veřejnosti =&gt; forma zveřejnění (formát, přístup k datům, zajištění aktuálnosti)</a:t>
            </a:r>
          </a:p>
          <a:p>
            <a:pPr>
              <a:defRPr/>
            </a:pPr>
            <a:r>
              <a:rPr lang="cs-CZ" dirty="0" smtClean="0"/>
              <a:t>Export do formátu (doporučeno na XML/RDF) a publikace dat (snadná </a:t>
            </a:r>
            <a:r>
              <a:rPr lang="cs-CZ" dirty="0" err="1" smtClean="0"/>
              <a:t>nalezitelnost</a:t>
            </a:r>
            <a:r>
              <a:rPr lang="cs-CZ" dirty="0" smtClean="0"/>
              <a:t>, např. odkaz z </a:t>
            </a:r>
            <a:r>
              <a:rPr lang="cs-CZ" dirty="0" err="1" smtClean="0"/>
              <a:t>homepage</a:t>
            </a:r>
            <a:r>
              <a:rPr lang="cs-CZ" dirty="0" smtClean="0"/>
              <a:t>) =&gt; vyplnění povinných atributů záznamu</a:t>
            </a:r>
          </a:p>
          <a:p>
            <a:pPr>
              <a:defRPr/>
            </a:pPr>
            <a:r>
              <a:rPr lang="cs-CZ" dirty="0" smtClean="0"/>
              <a:t>Provázání s ISDP a IS o ISVS</a:t>
            </a:r>
          </a:p>
          <a:p>
            <a:pPr>
              <a:defRPr/>
            </a:pPr>
            <a:r>
              <a:rPr lang="cs-CZ" dirty="0" smtClean="0"/>
              <a:t>Manuální katalogizace a redakce záznamů (jen část automatizovaně podpořena)</a:t>
            </a:r>
          </a:p>
          <a:p>
            <a:pPr lvl="1">
              <a:defRPr/>
            </a:pPr>
            <a:r>
              <a:rPr lang="cs-CZ" dirty="0" smtClean="0"/>
              <a:t>katalogizace v ČJ a AJ (evropský DK – Publicdata.eu)</a:t>
            </a:r>
          </a:p>
          <a:p>
            <a:pPr lvl="1">
              <a:defRPr/>
            </a:pPr>
            <a:r>
              <a:rPr lang="cs-CZ" dirty="0" smtClean="0"/>
              <a:t>část údajů kurátor, část redaktor</a:t>
            </a:r>
          </a:p>
          <a:p>
            <a:pPr lvl="1">
              <a:defRPr/>
            </a:pPr>
            <a:r>
              <a:rPr lang="cs-CZ" dirty="0" smtClean="0"/>
              <a:t>plánování využití </a:t>
            </a:r>
            <a:r>
              <a:rPr lang="cs-CZ" dirty="0" smtClean="0">
                <a:hlinkClick r:id="rId2"/>
              </a:rPr>
              <a:t>EUROVOC</a:t>
            </a:r>
            <a:r>
              <a:rPr lang="cs-CZ" dirty="0" smtClean="0"/>
              <a:t> (oblasti/obory činnosti) a </a:t>
            </a:r>
            <a:r>
              <a:rPr lang="cs-CZ" dirty="0" smtClean="0">
                <a:hlinkClick r:id="rId3"/>
              </a:rPr>
              <a:t>CZ-NACE</a:t>
            </a:r>
            <a:r>
              <a:rPr lang="cs-CZ" dirty="0" smtClean="0"/>
              <a:t> (ekonomické činnosti)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2180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Typy dat a formátů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mtClean="0"/>
              <a:t>Nejdříve data povinně zveřejněná dle zákonů a statistická, z výkazů a přehledů, z rejstříků (pokud veřejná), prostorová</a:t>
            </a:r>
          </a:p>
          <a:p>
            <a:r>
              <a:rPr lang="cs-CZ" smtClean="0"/>
              <a:t>Vhodné vyjít ze statistik návštěvnosti a žádostí dle 106 (o co zájem)</a:t>
            </a:r>
          </a:p>
          <a:p>
            <a:r>
              <a:rPr lang="cs-CZ" smtClean="0"/>
              <a:t>Nutná právní analýza, co a jak lze zveřejnit =&gt; primární, anonymizovaná, agregovaná =&gt; stanovení licencí (</a:t>
            </a:r>
            <a:r>
              <a:rPr lang="cs-CZ" smtClean="0">
                <a:hlinkClick r:id="rId2"/>
              </a:rPr>
              <a:t>příklady</a:t>
            </a:r>
            <a:r>
              <a:rPr lang="cs-CZ" smtClean="0"/>
              <a:t>), ty nutné zveřejnit s daty</a:t>
            </a:r>
          </a:p>
          <a:p>
            <a:r>
              <a:rPr lang="cs-CZ" smtClean="0"/>
              <a:t>Licence ideálně pro libovolné využití, ne/komerční, spojitelná, transformovatelná, zahrnutá do vlastních databází...</a:t>
            </a:r>
          </a:p>
          <a:p>
            <a:r>
              <a:rPr lang="cs-CZ" smtClean="0"/>
              <a:t>Preferovaný XML/RDF formát, otevřený (volně dostupná specifikace) pro možnost tvorby vlastních aplikací, až při nenalezení vhodného formátu lze vytvořit vlastní</a:t>
            </a:r>
          </a:p>
          <a:p>
            <a:r>
              <a:rPr lang="cs-CZ" smtClean="0"/>
              <a:t>V metodice popsány ne/vhodné formáty a možnosti jejich použití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889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Kvalita a bezpečnost DK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dirty="0" smtClean="0"/>
              <a:t>Kvalitativní ukazatele: unikátnost záznamů, úplnost DK, relevance záznamu, správnost a úplnost, platnost odkazu na data, shoda vyplněných a odkazovaných dat, správnost klasifikace</a:t>
            </a:r>
          </a:p>
          <a:p>
            <a:pPr>
              <a:defRPr/>
            </a:pPr>
            <a:r>
              <a:rPr lang="cs-CZ" dirty="0" smtClean="0"/>
              <a:t>Pro kontrolu kvality zapojeni uživatelé (zpětná vazba, ne úpravy) + strojové učení</a:t>
            </a:r>
          </a:p>
          <a:p>
            <a:pPr>
              <a:defRPr/>
            </a:pPr>
            <a:r>
              <a:rPr lang="cs-CZ" dirty="0" smtClean="0"/>
              <a:t>Bezpečnost technická + organizační (vyškolení)</a:t>
            </a:r>
          </a:p>
          <a:p>
            <a:pPr>
              <a:defRPr/>
            </a:pPr>
            <a:r>
              <a:rPr lang="cs-CZ" dirty="0" smtClean="0"/>
              <a:t>Bezpečnostní politika vytvořená při implementaci, podstatná přesnost a aktuálnost pro kvalitu a důvěryhodnost + zajištění integrity a dostupnosti obsahu (obnovení do stavu max. 1 hod. před událostí, možnost určení původce změn)</a:t>
            </a:r>
          </a:p>
          <a:p>
            <a:pPr>
              <a:defRPr/>
            </a:pPr>
            <a:r>
              <a:rPr lang="cs-CZ" dirty="0" smtClean="0"/>
              <a:t>Jednotný </a:t>
            </a:r>
            <a:r>
              <a:rPr lang="cs-CZ" dirty="0" err="1" smtClean="0"/>
              <a:t>identitní</a:t>
            </a:r>
            <a:r>
              <a:rPr lang="cs-CZ" dirty="0" smtClean="0"/>
              <a:t> prostor (JIP) pro jednoznačnou autentizace uživatelů IS VS, před zavedením lze využít kvalifikované certifikáty (každý pracovník VS oprávněný jako kurátor)</a:t>
            </a: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753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Softwarová architektura nástroje pro katalogizaci dat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mtClean="0"/>
          </a:p>
        </p:txBody>
      </p:sp>
      <p:pic>
        <p:nvPicPr>
          <p:cNvPr id="4096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3" y="1870075"/>
            <a:ext cx="9037637" cy="425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96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Linked (open) data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cs-CZ" dirty="0" smtClean="0"/>
              <a:t>Konkrétní i abstraktní objekty reálného světa přidělena neměnná URI (jednoznačné identifikátory)</a:t>
            </a:r>
          </a:p>
          <a:p>
            <a:pPr>
              <a:defRPr/>
            </a:pPr>
            <a:r>
              <a:rPr lang="cs-CZ" dirty="0" smtClean="0"/>
              <a:t>Striktní dodržování HTTP URI, při přístupu strojově čitelný formát RDF pro data s propojením na jiné objekty (souvislosti)</a:t>
            </a:r>
          </a:p>
          <a:p>
            <a:pPr>
              <a:defRPr/>
            </a:pPr>
            <a:r>
              <a:rPr lang="cs-CZ" dirty="0" smtClean="0"/>
              <a:t>Přispět spojením může kdokoli, v tvrzeních lze vyhledávat jako dnes v dokumentech, ale přesněji</a:t>
            </a:r>
          </a:p>
          <a:p>
            <a:pPr>
              <a:defRPr/>
            </a:pPr>
            <a:r>
              <a:rPr lang="cs-CZ" dirty="0" smtClean="0"/>
              <a:t>Datový model RDF = graf, kde uzly = objekty (URI) a údaje (texty, čísla...), hrany = propojení</a:t>
            </a:r>
          </a:p>
          <a:p>
            <a:pPr>
              <a:defRPr/>
            </a:pPr>
            <a:r>
              <a:rPr lang="cs-CZ" dirty="0" smtClean="0"/>
              <a:t>Graf = trojice: subjekt – predikát – objekt</a:t>
            </a:r>
          </a:p>
          <a:p>
            <a:pPr>
              <a:defRPr/>
            </a:pPr>
            <a:r>
              <a:rPr lang="cs-CZ" dirty="0" smtClean="0"/>
              <a:t>Typy hran definovány v slovníku (ontologii) – struktura dat </a:t>
            </a:r>
            <a:r>
              <a:rPr lang="cs-CZ" smtClean="0"/>
              <a:t>a sémantika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338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Čísla předpokládané realizace</a:t>
            </a:r>
          </a:p>
        </p:txBody>
      </p:sp>
      <p:sp>
        <p:nvSpPr>
          <p:cNvPr id="430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7301 OVM různého počtu záznamů, do malé (řádově jednotky záznamů) patří i větší části obce, MŠ, ZŠ, SŠ a profesní komory</a:t>
            </a:r>
          </a:p>
          <a:p>
            <a:r>
              <a:rPr lang="cs-CZ" altLang="cs-CZ" smtClean="0"/>
              <a:t>Průměrná doba:</a:t>
            </a:r>
          </a:p>
          <a:p>
            <a:pPr lvl="1"/>
            <a:r>
              <a:rPr lang="cs-CZ" altLang="cs-CZ" smtClean="0"/>
              <a:t>Vytvoření záznamu kurátorem, vč. oprav 90 min.</a:t>
            </a:r>
          </a:p>
          <a:p>
            <a:pPr lvl="1"/>
            <a:r>
              <a:rPr lang="cs-CZ" altLang="cs-CZ" smtClean="0"/>
              <a:t>Redakce 1 záznamu, vč. oprav 30 min.</a:t>
            </a:r>
          </a:p>
          <a:p>
            <a:r>
              <a:rPr lang="cs-CZ" altLang="cs-CZ" smtClean="0"/>
              <a:t>Kurátor/redaktor cca 25 tis. Kč, vč. osobního ohodnocení, tj. 34 550 Kč měsíčně hrubého</a:t>
            </a:r>
          </a:p>
        </p:txBody>
      </p:sp>
    </p:spTree>
    <p:extLst>
      <p:ext uri="{BB962C8B-B14F-4D97-AF65-F5344CB8AC3E}">
        <p14:creationId xmlns:p14="http://schemas.microsoft.com/office/powerpoint/2010/main" val="105127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Zajímavé odkazy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Národní katalog otevřených dat</a:t>
            </a:r>
            <a:r>
              <a:rPr lang="cs-CZ" dirty="0" smtClean="0"/>
              <a:t> + Registr smluv</a:t>
            </a:r>
          </a:p>
          <a:p>
            <a:r>
              <a:rPr lang="cs-CZ" dirty="0" smtClean="0"/>
              <a:t>EU projekt </a:t>
            </a:r>
            <a:r>
              <a:rPr lang="cs-CZ" dirty="0" smtClean="0">
                <a:hlinkClick r:id="rId3"/>
              </a:rPr>
              <a:t>COMSODE</a:t>
            </a:r>
            <a:r>
              <a:rPr lang="cs-CZ" dirty="0" smtClean="0"/>
              <a:t> pro platformu a metodiky open data</a:t>
            </a:r>
          </a:p>
          <a:p>
            <a:r>
              <a:rPr lang="cs-CZ" dirty="0" smtClean="0"/>
              <a:t>Fórum expertů </a:t>
            </a:r>
            <a:r>
              <a:rPr lang="cs-CZ" dirty="0">
                <a:hlinkClick r:id="rId4"/>
              </a:rPr>
              <a:t>Otevrenadata.cz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/>
              <a:t>Iniciativa </a:t>
            </a:r>
            <a:r>
              <a:rPr lang="cs-CZ" dirty="0" smtClean="0">
                <a:hlinkClick r:id="rId5"/>
              </a:rPr>
              <a:t>OpenData.cz</a:t>
            </a:r>
            <a:endParaRPr lang="cs-CZ" dirty="0" smtClean="0"/>
          </a:p>
          <a:p>
            <a:r>
              <a:rPr lang="cs-CZ" dirty="0" smtClean="0"/>
              <a:t>Soutěže: </a:t>
            </a:r>
            <a:r>
              <a:rPr lang="cs-CZ" dirty="0">
                <a:hlinkClick r:id="rId6"/>
              </a:rPr>
              <a:t>Prague </a:t>
            </a:r>
            <a:r>
              <a:rPr lang="cs-CZ" dirty="0" err="1">
                <a:hlinkClick r:id="rId6"/>
              </a:rPr>
              <a:t>Hacks</a:t>
            </a:r>
            <a:r>
              <a:rPr lang="cs-CZ" dirty="0">
                <a:hlinkClick r:id="rId6"/>
              </a:rPr>
              <a:t> - Sdílené </a:t>
            </a:r>
            <a:r>
              <a:rPr lang="cs-CZ" dirty="0" smtClean="0">
                <a:hlinkClick r:id="rId6"/>
              </a:rPr>
              <a:t>město</a:t>
            </a:r>
            <a:r>
              <a:rPr lang="cs-CZ" dirty="0" smtClean="0"/>
              <a:t> a </a:t>
            </a:r>
            <a:r>
              <a:rPr lang="cs-CZ" dirty="0">
                <a:hlinkClick r:id="rId4"/>
              </a:rPr>
              <a:t>Soutěž o nejlepší aplikaci nad otevřenými </a:t>
            </a:r>
            <a:r>
              <a:rPr lang="cs-CZ" dirty="0" smtClean="0">
                <a:hlinkClick r:id="rId4"/>
              </a:rPr>
              <a:t>daty</a:t>
            </a:r>
            <a:endParaRPr lang="cs-CZ" dirty="0" smtClean="0"/>
          </a:p>
          <a:p>
            <a:r>
              <a:rPr lang="cs-CZ" dirty="0" smtClean="0"/>
              <a:t>E-konference </a:t>
            </a:r>
            <a:r>
              <a:rPr lang="cs-CZ"/>
              <a:t>pro </a:t>
            </a:r>
            <a:r>
              <a:rPr lang="cs-CZ"/>
              <a:t>zájemce </a:t>
            </a:r>
            <a:r>
              <a:rPr lang="cs-CZ" smtClean="0">
                <a:hlinkClick r:id="rId7"/>
              </a:rPr>
              <a:t>okfn-cz@list.okfn.org</a:t>
            </a:r>
            <a:r>
              <a:rPr lang="cs-CZ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572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hlinkClick r:id="rId2"/>
              </a:rPr>
              <a:t>Strategický rámec rozvoje eGovernmentu 2014+</a:t>
            </a:r>
            <a:endParaRPr lang="cs-CZ" alt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Hl. čtyřvrstvá architektura =&gt; propojování IS VS, elektronizace, zefektivnění, </a:t>
            </a:r>
            <a:r>
              <a:rPr lang="cs-CZ" dirty="0" err="1" smtClean="0"/>
              <a:t>Cloud</a:t>
            </a:r>
            <a:r>
              <a:rPr lang="cs-CZ" dirty="0" smtClean="0"/>
              <a:t> </a:t>
            </a:r>
            <a:r>
              <a:rPr lang="cs-CZ" dirty="0" err="1" smtClean="0"/>
              <a:t>Computing</a:t>
            </a:r>
            <a:endParaRPr lang="cs-CZ" dirty="0" smtClean="0"/>
          </a:p>
          <a:p>
            <a:pPr marL="457200" indent="-457200">
              <a:buFont typeface="+mj-lt"/>
              <a:buAutoNum type="arabicPeriod"/>
              <a:defRPr/>
            </a:pPr>
            <a:r>
              <a:rPr lang="cs-CZ" dirty="0" smtClean="0"/>
              <a:t>Služby veřejné správy, např. výměna OP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dirty="0" smtClean="0"/>
              <a:t>Sdílené služby informační společnosti, např. zaručené podání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dirty="0" smtClean="0"/>
              <a:t>Služby ICT platforem, např. </a:t>
            </a:r>
            <a:r>
              <a:rPr lang="cs-CZ" dirty="0" err="1" smtClean="0"/>
              <a:t>hostingové</a:t>
            </a:r>
            <a:r>
              <a:rPr lang="cs-CZ" dirty="0" smtClean="0"/>
              <a:t> služby národního centra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cs-CZ" dirty="0" smtClean="0"/>
              <a:t>Služby datové a komunikační infrastruktury, např. klientská přípojka z mobilní lokace</a:t>
            </a:r>
          </a:p>
          <a:p>
            <a:pPr>
              <a:defRPr/>
            </a:pPr>
            <a:r>
              <a:rPr lang="cs-CZ" dirty="0" smtClean="0"/>
              <a:t>Kmenové projekty + jejich vazby – budeme řešit s IS VS</a:t>
            </a:r>
          </a:p>
        </p:txBody>
      </p:sp>
    </p:spTree>
    <p:extLst>
      <p:ext uri="{BB962C8B-B14F-4D97-AF65-F5344CB8AC3E}">
        <p14:creationId xmlns:p14="http://schemas.microsoft.com/office/powerpoint/2010/main" val="414945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3174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Otázky</a:t>
            </a:r>
            <a:endParaRPr lang="en-US" altLang="en-US" dirty="0"/>
          </a:p>
        </p:txBody>
      </p:sp>
      <p:sp>
        <p:nvSpPr>
          <p:cNvPr id="31747" name="Zástupný symbol pro obsah 3174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dirty="0" smtClean="0"/>
              <a:t>Co je </a:t>
            </a:r>
            <a:r>
              <a:rPr lang="en-US" altLang="en-US" dirty="0" err="1" smtClean="0"/>
              <a:t>eGovernment</a:t>
            </a:r>
            <a:r>
              <a:rPr lang="en-US" altLang="en-US" dirty="0" smtClean="0"/>
              <a:t>?</a:t>
            </a:r>
          </a:p>
          <a:p>
            <a:r>
              <a:rPr lang="en-US" altLang="en-US" dirty="0" err="1" smtClean="0"/>
              <a:t>Vztahy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kterých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subjektů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eGovernment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zasahuje</a:t>
            </a:r>
            <a:r>
              <a:rPr lang="en-US" altLang="en-US" dirty="0" smtClean="0"/>
              <a:t>?</a:t>
            </a:r>
          </a:p>
          <a:p>
            <a:r>
              <a:rPr lang="en-US" altLang="en-US" dirty="0" err="1" smtClean="0"/>
              <a:t>Jaké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znáte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služby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eGovernmetu</a:t>
            </a:r>
            <a:r>
              <a:rPr lang="en-US" altLang="en-US" dirty="0" smtClean="0"/>
              <a:t>? </a:t>
            </a:r>
            <a:r>
              <a:rPr lang="en-US" altLang="en-US" dirty="0" err="1" smtClean="0"/>
              <a:t>Jaké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jste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vyzkoušeli</a:t>
            </a:r>
            <a:r>
              <a:rPr lang="en-US" altLang="en-US" dirty="0" smtClean="0"/>
              <a:t>?</a:t>
            </a:r>
          </a:p>
          <a:p>
            <a:r>
              <a:rPr lang="en-US" altLang="en-US" dirty="0" smtClean="0"/>
              <a:t>Co </a:t>
            </a:r>
            <a:r>
              <a:rPr lang="en-US" altLang="en-US" dirty="0" err="1" smtClean="0"/>
              <a:t>jsou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symboly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eGovernmentu</a:t>
            </a:r>
            <a:r>
              <a:rPr lang="en-US" altLang="en-US" dirty="0" smtClean="0"/>
              <a:t>?</a:t>
            </a:r>
          </a:p>
          <a:p>
            <a:r>
              <a:rPr lang="en-US" altLang="en-US" dirty="0" smtClean="0"/>
              <a:t>Co </a:t>
            </a:r>
            <a:r>
              <a:rPr lang="en-US" altLang="en-US" dirty="0" err="1" smtClean="0"/>
              <a:t>řeší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zákon</a:t>
            </a:r>
            <a:r>
              <a:rPr lang="en-US" altLang="en-US" dirty="0" smtClean="0"/>
              <a:t> o e-</a:t>
            </a:r>
            <a:r>
              <a:rPr lang="en-US" altLang="en-US" dirty="0" err="1" smtClean="0"/>
              <a:t>komunikacích</a:t>
            </a:r>
            <a:r>
              <a:rPr lang="en-US" altLang="en-US" dirty="0" smtClean="0"/>
              <a:t>?</a:t>
            </a:r>
          </a:p>
          <a:p>
            <a:r>
              <a:rPr lang="en-US" altLang="en-US" dirty="0" smtClean="0"/>
              <a:t>K </a:t>
            </a:r>
            <a:r>
              <a:rPr lang="en-US" altLang="en-US" dirty="0" err="1" smtClean="0"/>
              <a:t>čemu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slouží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Portál</a:t>
            </a:r>
            <a:r>
              <a:rPr lang="en-US" altLang="en-US" dirty="0" smtClean="0"/>
              <a:t> VS?</a:t>
            </a:r>
          </a:p>
          <a:p>
            <a:r>
              <a:rPr lang="en-US" altLang="en-US" dirty="0" err="1" smtClean="0"/>
              <a:t>Najdu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kde</a:t>
            </a:r>
            <a:r>
              <a:rPr lang="en-US" altLang="en-US" dirty="0" smtClean="0"/>
              <a:t> je </a:t>
            </a:r>
            <a:r>
              <a:rPr lang="en-US" altLang="en-US" dirty="0" err="1" smtClean="0"/>
              <a:t>nejbližší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CzechPOINT</a:t>
            </a:r>
            <a:r>
              <a:rPr lang="en-US" altLang="en-US" dirty="0" smtClean="0"/>
              <a:t>? </a:t>
            </a:r>
            <a:r>
              <a:rPr lang="en-US" altLang="en-US" dirty="0" err="1" smtClean="0"/>
              <a:t>Jak</a:t>
            </a:r>
            <a:r>
              <a:rPr lang="en-US" altLang="en-US" dirty="0" smtClean="0"/>
              <a:t>?</a:t>
            </a:r>
          </a:p>
          <a:p>
            <a:r>
              <a:rPr lang="en-US" altLang="en-US" dirty="0" err="1" smtClean="0"/>
              <a:t>Když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chci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zjistit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bližší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informace</a:t>
            </a:r>
            <a:r>
              <a:rPr lang="en-US" altLang="en-US" dirty="0" smtClean="0"/>
              <a:t> o </a:t>
            </a:r>
            <a:r>
              <a:rPr lang="en-US" altLang="en-US" dirty="0" err="1" smtClean="0"/>
              <a:t>ekonomickém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subjektu</a:t>
            </a:r>
            <a:r>
              <a:rPr lang="en-US" altLang="en-US" dirty="0" smtClean="0"/>
              <a:t>, se </a:t>
            </a:r>
            <a:r>
              <a:rPr lang="en-US" altLang="en-US" dirty="0" err="1" smtClean="0"/>
              <a:t>kterým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chci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navázat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spolupráci</a:t>
            </a:r>
            <a:r>
              <a:rPr lang="en-US" altLang="en-US" dirty="0" smtClean="0"/>
              <a:t>, co </a:t>
            </a:r>
            <a:r>
              <a:rPr lang="en-US" altLang="en-US" dirty="0" err="1" smtClean="0"/>
              <a:t>použiji</a:t>
            </a:r>
            <a:r>
              <a:rPr lang="en-US" altLang="en-US" dirty="0" smtClean="0"/>
              <a:t>?</a:t>
            </a:r>
          </a:p>
          <a:p>
            <a:r>
              <a:rPr lang="en-US" altLang="en-US" dirty="0" err="1" smtClean="0"/>
              <a:t>Zjistím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majitele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konkrétního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bytu</a:t>
            </a:r>
            <a:r>
              <a:rPr lang="en-US" altLang="en-US" dirty="0" smtClean="0"/>
              <a:t>? </a:t>
            </a:r>
            <a:r>
              <a:rPr lang="en-US" altLang="en-US" dirty="0" err="1" smtClean="0"/>
              <a:t>Jak</a:t>
            </a:r>
            <a:r>
              <a:rPr lang="en-US" altLang="en-US" dirty="0" smtClean="0"/>
              <a:t>?</a:t>
            </a:r>
          </a:p>
          <a:p>
            <a:r>
              <a:rPr lang="en-US" altLang="en-US" dirty="0" err="1" smtClean="0"/>
              <a:t>Zjistím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jak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má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vypadat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změna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autorského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zákona</a:t>
            </a:r>
            <a:r>
              <a:rPr lang="en-US" altLang="en-US" dirty="0" smtClean="0"/>
              <a:t> a </a:t>
            </a:r>
            <a:r>
              <a:rPr lang="en-US" altLang="en-US" dirty="0" err="1" smtClean="0"/>
              <a:t>jak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daleko</a:t>
            </a:r>
            <a:r>
              <a:rPr lang="en-US" altLang="en-US" dirty="0" smtClean="0"/>
              <a:t> je </a:t>
            </a:r>
            <a:r>
              <a:rPr lang="en-US" altLang="en-US" dirty="0" err="1" smtClean="0"/>
              <a:t>proces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jejího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schvalování</a:t>
            </a:r>
            <a:r>
              <a:rPr lang="en-US" altLang="en-US" dirty="0" smtClean="0"/>
              <a:t>? </a:t>
            </a:r>
            <a:r>
              <a:rPr lang="en-US" altLang="en-US" dirty="0" err="1" smtClean="0"/>
              <a:t>Kde</a:t>
            </a:r>
            <a:r>
              <a:rPr lang="en-US" altLang="en-US" dirty="0" smtClean="0"/>
              <a:t>?</a:t>
            </a:r>
          </a:p>
          <a:p>
            <a:r>
              <a:rPr lang="en-US" altLang="en-US" dirty="0" err="1" smtClean="0"/>
              <a:t>Kde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zjistím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jako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služby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mohu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chtít</a:t>
            </a:r>
            <a:r>
              <a:rPr lang="en-US" altLang="en-US" dirty="0" smtClean="0"/>
              <a:t> od </a:t>
            </a:r>
            <a:r>
              <a:rPr lang="en-US" altLang="en-US" dirty="0" err="1" smtClean="0"/>
              <a:t>okolních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obecním</a:t>
            </a:r>
            <a:r>
              <a:rPr lang="en-US" altLang="en-US" dirty="0" smtClean="0"/>
              <a:t> a </a:t>
            </a:r>
            <a:r>
              <a:rPr lang="en-US" altLang="en-US" dirty="0" err="1" smtClean="0"/>
              <a:t>podobných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úřadů</a:t>
            </a:r>
            <a:r>
              <a:rPr lang="en-US" altLang="en-US" dirty="0" smtClean="0"/>
              <a:t>?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833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E-zakázky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252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Veřejná zakázka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Výběrové řízení zadáváno veřejným, dotovaným či sektorovým zadavatelem </a:t>
            </a:r>
          </a:p>
          <a:p>
            <a:r>
              <a:rPr lang="cs-CZ" dirty="0" smtClean="0"/>
              <a:t>Každá zakázka částečně hrazena z veřejných prostředků =&gt; nutné dle z. o veřejných zakázkách (příručka pro příjemce dotací EU)</a:t>
            </a:r>
          </a:p>
          <a:p>
            <a:r>
              <a:rPr lang="cs-CZ" dirty="0" smtClean="0"/>
              <a:t>Dodávka zboží, stavební práce, služby</a:t>
            </a:r>
          </a:p>
          <a:p>
            <a:r>
              <a:rPr lang="cs-CZ" dirty="0" smtClean="0"/>
              <a:t>Dělení dle předpokládané hodnoty (součet za rok):</a:t>
            </a:r>
          </a:p>
          <a:p>
            <a:pPr lvl="1"/>
            <a:r>
              <a:rPr lang="cs-CZ" altLang="cs-CZ" dirty="0" smtClean="0"/>
              <a:t>Veřejná </a:t>
            </a:r>
            <a:r>
              <a:rPr lang="cs-CZ" altLang="cs-CZ" dirty="0"/>
              <a:t>zakázka malého rozsahu – neřídí se pravidly zákona o VZ, ale dle příručky poskytovatele dotace či interní směrnice, do 2 000 000 Kč bez DPH</a:t>
            </a:r>
          </a:p>
          <a:p>
            <a:pPr lvl="1"/>
            <a:r>
              <a:rPr lang="cs-CZ" altLang="cs-CZ" dirty="0"/>
              <a:t>Podlimitní nad 2 mil. Kč bez DPH po částku danou prováděcím předpisem dle kategorie </a:t>
            </a:r>
            <a:r>
              <a:rPr lang="cs-CZ" altLang="cs-CZ" dirty="0" smtClean="0"/>
              <a:t>zadavatelů X víc nadlimitní</a:t>
            </a:r>
            <a:endParaRPr lang="cs-CZ" altLang="cs-CZ" dirty="0"/>
          </a:p>
          <a:p>
            <a:r>
              <a:rPr lang="cs-CZ" dirty="0" smtClean="0"/>
              <a:t>Nelze diskriminace, nutná transparentnost</a:t>
            </a:r>
          </a:p>
          <a:p>
            <a:r>
              <a:rPr lang="cs-CZ" dirty="0" smtClean="0"/>
              <a:t>E-aukce zatím moc nevyužívaná – souboje nabídek ve virtuální aukční síni =&gt; snížení ceny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42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altLang="cs-CZ" smtClean="0"/>
              <a:t>VZMR druhy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/>
              <a:t>Do 200 000 Kč bez DPH není třeba provádět VŘ – stačí tzv. poptávkové řízení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/>
              <a:t>Pravidla dle aktuální příručky pro příjemce dotace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/>
              <a:t>Nad 200 000 Kč – povinnost oslovit alespoň 3 dodavatele, vyvěsit oznámení na stránky ministerstva, dodržet lhůty – min. 10 dnů lhůta pro podání nabídek, pak tzv. otevírání obálek a hodnocení nabídek – min. 3 členná komise</a:t>
            </a:r>
            <a:r>
              <a:rPr lang="cs-CZ" sz="2600" dirty="0"/>
              <a:t> </a:t>
            </a:r>
            <a:r>
              <a:rPr lang="cs-CZ" sz="2600" dirty="0" smtClean="0"/>
              <a:t>(stačí jedna nabídka)</a:t>
            </a:r>
          </a:p>
        </p:txBody>
      </p:sp>
    </p:spTree>
    <p:extLst>
      <p:ext uri="{BB962C8B-B14F-4D97-AF65-F5344CB8AC3E}">
        <p14:creationId xmlns:p14="http://schemas.microsoft.com/office/powerpoint/2010/main" val="368340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Elektronizace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Profil zadavatele: dle zákona e-nástroj pro uveřejnění </a:t>
            </a:r>
            <a:r>
              <a:rPr lang="cs-CZ" dirty="0" err="1" smtClean="0"/>
              <a:t>info</a:t>
            </a:r>
            <a:r>
              <a:rPr lang="cs-CZ" dirty="0" smtClean="0"/>
              <a:t> o VZ pro neomezený přístup na dálku + adresa ve Věstníku VZ</a:t>
            </a:r>
          </a:p>
          <a:p>
            <a:r>
              <a:rPr lang="cs-CZ" dirty="0" smtClean="0"/>
              <a:t>Systémy např. </a:t>
            </a:r>
            <a:r>
              <a:rPr lang="cs-CZ" altLang="cs-CZ" dirty="0" smtClean="0">
                <a:hlinkClick r:id="rId2"/>
              </a:rPr>
              <a:t>E-ZAK</a:t>
            </a:r>
            <a:r>
              <a:rPr lang="cs-CZ" altLang="cs-CZ" dirty="0"/>
              <a:t>, </a:t>
            </a:r>
            <a:r>
              <a:rPr lang="cs-CZ" altLang="cs-CZ" dirty="0" err="1" smtClean="0"/>
              <a:t>eGordion</a:t>
            </a:r>
            <a:endParaRPr lang="cs-CZ" altLang="cs-CZ" dirty="0" smtClean="0"/>
          </a:p>
          <a:p>
            <a:r>
              <a:rPr lang="cs-CZ" altLang="cs-CZ" dirty="0">
                <a:hlinkClick r:id="rId3"/>
              </a:rPr>
              <a:t>http://www.vestnikverejnychzakazek.cz/</a:t>
            </a:r>
            <a:r>
              <a:rPr lang="cs-CZ" altLang="cs-CZ" dirty="0"/>
              <a:t> </a:t>
            </a:r>
          </a:p>
          <a:p>
            <a:r>
              <a:rPr lang="cs-CZ" altLang="cs-CZ" dirty="0" smtClean="0"/>
              <a:t>Vyvěšení zakázky z EU peněz na webu MŠMT</a:t>
            </a:r>
          </a:p>
          <a:p>
            <a:r>
              <a:rPr lang="cs-CZ" altLang="cs-CZ" dirty="0" smtClean="0"/>
              <a:t>Obvykle i web zadavatele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068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Zahájení zadávacího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altLang="cs-CZ" dirty="0" smtClean="0"/>
              <a:t>Elektronické odeslání výzvy zvolenému okruhu dodavatelů </a:t>
            </a:r>
          </a:p>
          <a:p>
            <a:r>
              <a:rPr lang="cs-CZ" altLang="cs-CZ" dirty="0" smtClean="0"/>
              <a:t>Odeslání výzvy – nutnost nastavení oprávnění dodavatelům </a:t>
            </a:r>
          </a:p>
          <a:p>
            <a:r>
              <a:rPr lang="cs-CZ" altLang="cs-CZ" dirty="0" smtClean="0"/>
              <a:t>Přístup – přiřazení dodavatelé, administrátor VZ + další oprávněné osoby zadavatele</a:t>
            </a:r>
          </a:p>
          <a:p>
            <a:r>
              <a:rPr lang="cs-CZ" altLang="cs-CZ" dirty="0" smtClean="0"/>
              <a:t>Detaily výzvy zpřístupněny druhý den (od půlnoci) – fáze příjmu nabídek</a:t>
            </a:r>
          </a:p>
          <a:p>
            <a:r>
              <a:rPr lang="cs-CZ" altLang="cs-CZ" dirty="0" smtClean="0"/>
              <a:t>Výzva = zvláštní druh zprávy, odeslání podmíněno elektronickým podpisem (kvalifikovaný certifikát)</a:t>
            </a:r>
          </a:p>
          <a:p>
            <a:r>
              <a:rPr lang="cs-CZ" altLang="cs-CZ" dirty="0" smtClean="0"/>
              <a:t>Zadávací dokumentace neomezeně na dálku + na vyžádání</a:t>
            </a:r>
          </a:p>
          <a:p>
            <a:r>
              <a:rPr lang="cs-CZ" altLang="cs-CZ" dirty="0" smtClean="0"/>
              <a:t>Dodatečné informace na dotaz všem + zveřejněny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8106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Hledání výherce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altLang="cs-CZ" dirty="0"/>
              <a:t>Odesílání elektronické nabídky, na straně veřejného zadavatele zajištěno správné nakládání – utajení obsahu, otevírání obálek a kontrola úplnosti</a:t>
            </a:r>
          </a:p>
          <a:p>
            <a:r>
              <a:rPr lang="cs-CZ" dirty="0"/>
              <a:t>Otevřenou nabídku si pak mohou prohlížet i další osoby a provést </a:t>
            </a:r>
            <a:r>
              <a:rPr lang="cs-CZ" dirty="0" smtClean="0"/>
              <a:t>kontrolu</a:t>
            </a:r>
          </a:p>
          <a:p>
            <a:r>
              <a:rPr lang="cs-CZ" altLang="cs-CZ" dirty="0"/>
              <a:t>Nevyřazené nabídky předány k posouzení a hodnocení hodnotící </a:t>
            </a:r>
            <a:r>
              <a:rPr lang="cs-CZ" altLang="cs-CZ" dirty="0" smtClean="0"/>
              <a:t>komisi (mlčenlivost) – jednání neveřejné</a:t>
            </a:r>
          </a:p>
          <a:p>
            <a:r>
              <a:rPr lang="cs-CZ" altLang="cs-CZ" dirty="0"/>
              <a:t>Hodnotící kritéria: nejnižší nabídková cena, ekonomická </a:t>
            </a:r>
            <a:r>
              <a:rPr lang="cs-CZ" altLang="cs-CZ" dirty="0" smtClean="0"/>
              <a:t>výhodnost =&gt; protokol</a:t>
            </a:r>
            <a:endParaRPr lang="cs-CZ" altLang="cs-CZ" dirty="0"/>
          </a:p>
          <a:p>
            <a:r>
              <a:rPr lang="cs-CZ" altLang="cs-CZ" dirty="0"/>
              <a:t>V případě nejasností  lze uchazeče vyzvat k písemnému vysvětlení nesrovnalostí přes E-ZAK</a:t>
            </a:r>
          </a:p>
          <a:p>
            <a:r>
              <a:rPr lang="cs-CZ" dirty="0"/>
              <a:t>Zveřejněním na profilu zadavatele lze oznámit uchazečům rozhodnutí o výběru nejvhodnější nabídky</a:t>
            </a:r>
          </a:p>
          <a:p>
            <a:r>
              <a:rPr lang="cs-CZ" altLang="cs-CZ" dirty="0"/>
              <a:t>Následující den  počátek lhůty po podání námitek proti rozhodnutí</a:t>
            </a:r>
          </a:p>
          <a:p>
            <a:r>
              <a:rPr lang="cs-CZ" altLang="cs-CZ" dirty="0" smtClean="0"/>
              <a:t>Zadavatel </a:t>
            </a:r>
            <a:r>
              <a:rPr lang="cs-CZ" altLang="cs-CZ" dirty="0"/>
              <a:t>povinnost písemnou zprávu ve Věstníku veřejných </a:t>
            </a:r>
            <a:r>
              <a:rPr lang="cs-CZ" altLang="cs-CZ" dirty="0" smtClean="0"/>
              <a:t>zakázek </a:t>
            </a:r>
            <a:r>
              <a:rPr lang="cs-CZ" altLang="cs-CZ" dirty="0"/>
              <a:t>i </a:t>
            </a:r>
            <a:r>
              <a:rPr lang="cs-CZ" altLang="cs-CZ" dirty="0" smtClean="0"/>
              <a:t>při zrušení ZŘ </a:t>
            </a:r>
            <a:r>
              <a:rPr lang="cs-CZ" altLang="cs-CZ" dirty="0"/>
              <a:t>zrušeno </a:t>
            </a:r>
            <a:r>
              <a:rPr lang="cs-CZ" altLang="cs-CZ" dirty="0" smtClean="0"/>
              <a:t>– do </a:t>
            </a:r>
            <a:r>
              <a:rPr lang="cs-CZ" altLang="cs-CZ" dirty="0"/>
              <a:t>15 dnů od uzavření smlouvy</a:t>
            </a:r>
          </a:p>
          <a:p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386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3276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Zdroje</a:t>
            </a:r>
            <a:endParaRPr lang="en-US" altLang="en-US" dirty="0"/>
          </a:p>
        </p:txBody>
      </p:sp>
      <p:sp>
        <p:nvSpPr>
          <p:cNvPr id="32771" name="Zástupný symbol pro obsah 32770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E-</a:t>
            </a:r>
            <a:r>
              <a:rPr lang="cs-CZ" dirty="0" err="1"/>
              <a:t>Government</a:t>
            </a:r>
            <a:r>
              <a:rPr lang="cs-CZ" dirty="0"/>
              <a:t> [online</a:t>
            </a:r>
            <a:r>
              <a:rPr lang="cs-CZ" dirty="0" smtClean="0"/>
              <a:t>]. Archiv </a:t>
            </a:r>
            <a:r>
              <a:rPr lang="cs-CZ" dirty="0"/>
              <a:t>stránek bývalého Ministerstva informatiky [cit. 2012-02-10]. Dostupné z: http://aplikace.mvcr.cz/archiv2008/micr/egovernment/default.htm</a:t>
            </a:r>
          </a:p>
          <a:p>
            <a:r>
              <a:rPr lang="cs-CZ" dirty="0"/>
              <a:t>E-</a:t>
            </a:r>
            <a:r>
              <a:rPr lang="cs-CZ" dirty="0" err="1"/>
              <a:t>Government</a:t>
            </a:r>
            <a:r>
              <a:rPr lang="cs-CZ" dirty="0"/>
              <a:t> – KIVS (6. díl). ISVS.CZ. </a:t>
            </a:r>
            <a:r>
              <a:rPr lang="it-IT" dirty="0"/>
              <a:t>[online]. </a:t>
            </a:r>
            <a:r>
              <a:rPr lang="cs-CZ" dirty="0"/>
              <a:t>22. 8. 2007 </a:t>
            </a:r>
            <a:r>
              <a:rPr lang="it-IT" dirty="0"/>
              <a:t>[cit. 201</a:t>
            </a:r>
            <a:r>
              <a:rPr lang="cs-CZ" dirty="0"/>
              <a:t>4</a:t>
            </a:r>
            <a:r>
              <a:rPr lang="it-IT" dirty="0"/>
              <a:t>-0</a:t>
            </a:r>
            <a:r>
              <a:rPr lang="cs-CZ" dirty="0"/>
              <a:t>9</a:t>
            </a:r>
            <a:r>
              <a:rPr lang="it-IT" dirty="0"/>
              <a:t>-26]. Dostupné z: http://www.isvs.cz/e-government-kivs-6-dil/</a:t>
            </a:r>
            <a:endParaRPr lang="cs-CZ" dirty="0"/>
          </a:p>
          <a:p>
            <a:pPr>
              <a:defRPr/>
            </a:pPr>
            <a:r>
              <a:rPr lang="cs-CZ" dirty="0">
                <a:hlinkClick r:id="rId2"/>
              </a:rPr>
              <a:t>Koncepce katalogizace otevřených dat VS ČR</a:t>
            </a:r>
            <a:r>
              <a:rPr lang="cs-CZ" dirty="0"/>
              <a:t> </a:t>
            </a:r>
          </a:p>
          <a:p>
            <a:pPr>
              <a:defRPr/>
            </a:pPr>
            <a:r>
              <a:rPr lang="cs-CZ" dirty="0">
                <a:hlinkClick r:id="rId3"/>
              </a:rPr>
              <a:t>Metodika publikace otevřených dat veřejné správy ČR</a:t>
            </a:r>
            <a:endParaRPr lang="cs-CZ" dirty="0"/>
          </a:p>
          <a:p>
            <a:r>
              <a:rPr lang="cs-CZ" dirty="0" smtClean="0"/>
              <a:t>MV </a:t>
            </a:r>
            <a:r>
              <a:rPr lang="cs-CZ" dirty="0"/>
              <a:t>ČR. </a:t>
            </a:r>
            <a:r>
              <a:rPr lang="cs-CZ" dirty="0" err="1"/>
              <a:t>eGON</a:t>
            </a:r>
            <a:r>
              <a:rPr lang="cs-CZ" dirty="0"/>
              <a:t> jako symbol </a:t>
            </a:r>
            <a:r>
              <a:rPr lang="cs-CZ" dirty="0" err="1"/>
              <a:t>eGovernmentu</a:t>
            </a:r>
            <a:r>
              <a:rPr lang="cs-CZ" dirty="0"/>
              <a:t> - moderního, přátelského a efektivního úřadu</a:t>
            </a:r>
            <a:r>
              <a:rPr lang="cs-CZ" altLang="en-US" dirty="0"/>
              <a:t>. Ministerstvo vnitra České republiky. </a:t>
            </a:r>
            <a:r>
              <a:rPr lang="it-IT" altLang="en-US" dirty="0"/>
              <a:t>[online]. </a:t>
            </a:r>
            <a:r>
              <a:rPr lang="cs-CZ" dirty="0"/>
              <a:t>© 2014 </a:t>
            </a:r>
            <a:r>
              <a:rPr lang="it-IT" altLang="en-US" dirty="0"/>
              <a:t>[cit. 201</a:t>
            </a:r>
            <a:r>
              <a:rPr lang="cs-CZ" altLang="en-US" dirty="0"/>
              <a:t>4</a:t>
            </a:r>
            <a:r>
              <a:rPr lang="it-IT" altLang="en-US" dirty="0"/>
              <a:t>-0</a:t>
            </a:r>
            <a:r>
              <a:rPr lang="cs-CZ" altLang="en-US" dirty="0"/>
              <a:t>9</a:t>
            </a:r>
            <a:r>
              <a:rPr lang="it-IT" altLang="en-US" dirty="0"/>
              <a:t>-26]. Dostupné z: http://www.mvcr.cz/clanek/egon-93.aspx</a:t>
            </a:r>
            <a:endParaRPr lang="cs-CZ" altLang="en-US" dirty="0"/>
          </a:p>
          <a:p>
            <a:r>
              <a:rPr lang="cs-CZ" dirty="0"/>
              <a:t>MV ČR. Klaudie – od správy majetku k modelu poskytování a odebírání služeb</a:t>
            </a:r>
            <a:r>
              <a:rPr lang="cs-CZ" altLang="en-US" dirty="0"/>
              <a:t>. Ministerstvo vnitra České republiky. </a:t>
            </a:r>
            <a:r>
              <a:rPr lang="it-IT" altLang="en-US" dirty="0"/>
              <a:t>[online]. </a:t>
            </a:r>
            <a:r>
              <a:rPr lang="cs-CZ" dirty="0"/>
              <a:t>© 2014 </a:t>
            </a:r>
            <a:r>
              <a:rPr lang="it-IT" altLang="en-US" dirty="0"/>
              <a:t>[cit. 201</a:t>
            </a:r>
            <a:r>
              <a:rPr lang="cs-CZ" altLang="en-US" dirty="0"/>
              <a:t>4</a:t>
            </a:r>
            <a:r>
              <a:rPr lang="it-IT" altLang="en-US" dirty="0"/>
              <a:t>-0</a:t>
            </a:r>
            <a:r>
              <a:rPr lang="cs-CZ" altLang="en-US" dirty="0"/>
              <a:t>9</a:t>
            </a:r>
            <a:r>
              <a:rPr lang="it-IT" altLang="en-US" dirty="0"/>
              <a:t>-26]. Dostupné z: http://www.mvcr.cz/clanek/klaudie-od-spravy-majetku-k-modelu-poskytovani-a-odebirani-sluzeb.aspx?q=Y2hudW09Mg==</a:t>
            </a:r>
            <a:endParaRPr lang="cs-CZ" altLang="en-US" dirty="0"/>
          </a:p>
          <a:p>
            <a:r>
              <a:rPr lang="cs-CZ" dirty="0" smtClean="0"/>
              <a:t>MV </a:t>
            </a:r>
            <a:r>
              <a:rPr lang="cs-CZ" dirty="0"/>
              <a:t>ČR. Co poskytuje </a:t>
            </a:r>
            <a:r>
              <a:rPr lang="cs-CZ" dirty="0" err="1"/>
              <a:t>CzechPOINT</a:t>
            </a:r>
            <a:r>
              <a:rPr lang="cs-CZ" dirty="0"/>
              <a:t>. </a:t>
            </a:r>
            <a:r>
              <a:rPr lang="cs-CZ" dirty="0" err="1"/>
              <a:t>CzechPOINT</a:t>
            </a:r>
            <a:r>
              <a:rPr lang="cs-CZ" dirty="0"/>
              <a:t> [online]. © 2014 [cit. 2014-10-1]. Dostupné z: http://www.czechpoint.cz/web/index.php?q=node/23</a:t>
            </a:r>
          </a:p>
          <a:p>
            <a:pPr lvl="0"/>
            <a:r>
              <a:rPr lang="cs-CZ" dirty="0"/>
              <a:t>NOVÁK, Pavel. Ministerstvo vnitra představilo Klaudii, nový symbol </a:t>
            </a:r>
            <a:r>
              <a:rPr lang="cs-CZ" dirty="0" err="1"/>
              <a:t>eGovernmentu</a:t>
            </a:r>
            <a:r>
              <a:rPr lang="cs-CZ" dirty="0"/>
              <a:t>. </a:t>
            </a:r>
            <a:r>
              <a:rPr lang="cs-CZ" i="1" dirty="0"/>
              <a:t>Ministerstvo vnitra České republiky</a:t>
            </a:r>
            <a:r>
              <a:rPr lang="cs-CZ" dirty="0"/>
              <a:t> [online]. © 2014 [cit. 2014-10-1]. Dostupné z: </a:t>
            </a:r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www.mvcr.cz/clanek/ministerstvo-vnitra-predstavilo-klaudii-novy-symbol-egovernmentu.aspx</a:t>
            </a:r>
            <a:endParaRPr lang="cs-CZ" dirty="0" smtClean="0"/>
          </a:p>
          <a:p>
            <a:pPr lvl="0"/>
            <a:r>
              <a:rPr lang="cs-CZ" dirty="0" smtClean="0"/>
              <a:t>Otevřená data. MV ČR [online]. 22. 6. 2015 </a:t>
            </a:r>
            <a:r>
              <a:rPr lang="cs-CZ" dirty="0"/>
              <a:t>[cit. </a:t>
            </a:r>
            <a:r>
              <a:rPr lang="cs-CZ" dirty="0" smtClean="0"/>
              <a:t>2015-10-29]. </a:t>
            </a:r>
            <a:r>
              <a:rPr lang="cs-CZ" dirty="0"/>
              <a:t>Dostupné z: http://</a:t>
            </a:r>
            <a:r>
              <a:rPr lang="cs-CZ" dirty="0" smtClean="0"/>
              <a:t>www.mvcr.cz/clanek/otevrena-data.aspx</a:t>
            </a:r>
            <a:endParaRPr lang="cs-CZ" dirty="0"/>
          </a:p>
          <a:p>
            <a:r>
              <a:rPr lang="cs-CZ" dirty="0"/>
              <a:t>PETERKA, Jiří. Kolik budou stát základní registry? Lupa [online]. 25. 7. 2011 </a:t>
            </a:r>
            <a:r>
              <a:rPr lang="pl-PL" dirty="0"/>
              <a:t>[cit. 2014-9-06]. ISSN 1213-0702. Dostupné z: http://www.lupa.cz/clanky/kolik-budou-stat-zakladni-registry/</a:t>
            </a:r>
            <a:endParaRPr lang="cs-CZ" dirty="0"/>
          </a:p>
          <a:p>
            <a:endParaRPr lang="cs-CZ" dirty="0"/>
          </a:p>
          <a:p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3379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Zdroje</a:t>
            </a:r>
            <a:endParaRPr lang="en-US" altLang="en-US" dirty="0"/>
          </a:p>
        </p:txBody>
      </p:sp>
      <p:sp>
        <p:nvSpPr>
          <p:cNvPr id="33795" name="Zástupný symbol pro obsah 3379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POLČÁK</a:t>
            </a:r>
            <a:r>
              <a:rPr lang="cs-CZ" dirty="0"/>
              <a:t>, Radim. </a:t>
            </a:r>
            <a:r>
              <a:rPr lang="cs-CZ" i="1" dirty="0"/>
              <a:t>Právo na internetu: spam a odpovědnost ISP</a:t>
            </a:r>
            <a:r>
              <a:rPr lang="cs-CZ" dirty="0"/>
              <a:t>. Vyd. 1. Brno: 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 2007, v, 150 s. ISBN 978-80-251-1777-4.</a:t>
            </a:r>
          </a:p>
          <a:p>
            <a:r>
              <a:rPr lang="cs-CZ" dirty="0"/>
              <a:t>REICHL, Jiří. </a:t>
            </a:r>
            <a:r>
              <a:rPr lang="en-US" altLang="en-US" dirty="0" err="1"/>
              <a:t>Schválen</a:t>
            </a:r>
            <a:r>
              <a:rPr lang="en-US" altLang="en-US" dirty="0"/>
              <a:t> </a:t>
            </a:r>
            <a:r>
              <a:rPr lang="en-US" altLang="en-US" dirty="0" err="1"/>
              <a:t>návrh</a:t>
            </a:r>
            <a:r>
              <a:rPr lang="en-US" altLang="en-US" dirty="0"/>
              <a:t> </a:t>
            </a:r>
            <a:r>
              <a:rPr lang="en-US" altLang="en-US" dirty="0" err="1"/>
              <a:t>novely</a:t>
            </a:r>
            <a:r>
              <a:rPr lang="en-US" altLang="en-US" dirty="0"/>
              <a:t> </a:t>
            </a:r>
            <a:r>
              <a:rPr lang="en-US" altLang="en-US" dirty="0" err="1"/>
              <a:t>zákona</a:t>
            </a:r>
            <a:r>
              <a:rPr lang="en-US" altLang="en-US" dirty="0"/>
              <a:t> o </a:t>
            </a:r>
            <a:r>
              <a:rPr lang="en-US" altLang="en-US" dirty="0" err="1"/>
              <a:t>základních</a:t>
            </a:r>
            <a:r>
              <a:rPr lang="en-US" altLang="en-US" dirty="0"/>
              <a:t> </a:t>
            </a:r>
            <a:r>
              <a:rPr lang="en-US" altLang="en-US" dirty="0" err="1"/>
              <a:t>registrech</a:t>
            </a:r>
            <a:r>
              <a:rPr lang="en-US" altLang="en-US" dirty="0"/>
              <a:t> a </a:t>
            </a:r>
            <a:r>
              <a:rPr lang="en-US" altLang="en-US" dirty="0" err="1"/>
              <a:t>novely</a:t>
            </a:r>
            <a:r>
              <a:rPr lang="en-US" altLang="en-US" dirty="0"/>
              <a:t> </a:t>
            </a:r>
            <a:r>
              <a:rPr lang="en-US" altLang="en-US" dirty="0" err="1"/>
              <a:t>krizového</a:t>
            </a:r>
            <a:r>
              <a:rPr lang="en-US" altLang="en-US" dirty="0"/>
              <a:t> </a:t>
            </a:r>
            <a:r>
              <a:rPr lang="en-US" altLang="en-US" dirty="0" err="1"/>
              <a:t>zákona</a:t>
            </a:r>
            <a:r>
              <a:rPr lang="cs-CZ" altLang="en-US" dirty="0"/>
              <a:t>. Ministerstvo vnitra České republiky. </a:t>
            </a:r>
            <a:r>
              <a:rPr lang="it-IT" altLang="en-US" dirty="0"/>
              <a:t>[online]. </a:t>
            </a:r>
            <a:r>
              <a:rPr lang="cs-CZ" altLang="en-US" dirty="0"/>
              <a:t>2010 </a:t>
            </a:r>
            <a:r>
              <a:rPr lang="it-IT" altLang="en-US" dirty="0"/>
              <a:t>[cit. 201</a:t>
            </a:r>
            <a:r>
              <a:rPr lang="cs-CZ" altLang="en-US" dirty="0"/>
              <a:t>4</a:t>
            </a:r>
            <a:r>
              <a:rPr lang="it-IT" altLang="en-US" dirty="0"/>
              <a:t>-0</a:t>
            </a:r>
            <a:r>
              <a:rPr lang="cs-CZ" altLang="en-US" dirty="0"/>
              <a:t>9</a:t>
            </a:r>
            <a:r>
              <a:rPr lang="it-IT" altLang="en-US" dirty="0"/>
              <a:t>-26]. Dostupné z: http://www.mvcr.cz/clanek/schvalen-navrh-novely-zakona-o-zakladnich-registrech-a-novely-krizoveho-zakona.aspx</a:t>
            </a:r>
            <a:endParaRPr lang="cs-CZ" dirty="0"/>
          </a:p>
          <a:p>
            <a:r>
              <a:rPr lang="en-US" dirty="0"/>
              <a:t>SLÁMOVÁ, Hana. </a:t>
            </a:r>
            <a:r>
              <a:rPr lang="cs-CZ" dirty="0"/>
              <a:t>SIKP Přednáška X a, e-</a:t>
            </a:r>
            <a:r>
              <a:rPr lang="cs-CZ" dirty="0" err="1"/>
              <a:t>Government</a:t>
            </a:r>
            <a:r>
              <a:rPr lang="cs-CZ" dirty="0"/>
              <a:t>. Hana Slámová </a:t>
            </a:r>
            <a:r>
              <a:rPr lang="it-IT" dirty="0"/>
              <a:t>[online]. </a:t>
            </a:r>
            <a:r>
              <a:rPr lang="cs-CZ" dirty="0"/>
              <a:t>2009 </a:t>
            </a:r>
            <a:r>
              <a:rPr lang="it-IT" dirty="0"/>
              <a:t>[cit. 201</a:t>
            </a:r>
            <a:r>
              <a:rPr lang="cs-CZ" dirty="0"/>
              <a:t>4</a:t>
            </a:r>
            <a:r>
              <a:rPr lang="it-IT" dirty="0"/>
              <a:t>-0</a:t>
            </a:r>
            <a:r>
              <a:rPr lang="cs-CZ" dirty="0"/>
              <a:t>9</a:t>
            </a:r>
            <a:r>
              <a:rPr lang="it-IT" dirty="0"/>
              <a:t>-26]. Dostupné z: http://hasl.slamow.com/content/view/195/75</a:t>
            </a:r>
            <a:r>
              <a:rPr lang="it-IT" dirty="0" smtClean="0"/>
              <a:t>/</a:t>
            </a:r>
            <a:endParaRPr lang="cs-CZ" dirty="0" smtClean="0"/>
          </a:p>
          <a:p>
            <a:r>
              <a:rPr lang="cs-CZ" dirty="0" smtClean="0"/>
              <a:t>Strategický </a:t>
            </a:r>
            <a:r>
              <a:rPr lang="cs-CZ" dirty="0"/>
              <a:t>rámec rozvoje </a:t>
            </a:r>
            <a:r>
              <a:rPr lang="cs-CZ" dirty="0" err="1"/>
              <a:t>eGovernmentu</a:t>
            </a:r>
            <a:r>
              <a:rPr lang="cs-CZ" dirty="0"/>
              <a:t> 2014+, verze z 11.2.2014; odesláno do meziresortního připomínkového řízení. </a:t>
            </a:r>
            <a:r>
              <a:rPr lang="cs-CZ" dirty="0" smtClean="0"/>
              <a:t>Dostupné </a:t>
            </a:r>
            <a:r>
              <a:rPr lang="cs-CZ" dirty="0"/>
              <a:t>z: http://webdocuments.site44.com/mv-strategickyramecegov2014/export_rack9gab62u2_a_MPR.zip</a:t>
            </a:r>
          </a:p>
          <a:p>
            <a:r>
              <a:rPr lang="cs-CZ" dirty="0" smtClean="0"/>
              <a:t>ŠPAČEK</a:t>
            </a:r>
            <a:r>
              <a:rPr lang="cs-CZ" dirty="0"/>
              <a:t>, David. </a:t>
            </a:r>
            <a:r>
              <a:rPr lang="cs-CZ" i="1" dirty="0" err="1"/>
              <a:t>EGovernment</a:t>
            </a:r>
            <a:r>
              <a:rPr lang="cs-CZ" i="1" dirty="0"/>
              <a:t>: cíle, trendy a přístupy k jeho hodnocení</a:t>
            </a:r>
            <a:r>
              <a:rPr lang="cs-CZ" dirty="0"/>
              <a:t>. Vyd. 1. V Praze: C.H. Beck, 2012, </a:t>
            </a:r>
            <a:r>
              <a:rPr lang="cs-CZ" dirty="0" err="1"/>
              <a:t>xix</a:t>
            </a:r>
            <a:r>
              <a:rPr lang="cs-CZ" dirty="0"/>
              <a:t>, 258 s. Beckova edice ekonomie. ISBN 978-807-4002-618.</a:t>
            </a:r>
          </a:p>
          <a:p>
            <a:pPr lvl="0"/>
            <a:r>
              <a:rPr lang="cs-CZ" dirty="0"/>
              <a:t>Testovací prostředí. Datové schránky [online]. © 2011 [cit. 2014-10-1]. Dostupné z: http://www.datoveschranky.info/cz/o-datovych-schrankach/testovaci-prostredi-id34697/</a:t>
            </a:r>
          </a:p>
          <a:p>
            <a:r>
              <a:rPr lang="cs-CZ" altLang="en-US" dirty="0" smtClean="0"/>
              <a:t>Zákon </a:t>
            </a:r>
            <a:r>
              <a:rPr lang="cs-CZ" altLang="en-US" dirty="0"/>
              <a:t>č. 127/2005 Sb., o elektronických komunikacích a o změně některých souvisejících zákonů (zákon o elektronických komunikacích), ve znění pozdějších předpisů</a:t>
            </a:r>
          </a:p>
          <a:p>
            <a:r>
              <a:rPr lang="en-US" altLang="en-US" dirty="0" smtClean="0"/>
              <a:t>Z</a:t>
            </a:r>
            <a:r>
              <a:rPr lang="cs-CZ" altLang="en-US" dirty="0" err="1"/>
              <a:t>ákon</a:t>
            </a:r>
            <a:r>
              <a:rPr lang="en-US" altLang="en-US" dirty="0"/>
              <a:t> č. 300/2008 o e-</a:t>
            </a:r>
            <a:r>
              <a:rPr lang="en-US" altLang="en-US" dirty="0" err="1"/>
              <a:t>úkonech</a:t>
            </a:r>
            <a:r>
              <a:rPr lang="en-US" altLang="en-US" dirty="0"/>
              <a:t>, </a:t>
            </a:r>
            <a:r>
              <a:rPr lang="en-US" altLang="en-US" dirty="0" err="1"/>
              <a:t>osobních</a:t>
            </a:r>
            <a:r>
              <a:rPr lang="en-US" altLang="en-US" dirty="0"/>
              <a:t> </a:t>
            </a:r>
            <a:r>
              <a:rPr lang="en-US" altLang="en-US" dirty="0" err="1"/>
              <a:t>číslech</a:t>
            </a:r>
            <a:r>
              <a:rPr lang="en-US" altLang="en-US" dirty="0"/>
              <a:t> a </a:t>
            </a:r>
            <a:r>
              <a:rPr lang="en-US" altLang="en-US" dirty="0" err="1"/>
              <a:t>autorizované</a:t>
            </a:r>
            <a:r>
              <a:rPr lang="en-US" altLang="en-US" dirty="0"/>
              <a:t> </a:t>
            </a:r>
            <a:r>
              <a:rPr lang="en-US" altLang="en-US" dirty="0" err="1"/>
              <a:t>konverzi</a:t>
            </a:r>
            <a:r>
              <a:rPr lang="en-US" altLang="en-US" dirty="0"/>
              <a:t> </a:t>
            </a:r>
            <a:r>
              <a:rPr lang="en-US" altLang="en-US" dirty="0" err="1"/>
              <a:t>dokumentů</a:t>
            </a:r>
            <a:r>
              <a:rPr lang="cs-CZ" altLang="en-US" dirty="0"/>
              <a:t>, ve znění pozdějších předpisů</a:t>
            </a:r>
            <a:r>
              <a:rPr lang="en-US" altLang="en-US" dirty="0"/>
              <a:t> </a:t>
            </a:r>
            <a:endParaRPr lang="cs-CZ" altLang="en-US" dirty="0" smtClean="0"/>
          </a:p>
          <a:p>
            <a:endParaRPr lang="en-US" altLang="en-US" dirty="0">
              <a:hlinkClick r:id="rId2"/>
            </a:endParaRPr>
          </a:p>
          <a:p>
            <a:endParaRPr lang="en-US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rgbClr val="54545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1213-0702</a:t>
            </a: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34817"/>
          <p:cNvSpPr>
            <a:spLocks noGrp="1"/>
          </p:cNvSpPr>
          <p:nvPr>
            <p:ph type="ctr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Děkuji za pozornost.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536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eGON</a:t>
            </a:r>
            <a:endParaRPr lang="en-US" altLang="en-US" dirty="0"/>
          </a:p>
        </p:txBody>
      </p:sp>
      <p:pic>
        <p:nvPicPr>
          <p:cNvPr id="15364" name="Zástupný symbol pro obsah 1536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988840"/>
            <a:ext cx="2880360" cy="4114800"/>
          </a:xfrm>
          <a:prstGeom prst="rect">
            <a:avLst/>
          </a:prstGeom>
          <a:ln/>
        </p:spPr>
      </p:pic>
      <p:sp>
        <p:nvSpPr>
          <p:cNvPr id="15363" name="Zástupný symbol pro text 15362"/>
          <p:cNvSpPr>
            <a:spLocks noGrp="1"/>
          </p:cNvSpPr>
          <p:nvPr>
            <p:ph sz="half" idx="2"/>
          </p:nvPr>
        </p:nvSpPr>
        <p:spPr>
          <a:xfrm>
            <a:off x="2987825" y="2017713"/>
            <a:ext cx="5967264" cy="4114800"/>
          </a:xfrm>
        </p:spPr>
        <p:txBody>
          <a:bodyPr>
            <a:normAutofit fontScale="92500" lnSpcReduction="20000"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r>
              <a:rPr lang="cs-CZ" altLang="en-US" dirty="0" smtClean="0"/>
              <a:t>Komplexní elektronizace VS, od 2006</a:t>
            </a:r>
          </a:p>
          <a:p>
            <a:r>
              <a:rPr lang="cs-CZ" altLang="en-US" dirty="0" smtClean="0"/>
              <a:t>Přeneseně organizmus, vše souvisí se vším</a:t>
            </a:r>
          </a:p>
          <a:p>
            <a:pPr lvl="1"/>
            <a:r>
              <a:rPr lang="cs-CZ" altLang="en-US" dirty="0" smtClean="0"/>
              <a:t>Prsty: </a:t>
            </a:r>
            <a:r>
              <a:rPr lang="cs-CZ" altLang="en-US" dirty="0" err="1" smtClean="0"/>
              <a:t>CzechPOINT</a:t>
            </a:r>
            <a:r>
              <a:rPr lang="cs-CZ" altLang="en-US" dirty="0" smtClean="0"/>
              <a:t> (2007)</a:t>
            </a:r>
          </a:p>
          <a:p>
            <a:pPr lvl="1"/>
            <a:r>
              <a:rPr lang="cs-CZ" altLang="en-US" dirty="0"/>
              <a:t>Srdce: Zákon o elektronických úkonech a autorizované konverzi dokumentů (2008)</a:t>
            </a:r>
          </a:p>
          <a:p>
            <a:pPr lvl="1"/>
            <a:r>
              <a:rPr lang="cs-CZ" altLang="en-US" dirty="0" smtClean="0"/>
              <a:t>Oběhová soustava: KIVS pro bezpečný přenos dat (rozvoj od 2009 – dat. schránky)</a:t>
            </a:r>
          </a:p>
          <a:p>
            <a:pPr lvl="1"/>
            <a:r>
              <a:rPr lang="cs-CZ" altLang="en-US" dirty="0" smtClean="0"/>
              <a:t>Mozek: ZR – bezpečné a aktuální databáze</a:t>
            </a:r>
          </a:p>
          <a:p>
            <a:pPr lvl="1"/>
            <a:r>
              <a:rPr lang="cs-CZ" altLang="en-US" dirty="0" smtClean="0"/>
              <a:t>+ Portál veřejné správy (2012)</a:t>
            </a:r>
          </a:p>
          <a:p>
            <a:r>
              <a:rPr lang="cs-CZ" altLang="en-US" dirty="0" smtClean="0"/>
              <a:t>„</a:t>
            </a:r>
            <a:r>
              <a:rPr lang="cs-CZ" altLang="en-US" dirty="0" err="1" smtClean="0"/>
              <a:t>eGON</a:t>
            </a:r>
            <a:r>
              <a:rPr lang="cs-CZ" altLang="en-US" dirty="0" smtClean="0"/>
              <a:t> je, stejně jako </a:t>
            </a:r>
            <a:r>
              <a:rPr lang="cs-CZ" altLang="en-US" dirty="0" err="1" smtClean="0"/>
              <a:t>eGovernment</a:t>
            </a:r>
            <a:r>
              <a:rPr lang="cs-CZ" altLang="en-US" dirty="0" smtClean="0"/>
              <a:t>, vstřícný, jednoduchý a funkční“ (</a:t>
            </a:r>
            <a:r>
              <a:rPr lang="cs-CZ" altLang="en-US" dirty="0" err="1" smtClean="0"/>
              <a:t>eGON</a:t>
            </a:r>
            <a:r>
              <a:rPr lang="cs-CZ" altLang="en-US" dirty="0" smtClean="0"/>
              <a:t> jako symbol </a:t>
            </a:r>
            <a:r>
              <a:rPr lang="cs-CZ" altLang="en-US" dirty="0" err="1" smtClean="0"/>
              <a:t>eGovernmentu</a:t>
            </a:r>
            <a:r>
              <a:rPr lang="cs-CZ" altLang="en-US" dirty="0" smtClean="0"/>
              <a:t>)</a:t>
            </a:r>
          </a:p>
          <a:p>
            <a:r>
              <a:rPr lang="cs-CZ" altLang="en-US" dirty="0" smtClean="0"/>
              <a:t>závazek vlády co nejvíc e-alternativ služeb občanům a podpora motivace je využívat bez rušení tradiční formy</a:t>
            </a:r>
            <a:endParaRPr lang="cs-CZ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266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Klaudie</a:t>
            </a:r>
            <a:endParaRPr lang="en-US" altLang="en-US" dirty="0"/>
          </a:p>
        </p:txBody>
      </p:sp>
      <p:pic>
        <p:nvPicPr>
          <p:cNvPr id="26628" name="Zástupný symbol pro obsah 2662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/>
          </a:blip>
          <a:stretch>
            <a:fillRect/>
          </a:stretch>
        </p:blipFill>
        <p:spPr>
          <a:xfrm>
            <a:off x="0" y="2276872"/>
            <a:ext cx="2546875" cy="3600400"/>
          </a:xfrm>
        </p:spPr>
      </p:pic>
      <p:sp>
        <p:nvSpPr>
          <p:cNvPr id="26627" name="Zástupný symbol pro text 26626"/>
          <p:cNvSpPr>
            <a:spLocks noGrp="1"/>
          </p:cNvSpPr>
          <p:nvPr>
            <p:ph sz="half" idx="2"/>
          </p:nvPr>
        </p:nvSpPr>
        <p:spPr>
          <a:xfrm>
            <a:off x="2699793" y="2017713"/>
            <a:ext cx="6255296" cy="4114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r>
              <a:rPr lang="cs-CZ" altLang="en-US" dirty="0" smtClean="0"/>
              <a:t>Od 2011 </a:t>
            </a:r>
            <a:r>
              <a:rPr lang="cs-CZ" altLang="en-US" dirty="0" err="1" smtClean="0"/>
              <a:t>eGon</a:t>
            </a:r>
            <a:r>
              <a:rPr lang="cs-CZ" altLang="en-US" dirty="0" smtClean="0"/>
              <a:t> už není osamocený</a:t>
            </a:r>
          </a:p>
          <a:p>
            <a:r>
              <a:rPr lang="cs-CZ" altLang="en-US" dirty="0" smtClean="0"/>
              <a:t>Cíl Klaudie: „Má jako nová partnerka </a:t>
            </a:r>
            <a:r>
              <a:rPr lang="cs-CZ" altLang="en-US" dirty="0" err="1" smtClean="0"/>
              <a:t>eGONa</a:t>
            </a:r>
            <a:r>
              <a:rPr lang="cs-CZ" altLang="en-US" dirty="0" smtClean="0"/>
              <a:t> (…) zajistit, aby byly ICT projekty nejen efektivnější a levnější, ale aby také umožnily přechod od současného stavu blížícího se správě majetku k modelu poskytování a odebírání služeb.“ (Ministerstvo vnitra představilo Klaudii, nový symbol </a:t>
            </a:r>
            <a:r>
              <a:rPr lang="cs-CZ" altLang="en-US" dirty="0" err="1" smtClean="0"/>
              <a:t>eGovernmentu</a:t>
            </a:r>
            <a:r>
              <a:rPr lang="cs-CZ" altLang="en-US" dirty="0" smtClean="0"/>
              <a:t>)</a:t>
            </a:r>
          </a:p>
          <a:p>
            <a:r>
              <a:rPr lang="cs-CZ" altLang="en-US" dirty="0" smtClean="0"/>
              <a:t>Chcete se pobavit na </a:t>
            </a:r>
            <a:r>
              <a:rPr lang="cs-CZ" altLang="en-US" dirty="0" smtClean="0">
                <a:hlinkClick r:id="rId3"/>
              </a:rPr>
              <a:t>svatbě</a:t>
            </a:r>
            <a:r>
              <a:rPr lang="cs-CZ" altLang="en-US" dirty="0" smtClean="0"/>
              <a:t>? (navazuje překlad pro informatiky)</a:t>
            </a:r>
          </a:p>
          <a:p>
            <a:r>
              <a:rPr lang="cs-CZ" altLang="en-US" dirty="0" smtClean="0"/>
              <a:t>Snaha o efektivitu a funkčnost se snižujícím se rozpočtem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91517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638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CzechPoint</a:t>
            </a:r>
            <a:endParaRPr lang="en-US" altLang="en-US" dirty="0"/>
          </a:p>
        </p:txBody>
      </p:sp>
      <p:sp>
        <p:nvSpPr>
          <p:cNvPr id="16387" name="Zástupný symbol pro obsah 1638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en-US" dirty="0" smtClean="0"/>
              <a:t>Terminál = pro komunikaci s VS, poskytující ověřené údaje vedené v centrálních registrech (rejstřík trestů, obchodní rejstřík…)</a:t>
            </a:r>
          </a:p>
          <a:p>
            <a:r>
              <a:rPr lang="cs-CZ" altLang="en-US" dirty="0" smtClean="0"/>
              <a:t>Cílem zrychlit a zpřístupnit služby občanům – asistované jedno místo pro všechny agendy s písemnými dokumenty</a:t>
            </a:r>
          </a:p>
          <a:p>
            <a:r>
              <a:rPr lang="cs-CZ" altLang="en-US" dirty="0" smtClean="0"/>
              <a:t>„obíhají data, ne občan“</a:t>
            </a:r>
          </a:p>
          <a:p>
            <a:r>
              <a:rPr lang="cs-CZ" altLang="en-US" dirty="0" smtClean="0"/>
              <a:t>Pilotní spuštění 28. 3. 2007, plné 1. 1. 2008</a:t>
            </a:r>
          </a:p>
          <a:p>
            <a:r>
              <a:rPr lang="cs-CZ" altLang="en-US" dirty="0" smtClean="0"/>
              <a:t>V současnosti přes 7000 (úřady, pošty, zastupitelství, notáři, kanceláře Hospodářské komory), již stabilní</a:t>
            </a:r>
          </a:p>
          <a:p>
            <a:r>
              <a:rPr lang="cs-CZ" altLang="en-US" dirty="0" smtClean="0"/>
              <a:t>Bohaté </a:t>
            </a:r>
            <a:r>
              <a:rPr lang="cs-CZ" altLang="en-US" dirty="0" smtClean="0">
                <a:hlinkClick r:id="rId2"/>
              </a:rPr>
              <a:t>služby</a:t>
            </a:r>
          </a:p>
          <a:p>
            <a:r>
              <a:rPr lang="cs-CZ" altLang="en-US" dirty="0" smtClean="0"/>
              <a:t>Problémy hl. SW podporující především MS, nedostatek profesionálnosti na poštách, průhlednost řízení</a:t>
            </a:r>
            <a:endParaRPr lang="cs-CZ" altLang="en-US" dirty="0">
              <a:hlinkClick r:id="rId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740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Legislativa – cesta k eGov Act</a:t>
            </a:r>
            <a:endParaRPr lang="en-US" altLang="en-US" dirty="0"/>
          </a:p>
        </p:txBody>
      </p:sp>
      <p:sp>
        <p:nvSpPr>
          <p:cNvPr id="17411" name="Zástupný symbol pro obsah 17410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en-US" dirty="0" smtClean="0"/>
              <a:t>1999 </a:t>
            </a:r>
            <a:r>
              <a:rPr lang="en-US" altLang="en-US" dirty="0" smtClean="0"/>
              <a:t>SPI</a:t>
            </a:r>
            <a:endParaRPr lang="cs-CZ" altLang="en-US" dirty="0" smtClean="0"/>
          </a:p>
          <a:p>
            <a:r>
              <a:rPr lang="en-US" altLang="en-US" dirty="0" smtClean="0"/>
              <a:t>2000 ISVS</a:t>
            </a:r>
            <a:r>
              <a:rPr lang="cs-CZ" altLang="en-US" dirty="0" smtClean="0"/>
              <a:t>, e-podpis</a:t>
            </a:r>
            <a:endParaRPr lang="en-US" altLang="en-US" dirty="0" smtClean="0"/>
          </a:p>
          <a:p>
            <a:r>
              <a:rPr lang="cs-CZ" altLang="en-US" dirty="0" smtClean="0"/>
              <a:t>2004 </a:t>
            </a:r>
            <a:r>
              <a:rPr lang="en-US" altLang="en-US" dirty="0" err="1" smtClean="0"/>
              <a:t>někter</a:t>
            </a:r>
            <a:r>
              <a:rPr lang="cs-CZ" altLang="en-US" dirty="0" smtClean="0"/>
              <a:t>é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služb</a:t>
            </a:r>
            <a:r>
              <a:rPr lang="cs-CZ" altLang="en-US" dirty="0" smtClean="0"/>
              <a:t>y </a:t>
            </a:r>
            <a:r>
              <a:rPr lang="en-US" altLang="en-US" dirty="0" smtClean="0"/>
              <a:t>inf</a:t>
            </a:r>
            <a:r>
              <a:rPr lang="en-US" altLang="en-US" dirty="0"/>
              <a:t>. </a:t>
            </a:r>
            <a:r>
              <a:rPr lang="en-US" altLang="en-US" dirty="0" err="1"/>
              <a:t>spol</a:t>
            </a:r>
            <a:r>
              <a:rPr lang="en-US" altLang="en-US" dirty="0"/>
              <a:t>.</a:t>
            </a:r>
          </a:p>
          <a:p>
            <a:r>
              <a:rPr lang="cs-CZ" altLang="en-US" dirty="0" smtClean="0"/>
              <a:t>2005 </a:t>
            </a:r>
            <a:r>
              <a:rPr lang="en-US" altLang="en-US" dirty="0" smtClean="0"/>
              <a:t>e-</a:t>
            </a:r>
            <a:r>
              <a:rPr lang="en-US" altLang="en-US" dirty="0" err="1" smtClean="0"/>
              <a:t>komunikac</a:t>
            </a:r>
            <a:r>
              <a:rPr lang="cs-CZ" altLang="en-US" dirty="0" smtClean="0"/>
              <a:t>e</a:t>
            </a:r>
          </a:p>
          <a:p>
            <a:r>
              <a:rPr lang="cs-CZ" altLang="en-US" dirty="0" smtClean="0"/>
              <a:t>2008 zákon </a:t>
            </a:r>
            <a:r>
              <a:rPr lang="en-US" altLang="en-US" dirty="0" smtClean="0"/>
              <a:t>o e-</a:t>
            </a:r>
            <a:r>
              <a:rPr lang="en-US" altLang="en-US" dirty="0" err="1" smtClean="0"/>
              <a:t>úkonech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osobních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číslech</a:t>
            </a:r>
            <a:r>
              <a:rPr lang="en-US" altLang="en-US" dirty="0" smtClean="0"/>
              <a:t> a </a:t>
            </a:r>
            <a:r>
              <a:rPr lang="en-US" altLang="en-US" dirty="0" err="1" smtClean="0"/>
              <a:t>autorizované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konverzi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dokumentů</a:t>
            </a:r>
            <a:r>
              <a:rPr lang="en-US" altLang="en-US" dirty="0" smtClean="0"/>
              <a:t> (od 1.7.2009), </a:t>
            </a:r>
            <a:r>
              <a:rPr lang="en-US" altLang="en-US" dirty="0" err="1" smtClean="0"/>
              <a:t>tzv</a:t>
            </a:r>
            <a:r>
              <a:rPr lang="en-US" altLang="en-US" dirty="0" smtClean="0"/>
              <a:t>. </a:t>
            </a:r>
            <a:r>
              <a:rPr lang="en-US" altLang="en-US" dirty="0" err="1" smtClean="0"/>
              <a:t>eGov</a:t>
            </a:r>
            <a:r>
              <a:rPr lang="en-US" altLang="en-US" dirty="0" smtClean="0"/>
              <a:t>. Act</a:t>
            </a:r>
          </a:p>
          <a:p>
            <a:pPr lvl="1"/>
            <a:r>
              <a:rPr lang="en-US" altLang="en-US" dirty="0" err="1" smtClean="0"/>
              <a:t>Cílem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vytvoření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optimálních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podmínek</a:t>
            </a:r>
            <a:r>
              <a:rPr lang="en-US" altLang="en-US" dirty="0" smtClean="0"/>
              <a:t> pro e-</a:t>
            </a:r>
            <a:r>
              <a:rPr lang="en-US" altLang="en-US" dirty="0" err="1" smtClean="0"/>
              <a:t>komunikaci</a:t>
            </a:r>
            <a:r>
              <a:rPr lang="en-US" altLang="en-US" dirty="0" smtClean="0"/>
              <a:t> G2C, G2B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G2G + </a:t>
            </a:r>
            <a:r>
              <a:rPr lang="en-US" altLang="en-US" dirty="0" err="1" smtClean="0"/>
              <a:t>vedení</a:t>
            </a:r>
            <a:r>
              <a:rPr lang="en-US" altLang="en-US" dirty="0" smtClean="0"/>
              <a:t> e-</a:t>
            </a:r>
            <a:r>
              <a:rPr lang="en-US" altLang="en-US" dirty="0" err="1" smtClean="0"/>
              <a:t>spisů</a:t>
            </a:r>
            <a:endParaRPr lang="en-US" altLang="en-US" dirty="0" smtClean="0"/>
          </a:p>
          <a:p>
            <a:pPr lvl="1"/>
            <a:r>
              <a:rPr lang="en-US" altLang="en-US" dirty="0" err="1" smtClean="0"/>
              <a:t>Klíčové</a:t>
            </a:r>
            <a:r>
              <a:rPr lang="en-US" altLang="en-US" dirty="0" smtClean="0"/>
              <a:t> pro e-</a:t>
            </a:r>
            <a:r>
              <a:rPr lang="en-US" altLang="en-US" dirty="0" err="1" smtClean="0"/>
              <a:t>komunikaci</a:t>
            </a:r>
            <a:r>
              <a:rPr lang="en-US" altLang="en-US" dirty="0" smtClean="0"/>
              <a:t> s VS </a:t>
            </a:r>
            <a:r>
              <a:rPr lang="en-US" altLang="en-US" dirty="0" err="1" smtClean="0"/>
              <a:t>datové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schránky</a:t>
            </a:r>
            <a:r>
              <a:rPr lang="en-US" altLang="en-US" dirty="0" smtClean="0"/>
              <a:t> a </a:t>
            </a:r>
            <a:r>
              <a:rPr lang="en-US" altLang="en-US" dirty="0" err="1" smtClean="0"/>
              <a:t>autorizovaná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konverze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dokumentů</a:t>
            </a:r>
            <a:r>
              <a:rPr lang="en-US" altLang="en-US" dirty="0" smtClean="0"/>
              <a:t> (</a:t>
            </a:r>
            <a:r>
              <a:rPr lang="en-US" altLang="en-US" dirty="0" err="1" smtClean="0"/>
              <a:t>převod</a:t>
            </a:r>
            <a:r>
              <a:rPr lang="en-US" altLang="en-US" dirty="0" smtClean="0"/>
              <a:t> + </a:t>
            </a:r>
            <a:r>
              <a:rPr lang="en-US" altLang="en-US" dirty="0" err="1" smtClean="0"/>
              <a:t>potvrzení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shody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obsahu</a:t>
            </a:r>
            <a:r>
              <a:rPr lang="en-US" altLang="en-US" dirty="0" smtClean="0"/>
              <a:t>)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84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Zákon o e-komunikacích</a:t>
            </a:r>
            <a:endParaRPr lang="en-US" altLang="en-US" dirty="0"/>
          </a:p>
        </p:txBody>
      </p:sp>
      <p:sp>
        <p:nvSpPr>
          <p:cNvPr id="18435" name="Zástupný symbol pro obsah 1843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en-US" dirty="0" smtClean="0"/>
              <a:t>Implementace práva ES, účinnost od 1. 5. 2005, aktuálně 199 stran (179 §§)</a:t>
            </a:r>
          </a:p>
          <a:p>
            <a:r>
              <a:rPr lang="cs-CZ" altLang="en-US" dirty="0" smtClean="0"/>
              <a:t>Telekomunikace, TV vysílání, jednodušší získání oprávnění pro e-služby</a:t>
            </a:r>
          </a:p>
          <a:p>
            <a:r>
              <a:rPr lang="cs-CZ" altLang="en-US" dirty="0" smtClean="0"/>
              <a:t>Diskutované Data </a:t>
            </a:r>
            <a:r>
              <a:rPr lang="cs-CZ" altLang="en-US" dirty="0" err="1" smtClean="0"/>
              <a:t>Retention</a:t>
            </a:r>
            <a:endParaRPr lang="cs-CZ" altLang="en-US" dirty="0" smtClean="0"/>
          </a:p>
          <a:p>
            <a:r>
              <a:rPr lang="cs-CZ" altLang="en-US" dirty="0" smtClean="0"/>
              <a:t>Univerzální služba</a:t>
            </a:r>
          </a:p>
          <a:p>
            <a:pPr lvl="1"/>
            <a:r>
              <a:rPr lang="cs-CZ" altLang="en-US" dirty="0" smtClean="0"/>
              <a:t>Všichni operátoři přispívají =&gt; výběrové řízení na konkrétní služby =&gt; s nejnižší cenou získá peníze</a:t>
            </a:r>
          </a:p>
          <a:p>
            <a:pPr lvl="1"/>
            <a:r>
              <a:rPr lang="cs-CZ" altLang="en-US" dirty="0" smtClean="0"/>
              <a:t>Telekomunikační služby pro zdravotně postižené hradí stát</a:t>
            </a:r>
          </a:p>
          <a:p>
            <a:r>
              <a:rPr lang="cs-CZ" altLang="en-US" dirty="0" smtClean="0"/>
              <a:t>Český telekomunikační úřad</a:t>
            </a:r>
          </a:p>
          <a:p>
            <a:pPr lvl="1"/>
            <a:r>
              <a:rPr lang="cs-CZ" altLang="en-US" dirty="0" smtClean="0"/>
              <a:t>Pravidelné analýzy trhů</a:t>
            </a:r>
          </a:p>
          <a:p>
            <a:pPr lvl="1"/>
            <a:r>
              <a:rPr lang="cs-CZ" altLang="en-US" dirty="0" smtClean="0"/>
              <a:t>Zasahování jen tam, kde nefunguje trh</a:t>
            </a:r>
          </a:p>
          <a:p>
            <a:pPr lvl="1"/>
            <a:r>
              <a:rPr lang="cs-CZ" altLang="en-US" dirty="0" smtClean="0"/>
              <a:t>Cílem vždy volné konkurenční prostředí</a:t>
            </a:r>
            <a:endParaRPr lang="cs-CZ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945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 je KIVS (dříve KI ISVS)?</a:t>
            </a:r>
            <a:endParaRPr lang="en-US" altLang="en-US" dirty="0"/>
          </a:p>
        </p:txBody>
      </p:sp>
      <p:sp>
        <p:nvSpPr>
          <p:cNvPr id="19459" name="Zástupný symbol pro obsah 19458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en-US" dirty="0" smtClean="0"/>
              <a:t>Nutné pro efektivní výměnu dat</a:t>
            </a:r>
          </a:p>
          <a:p>
            <a:r>
              <a:rPr lang="en-US" altLang="en-US" dirty="0" smtClean="0"/>
              <a:t>V 90. </a:t>
            </a:r>
            <a:r>
              <a:rPr lang="en-US" altLang="en-US" dirty="0" err="1" smtClean="0"/>
              <a:t>letech</a:t>
            </a:r>
            <a:r>
              <a:rPr lang="en-US" altLang="en-US" dirty="0" smtClean="0"/>
              <a:t> VS </a:t>
            </a:r>
            <a:r>
              <a:rPr lang="en-US" altLang="en-US" dirty="0" err="1" smtClean="0"/>
              <a:t>nezávisle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vlastní</a:t>
            </a:r>
            <a:r>
              <a:rPr lang="en-US" altLang="en-US" dirty="0" smtClean="0"/>
              <a:t> IS</a:t>
            </a:r>
          </a:p>
          <a:p>
            <a:r>
              <a:rPr lang="en-US" altLang="en-US" dirty="0" smtClean="0"/>
              <a:t>2001 </a:t>
            </a:r>
            <a:r>
              <a:rPr lang="en-US" altLang="en-US" dirty="0" err="1" smtClean="0"/>
              <a:t>smlouva</a:t>
            </a:r>
            <a:r>
              <a:rPr lang="en-US" altLang="en-US" dirty="0" smtClean="0"/>
              <a:t> o </a:t>
            </a:r>
            <a:r>
              <a:rPr lang="en-US" altLang="en-US" dirty="0" err="1" smtClean="0"/>
              <a:t>poskytování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komunikační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infrastruktury</a:t>
            </a:r>
            <a:r>
              <a:rPr lang="en-US" altLang="en-US" dirty="0" smtClean="0"/>
              <a:t> ISVS - </a:t>
            </a:r>
            <a:r>
              <a:rPr lang="en-US" altLang="en-US" dirty="0" err="1" smtClean="0"/>
              <a:t>cílem</a:t>
            </a:r>
            <a:r>
              <a:rPr lang="en-US" altLang="en-US" dirty="0" smtClean="0"/>
              <a:t> do </a:t>
            </a:r>
            <a:r>
              <a:rPr lang="en-US" altLang="en-US" dirty="0" err="1" smtClean="0"/>
              <a:t>dvou</a:t>
            </a:r>
            <a:r>
              <a:rPr lang="en-US" altLang="en-US" dirty="0" smtClean="0"/>
              <a:t> let </a:t>
            </a:r>
            <a:r>
              <a:rPr lang="en-US" altLang="en-US" dirty="0" err="1" smtClean="0"/>
              <a:t>propojit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všechny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orgány</a:t>
            </a:r>
            <a:r>
              <a:rPr lang="en-US" altLang="en-US" dirty="0" smtClean="0"/>
              <a:t> VS a </a:t>
            </a:r>
            <a:r>
              <a:rPr lang="en-US" altLang="en-US" dirty="0" err="1" smtClean="0"/>
              <a:t>zajistit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bezpečnou</a:t>
            </a:r>
            <a:r>
              <a:rPr lang="en-US" altLang="en-US" dirty="0" smtClean="0"/>
              <a:t> a </a:t>
            </a:r>
            <a:r>
              <a:rPr lang="en-US" altLang="en-US" dirty="0" err="1" smtClean="0"/>
              <a:t>ekonomickou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komunikaci</a:t>
            </a:r>
            <a:endParaRPr lang="en-US" altLang="en-US" dirty="0" smtClean="0"/>
          </a:p>
          <a:p>
            <a:r>
              <a:rPr lang="en-US" altLang="en-US" dirty="0" smtClean="0"/>
              <a:t>KIVS je „</a:t>
            </a:r>
            <a:r>
              <a:rPr lang="en-US" altLang="en-US" dirty="0" err="1" smtClean="0"/>
              <a:t>jednotný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systém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technické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síťové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aplikační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bezpečnostní</a:t>
            </a:r>
            <a:r>
              <a:rPr lang="en-US" altLang="en-US" dirty="0" smtClean="0"/>
              <a:t> a </a:t>
            </a:r>
            <a:r>
              <a:rPr lang="en-US" altLang="en-US" dirty="0" err="1" smtClean="0"/>
              <a:t>organizační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struktury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související</a:t>
            </a:r>
            <a:r>
              <a:rPr lang="en-US" altLang="en-US" dirty="0" smtClean="0"/>
              <a:t> s </a:t>
            </a:r>
            <a:r>
              <a:rPr lang="en-US" altLang="en-US" dirty="0" err="1" smtClean="0"/>
              <a:t>hlasovou</a:t>
            </a:r>
            <a:r>
              <a:rPr lang="en-US" altLang="en-US" dirty="0" smtClean="0"/>
              <a:t> i </a:t>
            </a:r>
            <a:r>
              <a:rPr lang="en-US" altLang="en-US" dirty="0" err="1" smtClean="0"/>
              <a:t>datovou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komunikací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všech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orgánů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veřejné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moci</a:t>
            </a:r>
            <a:r>
              <a:rPr lang="en-US" altLang="en-US" dirty="0" smtClean="0"/>
              <a:t>, ale i </a:t>
            </a:r>
            <a:r>
              <a:rPr lang="en-US" altLang="en-US" dirty="0" err="1" smtClean="0"/>
              <a:t>dalších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subjektů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mimo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ni</a:t>
            </a:r>
            <a:r>
              <a:rPr lang="en-US" altLang="en-US" dirty="0" smtClean="0"/>
              <a:t>“ (</a:t>
            </a:r>
            <a:r>
              <a:rPr lang="cs-CZ" altLang="en-US" dirty="0" smtClean="0"/>
              <a:t>E-</a:t>
            </a:r>
            <a:r>
              <a:rPr lang="cs-CZ" altLang="en-US" dirty="0" err="1" smtClean="0"/>
              <a:t>Government</a:t>
            </a:r>
            <a:r>
              <a:rPr lang="cs-CZ" altLang="en-US" dirty="0" smtClean="0"/>
              <a:t> - KIVS</a:t>
            </a:r>
            <a:r>
              <a:rPr lang="en-US" altLang="en-US" dirty="0" smtClean="0"/>
              <a:t>, 2007)</a:t>
            </a:r>
            <a:r>
              <a:rPr lang="cs-CZ" altLang="en-US" dirty="0" smtClean="0"/>
              <a:t> =&gt; </a:t>
            </a:r>
            <a:r>
              <a:rPr lang="en-US" altLang="en-US" dirty="0" err="1"/>
              <a:t>referenční</a:t>
            </a:r>
            <a:r>
              <a:rPr lang="en-US" altLang="en-US" dirty="0"/>
              <a:t> </a:t>
            </a:r>
            <a:r>
              <a:rPr lang="en-US" altLang="en-US" dirty="0" err="1"/>
              <a:t>sdílené</a:t>
            </a:r>
            <a:r>
              <a:rPr lang="en-US" altLang="en-US" dirty="0"/>
              <a:t> a </a:t>
            </a:r>
            <a:r>
              <a:rPr lang="en-US" altLang="en-US" dirty="0" err="1"/>
              <a:t>bezpečné</a:t>
            </a:r>
            <a:r>
              <a:rPr lang="en-US" altLang="en-US" dirty="0"/>
              <a:t> </a:t>
            </a:r>
            <a:r>
              <a:rPr lang="en-US" altLang="en-US" dirty="0" err="1" smtClean="0"/>
              <a:t>rozhraní</a:t>
            </a:r>
            <a:endParaRPr lang="cs-CZ" altLang="en-US" dirty="0" smtClean="0"/>
          </a:p>
          <a:p>
            <a:r>
              <a:rPr lang="cs-CZ" altLang="en-US" dirty="0">
                <a:hlinkClick r:id="rId2"/>
              </a:rPr>
              <a:t>Stránky ISVS</a:t>
            </a:r>
            <a:endParaRPr lang="cs-CZ" altLang="en-US" dirty="0"/>
          </a:p>
          <a:p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U_PPTprezentace_sablona_CZ">
  <a:themeElements>
    <a:clrScheme name="1_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1MU">
  <a:themeElements>
    <a:clrScheme name="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MU_PPTprezentace_sablona_CZ">
  <a:themeElements>
    <a:clrScheme name="1_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SITMU">
  <a:themeElements>
    <a:clrScheme name="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2690</Words>
  <Application>Microsoft Office PowerPoint</Application>
  <PresentationFormat>Předvádění na obrazovce (4:3)</PresentationFormat>
  <Paragraphs>266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7</vt:i4>
      </vt:variant>
      <vt:variant>
        <vt:lpstr>Nadpisy snímků</vt:lpstr>
      </vt:variant>
      <vt:variant>
        <vt:i4>39</vt:i4>
      </vt:variant>
    </vt:vector>
  </HeadingPairs>
  <TitlesOfParts>
    <vt:vector size="50" baseType="lpstr">
      <vt:lpstr>Arial</vt:lpstr>
      <vt:lpstr>Tahoma</vt:lpstr>
      <vt:lpstr>Trebuchet MS</vt:lpstr>
      <vt:lpstr>Wingdings</vt:lpstr>
      <vt:lpstr>1_MU_PPTprezentace_sablona_CZ</vt:lpstr>
      <vt:lpstr>Motiv1MU</vt:lpstr>
      <vt:lpstr>1_Směsi</vt:lpstr>
      <vt:lpstr>2_Směsi</vt:lpstr>
      <vt:lpstr>2_MU_PPTprezentace_sablona_CZ</vt:lpstr>
      <vt:lpstr>3_Směsi</vt:lpstr>
      <vt:lpstr>SITMU</vt:lpstr>
      <vt:lpstr>IS VS a otevřená data, e-zadávání veřejných zakázek  30. 10. 2015</vt:lpstr>
      <vt:lpstr>Opakování</vt:lpstr>
      <vt:lpstr>Strategický rámec rozvoje eGovernmentu 2014+</vt:lpstr>
      <vt:lpstr>eGON</vt:lpstr>
      <vt:lpstr>Klaudie</vt:lpstr>
      <vt:lpstr>CzechPoint</vt:lpstr>
      <vt:lpstr>Legislativa – cesta k eGov Act</vt:lpstr>
      <vt:lpstr>Zákon o e-komunikacích</vt:lpstr>
      <vt:lpstr>Co je KIVS (dříve KI ISVS)?</vt:lpstr>
      <vt:lpstr>Zákon č. 365/2000 Sb., o ISVS</vt:lpstr>
      <vt:lpstr>Co z toho vylezlo?</vt:lpstr>
      <vt:lpstr>IS VS – primárně pro VS</vt:lpstr>
      <vt:lpstr>IS VS pro všechny</vt:lpstr>
      <vt:lpstr>IS VS – pro instituce nejen VS a občany</vt:lpstr>
      <vt:lpstr>Od ISVS k základním registrům</vt:lpstr>
      <vt:lpstr>Systém základních registrů</vt:lpstr>
      <vt:lpstr>Definice IS ZR</vt:lpstr>
      <vt:lpstr>Podpora otevřeného přístupu k informacím VS</vt:lpstr>
      <vt:lpstr>Otevřená data dle MV ČR</vt:lpstr>
      <vt:lpstr>Přínosy katalogu otevřených dat VS</vt:lpstr>
      <vt:lpstr>Charakteristiky otevřených dat (v souladu s Open Knowledge Foundation stanovila Sunlight Foundation)</vt:lpstr>
      <vt:lpstr>Role pro Datový katalog</vt:lpstr>
      <vt:lpstr>Postup katalogizace</vt:lpstr>
      <vt:lpstr>Typy dat a formátů</vt:lpstr>
      <vt:lpstr>Kvalita a bezpečnost DK</vt:lpstr>
      <vt:lpstr>Softwarová architektura nástroje pro katalogizaci dat</vt:lpstr>
      <vt:lpstr>Linked (open) data</vt:lpstr>
      <vt:lpstr>Čísla předpokládané realizace</vt:lpstr>
      <vt:lpstr>Zajímavé odkazy</vt:lpstr>
      <vt:lpstr>Otázky</vt:lpstr>
      <vt:lpstr>E-zakázky</vt:lpstr>
      <vt:lpstr>Veřejná zakázka</vt:lpstr>
      <vt:lpstr>VZMR druhy</vt:lpstr>
      <vt:lpstr>Elektronizace</vt:lpstr>
      <vt:lpstr>Zahájení zadávacího řízení</vt:lpstr>
      <vt:lpstr>Hledání výherce</vt:lpstr>
      <vt:lpstr>Zdroje</vt:lpstr>
      <vt:lpstr>Zdroje</vt:lpstr>
      <vt:lpstr>Děkuji za pozornost.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EGovernment, ISVS Vyzkoušet odkazy, doplnit knížku 10. 10. 2014</dc:title>
  <cp:lastModifiedBy>Pavla Kovářová</cp:lastModifiedBy>
  <cp:revision>58</cp:revision>
  <dcterms:modified xsi:type="dcterms:W3CDTF">2015-10-30T10:01:49Z</dcterms:modified>
</cp:coreProperties>
</file>