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63" r:id="rId2"/>
  </p:sldMasterIdLst>
  <p:notesMasterIdLst>
    <p:notesMasterId r:id="rId46"/>
  </p:notesMasterIdLst>
  <p:sldIdLst>
    <p:sldId id="256" r:id="rId3"/>
    <p:sldId id="310" r:id="rId4"/>
    <p:sldId id="311" r:id="rId5"/>
    <p:sldId id="312" r:id="rId6"/>
    <p:sldId id="313" r:id="rId7"/>
    <p:sldId id="314" r:id="rId8"/>
    <p:sldId id="341" r:id="rId9"/>
    <p:sldId id="342" r:id="rId10"/>
    <p:sldId id="343" r:id="rId11"/>
    <p:sldId id="347" r:id="rId12"/>
    <p:sldId id="315" r:id="rId13"/>
    <p:sldId id="300" r:id="rId14"/>
    <p:sldId id="301" r:id="rId15"/>
    <p:sldId id="302" r:id="rId16"/>
    <p:sldId id="303" r:id="rId17"/>
    <p:sldId id="304" r:id="rId18"/>
    <p:sldId id="346" r:id="rId19"/>
    <p:sldId id="317" r:id="rId20"/>
    <p:sldId id="305" r:id="rId21"/>
    <p:sldId id="319" r:id="rId22"/>
    <p:sldId id="321" r:id="rId23"/>
    <p:sldId id="322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6" r:id="rId32"/>
    <p:sldId id="331" r:id="rId33"/>
    <p:sldId id="332" r:id="rId34"/>
    <p:sldId id="333" r:id="rId35"/>
    <p:sldId id="334" r:id="rId36"/>
    <p:sldId id="337" r:id="rId37"/>
    <p:sldId id="338" r:id="rId38"/>
    <p:sldId id="339" r:id="rId39"/>
    <p:sldId id="316" r:id="rId40"/>
    <p:sldId id="318" r:id="rId41"/>
    <p:sldId id="306" r:id="rId42"/>
    <p:sldId id="307" r:id="rId43"/>
    <p:sldId id="298" r:id="rId44"/>
    <p:sldId id="340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vla\Dropbox\KISK\Informa&#269;n&#237;%20gramotnost\V&#253;voj%20IT%20a%20odraz%20ve%20zdroj&#237;ch%20LI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vla\Dropbox\Dokumenty\dizertace\1%20prvn&#237;%20dotazn&#237;k\grafy%20-%20frekvence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06124234470694E-2"/>
          <c:y val="3.5816040407261968E-2"/>
          <c:w val="0.89117344706911639"/>
          <c:h val="0.89461490230387863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Computer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List1!$B$2:$B$46</c:f>
              <c:numCache>
                <c:formatCode>0</c:formatCode>
                <c:ptCount val="45"/>
                <c:pt idx="0">
                  <c:v>1013</c:v>
                </c:pt>
                <c:pt idx="1">
                  <c:v>1017</c:v>
                </c:pt>
                <c:pt idx="2">
                  <c:v>1063</c:v>
                </c:pt>
                <c:pt idx="3">
                  <c:v>1239</c:v>
                </c:pt>
                <c:pt idx="4">
                  <c:v>1212</c:v>
                </c:pt>
                <c:pt idx="5">
                  <c:v>1675</c:v>
                </c:pt>
                <c:pt idx="6">
                  <c:v>1909</c:v>
                </c:pt>
                <c:pt idx="7">
                  <c:v>2059</c:v>
                </c:pt>
                <c:pt idx="8">
                  <c:v>1819</c:v>
                </c:pt>
                <c:pt idx="9">
                  <c:v>1760</c:v>
                </c:pt>
                <c:pt idx="10">
                  <c:v>2484</c:v>
                </c:pt>
                <c:pt idx="11">
                  <c:v>3045</c:v>
                </c:pt>
                <c:pt idx="12">
                  <c:v>2565</c:v>
                </c:pt>
                <c:pt idx="13">
                  <c:v>3351</c:v>
                </c:pt>
                <c:pt idx="14">
                  <c:v>4362</c:v>
                </c:pt>
                <c:pt idx="15">
                  <c:v>5219</c:v>
                </c:pt>
                <c:pt idx="16">
                  <c:v>4433</c:v>
                </c:pt>
                <c:pt idx="17">
                  <c:v>4248</c:v>
                </c:pt>
                <c:pt idx="18">
                  <c:v>3957</c:v>
                </c:pt>
                <c:pt idx="19">
                  <c:v>4428</c:v>
                </c:pt>
                <c:pt idx="20">
                  <c:v>4670</c:v>
                </c:pt>
                <c:pt idx="21">
                  <c:v>4716</c:v>
                </c:pt>
                <c:pt idx="22">
                  <c:v>5105</c:v>
                </c:pt>
                <c:pt idx="23">
                  <c:v>6025</c:v>
                </c:pt>
                <c:pt idx="24">
                  <c:v>8420</c:v>
                </c:pt>
                <c:pt idx="25">
                  <c:v>8842</c:v>
                </c:pt>
                <c:pt idx="26">
                  <c:v>9415</c:v>
                </c:pt>
                <c:pt idx="27">
                  <c:v>9767</c:v>
                </c:pt>
                <c:pt idx="28">
                  <c:v>9862</c:v>
                </c:pt>
                <c:pt idx="29">
                  <c:v>10240</c:v>
                </c:pt>
                <c:pt idx="30">
                  <c:v>11183</c:v>
                </c:pt>
                <c:pt idx="31">
                  <c:v>11343</c:v>
                </c:pt>
                <c:pt idx="32">
                  <c:v>12208</c:v>
                </c:pt>
                <c:pt idx="33">
                  <c:v>12451</c:v>
                </c:pt>
                <c:pt idx="34">
                  <c:v>15544</c:v>
                </c:pt>
                <c:pt idx="35">
                  <c:v>18431</c:v>
                </c:pt>
                <c:pt idx="36">
                  <c:v>19012</c:v>
                </c:pt>
                <c:pt idx="37">
                  <c:v>19585</c:v>
                </c:pt>
                <c:pt idx="38">
                  <c:v>19856</c:v>
                </c:pt>
                <c:pt idx="39">
                  <c:v>17969</c:v>
                </c:pt>
                <c:pt idx="40">
                  <c:v>16749</c:v>
                </c:pt>
                <c:pt idx="41">
                  <c:v>16496</c:v>
                </c:pt>
                <c:pt idx="42">
                  <c:v>16595</c:v>
                </c:pt>
                <c:pt idx="43">
                  <c:v>15838</c:v>
                </c:pt>
                <c:pt idx="44">
                  <c:v>14440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"E-mail"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List1!$C$2:$C$46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15</c:v>
                </c:pt>
                <c:pt idx="13">
                  <c:v>5</c:v>
                </c:pt>
                <c:pt idx="14">
                  <c:v>49</c:v>
                </c:pt>
                <c:pt idx="15">
                  <c:v>28</c:v>
                </c:pt>
                <c:pt idx="16">
                  <c:v>33</c:v>
                </c:pt>
                <c:pt idx="17">
                  <c:v>34</c:v>
                </c:pt>
                <c:pt idx="18">
                  <c:v>59</c:v>
                </c:pt>
                <c:pt idx="19">
                  <c:v>57</c:v>
                </c:pt>
                <c:pt idx="20">
                  <c:v>96</c:v>
                </c:pt>
                <c:pt idx="21">
                  <c:v>113</c:v>
                </c:pt>
                <c:pt idx="22">
                  <c:v>188</c:v>
                </c:pt>
                <c:pt idx="23">
                  <c:v>295</c:v>
                </c:pt>
                <c:pt idx="24">
                  <c:v>758</c:v>
                </c:pt>
                <c:pt idx="25">
                  <c:v>1105</c:v>
                </c:pt>
                <c:pt idx="26">
                  <c:v>1490</c:v>
                </c:pt>
                <c:pt idx="27">
                  <c:v>1732</c:v>
                </c:pt>
                <c:pt idx="28">
                  <c:v>2173</c:v>
                </c:pt>
                <c:pt idx="29">
                  <c:v>2222</c:v>
                </c:pt>
                <c:pt idx="30">
                  <c:v>2950</c:v>
                </c:pt>
                <c:pt idx="31">
                  <c:v>3316</c:v>
                </c:pt>
                <c:pt idx="32">
                  <c:v>3776</c:v>
                </c:pt>
                <c:pt idx="33">
                  <c:v>3785</c:v>
                </c:pt>
                <c:pt idx="34">
                  <c:v>4447</c:v>
                </c:pt>
                <c:pt idx="35">
                  <c:v>4096</c:v>
                </c:pt>
                <c:pt idx="36">
                  <c:v>4181</c:v>
                </c:pt>
                <c:pt idx="37">
                  <c:v>4073</c:v>
                </c:pt>
                <c:pt idx="38">
                  <c:v>4343</c:v>
                </c:pt>
                <c:pt idx="39">
                  <c:v>4403</c:v>
                </c:pt>
                <c:pt idx="40">
                  <c:v>4074</c:v>
                </c:pt>
                <c:pt idx="41">
                  <c:v>4012</c:v>
                </c:pt>
                <c:pt idx="42">
                  <c:v>3870</c:v>
                </c:pt>
                <c:pt idx="43">
                  <c:v>3518</c:v>
                </c:pt>
                <c:pt idx="44">
                  <c:v>2811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"Electronic Commerce"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List1!$D$2:$D$46</c:f>
            </c:numRef>
          </c: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"Electronic Government"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List1!$E$2:$E$46</c:f>
            </c:numRef>
          </c:val>
          <c:smooth val="0"/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("Electronic Commerce") OR ("Electronic Government")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4">
                    <a:lumMod val="50000"/>
                  </a:schemeClr>
                </a:solidFill>
              </a:ln>
            </c:spPr>
          </c:marker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List1!$F$2:$F$46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7</c:v>
                </c:pt>
                <c:pt idx="15">
                  <c:v>12</c:v>
                </c:pt>
                <c:pt idx="16">
                  <c:v>19</c:v>
                </c:pt>
                <c:pt idx="17">
                  <c:v>20</c:v>
                </c:pt>
                <c:pt idx="18">
                  <c:v>23</c:v>
                </c:pt>
                <c:pt idx="19">
                  <c:v>13</c:v>
                </c:pt>
                <c:pt idx="20">
                  <c:v>15</c:v>
                </c:pt>
                <c:pt idx="21">
                  <c:v>20</c:v>
                </c:pt>
                <c:pt idx="22">
                  <c:v>36</c:v>
                </c:pt>
                <c:pt idx="23">
                  <c:v>33</c:v>
                </c:pt>
                <c:pt idx="24">
                  <c:v>69</c:v>
                </c:pt>
                <c:pt idx="25">
                  <c:v>98</c:v>
                </c:pt>
                <c:pt idx="26">
                  <c:v>177</c:v>
                </c:pt>
                <c:pt idx="27">
                  <c:v>258</c:v>
                </c:pt>
                <c:pt idx="28">
                  <c:v>410</c:v>
                </c:pt>
                <c:pt idx="29">
                  <c:v>500</c:v>
                </c:pt>
                <c:pt idx="30">
                  <c:v>706</c:v>
                </c:pt>
                <c:pt idx="31">
                  <c:v>587</c:v>
                </c:pt>
                <c:pt idx="32">
                  <c:v>497</c:v>
                </c:pt>
                <c:pt idx="33">
                  <c:v>512</c:v>
                </c:pt>
                <c:pt idx="34">
                  <c:v>688</c:v>
                </c:pt>
                <c:pt idx="35">
                  <c:v>834</c:v>
                </c:pt>
                <c:pt idx="36">
                  <c:v>742</c:v>
                </c:pt>
                <c:pt idx="37">
                  <c:v>773</c:v>
                </c:pt>
                <c:pt idx="38">
                  <c:v>473</c:v>
                </c:pt>
                <c:pt idx="39">
                  <c:v>691</c:v>
                </c:pt>
                <c:pt idx="40">
                  <c:v>621</c:v>
                </c:pt>
                <c:pt idx="41">
                  <c:v>667</c:v>
                </c:pt>
                <c:pt idx="42">
                  <c:v>746</c:v>
                </c:pt>
                <c:pt idx="43">
                  <c:v>591</c:v>
                </c:pt>
                <c:pt idx="44">
                  <c:v>750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"Electronic Information Resources"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List1!$G$2:$G$46</c:f>
              <c:numCache>
                <c:formatCode>0</c:formatCode>
                <c:ptCount val="45"/>
                <c:pt idx="0">
                  <c:v>16</c:v>
                </c:pt>
                <c:pt idx="1">
                  <c:v>26</c:v>
                </c:pt>
                <c:pt idx="2">
                  <c:v>4</c:v>
                </c:pt>
                <c:pt idx="3">
                  <c:v>18</c:v>
                </c:pt>
                <c:pt idx="4">
                  <c:v>3</c:v>
                </c:pt>
                <c:pt idx="5">
                  <c:v>8</c:v>
                </c:pt>
                <c:pt idx="6">
                  <c:v>18</c:v>
                </c:pt>
                <c:pt idx="7">
                  <c:v>16</c:v>
                </c:pt>
                <c:pt idx="8">
                  <c:v>1</c:v>
                </c:pt>
                <c:pt idx="9">
                  <c:v>19</c:v>
                </c:pt>
                <c:pt idx="10">
                  <c:v>33</c:v>
                </c:pt>
                <c:pt idx="11">
                  <c:v>43</c:v>
                </c:pt>
                <c:pt idx="12">
                  <c:v>29</c:v>
                </c:pt>
                <c:pt idx="13">
                  <c:v>57</c:v>
                </c:pt>
                <c:pt idx="14">
                  <c:v>175</c:v>
                </c:pt>
                <c:pt idx="15">
                  <c:v>217</c:v>
                </c:pt>
                <c:pt idx="16">
                  <c:v>175</c:v>
                </c:pt>
                <c:pt idx="17">
                  <c:v>219</c:v>
                </c:pt>
                <c:pt idx="18">
                  <c:v>184</c:v>
                </c:pt>
                <c:pt idx="19">
                  <c:v>334</c:v>
                </c:pt>
                <c:pt idx="20">
                  <c:v>317</c:v>
                </c:pt>
                <c:pt idx="21">
                  <c:v>245</c:v>
                </c:pt>
                <c:pt idx="22">
                  <c:v>274</c:v>
                </c:pt>
                <c:pt idx="23">
                  <c:v>328</c:v>
                </c:pt>
                <c:pt idx="24">
                  <c:v>321</c:v>
                </c:pt>
                <c:pt idx="25">
                  <c:v>296</c:v>
                </c:pt>
                <c:pt idx="26">
                  <c:v>222</c:v>
                </c:pt>
                <c:pt idx="27">
                  <c:v>158</c:v>
                </c:pt>
                <c:pt idx="28">
                  <c:v>212</c:v>
                </c:pt>
                <c:pt idx="29">
                  <c:v>224</c:v>
                </c:pt>
                <c:pt idx="30">
                  <c:v>573</c:v>
                </c:pt>
                <c:pt idx="31">
                  <c:v>645</c:v>
                </c:pt>
                <c:pt idx="32">
                  <c:v>594</c:v>
                </c:pt>
                <c:pt idx="33">
                  <c:v>1167</c:v>
                </c:pt>
                <c:pt idx="34">
                  <c:v>2639</c:v>
                </c:pt>
                <c:pt idx="35">
                  <c:v>4523</c:v>
                </c:pt>
                <c:pt idx="36">
                  <c:v>3548</c:v>
                </c:pt>
                <c:pt idx="37">
                  <c:v>2574</c:v>
                </c:pt>
                <c:pt idx="38">
                  <c:v>2300</c:v>
                </c:pt>
                <c:pt idx="39">
                  <c:v>2084</c:v>
                </c:pt>
                <c:pt idx="40">
                  <c:v>1233</c:v>
                </c:pt>
                <c:pt idx="41">
                  <c:v>993</c:v>
                </c:pt>
                <c:pt idx="42">
                  <c:v>956</c:v>
                </c:pt>
                <c:pt idx="43">
                  <c:v>829</c:v>
                </c:pt>
                <c:pt idx="44">
                  <c:v>681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Google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List1!$H$2:$H$46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56</c:v>
                </c:pt>
                <c:pt idx="30">
                  <c:v>156</c:v>
                </c:pt>
                <c:pt idx="31">
                  <c:v>321</c:v>
                </c:pt>
                <c:pt idx="32">
                  <c:v>522</c:v>
                </c:pt>
                <c:pt idx="33">
                  <c:v>750</c:v>
                </c:pt>
                <c:pt idx="34">
                  <c:v>1243</c:v>
                </c:pt>
                <c:pt idx="35">
                  <c:v>2387</c:v>
                </c:pt>
                <c:pt idx="36">
                  <c:v>2933</c:v>
                </c:pt>
                <c:pt idx="37">
                  <c:v>2982</c:v>
                </c:pt>
                <c:pt idx="38">
                  <c:v>3282</c:v>
                </c:pt>
                <c:pt idx="39">
                  <c:v>3727</c:v>
                </c:pt>
                <c:pt idx="40">
                  <c:v>3533</c:v>
                </c:pt>
                <c:pt idx="41">
                  <c:v>3554</c:v>
                </c:pt>
                <c:pt idx="42">
                  <c:v>3334</c:v>
                </c:pt>
                <c:pt idx="43">
                  <c:v>3229</c:v>
                </c:pt>
                <c:pt idx="44">
                  <c:v>3345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Hypertext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List1!$I$2:$I$46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12</c:v>
                </c:pt>
                <c:pt idx="18">
                  <c:v>83</c:v>
                </c:pt>
                <c:pt idx="19">
                  <c:v>166</c:v>
                </c:pt>
                <c:pt idx="20">
                  <c:v>199</c:v>
                </c:pt>
                <c:pt idx="21">
                  <c:v>197</c:v>
                </c:pt>
                <c:pt idx="22">
                  <c:v>201</c:v>
                </c:pt>
                <c:pt idx="23">
                  <c:v>257</c:v>
                </c:pt>
                <c:pt idx="24">
                  <c:v>297</c:v>
                </c:pt>
                <c:pt idx="25">
                  <c:v>449</c:v>
                </c:pt>
                <c:pt idx="26">
                  <c:v>457</c:v>
                </c:pt>
                <c:pt idx="27">
                  <c:v>461</c:v>
                </c:pt>
                <c:pt idx="28">
                  <c:v>433</c:v>
                </c:pt>
                <c:pt idx="29">
                  <c:v>384</c:v>
                </c:pt>
                <c:pt idx="30">
                  <c:v>438</c:v>
                </c:pt>
                <c:pt idx="31">
                  <c:v>368</c:v>
                </c:pt>
                <c:pt idx="32">
                  <c:v>291</c:v>
                </c:pt>
                <c:pt idx="33">
                  <c:v>252</c:v>
                </c:pt>
                <c:pt idx="34">
                  <c:v>260</c:v>
                </c:pt>
                <c:pt idx="35">
                  <c:v>306</c:v>
                </c:pt>
                <c:pt idx="36">
                  <c:v>346</c:v>
                </c:pt>
                <c:pt idx="37">
                  <c:v>285</c:v>
                </c:pt>
                <c:pt idx="38">
                  <c:v>250</c:v>
                </c:pt>
                <c:pt idx="39">
                  <c:v>278</c:v>
                </c:pt>
                <c:pt idx="40">
                  <c:v>230</c:v>
                </c:pt>
                <c:pt idx="41">
                  <c:v>262</c:v>
                </c:pt>
                <c:pt idx="42">
                  <c:v>268</c:v>
                </c:pt>
                <c:pt idx="43">
                  <c:v>211</c:v>
                </c:pt>
                <c:pt idx="44">
                  <c:v>213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"Information Technology"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List1!$J$2:$J$46</c:f>
              <c:numCache>
                <c:formatCode>0</c:formatCode>
                <c:ptCount val="45"/>
                <c:pt idx="0">
                  <c:v>22</c:v>
                </c:pt>
                <c:pt idx="1">
                  <c:v>16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50</c:v>
                </c:pt>
                <c:pt idx="6">
                  <c:v>55</c:v>
                </c:pt>
                <c:pt idx="7">
                  <c:v>45</c:v>
                </c:pt>
                <c:pt idx="8">
                  <c:v>60</c:v>
                </c:pt>
                <c:pt idx="9">
                  <c:v>95</c:v>
                </c:pt>
                <c:pt idx="10">
                  <c:v>108</c:v>
                </c:pt>
                <c:pt idx="11">
                  <c:v>121</c:v>
                </c:pt>
                <c:pt idx="12">
                  <c:v>359</c:v>
                </c:pt>
                <c:pt idx="13">
                  <c:v>361</c:v>
                </c:pt>
                <c:pt idx="14">
                  <c:v>397</c:v>
                </c:pt>
                <c:pt idx="15">
                  <c:v>518</c:v>
                </c:pt>
                <c:pt idx="16">
                  <c:v>595</c:v>
                </c:pt>
                <c:pt idx="17">
                  <c:v>629</c:v>
                </c:pt>
                <c:pt idx="18">
                  <c:v>592</c:v>
                </c:pt>
                <c:pt idx="19">
                  <c:v>590</c:v>
                </c:pt>
                <c:pt idx="20">
                  <c:v>685</c:v>
                </c:pt>
                <c:pt idx="21">
                  <c:v>744</c:v>
                </c:pt>
                <c:pt idx="22">
                  <c:v>888</c:v>
                </c:pt>
                <c:pt idx="23">
                  <c:v>942</c:v>
                </c:pt>
                <c:pt idx="24">
                  <c:v>1235</c:v>
                </c:pt>
                <c:pt idx="25">
                  <c:v>1231</c:v>
                </c:pt>
                <c:pt idx="26">
                  <c:v>1538</c:v>
                </c:pt>
                <c:pt idx="27">
                  <c:v>1743</c:v>
                </c:pt>
                <c:pt idx="28">
                  <c:v>1839</c:v>
                </c:pt>
                <c:pt idx="29">
                  <c:v>1910</c:v>
                </c:pt>
                <c:pt idx="30">
                  <c:v>2298</c:v>
                </c:pt>
                <c:pt idx="31">
                  <c:v>2467</c:v>
                </c:pt>
                <c:pt idx="32">
                  <c:v>2445</c:v>
                </c:pt>
                <c:pt idx="33">
                  <c:v>2587</c:v>
                </c:pt>
                <c:pt idx="34">
                  <c:v>3621</c:v>
                </c:pt>
                <c:pt idx="35">
                  <c:v>4203</c:v>
                </c:pt>
                <c:pt idx="36">
                  <c:v>4624</c:v>
                </c:pt>
                <c:pt idx="37">
                  <c:v>4746</c:v>
                </c:pt>
                <c:pt idx="38">
                  <c:v>4593</c:v>
                </c:pt>
                <c:pt idx="39">
                  <c:v>4198</c:v>
                </c:pt>
                <c:pt idx="40">
                  <c:v>4049</c:v>
                </c:pt>
                <c:pt idx="41">
                  <c:v>3772</c:v>
                </c:pt>
                <c:pt idx="42">
                  <c:v>4176</c:v>
                </c:pt>
                <c:pt idx="43">
                  <c:v>3791</c:v>
                </c:pt>
                <c:pt idx="44">
                  <c:v>3310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Internet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List1!$K$2:$K$46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2</c:v>
                </c:pt>
                <c:pt idx="9">
                  <c:v>21</c:v>
                </c:pt>
                <c:pt idx="10">
                  <c:v>27</c:v>
                </c:pt>
                <c:pt idx="11">
                  <c:v>20</c:v>
                </c:pt>
                <c:pt idx="12">
                  <c:v>34</c:v>
                </c:pt>
                <c:pt idx="13">
                  <c:v>58</c:v>
                </c:pt>
                <c:pt idx="14">
                  <c:v>163</c:v>
                </c:pt>
                <c:pt idx="15">
                  <c:v>199</c:v>
                </c:pt>
                <c:pt idx="16">
                  <c:v>158</c:v>
                </c:pt>
                <c:pt idx="17">
                  <c:v>148</c:v>
                </c:pt>
                <c:pt idx="18">
                  <c:v>177</c:v>
                </c:pt>
                <c:pt idx="19">
                  <c:v>214</c:v>
                </c:pt>
                <c:pt idx="20">
                  <c:v>188</c:v>
                </c:pt>
                <c:pt idx="21">
                  <c:v>383</c:v>
                </c:pt>
                <c:pt idx="22">
                  <c:v>632</c:v>
                </c:pt>
                <c:pt idx="23">
                  <c:v>1367</c:v>
                </c:pt>
                <c:pt idx="24">
                  <c:v>3214</c:v>
                </c:pt>
                <c:pt idx="25">
                  <c:v>4649</c:v>
                </c:pt>
                <c:pt idx="26">
                  <c:v>6063</c:v>
                </c:pt>
                <c:pt idx="27">
                  <c:v>7408</c:v>
                </c:pt>
                <c:pt idx="28">
                  <c:v>8351</c:v>
                </c:pt>
                <c:pt idx="29">
                  <c:v>9138</c:v>
                </c:pt>
                <c:pt idx="30">
                  <c:v>11243</c:v>
                </c:pt>
                <c:pt idx="31">
                  <c:v>11647</c:v>
                </c:pt>
                <c:pt idx="32">
                  <c:v>11580</c:v>
                </c:pt>
                <c:pt idx="33">
                  <c:v>11546</c:v>
                </c:pt>
                <c:pt idx="34">
                  <c:v>14416</c:v>
                </c:pt>
                <c:pt idx="35">
                  <c:v>17762</c:v>
                </c:pt>
                <c:pt idx="36">
                  <c:v>18160</c:v>
                </c:pt>
                <c:pt idx="37">
                  <c:v>18818</c:v>
                </c:pt>
                <c:pt idx="38">
                  <c:v>18846</c:v>
                </c:pt>
                <c:pt idx="39">
                  <c:v>15839</c:v>
                </c:pt>
                <c:pt idx="40">
                  <c:v>13581</c:v>
                </c:pt>
                <c:pt idx="41">
                  <c:v>13105</c:v>
                </c:pt>
                <c:pt idx="42">
                  <c:v>13172</c:v>
                </c:pt>
                <c:pt idx="43">
                  <c:v>12225</c:v>
                </c:pt>
                <c:pt idx="44">
                  <c:v>11296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"Mobile Device"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List1!$L$2:$L$46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5</c:v>
                </c:pt>
                <c:pt idx="31">
                  <c:v>14</c:v>
                </c:pt>
                <c:pt idx="32">
                  <c:v>9</c:v>
                </c:pt>
                <c:pt idx="33">
                  <c:v>9</c:v>
                </c:pt>
                <c:pt idx="34">
                  <c:v>17</c:v>
                </c:pt>
                <c:pt idx="35">
                  <c:v>38</c:v>
                </c:pt>
                <c:pt idx="36">
                  <c:v>54</c:v>
                </c:pt>
                <c:pt idx="37">
                  <c:v>51</c:v>
                </c:pt>
                <c:pt idx="38">
                  <c:v>108</c:v>
                </c:pt>
                <c:pt idx="39">
                  <c:v>228</c:v>
                </c:pt>
                <c:pt idx="40">
                  <c:v>359</c:v>
                </c:pt>
                <c:pt idx="41">
                  <c:v>620</c:v>
                </c:pt>
                <c:pt idx="42">
                  <c:v>775</c:v>
                </c:pt>
                <c:pt idx="43">
                  <c:v>717</c:v>
                </c:pt>
                <c:pt idx="44">
                  <c:v>786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"Search Engine"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List1!$M$2:$M$46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</c:v>
                </c:pt>
                <c:pt idx="19">
                  <c:v>6</c:v>
                </c:pt>
                <c:pt idx="20">
                  <c:v>9</c:v>
                </c:pt>
                <c:pt idx="21">
                  <c:v>14</c:v>
                </c:pt>
                <c:pt idx="22">
                  <c:v>39</c:v>
                </c:pt>
                <c:pt idx="23">
                  <c:v>67</c:v>
                </c:pt>
                <c:pt idx="24">
                  <c:v>130</c:v>
                </c:pt>
                <c:pt idx="25">
                  <c:v>157</c:v>
                </c:pt>
                <c:pt idx="26">
                  <c:v>351</c:v>
                </c:pt>
                <c:pt idx="27">
                  <c:v>518</c:v>
                </c:pt>
                <c:pt idx="28">
                  <c:v>715</c:v>
                </c:pt>
                <c:pt idx="29">
                  <c:v>768</c:v>
                </c:pt>
                <c:pt idx="30">
                  <c:v>964</c:v>
                </c:pt>
                <c:pt idx="31">
                  <c:v>977</c:v>
                </c:pt>
                <c:pt idx="32">
                  <c:v>933</c:v>
                </c:pt>
                <c:pt idx="33">
                  <c:v>840</c:v>
                </c:pt>
                <c:pt idx="34">
                  <c:v>1076</c:v>
                </c:pt>
                <c:pt idx="35">
                  <c:v>1428</c:v>
                </c:pt>
                <c:pt idx="36">
                  <c:v>1615</c:v>
                </c:pt>
                <c:pt idx="37">
                  <c:v>1514</c:v>
                </c:pt>
                <c:pt idx="38">
                  <c:v>1374</c:v>
                </c:pt>
                <c:pt idx="39">
                  <c:v>1304</c:v>
                </c:pt>
                <c:pt idx="40">
                  <c:v>1189</c:v>
                </c:pt>
                <c:pt idx="41">
                  <c:v>1066</c:v>
                </c:pt>
                <c:pt idx="42">
                  <c:v>908</c:v>
                </c:pt>
                <c:pt idx="43">
                  <c:v>810</c:v>
                </c:pt>
                <c:pt idx="44">
                  <c:v>721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"Social Networks"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ln>
                <a:solidFill>
                  <a:srgbClr val="7030A0"/>
                </a:solidFill>
              </a:ln>
            </c:spPr>
          </c:marker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List1!$N$2:$N$46</c:f>
              <c:numCache>
                <c:formatCode>0</c:formatCode>
                <c:ptCount val="4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4</c:v>
                </c:pt>
                <c:pt idx="20">
                  <c:v>0</c:v>
                </c:pt>
                <c:pt idx="21">
                  <c:v>11</c:v>
                </c:pt>
                <c:pt idx="22">
                  <c:v>1</c:v>
                </c:pt>
                <c:pt idx="23">
                  <c:v>5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9</c:v>
                </c:pt>
                <c:pt idx="28">
                  <c:v>15</c:v>
                </c:pt>
                <c:pt idx="29">
                  <c:v>18</c:v>
                </c:pt>
                <c:pt idx="30">
                  <c:v>32</c:v>
                </c:pt>
                <c:pt idx="31">
                  <c:v>41</c:v>
                </c:pt>
                <c:pt idx="32">
                  <c:v>60</c:v>
                </c:pt>
                <c:pt idx="33">
                  <c:v>92</c:v>
                </c:pt>
                <c:pt idx="34">
                  <c:v>100</c:v>
                </c:pt>
                <c:pt idx="35">
                  <c:v>187</c:v>
                </c:pt>
                <c:pt idx="36">
                  <c:v>340</c:v>
                </c:pt>
                <c:pt idx="37">
                  <c:v>968</c:v>
                </c:pt>
                <c:pt idx="38">
                  <c:v>1285</c:v>
                </c:pt>
                <c:pt idx="39">
                  <c:v>1688</c:v>
                </c:pt>
                <c:pt idx="40">
                  <c:v>1785</c:v>
                </c:pt>
                <c:pt idx="41">
                  <c:v>1823</c:v>
                </c:pt>
                <c:pt idx="42">
                  <c:v>1908</c:v>
                </c:pt>
                <c:pt idx="43">
                  <c:v>1450</c:v>
                </c:pt>
                <c:pt idx="44">
                  <c:v>1322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"Web 2.0"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List1!$O$2:$O$46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23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3</c:v>
                </c:pt>
                <c:pt idx="35">
                  <c:v>18</c:v>
                </c:pt>
                <c:pt idx="36">
                  <c:v>410</c:v>
                </c:pt>
                <c:pt idx="37">
                  <c:v>1522</c:v>
                </c:pt>
                <c:pt idx="38">
                  <c:v>2339</c:v>
                </c:pt>
                <c:pt idx="39">
                  <c:v>2478</c:v>
                </c:pt>
                <c:pt idx="40">
                  <c:v>1955</c:v>
                </c:pt>
                <c:pt idx="41">
                  <c:v>1711</c:v>
                </c:pt>
                <c:pt idx="42">
                  <c:v>1292</c:v>
                </c:pt>
                <c:pt idx="43">
                  <c:v>951</c:v>
                </c:pt>
                <c:pt idx="44">
                  <c:v>693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WWW OR ("World Wide Web")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List1!$P$2:$P$46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9</c:v>
                </c:pt>
                <c:pt idx="12">
                  <c:v>17</c:v>
                </c:pt>
                <c:pt idx="13">
                  <c:v>27</c:v>
                </c:pt>
                <c:pt idx="14">
                  <c:v>51</c:v>
                </c:pt>
                <c:pt idx="15">
                  <c:v>82</c:v>
                </c:pt>
                <c:pt idx="16">
                  <c:v>74</c:v>
                </c:pt>
                <c:pt idx="17">
                  <c:v>58</c:v>
                </c:pt>
                <c:pt idx="18">
                  <c:v>49</c:v>
                </c:pt>
                <c:pt idx="19">
                  <c:v>59</c:v>
                </c:pt>
                <c:pt idx="20">
                  <c:v>48</c:v>
                </c:pt>
                <c:pt idx="21">
                  <c:v>89</c:v>
                </c:pt>
                <c:pt idx="22">
                  <c:v>125</c:v>
                </c:pt>
                <c:pt idx="23">
                  <c:v>157</c:v>
                </c:pt>
                <c:pt idx="24">
                  <c:v>496</c:v>
                </c:pt>
                <c:pt idx="25">
                  <c:v>1796</c:v>
                </c:pt>
                <c:pt idx="26">
                  <c:v>2982</c:v>
                </c:pt>
                <c:pt idx="27">
                  <c:v>3447</c:v>
                </c:pt>
                <c:pt idx="28">
                  <c:v>3329</c:v>
                </c:pt>
                <c:pt idx="29">
                  <c:v>3344</c:v>
                </c:pt>
                <c:pt idx="30">
                  <c:v>3997</c:v>
                </c:pt>
                <c:pt idx="31">
                  <c:v>4275</c:v>
                </c:pt>
                <c:pt idx="32">
                  <c:v>4194</c:v>
                </c:pt>
                <c:pt idx="33">
                  <c:v>4770</c:v>
                </c:pt>
                <c:pt idx="34">
                  <c:v>6444</c:v>
                </c:pt>
                <c:pt idx="35">
                  <c:v>8363</c:v>
                </c:pt>
                <c:pt idx="36">
                  <c:v>8220</c:v>
                </c:pt>
                <c:pt idx="37">
                  <c:v>6452</c:v>
                </c:pt>
                <c:pt idx="38">
                  <c:v>6155</c:v>
                </c:pt>
                <c:pt idx="39">
                  <c:v>5357</c:v>
                </c:pt>
                <c:pt idx="40">
                  <c:v>4624</c:v>
                </c:pt>
                <c:pt idx="41">
                  <c:v>4506</c:v>
                </c:pt>
                <c:pt idx="42">
                  <c:v>5080</c:v>
                </c:pt>
                <c:pt idx="43">
                  <c:v>10498</c:v>
                </c:pt>
                <c:pt idx="44">
                  <c:v>13407</c:v>
                </c:pt>
              </c:numCache>
            </c:numRef>
          </c:val>
          <c:smooth val="0"/>
        </c:ser>
        <c:ser>
          <c:idx val="16"/>
          <c:order val="15"/>
          <c:tx>
            <c:strRef>
              <c:f>List1!$Q$1</c:f>
              <c:strCache>
                <c:ptCount val="1"/>
                <c:pt idx="0">
                  <c:v>"Information literacy"</c:v>
                </c:pt>
              </c:strCache>
            </c:strRef>
          </c:tx>
          <c:cat>
            <c:numRef>
              <c:f>List1!$A$2:$A$46</c:f>
              <c:numCache>
                <c:formatCode>0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List1!$Q$2:$Q$46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7</c:v>
                </c:pt>
                <c:pt idx="16">
                  <c:v>7</c:v>
                </c:pt>
                <c:pt idx="17">
                  <c:v>26</c:v>
                </c:pt>
                <c:pt idx="18">
                  <c:v>18</c:v>
                </c:pt>
                <c:pt idx="19">
                  <c:v>60</c:v>
                </c:pt>
                <c:pt idx="20">
                  <c:v>85</c:v>
                </c:pt>
                <c:pt idx="21">
                  <c:v>76</c:v>
                </c:pt>
                <c:pt idx="22">
                  <c:v>52</c:v>
                </c:pt>
                <c:pt idx="23">
                  <c:v>68</c:v>
                </c:pt>
                <c:pt idx="24">
                  <c:v>118</c:v>
                </c:pt>
                <c:pt idx="25">
                  <c:v>172</c:v>
                </c:pt>
                <c:pt idx="26">
                  <c:v>147</c:v>
                </c:pt>
                <c:pt idx="27">
                  <c:v>271</c:v>
                </c:pt>
                <c:pt idx="28">
                  <c:v>368</c:v>
                </c:pt>
                <c:pt idx="29">
                  <c:v>476</c:v>
                </c:pt>
                <c:pt idx="30">
                  <c:v>601</c:v>
                </c:pt>
                <c:pt idx="31">
                  <c:v>849</c:v>
                </c:pt>
                <c:pt idx="32">
                  <c:v>984</c:v>
                </c:pt>
                <c:pt idx="33">
                  <c:v>1205</c:v>
                </c:pt>
                <c:pt idx="34" formatCode="General">
                  <c:v>1356</c:v>
                </c:pt>
                <c:pt idx="35">
                  <c:v>1599</c:v>
                </c:pt>
                <c:pt idx="36">
                  <c:v>1788</c:v>
                </c:pt>
                <c:pt idx="37">
                  <c:v>2206</c:v>
                </c:pt>
                <c:pt idx="38">
                  <c:v>2341</c:v>
                </c:pt>
                <c:pt idx="39">
                  <c:v>2187</c:v>
                </c:pt>
                <c:pt idx="40">
                  <c:v>2138</c:v>
                </c:pt>
                <c:pt idx="41">
                  <c:v>1984</c:v>
                </c:pt>
                <c:pt idx="42">
                  <c:v>2171</c:v>
                </c:pt>
                <c:pt idx="43">
                  <c:v>2232</c:v>
                </c:pt>
                <c:pt idx="44">
                  <c:v>1971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82968"/>
        <c:axId val="55361176"/>
      </c:lineChart>
      <c:catAx>
        <c:axId val="552829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55361176"/>
        <c:crosses val="autoZero"/>
        <c:auto val="1"/>
        <c:lblAlgn val="ctr"/>
        <c:lblOffset val="100"/>
        <c:noMultiLvlLbl val="0"/>
      </c:catAx>
      <c:valAx>
        <c:axId val="55361176"/>
        <c:scaling>
          <c:orientation val="minMax"/>
          <c:max val="20000"/>
        </c:scaling>
        <c:delete val="0"/>
        <c:axPos val="l"/>
        <c:majorGridlines/>
        <c:minorGridlines/>
        <c:numFmt formatCode="0" sourceLinked="1"/>
        <c:majorTickMark val="out"/>
        <c:minorTickMark val="out"/>
        <c:tickLblPos val="nextTo"/>
        <c:spPr>
          <a:ln/>
        </c:spPr>
        <c:crossAx val="55282968"/>
        <c:crosses val="autoZero"/>
        <c:crossBetween val="between"/>
        <c:minorUnit val="500"/>
      </c:valAx>
    </c:plotArea>
    <c:legend>
      <c:legendPos val="b"/>
      <c:layout>
        <c:manualLayout>
          <c:xMode val="edge"/>
          <c:yMode val="edge"/>
          <c:x val="8.8580271216097989E-2"/>
          <c:y val="3.8715077282006419E-2"/>
          <c:w val="0.69891972878390196"/>
          <c:h val="0.153877515310586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60379560998417E-2"/>
          <c:y val="0.10777196088829992"/>
          <c:w val="0.8758873144164856"/>
          <c:h val="0.84363864736638194"/>
        </c:manualLayout>
      </c:layout>
      <c:lineChart>
        <c:grouping val="standard"/>
        <c:varyColors val="0"/>
        <c:ser>
          <c:idx val="0"/>
          <c:order val="0"/>
          <c:tx>
            <c:strRef>
              <c:f>List1!$B$59</c:f>
              <c:strCache>
                <c:ptCount val="1"/>
                <c:pt idx="0">
                  <c:v>E-mail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List1!$B$60:$B$75</c:f>
              <c:numCache>
                <c:formatCode>0</c:formatCode>
                <c:ptCount val="16"/>
                <c:pt idx="0">
                  <c:v>2950</c:v>
                </c:pt>
                <c:pt idx="1">
                  <c:v>3316</c:v>
                </c:pt>
                <c:pt idx="2">
                  <c:v>3776</c:v>
                </c:pt>
                <c:pt idx="3">
                  <c:v>3785</c:v>
                </c:pt>
                <c:pt idx="4">
                  <c:v>4447</c:v>
                </c:pt>
                <c:pt idx="5">
                  <c:v>4096</c:v>
                </c:pt>
                <c:pt idx="6">
                  <c:v>4181</c:v>
                </c:pt>
                <c:pt idx="7">
                  <c:v>4073</c:v>
                </c:pt>
                <c:pt idx="8">
                  <c:v>4343</c:v>
                </c:pt>
                <c:pt idx="9">
                  <c:v>4403</c:v>
                </c:pt>
                <c:pt idx="10">
                  <c:v>4074</c:v>
                </c:pt>
                <c:pt idx="11">
                  <c:v>4012</c:v>
                </c:pt>
                <c:pt idx="12">
                  <c:v>3870</c:v>
                </c:pt>
                <c:pt idx="13">
                  <c:v>3518</c:v>
                </c:pt>
                <c:pt idx="14">
                  <c:v>2811</c:v>
                </c:pt>
                <c:pt idx="15">
                  <c:v>1238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List1!$C$59</c:f>
              <c:strCache>
                <c:ptCount val="1"/>
                <c:pt idx="0">
                  <c:v>eCom/eGov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List1!$C$60:$C$75</c:f>
              <c:numCache>
                <c:formatCode>0</c:formatCode>
                <c:ptCount val="16"/>
                <c:pt idx="0">
                  <c:v>435</c:v>
                </c:pt>
                <c:pt idx="1">
                  <c:v>368</c:v>
                </c:pt>
                <c:pt idx="2">
                  <c:v>300</c:v>
                </c:pt>
                <c:pt idx="3">
                  <c:v>291</c:v>
                </c:pt>
                <c:pt idx="4">
                  <c:v>377</c:v>
                </c:pt>
                <c:pt idx="5">
                  <c:v>445</c:v>
                </c:pt>
                <c:pt idx="6">
                  <c:v>389</c:v>
                </c:pt>
                <c:pt idx="7">
                  <c:v>322</c:v>
                </c:pt>
                <c:pt idx="8">
                  <c:v>280</c:v>
                </c:pt>
                <c:pt idx="9">
                  <c:v>257</c:v>
                </c:pt>
                <c:pt idx="10">
                  <c:v>222</c:v>
                </c:pt>
                <c:pt idx="11">
                  <c:v>286</c:v>
                </c:pt>
                <c:pt idx="12">
                  <c:v>358</c:v>
                </c:pt>
                <c:pt idx="13">
                  <c:v>591</c:v>
                </c:pt>
                <c:pt idx="14">
                  <c:v>750</c:v>
                </c:pt>
                <c:pt idx="15">
                  <c:v>392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List1!$D$59</c:f>
              <c:strCache>
                <c:ptCount val="1"/>
                <c:pt idx="0">
                  <c:v>"Electronic Government"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List1!$D$60:$D$75</c:f>
            </c:numRef>
          </c:val>
          <c:smooth val="0"/>
        </c:ser>
        <c:ser>
          <c:idx val="3"/>
          <c:order val="3"/>
          <c:tx>
            <c:strRef>
              <c:f>List1!$E$59</c:f>
              <c:strCache>
                <c:ptCount val="1"/>
                <c:pt idx="0">
                  <c:v>("Electronic Commerce") OR ("Electronic Government")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List1!$E$60:$E$75</c:f>
            </c:numRef>
          </c:val>
          <c:smooth val="0"/>
        </c:ser>
        <c:ser>
          <c:idx val="4"/>
          <c:order val="4"/>
          <c:tx>
            <c:strRef>
              <c:f>List1!$F$59</c:f>
              <c:strCache>
                <c:ptCount val="1"/>
                <c:pt idx="0">
                  <c:v>EIR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List1!$F$60:$F$75</c:f>
              <c:numCache>
                <c:formatCode>0</c:formatCode>
                <c:ptCount val="16"/>
                <c:pt idx="0">
                  <c:v>573</c:v>
                </c:pt>
                <c:pt idx="1">
                  <c:v>645</c:v>
                </c:pt>
                <c:pt idx="2">
                  <c:v>594</c:v>
                </c:pt>
                <c:pt idx="3">
                  <c:v>1167</c:v>
                </c:pt>
                <c:pt idx="4">
                  <c:v>2639</c:v>
                </c:pt>
                <c:pt idx="5">
                  <c:v>4523</c:v>
                </c:pt>
                <c:pt idx="6">
                  <c:v>3548</c:v>
                </c:pt>
                <c:pt idx="7">
                  <c:v>2574</c:v>
                </c:pt>
                <c:pt idx="8">
                  <c:v>2300</c:v>
                </c:pt>
                <c:pt idx="9">
                  <c:v>2084</c:v>
                </c:pt>
                <c:pt idx="10">
                  <c:v>1233</c:v>
                </c:pt>
                <c:pt idx="11">
                  <c:v>993</c:v>
                </c:pt>
                <c:pt idx="12">
                  <c:v>956</c:v>
                </c:pt>
                <c:pt idx="13">
                  <c:v>829</c:v>
                </c:pt>
                <c:pt idx="14">
                  <c:v>681</c:v>
                </c:pt>
                <c:pt idx="15">
                  <c:v>406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List1!$G$59</c:f>
              <c:strCache>
                <c:ptCount val="1"/>
                <c:pt idx="0">
                  <c:v>Google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List1!$G$60:$G$75</c:f>
              <c:numCache>
                <c:formatCode>0</c:formatCode>
                <c:ptCount val="16"/>
                <c:pt idx="0">
                  <c:v>156</c:v>
                </c:pt>
                <c:pt idx="1">
                  <c:v>321</c:v>
                </c:pt>
                <c:pt idx="2">
                  <c:v>522</c:v>
                </c:pt>
                <c:pt idx="3">
                  <c:v>750</c:v>
                </c:pt>
                <c:pt idx="4">
                  <c:v>1243</c:v>
                </c:pt>
                <c:pt idx="5">
                  <c:v>2387</c:v>
                </c:pt>
                <c:pt idx="6">
                  <c:v>2933</c:v>
                </c:pt>
                <c:pt idx="7">
                  <c:v>2982</c:v>
                </c:pt>
                <c:pt idx="8">
                  <c:v>3282</c:v>
                </c:pt>
                <c:pt idx="9">
                  <c:v>3727</c:v>
                </c:pt>
                <c:pt idx="10">
                  <c:v>3533</c:v>
                </c:pt>
                <c:pt idx="11">
                  <c:v>3554</c:v>
                </c:pt>
                <c:pt idx="12">
                  <c:v>3334</c:v>
                </c:pt>
                <c:pt idx="13">
                  <c:v>3229</c:v>
                </c:pt>
                <c:pt idx="14">
                  <c:v>3345</c:v>
                </c:pt>
                <c:pt idx="15">
                  <c:v>2246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List1!$H$59</c:f>
              <c:strCache>
                <c:ptCount val="1"/>
                <c:pt idx="0">
                  <c:v>Hypertext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List1!$H$60:$H$75</c:f>
              <c:numCache>
                <c:formatCode>0</c:formatCode>
                <c:ptCount val="16"/>
                <c:pt idx="0">
                  <c:v>438</c:v>
                </c:pt>
                <c:pt idx="1">
                  <c:v>368</c:v>
                </c:pt>
                <c:pt idx="2">
                  <c:v>291</c:v>
                </c:pt>
                <c:pt idx="3">
                  <c:v>252</c:v>
                </c:pt>
                <c:pt idx="4">
                  <c:v>260</c:v>
                </c:pt>
                <c:pt idx="5">
                  <c:v>306</c:v>
                </c:pt>
                <c:pt idx="6">
                  <c:v>346</c:v>
                </c:pt>
                <c:pt idx="7">
                  <c:v>285</c:v>
                </c:pt>
                <c:pt idx="8">
                  <c:v>250</c:v>
                </c:pt>
                <c:pt idx="9">
                  <c:v>278</c:v>
                </c:pt>
                <c:pt idx="10">
                  <c:v>230</c:v>
                </c:pt>
                <c:pt idx="11">
                  <c:v>262</c:v>
                </c:pt>
                <c:pt idx="12">
                  <c:v>268</c:v>
                </c:pt>
                <c:pt idx="13">
                  <c:v>211</c:v>
                </c:pt>
                <c:pt idx="14">
                  <c:v>213</c:v>
                </c:pt>
                <c:pt idx="15">
                  <c:v>105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List1!$I$59</c:f>
              <c:strCache>
                <c:ptCount val="1"/>
                <c:pt idx="0">
                  <c:v>IT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List1!$I$60:$I$75</c:f>
              <c:numCache>
                <c:formatCode>0</c:formatCode>
                <c:ptCount val="16"/>
                <c:pt idx="0">
                  <c:v>2298</c:v>
                </c:pt>
                <c:pt idx="1">
                  <c:v>2467</c:v>
                </c:pt>
                <c:pt idx="2">
                  <c:v>2445</c:v>
                </c:pt>
                <c:pt idx="3">
                  <c:v>2587</c:v>
                </c:pt>
                <c:pt idx="4">
                  <c:v>3621</c:v>
                </c:pt>
                <c:pt idx="5">
                  <c:v>4203</c:v>
                </c:pt>
                <c:pt idx="6">
                  <c:v>4624</c:v>
                </c:pt>
                <c:pt idx="7">
                  <c:v>4746</c:v>
                </c:pt>
                <c:pt idx="8">
                  <c:v>4593</c:v>
                </c:pt>
                <c:pt idx="9">
                  <c:v>4198</c:v>
                </c:pt>
                <c:pt idx="10">
                  <c:v>4049</c:v>
                </c:pt>
                <c:pt idx="11">
                  <c:v>3772</c:v>
                </c:pt>
                <c:pt idx="12">
                  <c:v>4176</c:v>
                </c:pt>
                <c:pt idx="13">
                  <c:v>3791</c:v>
                </c:pt>
                <c:pt idx="14">
                  <c:v>3310</c:v>
                </c:pt>
                <c:pt idx="15">
                  <c:v>2171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List1!$J$59</c:f>
              <c:strCache>
                <c:ptCount val="1"/>
                <c:pt idx="0">
                  <c:v>Mobile Device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List1!$J$60:$J$75</c:f>
              <c:numCache>
                <c:formatCode>0</c:formatCode>
                <c:ptCount val="16"/>
                <c:pt idx="0">
                  <c:v>5</c:v>
                </c:pt>
                <c:pt idx="1">
                  <c:v>14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38</c:v>
                </c:pt>
                <c:pt idx="6">
                  <c:v>54</c:v>
                </c:pt>
                <c:pt idx="7">
                  <c:v>51</c:v>
                </c:pt>
                <c:pt idx="8">
                  <c:v>108</c:v>
                </c:pt>
                <c:pt idx="9">
                  <c:v>228</c:v>
                </c:pt>
                <c:pt idx="10">
                  <c:v>359</c:v>
                </c:pt>
                <c:pt idx="11">
                  <c:v>620</c:v>
                </c:pt>
                <c:pt idx="12">
                  <c:v>775</c:v>
                </c:pt>
                <c:pt idx="13">
                  <c:v>717</c:v>
                </c:pt>
                <c:pt idx="14">
                  <c:v>786</c:v>
                </c:pt>
                <c:pt idx="15">
                  <c:v>635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List1!$K$59</c:f>
              <c:strCache>
                <c:ptCount val="1"/>
                <c:pt idx="0">
                  <c:v>Search Engine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List1!$K$60:$K$75</c:f>
              <c:numCache>
                <c:formatCode>0</c:formatCode>
                <c:ptCount val="16"/>
                <c:pt idx="0">
                  <c:v>964</c:v>
                </c:pt>
                <c:pt idx="1">
                  <c:v>977</c:v>
                </c:pt>
                <c:pt idx="2">
                  <c:v>933</c:v>
                </c:pt>
                <c:pt idx="3">
                  <c:v>840</c:v>
                </c:pt>
                <c:pt idx="4">
                  <c:v>1076</c:v>
                </c:pt>
                <c:pt idx="5">
                  <c:v>1428</c:v>
                </c:pt>
                <c:pt idx="6">
                  <c:v>1615</c:v>
                </c:pt>
                <c:pt idx="7">
                  <c:v>1514</c:v>
                </c:pt>
                <c:pt idx="8">
                  <c:v>1374</c:v>
                </c:pt>
                <c:pt idx="9">
                  <c:v>1304</c:v>
                </c:pt>
                <c:pt idx="10">
                  <c:v>1189</c:v>
                </c:pt>
                <c:pt idx="11">
                  <c:v>1066</c:v>
                </c:pt>
                <c:pt idx="12">
                  <c:v>908</c:v>
                </c:pt>
                <c:pt idx="13">
                  <c:v>810</c:v>
                </c:pt>
                <c:pt idx="14">
                  <c:v>721</c:v>
                </c:pt>
                <c:pt idx="15">
                  <c:v>394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List1!$L$59</c:f>
              <c:strCache>
                <c:ptCount val="1"/>
                <c:pt idx="0">
                  <c:v>SNS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List1!$L$60:$L$75</c:f>
              <c:numCache>
                <c:formatCode>0</c:formatCode>
                <c:ptCount val="16"/>
                <c:pt idx="0">
                  <c:v>32</c:v>
                </c:pt>
                <c:pt idx="1">
                  <c:v>41</c:v>
                </c:pt>
                <c:pt idx="2">
                  <c:v>60</c:v>
                </c:pt>
                <c:pt idx="3">
                  <c:v>92</c:v>
                </c:pt>
                <c:pt idx="4">
                  <c:v>100</c:v>
                </c:pt>
                <c:pt idx="5">
                  <c:v>187</c:v>
                </c:pt>
                <c:pt idx="6">
                  <c:v>340</c:v>
                </c:pt>
                <c:pt idx="7">
                  <c:v>968</c:v>
                </c:pt>
                <c:pt idx="8">
                  <c:v>1285</c:v>
                </c:pt>
                <c:pt idx="9">
                  <c:v>1688</c:v>
                </c:pt>
                <c:pt idx="10">
                  <c:v>1785</c:v>
                </c:pt>
                <c:pt idx="11">
                  <c:v>1823</c:v>
                </c:pt>
                <c:pt idx="12">
                  <c:v>1908</c:v>
                </c:pt>
                <c:pt idx="13">
                  <c:v>1450</c:v>
                </c:pt>
                <c:pt idx="14">
                  <c:v>1322</c:v>
                </c:pt>
                <c:pt idx="15">
                  <c:v>812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List1!$M$59</c:f>
              <c:strCache>
                <c:ptCount val="1"/>
                <c:pt idx="0">
                  <c:v>Web 2.0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List1!$M$60:$M$75</c:f>
              <c:numCache>
                <c:formatCode>0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18</c:v>
                </c:pt>
                <c:pt idx="6">
                  <c:v>410</c:v>
                </c:pt>
                <c:pt idx="7">
                  <c:v>1522</c:v>
                </c:pt>
                <c:pt idx="8">
                  <c:v>2339</c:v>
                </c:pt>
                <c:pt idx="9">
                  <c:v>2478</c:v>
                </c:pt>
                <c:pt idx="10">
                  <c:v>1955</c:v>
                </c:pt>
                <c:pt idx="11">
                  <c:v>1711</c:v>
                </c:pt>
                <c:pt idx="12">
                  <c:v>1292</c:v>
                </c:pt>
                <c:pt idx="13">
                  <c:v>951</c:v>
                </c:pt>
                <c:pt idx="14">
                  <c:v>693</c:v>
                </c:pt>
                <c:pt idx="15" formatCode="General">
                  <c:v>293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List1!$N$59</c:f>
              <c:strCache>
                <c:ptCount val="1"/>
                <c:pt idx="0">
                  <c:v>IL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numRef>
              <c:f>List1!$A$60:$A$75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List1!$N$60:$N$75</c:f>
              <c:numCache>
                <c:formatCode>0</c:formatCode>
                <c:ptCount val="16"/>
                <c:pt idx="0">
                  <c:v>601</c:v>
                </c:pt>
                <c:pt idx="1">
                  <c:v>849</c:v>
                </c:pt>
                <c:pt idx="2">
                  <c:v>984</c:v>
                </c:pt>
                <c:pt idx="3">
                  <c:v>1205</c:v>
                </c:pt>
                <c:pt idx="4" formatCode="General">
                  <c:v>1356</c:v>
                </c:pt>
                <c:pt idx="5">
                  <c:v>1599</c:v>
                </c:pt>
                <c:pt idx="6">
                  <c:v>1788</c:v>
                </c:pt>
                <c:pt idx="7">
                  <c:v>2206</c:v>
                </c:pt>
                <c:pt idx="8">
                  <c:v>2341</c:v>
                </c:pt>
                <c:pt idx="9">
                  <c:v>2187</c:v>
                </c:pt>
                <c:pt idx="10">
                  <c:v>2138</c:v>
                </c:pt>
                <c:pt idx="11">
                  <c:v>1984</c:v>
                </c:pt>
                <c:pt idx="12">
                  <c:v>2171</c:v>
                </c:pt>
                <c:pt idx="13">
                  <c:v>2232</c:v>
                </c:pt>
                <c:pt idx="14">
                  <c:v>1971</c:v>
                </c:pt>
                <c:pt idx="15">
                  <c:v>1199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87728"/>
        <c:axId val="158088120"/>
      </c:lineChart>
      <c:catAx>
        <c:axId val="1580877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088120"/>
        <c:crosses val="autoZero"/>
        <c:auto val="1"/>
        <c:lblAlgn val="ctr"/>
        <c:lblOffset val="100"/>
        <c:noMultiLvlLbl val="0"/>
      </c:catAx>
      <c:valAx>
        <c:axId val="15808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087728"/>
        <c:crosses val="autoZero"/>
        <c:crossBetween val="midCat"/>
        <c:majorUnit val="5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578751295121372E-2"/>
          <c:y val="1.1111112731279196E-2"/>
          <c:w val="0.9580526404793358"/>
          <c:h val="8.6836699742884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33444075479075E-2"/>
          <c:y val="6.7787629170128025E-2"/>
          <c:w val="0.53124886723077913"/>
          <c:h val="0.77206955583332681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Návštěvníků na internetu (v tis.)</c:v>
                </c:pt>
              </c:strCache>
            </c:strRef>
          </c:tx>
          <c:cat>
            <c:numRef>
              <c:f>List1!$B$1:$H$1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List1!$B$2:$H$2</c:f>
              <c:numCache>
                <c:formatCode>General</c:formatCode>
                <c:ptCount val="7"/>
                <c:pt idx="0">
                  <c:v>2845.8</c:v>
                </c:pt>
                <c:pt idx="1">
                  <c:v>2973.6</c:v>
                </c:pt>
                <c:pt idx="2">
                  <c:v>2930.5</c:v>
                </c:pt>
                <c:pt idx="3">
                  <c:v>2889.6</c:v>
                </c:pt>
                <c:pt idx="4">
                  <c:v>2944</c:v>
                </c:pt>
                <c:pt idx="5">
                  <c:v>2870.7</c:v>
                </c:pt>
                <c:pt idx="6">
                  <c:v>2690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Počítačů pro uživatele</c:v>
                </c:pt>
              </c:strCache>
            </c:strRef>
          </c:tx>
          <c:cat>
            <c:numRef>
              <c:f>List1!$B$1:$H$1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List1!$B$3:$H$3</c:f>
              <c:numCache>
                <c:formatCode>General</c:formatCode>
                <c:ptCount val="7"/>
                <c:pt idx="0">
                  <c:v>11052</c:v>
                </c:pt>
                <c:pt idx="1">
                  <c:v>11468</c:v>
                </c:pt>
                <c:pt idx="2">
                  <c:v>11513</c:v>
                </c:pt>
                <c:pt idx="3">
                  <c:v>11735</c:v>
                </c:pt>
                <c:pt idx="4">
                  <c:v>11738</c:v>
                </c:pt>
                <c:pt idx="5">
                  <c:v>11806</c:v>
                </c:pt>
                <c:pt idx="6">
                  <c:v>11503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Počítačů pro uživatele s internetem</c:v>
                </c:pt>
              </c:strCache>
            </c:strRef>
          </c:tx>
          <c:cat>
            <c:numRef>
              <c:f>List1!$B$1:$H$1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List1!$B$4:$H$4</c:f>
              <c:numCache>
                <c:formatCode>General</c:formatCode>
                <c:ptCount val="7"/>
                <c:pt idx="0">
                  <c:v>9926</c:v>
                </c:pt>
                <c:pt idx="1">
                  <c:v>10164</c:v>
                </c:pt>
                <c:pt idx="2">
                  <c:v>10395</c:v>
                </c:pt>
                <c:pt idx="3">
                  <c:v>10669</c:v>
                </c:pt>
                <c:pt idx="4">
                  <c:v>10801</c:v>
                </c:pt>
                <c:pt idx="5">
                  <c:v>10776</c:v>
                </c:pt>
                <c:pt idx="6">
                  <c:v>10549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Vzděl. akcí pro veřejnost (v desítkách)</c:v>
                </c:pt>
              </c:strCache>
            </c:strRef>
          </c:tx>
          <c:cat>
            <c:numRef>
              <c:f>List1!$B$1:$H$1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List1!$B$5:$H$5</c:f>
              <c:numCache>
                <c:formatCode>General</c:formatCode>
                <c:ptCount val="7"/>
                <c:pt idx="0">
                  <c:v>3069.5</c:v>
                </c:pt>
                <c:pt idx="1">
                  <c:v>2462.9</c:v>
                </c:pt>
                <c:pt idx="2">
                  <c:v>2619.3000000000002</c:v>
                </c:pt>
                <c:pt idx="3">
                  <c:v>2753.3</c:v>
                </c:pt>
                <c:pt idx="4">
                  <c:v>2922.3</c:v>
                </c:pt>
                <c:pt idx="5">
                  <c:v>3151.7</c:v>
                </c:pt>
                <c:pt idx="6">
                  <c:v>3256.2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Návštěvníků vzděl. akcí (ve stovkách)</c:v>
                </c:pt>
              </c:strCache>
            </c:strRef>
          </c:tx>
          <c:cat>
            <c:numRef>
              <c:f>List1!$B$1:$H$1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List1!$B$6:$H$6</c:f>
              <c:numCache>
                <c:formatCode>General</c:formatCode>
                <c:ptCount val="7"/>
                <c:pt idx="1">
                  <c:v>5293</c:v>
                </c:pt>
                <c:pt idx="2">
                  <c:v>5231</c:v>
                </c:pt>
                <c:pt idx="3">
                  <c:v>5667</c:v>
                </c:pt>
                <c:pt idx="4">
                  <c:v>6194</c:v>
                </c:pt>
                <c:pt idx="5">
                  <c:v>6790</c:v>
                </c:pt>
                <c:pt idx="6">
                  <c:v>7049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47736"/>
        <c:axId val="158448128"/>
      </c:lineChart>
      <c:catAx>
        <c:axId val="15844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cs-CZ"/>
          </a:p>
        </c:txPr>
        <c:crossAx val="158448128"/>
        <c:crosses val="autoZero"/>
        <c:auto val="1"/>
        <c:lblAlgn val="ctr"/>
        <c:lblOffset val="100"/>
        <c:noMultiLvlLbl val="0"/>
      </c:catAx>
      <c:valAx>
        <c:axId val="158448128"/>
        <c:scaling>
          <c:orientation val="minMax"/>
          <c:max val="1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5844773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3729202357105597"/>
          <c:y val="7.2472108568899796E-2"/>
          <c:w val="0.34769632171118681"/>
          <c:h val="0.85505578286220041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Frekvence!$B$19</c:f>
              <c:strCache>
                <c:ptCount val="1"/>
                <c:pt idx="0">
                  <c:v>Obecně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Frekvence!$A$20:$A$26</c:f>
              <c:strCache>
                <c:ptCount val="7"/>
                <c:pt idx="0">
                  <c:v>elektronické informační zdroje</c:v>
                </c:pt>
                <c:pt idx="1">
                  <c:v>kulturní akce</c:v>
                </c:pt>
                <c:pt idx="2">
                  <c:v>zpracování informací bez ohledu na zdroj</c:v>
                </c:pt>
                <c:pt idx="3">
                  <c:v>tradiční informační zdroje</c:v>
                </c:pt>
                <c:pt idx="4">
                  <c:v>čtenářství</c:v>
                </c:pt>
                <c:pt idx="5">
                  <c:v>doplnění výuky ve škole bez napojení na knihovny</c:v>
                </c:pt>
                <c:pt idx="6">
                  <c:v>jiné</c:v>
                </c:pt>
              </c:strCache>
            </c:strRef>
          </c:cat>
          <c:val>
            <c:numRef>
              <c:f>Frekvence!$B$20:$B$26</c:f>
              <c:numCache>
                <c:formatCode>0</c:formatCode>
                <c:ptCount val="7"/>
                <c:pt idx="0">
                  <c:v>90</c:v>
                </c:pt>
                <c:pt idx="1">
                  <c:v>80</c:v>
                </c:pt>
                <c:pt idx="2">
                  <c:v>58</c:v>
                </c:pt>
                <c:pt idx="3">
                  <c:v>53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Frekvence!$C$19</c:f>
              <c:strCache>
                <c:ptCount val="1"/>
                <c:pt idx="0">
                  <c:v>Pro děti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Frekvence!$A$20:$A$26</c:f>
              <c:strCache>
                <c:ptCount val="7"/>
                <c:pt idx="0">
                  <c:v>elektronické informační zdroje</c:v>
                </c:pt>
                <c:pt idx="1">
                  <c:v>kulturní akce</c:v>
                </c:pt>
                <c:pt idx="2">
                  <c:v>zpracování informací bez ohledu na zdroj</c:v>
                </c:pt>
                <c:pt idx="3">
                  <c:v>tradiční informační zdroje</c:v>
                </c:pt>
                <c:pt idx="4">
                  <c:v>čtenářství</c:v>
                </c:pt>
                <c:pt idx="5">
                  <c:v>doplnění výuky ve škole bez napojení na knihovny</c:v>
                </c:pt>
                <c:pt idx="6">
                  <c:v>jiné</c:v>
                </c:pt>
              </c:strCache>
            </c:strRef>
          </c:cat>
          <c:val>
            <c:numRef>
              <c:f>Frekvence!$C$20:$C$26</c:f>
              <c:numCache>
                <c:formatCode>0</c:formatCode>
                <c:ptCount val="7"/>
                <c:pt idx="0">
                  <c:v>32</c:v>
                </c:pt>
                <c:pt idx="1">
                  <c:v>47</c:v>
                </c:pt>
                <c:pt idx="2">
                  <c:v>19</c:v>
                </c:pt>
                <c:pt idx="3">
                  <c:v>36</c:v>
                </c:pt>
                <c:pt idx="4">
                  <c:v>53</c:v>
                </c:pt>
                <c:pt idx="5">
                  <c:v>23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51656"/>
        <c:axId val="52123648"/>
      </c:barChart>
      <c:catAx>
        <c:axId val="5495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cs-CZ"/>
          </a:p>
        </c:txPr>
        <c:crossAx val="52123648"/>
        <c:crosses val="autoZero"/>
        <c:auto val="1"/>
        <c:lblAlgn val="ctr"/>
        <c:lblOffset val="100"/>
        <c:noMultiLvlLbl val="0"/>
      </c:catAx>
      <c:valAx>
        <c:axId val="521236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54951656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D</a:t>
            </a:r>
            <a:r>
              <a:rPr lang="cs-CZ" baseline="0" dirty="0" smtClean="0"/>
              <a:t>le dosaženého vzdělání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Základní a nižší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List1!$B$2:$F$2</c:f>
              <c:numCache>
                <c:formatCode>0.00%</c:formatCode>
                <c:ptCount val="5"/>
                <c:pt idx="0">
                  <c:v>0.60199999999999998</c:v>
                </c:pt>
                <c:pt idx="1">
                  <c:v>0.34</c:v>
                </c:pt>
                <c:pt idx="3">
                  <c:v>0.33</c:v>
                </c:pt>
                <c:pt idx="4">
                  <c:v>0.17599999999999999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Středoškolské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List1!$B$3:$F$3</c:f>
              <c:numCache>
                <c:formatCode>0.00%</c:formatCode>
                <c:ptCount val="5"/>
                <c:pt idx="0">
                  <c:v>0.35599999999999998</c:v>
                </c:pt>
                <c:pt idx="1">
                  <c:v>0.64900000000000002</c:v>
                </c:pt>
                <c:pt idx="3">
                  <c:v>0.46700000000000003</c:v>
                </c:pt>
                <c:pt idx="4">
                  <c:v>0.73799999999999999</c:v>
                </c:pt>
              </c:numCache>
            </c:numRef>
          </c:val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Vysokoškolské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List1!$B$4:$F$4</c:f>
              <c:numCache>
                <c:formatCode>0%</c:formatCode>
                <c:ptCount val="5"/>
                <c:pt idx="0" formatCode="0.00%">
                  <c:v>4.2000000000000003E-2</c:v>
                </c:pt>
                <c:pt idx="1">
                  <c:v>0.01</c:v>
                </c:pt>
                <c:pt idx="3" formatCode="0.00%">
                  <c:v>0.2</c:v>
                </c:pt>
                <c:pt idx="4" formatCode="0.00%">
                  <c:v>8.6999999999999994E-2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48912"/>
        <c:axId val="158449304"/>
      </c:barChart>
      <c:catAx>
        <c:axId val="1584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449304"/>
        <c:crosses val="autoZero"/>
        <c:auto val="1"/>
        <c:lblAlgn val="ctr"/>
        <c:lblOffset val="100"/>
        <c:noMultiLvlLbl val="0"/>
      </c:catAx>
      <c:valAx>
        <c:axId val="15844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4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Dle</a:t>
            </a:r>
            <a:r>
              <a:rPr lang="cs-CZ" baseline="0" dirty="0" smtClean="0"/>
              <a:t> profesní skupiny (třídy </a:t>
            </a:r>
            <a:r>
              <a:rPr lang="cs-CZ" sz="1862" b="0" i="0" u="none" strike="noStrike" baseline="0" dirty="0" smtClean="0"/>
              <a:t>ISCO</a:t>
            </a:r>
            <a:r>
              <a:rPr lang="cs-CZ" baseline="0" dirty="0" smtClean="0"/>
              <a:t>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Nekvalifikovaná povolání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List1!$B$2:$F$2</c:f>
              <c:numCache>
                <c:formatCode>0.00%</c:formatCode>
                <c:ptCount val="5"/>
                <c:pt idx="0">
                  <c:v>0.25600000000000001</c:v>
                </c:pt>
                <c:pt idx="1">
                  <c:v>0.23400000000000001</c:v>
                </c:pt>
                <c:pt idx="3">
                  <c:v>0.159</c:v>
                </c:pt>
                <c:pt idx="4">
                  <c:v>0.108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Dělnické profese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List1!$B$3:$F$3</c:f>
              <c:numCache>
                <c:formatCode>0.00%</c:formatCode>
                <c:ptCount val="5"/>
                <c:pt idx="0">
                  <c:v>0.46100000000000002</c:v>
                </c:pt>
                <c:pt idx="1">
                  <c:v>0.59399999999999997</c:v>
                </c:pt>
                <c:pt idx="3">
                  <c:v>0.30299999999999999</c:v>
                </c:pt>
                <c:pt idx="4">
                  <c:v>0.34699999999999998</c:v>
                </c:pt>
              </c:numCache>
            </c:numRef>
          </c:val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Administrativní profese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List1!$B$4:$F$4</c:f>
              <c:numCache>
                <c:formatCode>0%</c:formatCode>
                <c:ptCount val="5"/>
                <c:pt idx="0" formatCode="0.00%">
                  <c:v>0.214</c:v>
                </c:pt>
                <c:pt idx="1">
                  <c:v>0.13</c:v>
                </c:pt>
                <c:pt idx="3" formatCode="0.00%">
                  <c:v>0.29399999999999998</c:v>
                </c:pt>
                <c:pt idx="4" formatCode="0.00%">
                  <c:v>0.32800000000000001</c:v>
                </c:pt>
              </c:numCache>
            </c:numRef>
          </c:val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Odborné profese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List1!$B$1:$F$1</c:f>
              <c:strCache>
                <c:ptCount val="5"/>
                <c:pt idx="0">
                  <c:v>Bez zkušenosti s PC (OECD)</c:v>
                </c:pt>
                <c:pt idx="1">
                  <c:v>Bez zkušenosti s PC (ČR)</c:v>
                </c:pt>
                <c:pt idx="2">
                  <c:v>-</c:v>
                </c:pt>
                <c:pt idx="3">
                  <c:v>Neprošli vstupním testem (OECD)</c:v>
                </c:pt>
                <c:pt idx="4">
                  <c:v>Neprošli vstupním testem (ČR)</c:v>
                </c:pt>
              </c:strCache>
            </c:strRef>
          </c:cat>
          <c:val>
            <c:numRef>
              <c:f>List1!$B$5:$F$5</c:f>
              <c:numCache>
                <c:formatCode>0.00%</c:formatCode>
                <c:ptCount val="5"/>
                <c:pt idx="0">
                  <c:v>6.9000000000000006E-2</c:v>
                </c:pt>
                <c:pt idx="1">
                  <c:v>4.2000000000000003E-2</c:v>
                </c:pt>
                <c:pt idx="3">
                  <c:v>0.24399999999999999</c:v>
                </c:pt>
                <c:pt idx="4">
                  <c:v>0.217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450088"/>
        <c:axId val="158450480"/>
      </c:barChart>
      <c:catAx>
        <c:axId val="15845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450480"/>
        <c:crosses val="autoZero"/>
        <c:auto val="1"/>
        <c:lblAlgn val="ctr"/>
        <c:lblOffset val="100"/>
        <c:noMultiLvlLbl val="0"/>
      </c:catAx>
      <c:valAx>
        <c:axId val="15845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45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9B4C4-D134-4209-83EC-E7D6CBFE0BFF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0752-0DF5-4776-8EFC-18BD1E518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83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78747-C667-4961-8C78-9840FAFCC337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6428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40752-0DF5-4776-8EFC-18BD1E5183C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24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1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7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44805-E468-4847-AC5F-F3B7EAC12856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156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16386" name="Shape 5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2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25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7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History of Technology in Education</a:t>
            </a:r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75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4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94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4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39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3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0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0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9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3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95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98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3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47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9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5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3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6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36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3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55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F193DB-A8B4-46CE-B25C-6A56E3389CF8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4D7BAD-C413-44F3-B327-6AD14D93620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6223-7323-48D2-9144-EAA6A44AD05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D8AF-2DF3-4240-8F43-FE2764E7B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psych_info_lit" TargetMode="External"/><Relationship Id="rId7" Type="http://schemas.openxmlformats.org/officeDocument/2006/relationships/hyperlink" Target="http://www.ala.org/acrl/standards/infolitscitech" TargetMode="External"/><Relationship Id="rId2" Type="http://schemas.openxmlformats.org/officeDocument/2006/relationships/hyperlink" Target="http://www.ala.org/acrl/standards/nurs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epository.um.edu.my/13279/1/Model%20of%20Geospatial%20Information%20Literacy%20paper-FINAL.pdf" TargetMode="External"/><Relationship Id="rId5" Type="http://schemas.openxmlformats.org/officeDocument/2006/relationships/hyperlink" Target="http://www.aallnet.org/Archived/Leadership-Governance/policies/PublicPolicies/policy-lawstu.html" TargetMode="External"/><Relationship Id="rId4" Type="http://schemas.openxmlformats.org/officeDocument/2006/relationships/hyperlink" Target="trust%20enhancement%20technolog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0nlh5FU5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rends.ifla.org/online-education" TargetMode="External"/><Relationship Id="rId2" Type="http://schemas.openxmlformats.org/officeDocument/2006/relationships/hyperlink" Target="http://trends.ifla.org/access-to-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ends.ifla.org/new-technologies" TargetMode="External"/><Relationship Id="rId5" Type="http://schemas.openxmlformats.org/officeDocument/2006/relationships/hyperlink" Target="http://trends.ifla.org/hyper-connected-societies" TargetMode="External"/><Relationship Id="rId4" Type="http://schemas.openxmlformats.org/officeDocument/2006/relationships/hyperlink" Target="http://trends.ifla.org/privacy-and-data-protection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ro.inflow.cz/aktivity-vysokoskolskych-knihoven-v-oblasti-informacniho-vzdelavani-vyvoj-v-letech-2006-2010-na-vere" TargetMode="External"/><Relationship Id="rId2" Type="http://schemas.openxmlformats.org/officeDocument/2006/relationships/hyperlink" Target="http://www.ala.org/ala/mgrps/divs/acrl/publications/whitepapers/presidential.cf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moirabent.blogspot.cz/p/information-literacy-landscape.html" TargetMode="External"/><Relationship Id="rId3" Type="http://schemas.openxmlformats.org/officeDocument/2006/relationships/hyperlink" Target="http://digital-agenda-data.eu/charts/see-the-evolution-of-an-indicator-and-compare-breakdowns" TargetMode="External"/><Relationship Id="rId7" Type="http://schemas.openxmlformats.org/officeDocument/2006/relationships/hyperlink" Target="http://www.akvs.cz/aktivity/ba-2014/ba2014-landova.pptx" TargetMode="External"/><Relationship Id="rId2" Type="http://schemas.openxmlformats.org/officeDocument/2006/relationships/hyperlink" Target="http://www.ikaros.cz/images/201308/Cross-European_Libraries_Survey_CZ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pos-mk.cz/wp-content/uploads/2013/05/Statistika_2013_III.KNIHOVNY_VYDAVATELE.pdf" TargetMode="External"/><Relationship Id="rId5" Type="http://schemas.openxmlformats.org/officeDocument/2006/relationships/hyperlink" Target="http://informationr.net/tdw/publ/papers/1999JDoc.html" TargetMode="External"/><Relationship Id="rId4" Type="http://schemas.openxmlformats.org/officeDocument/2006/relationships/hyperlink" Target="http://www.piaac.cz/attach/PIAAC_publikace_web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nebruce.com.au/informed-learning/seven-faces-of-information-literacy-in-higher-education/" TargetMode="External"/><Relationship Id="rId2" Type="http://schemas.openxmlformats.org/officeDocument/2006/relationships/hyperlink" Target="http://www.hcsd.iu5.org/ourpages/curriculum/Elementary/Library/999Library%20Standard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rints.qut.edu.au/5011/1/501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Vliv IT na informační gramotnost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Informační gramotnost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5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Tematicky specifická IG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/>
              <a:t>Silně zastoupeno v ANCIL</a:t>
            </a:r>
          </a:p>
          <a:p>
            <a:r>
              <a:rPr lang="cs-CZ" sz="2800" dirty="0" smtClean="0"/>
              <a:t>Např. identifikace potřeby, práce se zdroji, hledané informace, přesnost X úplnost…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 smtClean="0"/>
              <a:t>Přemýšlejte (fakulty MU):</a:t>
            </a:r>
          </a:p>
          <a:p>
            <a:pPr lvl="1"/>
            <a:r>
              <a:rPr lang="cs-CZ" sz="2400" dirty="0" smtClean="0">
                <a:hlinkClick r:id="rId2"/>
              </a:rPr>
              <a:t>Zdravotní sestry</a:t>
            </a:r>
            <a:endParaRPr lang="cs-CZ" sz="2400" dirty="0" smtClean="0"/>
          </a:p>
          <a:p>
            <a:pPr lvl="1"/>
            <a:r>
              <a:rPr lang="cs-CZ" sz="2400" dirty="0" smtClean="0">
                <a:hlinkClick r:id="rId3"/>
              </a:rPr>
              <a:t>Psychologie</a:t>
            </a:r>
            <a:endParaRPr lang="cs-CZ" sz="2400" dirty="0" smtClean="0"/>
          </a:p>
          <a:p>
            <a:pPr lvl="1"/>
            <a:r>
              <a:rPr lang="cs-CZ" sz="2400" dirty="0" smtClean="0">
                <a:hlinkClick r:id="rId4" action="ppaction://hlinkfile"/>
              </a:rPr>
              <a:t>Novináři</a:t>
            </a:r>
            <a:endParaRPr lang="cs-CZ" sz="2400" dirty="0" smtClean="0"/>
          </a:p>
          <a:p>
            <a:pPr lvl="1"/>
            <a:r>
              <a:rPr lang="cs-CZ" sz="2400" dirty="0" smtClean="0">
                <a:hlinkClick r:id="rId5"/>
              </a:rPr>
              <a:t>Právo</a:t>
            </a:r>
            <a:endParaRPr lang="cs-CZ" sz="2400" dirty="0" smtClean="0"/>
          </a:p>
          <a:p>
            <a:pPr lvl="1"/>
            <a:r>
              <a:rPr lang="cs-CZ" sz="2400" dirty="0" smtClean="0">
                <a:hlinkClick r:id="rId6"/>
              </a:rPr>
              <a:t>Geografie</a:t>
            </a:r>
            <a:endParaRPr lang="cs-CZ" sz="2400" dirty="0" smtClean="0"/>
          </a:p>
          <a:p>
            <a:pPr lvl="1"/>
            <a:r>
              <a:rPr lang="cs-CZ" sz="2400" dirty="0" smtClean="0">
                <a:hlinkClick r:id="rId7"/>
              </a:rPr>
              <a:t>Informatika</a:t>
            </a:r>
            <a:endParaRPr lang="cs-CZ" sz="2400" dirty="0" smtClean="0"/>
          </a:p>
          <a:p>
            <a:pPr lvl="1"/>
            <a:r>
              <a:rPr lang="cs-CZ" sz="2400" dirty="0" smtClean="0">
                <a:hlinkClick r:id="rId7"/>
              </a:rPr>
              <a:t>Pedagogika</a:t>
            </a:r>
            <a:endParaRPr lang="cs-CZ" sz="2400" dirty="0" smtClean="0"/>
          </a:p>
          <a:p>
            <a:pPr lvl="1"/>
            <a:r>
              <a:rPr lang="cs-CZ" sz="2400" dirty="0" smtClean="0"/>
              <a:t>Animátor sportovních aktivit</a:t>
            </a:r>
          </a:p>
          <a:p>
            <a:pPr lvl="1"/>
            <a:r>
              <a:rPr lang="cs-CZ" sz="2400" dirty="0" smtClean="0"/>
              <a:t>Regionální správa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22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Informační společnost – různá vymezení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 smtClean="0"/>
              <a:t>Ekonomické (</a:t>
            </a:r>
            <a:r>
              <a:rPr lang="cs-CZ" altLang="cs-CZ" dirty="0" err="1" smtClean="0"/>
              <a:t>Machlup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Porat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Drucker</a:t>
            </a:r>
            <a:r>
              <a:rPr lang="cs-CZ" altLang="cs-CZ" dirty="0" smtClean="0"/>
              <a:t>) – od ekonomiky výrobků k ekonomice služeb</a:t>
            </a:r>
          </a:p>
          <a:p>
            <a:pPr>
              <a:defRPr/>
            </a:pPr>
            <a:r>
              <a:rPr lang="cs-CZ" altLang="cs-CZ" dirty="0" smtClean="0"/>
              <a:t>Technologické (Shannon, </a:t>
            </a:r>
            <a:r>
              <a:rPr lang="cs-CZ" altLang="cs-CZ" dirty="0" err="1" smtClean="0"/>
              <a:t>Mansuda</a:t>
            </a:r>
            <a:r>
              <a:rPr lang="cs-CZ" altLang="cs-CZ" dirty="0" smtClean="0"/>
              <a:t>) – vliv ICT na společnost, vč. zvýhodnění informačně gramotných</a:t>
            </a:r>
          </a:p>
          <a:p>
            <a:pPr>
              <a:defRPr/>
            </a:pPr>
            <a:r>
              <a:rPr lang="cs-CZ" altLang="cs-CZ" dirty="0" smtClean="0"/>
              <a:t>Sociologické (</a:t>
            </a:r>
            <a:r>
              <a:rPr lang="cs-CZ" altLang="cs-CZ" dirty="0" err="1" smtClean="0"/>
              <a:t>Castells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Bauman</a:t>
            </a:r>
            <a:r>
              <a:rPr lang="cs-CZ" altLang="cs-CZ" dirty="0" smtClean="0"/>
              <a:t>, Bell) – nový společenský model (paradox informační společnosti), Digital </a:t>
            </a:r>
            <a:r>
              <a:rPr lang="cs-CZ" altLang="cs-CZ" dirty="0" err="1" smtClean="0"/>
              <a:t>Divide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Historické (</a:t>
            </a:r>
            <a:r>
              <a:rPr lang="cs-CZ" altLang="cs-CZ" dirty="0" err="1" smtClean="0"/>
              <a:t>McLuhan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Toffler</a:t>
            </a:r>
            <a:r>
              <a:rPr lang="cs-CZ" altLang="cs-CZ" dirty="0" smtClean="0"/>
              <a:t>) – změna role informací</a:t>
            </a:r>
          </a:p>
        </p:txBody>
      </p:sp>
    </p:spTree>
    <p:extLst>
      <p:ext uri="{BB962C8B-B14F-4D97-AF65-F5344CB8AC3E}">
        <p14:creationId xmlns:p14="http://schemas.microsoft.com/office/powerpoint/2010/main" val="12359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mluvit o informační společnosti?</a:t>
            </a:r>
            <a:endParaRPr lang="cs-CZ" dirty="0"/>
          </a:p>
        </p:txBody>
      </p:sp>
      <p:sp>
        <p:nvSpPr>
          <p:cNvPr id="15362" name="Shape 4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ČR je poměrně ateistická země, ale…</a:t>
            </a:r>
            <a:endParaRPr lang="en-US" dirty="0" smtClean="0"/>
          </a:p>
        </p:txBody>
      </p:sp>
      <p:pic>
        <p:nvPicPr>
          <p:cNvPr id="6" name="Picture 4" descr="ScreenHunter_02 S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78" y="2289553"/>
            <a:ext cx="6408888" cy="40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 rot="828214">
            <a:off x="8057637" y="2370731"/>
            <a:ext cx="863600" cy="15128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838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 smtClean="0"/>
              <a:t>IG a IT v informační společnosti</a:t>
            </a:r>
            <a:endParaRPr lang="cs" dirty="0"/>
          </a:p>
        </p:txBody>
      </p:sp>
      <p:sp>
        <p:nvSpPr>
          <p:cNvPr id="53" name="Shape 53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“To be information literate, a person must be able to recognize when information is needed and have the ability to locate, evaluate and use EFFECTIVELY the needed information“ (American Library Association, </a:t>
            </a:r>
            <a:r>
              <a:rPr lang="en-US" b="1" dirty="0" smtClean="0"/>
              <a:t>1989</a:t>
            </a:r>
            <a:r>
              <a:rPr lang="en-US" dirty="0" smtClean="0"/>
              <a:t>) </a:t>
            </a:r>
            <a:r>
              <a:rPr lang="cs-CZ" dirty="0" smtClean="0"/>
              <a:t>=&gt; viz vývoj a související gramotnosti</a:t>
            </a:r>
            <a:endParaRPr lang="en-US" dirty="0" smtClean="0"/>
          </a:p>
          <a:p>
            <a:pPr lvl="0"/>
            <a:r>
              <a:rPr lang="en-US" dirty="0" smtClean="0"/>
              <a:t>IT </a:t>
            </a:r>
            <a:r>
              <a:rPr lang="cs-CZ" dirty="0" smtClean="0"/>
              <a:t>zjednodušují mnoho aktivit s informacemi (např. vyhledávání)</a:t>
            </a:r>
          </a:p>
          <a:p>
            <a:pPr lvl="0"/>
            <a:r>
              <a:rPr lang="en-US" dirty="0" err="1" smtClean="0"/>
              <a:t>Informa</a:t>
            </a:r>
            <a:r>
              <a:rPr lang="cs-CZ" dirty="0" err="1" smtClean="0"/>
              <a:t>ce</a:t>
            </a:r>
            <a:r>
              <a:rPr lang="cs-CZ" dirty="0" smtClean="0"/>
              <a:t> stále klíčová, ale její použití se mění s IT </a:t>
            </a:r>
            <a:r>
              <a:rPr lang="en-US" dirty="0" smtClean="0"/>
              <a:t>=&gt; I</a:t>
            </a:r>
            <a:r>
              <a:rPr lang="cs-CZ" dirty="0" smtClean="0"/>
              <a:t>G úzce spojena 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48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 smtClean="0"/>
              <a:t>Zjednodušení</a:t>
            </a:r>
            <a:endParaRPr lang="cs" dirty="0"/>
          </a:p>
        </p:txBody>
      </p:sp>
      <p:sp>
        <p:nvSpPr>
          <p:cNvPr id="59" name="Shape 59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cs" dirty="0" smtClean="0"/>
          </a:p>
          <a:p>
            <a:endParaRPr lang="cs" dirty="0" smtClean="0"/>
          </a:p>
          <a:p>
            <a:pPr lvl="0"/>
            <a:endParaRPr lang="cs" dirty="0" smtClean="0"/>
          </a:p>
          <a:p>
            <a:pPr lvl="0"/>
            <a:endParaRPr lang="cs" dirty="0" smtClean="0"/>
          </a:p>
          <a:p>
            <a:pPr lvl="0"/>
            <a:endParaRPr lang="cs" dirty="0" smtClean="0"/>
          </a:p>
          <a:p>
            <a:pPr lvl="0"/>
            <a:endParaRPr lang="cs" dirty="0" smtClean="0"/>
          </a:p>
          <a:p>
            <a:pPr lvl="0"/>
            <a:endParaRPr lang="cs" dirty="0" smtClean="0"/>
          </a:p>
          <a:p>
            <a:pPr marL="0" lvl="0" indent="0">
              <a:buNone/>
            </a:pPr>
            <a:r>
              <a:rPr lang="cs-CZ" dirty="0" smtClean="0"/>
              <a:t>Stále nutné porozumění proč a jak, ale IT snižují množství chyb + čas (např. kvantitativní výzkum)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" y="1845734"/>
            <a:ext cx="7992888" cy="35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605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5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59729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3703318" cy="1450757"/>
          </a:xfrm>
        </p:spPr>
        <p:txBody>
          <a:bodyPr/>
          <a:lstStyle/>
          <a:p>
            <a:r>
              <a:rPr lang="cs" dirty="0" smtClean="0"/>
              <a:t>Změny IT – dok. analýza</a:t>
            </a:r>
            <a:endParaRPr lang="cs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Články v </a:t>
            </a:r>
            <a:r>
              <a:rPr lang="en-GB" dirty="0" smtClean="0"/>
              <a:t>Library, Information Science &amp; Technology Abstracts, Library &amp; Information Science Source </a:t>
            </a:r>
            <a:r>
              <a:rPr lang="cs-CZ" dirty="0" smtClean="0"/>
              <a:t>(</a:t>
            </a:r>
            <a:r>
              <a:rPr lang="en-GB" dirty="0" smtClean="0"/>
              <a:t>EBSCO</a:t>
            </a:r>
            <a:r>
              <a:rPr lang="cs-CZ" dirty="0" smtClean="0"/>
              <a:t>)</a:t>
            </a:r>
          </a:p>
          <a:p>
            <a:r>
              <a:rPr lang="cs-CZ" dirty="0" smtClean="0"/>
              <a:t>Některé pojmy vyřazeny – bez zajímavějších zlomů ve výskytu</a:t>
            </a:r>
          </a:p>
          <a:p>
            <a:r>
              <a:rPr lang="cs-CZ" dirty="0" smtClean="0"/>
              <a:t>Jinak milníky ve vývoji IT + důležité pro IG</a:t>
            </a:r>
          </a:p>
          <a:p>
            <a:pPr lvl="0"/>
            <a:r>
              <a:rPr lang="cs-CZ" dirty="0" smtClean="0"/>
              <a:t>Žádné omezení, výskyt TX =&gt; i vyhledání synonym (nečištěno), ale nemohlo ovlivnit výsledek</a:t>
            </a:r>
          </a:p>
          <a:p>
            <a:pPr lvl="0"/>
            <a:r>
              <a:rPr lang="cs-CZ" dirty="0" smtClean="0"/>
              <a:t>Vývoj ve zdrojích =&gt; ne kdy vzniklo, ale kdy se rozšířilo, že se to odrazilo i v odborných zdrojích </a:t>
            </a:r>
          </a:p>
          <a:p>
            <a:pPr lvl="0"/>
            <a:r>
              <a:rPr lang="cs-CZ" dirty="0" smtClean="0"/>
              <a:t>Srov. se změnami definice IG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0365371"/>
              </p:ext>
            </p:extLst>
          </p:nvPr>
        </p:nvGraphicFramePr>
        <p:xfrm>
          <a:off x="4606184" y="4562"/>
          <a:ext cx="4537816" cy="684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98"/>
                <a:gridCol w="234119"/>
                <a:gridCol w="4095899"/>
              </a:tblGrid>
              <a:tr h="252262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Rok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Milník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cs-CZ" sz="1200" dirty="0" smtClean="0">
                          <a:effectLst/>
                        </a:rPr>
                        <a:t>šedá</a:t>
                      </a:r>
                      <a:r>
                        <a:rPr lang="en-US" sz="1200" dirty="0" smtClean="0">
                          <a:effectLst/>
                        </a:rPr>
                        <a:t>) </a:t>
                      </a:r>
                      <a:r>
                        <a:rPr lang="cs-CZ" sz="1200" dirty="0" smtClean="0">
                          <a:effectLst/>
                        </a:rPr>
                        <a:t>nebo definice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cs-CZ" sz="1200" dirty="0" smtClean="0">
                          <a:effectLst/>
                        </a:rPr>
                        <a:t>černá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1921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electronic inf. resources, computer, IT, e-mail, Internet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26952">
                <a:tc rowSpan="17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73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Mobile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device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74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Zurkowski</a:t>
                      </a:r>
                      <a:r>
                        <a:rPr lang="en-GB" sz="1200" dirty="0">
                          <a:effectLst/>
                        </a:rPr>
                        <a:t>: access inf. usable in real work </a:t>
                      </a:r>
                      <a:r>
                        <a:rPr lang="cs-CZ" sz="1200" dirty="0" smtClean="0">
                          <a:effectLst/>
                        </a:rPr>
                        <a:t>+ </a:t>
                      </a:r>
                      <a:r>
                        <a:rPr lang="en-GB" sz="1200" dirty="0" smtClean="0">
                          <a:effectLst/>
                        </a:rPr>
                        <a:t>in </a:t>
                      </a:r>
                      <a:r>
                        <a:rPr lang="en-GB" sz="1200" dirty="0">
                          <a:effectLst/>
                        </a:rPr>
                        <a:t>problem solving </a:t>
                      </a:r>
                      <a:r>
                        <a:rPr lang="en-US" sz="1200" dirty="0">
                          <a:effectLst/>
                        </a:rPr>
                        <a:t>[1]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1360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76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Hamelink</a:t>
                      </a:r>
                      <a:r>
                        <a:rPr lang="en-US" sz="1200" dirty="0">
                          <a:effectLst/>
                        </a:rPr>
                        <a:t>, Owens: use inf. to achieve political emancipation [2]</a:t>
                      </a:r>
                      <a:endParaRPr lang="cs-CZ" sz="1200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Burchinal</a:t>
                      </a:r>
                      <a:r>
                        <a:rPr lang="en-US" sz="1200" dirty="0">
                          <a:effectLst/>
                        </a:rPr>
                        <a:t>: locate and use inf. to solve problems effectively [1]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Electronic Commerce / Electronic Government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183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Kuhlthau</a:t>
                      </a:r>
                      <a:r>
                        <a:rPr lang="en-US" sz="1200" dirty="0">
                          <a:effectLst/>
                        </a:rPr>
                        <a:t>: </a:t>
                      </a:r>
                      <a:r>
                        <a:rPr lang="en-US" sz="1200" dirty="0" err="1" smtClean="0">
                          <a:effectLst/>
                        </a:rPr>
                        <a:t>incl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library and computer skills </a:t>
                      </a:r>
                      <a:r>
                        <a:rPr lang="en-US" sz="1200" dirty="0" smtClean="0">
                          <a:effectLst/>
                        </a:rPr>
                        <a:t>(access </a:t>
                      </a:r>
                      <a:r>
                        <a:rPr lang="en-US" sz="1200" dirty="0">
                          <a:effectLst/>
                        </a:rPr>
                        <a:t>and use inf.) [3]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WWW (World Wide Web)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ALA: </a:t>
                      </a:r>
                      <a:r>
                        <a:rPr lang="en-US" sz="1200" dirty="0" smtClean="0">
                          <a:effectLst/>
                        </a:rPr>
                        <a:t>aware of </a:t>
                      </a:r>
                      <a:r>
                        <a:rPr lang="en-US" sz="1200" dirty="0">
                          <a:effectLst/>
                        </a:rPr>
                        <a:t>the need, find, evaluate and use inf. efficiently [1]</a:t>
                      </a:r>
                      <a:endParaRPr lang="cs-CZ" sz="1200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Breivik</a:t>
                      </a:r>
                      <a:r>
                        <a:rPr lang="en-US" sz="1200" dirty="0">
                          <a:effectLst/>
                        </a:rPr>
                        <a:t> + Gee: associated with ICT resource-based learning [2]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815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Search Engine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Eisenberg + Berkowitz: define task, strategy, access, use, synthesis, evaluate [4]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Doyle: define need, search in sources incl. IT, evaluate, organize and use inf. [1]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651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93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Kuhlthau</a:t>
                      </a:r>
                      <a:r>
                        <a:rPr lang="en-US" sz="1200" dirty="0">
                          <a:effectLst/>
                        </a:rPr>
                        <a:t>: task, topic, pre-exploration, focus, collection, search closure [4]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888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94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Colorado Educational Media Ass.: use IT to access inf. and communicate [1]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Social Networks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2425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Google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Bruce: The Seven Faces of IL (using IT </a:t>
                      </a:r>
                      <a:r>
                        <a:rPr lang="en-US" sz="1200" dirty="0" smtClean="0">
                          <a:effectLst/>
                        </a:rPr>
                        <a:t>for inf</a:t>
                      </a:r>
                      <a:r>
                        <a:rPr lang="en-US" sz="1200" dirty="0">
                          <a:effectLst/>
                        </a:rPr>
                        <a:t>. retrieval and communication) [4]</a:t>
                      </a:r>
                      <a:endParaRPr lang="cs-CZ" sz="1200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SUNY: be aware of the need, locate, evaluate, effectively use and communicate inf. [1]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Byerly</a:t>
                      </a:r>
                      <a:r>
                        <a:rPr lang="en-US" sz="1200" dirty="0">
                          <a:effectLst/>
                        </a:rPr>
                        <a:t> + Brodie: find and use </a:t>
                      </a:r>
                      <a:r>
                        <a:rPr lang="en-US" sz="1200" dirty="0" err="1" smtClean="0">
                          <a:effectLst/>
                        </a:rPr>
                        <a:t>inf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 LLL, incl. presenting inf. [5]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926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01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ACRL: described ALA definition in detail by 22 indicators and 87 outcomes [4]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04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Web 2.0</a:t>
                      </a:r>
                      <a:endParaRPr lang="cs-CZ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435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06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Castells: handle sources of inf. to reuse the inf. for the benefit of the society [2]</a:t>
                      </a:r>
                      <a:endParaRPr lang="cs-CZ" sz="1200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Elmborg</a:t>
                      </a:r>
                      <a:r>
                        <a:rPr lang="en-US" sz="1200" dirty="0">
                          <a:effectLst/>
                        </a:rPr>
                        <a:t>: to find, use and evaluate inf. to solve problems during LLL [2]</a:t>
                      </a:r>
                      <a:endParaRPr lang="cs-CZ" sz="1200" dirty="0">
                        <a:effectLst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IFLA: access, evaluate and use inf.; extend library skills [6]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  <a:tr h="813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08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UNESCO: be aware of the need, find, evaluate, store, use, create and communicate inf. [7]</a:t>
                      </a:r>
                      <a:endParaRPr lang="cs-CZ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7" marR="24597" marT="0" marB="0" anchor="ctr"/>
                </a:tc>
              </a:tr>
            </a:tbl>
          </a:graphicData>
        </a:graphic>
      </p:graphicFrame>
      <p:pic>
        <p:nvPicPr>
          <p:cNvPr id="1026" name="Picture 2" descr="Výkres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45" y="286604"/>
            <a:ext cx="362108" cy="657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092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7236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6759019" y="634314"/>
            <a:ext cx="2187018" cy="507450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EIZ 2005, IT 2007, Web 2.0 2009, SNS 2012</a:t>
            </a:r>
          </a:p>
          <a:p>
            <a:pPr lvl="0"/>
            <a:r>
              <a:rPr lang="cs-CZ" dirty="0" smtClean="0"/>
              <a:t>Růst jen mobilní zařízení </a:t>
            </a:r>
            <a:r>
              <a:rPr lang="cs-CZ" dirty="0"/>
              <a:t>+ </a:t>
            </a:r>
            <a:r>
              <a:rPr lang="cs-CZ" dirty="0" err="1" smtClean="0"/>
              <a:t>eGov</a:t>
            </a:r>
            <a:r>
              <a:rPr lang="cs-CZ" dirty="0" smtClean="0"/>
              <a:t>/</a:t>
            </a:r>
            <a:r>
              <a:rPr lang="cs-CZ" dirty="0" err="1" smtClean="0"/>
              <a:t>eCom</a:t>
            </a:r>
            <a:r>
              <a:rPr lang="cs-CZ" dirty="0" smtClean="0"/>
              <a:t> =&gt; nejen </a:t>
            </a:r>
            <a:r>
              <a:rPr lang="cs-CZ" dirty="0"/>
              <a:t>hledání, i použití </a:t>
            </a:r>
            <a:r>
              <a:rPr lang="cs-CZ" dirty="0" err="1"/>
              <a:t>inf</a:t>
            </a:r>
            <a:r>
              <a:rPr lang="cs-CZ" dirty="0"/>
              <a:t>. </a:t>
            </a:r>
          </a:p>
          <a:p>
            <a:pPr lvl="0"/>
            <a:endParaRPr lang="en-US" dirty="0" smtClean="0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441868"/>
              </p:ext>
            </p:extLst>
          </p:nvPr>
        </p:nvGraphicFramePr>
        <p:xfrm>
          <a:off x="0" y="0"/>
          <a:ext cx="6759019" cy="626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9998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dirty="0" smtClean="0"/>
              <a:t>Klíčové změny IT ve vztahu k IG (Helvoort)</a:t>
            </a:r>
            <a:endParaRPr lang="cs" dirty="0"/>
          </a:p>
        </p:txBody>
      </p:sp>
      <p:sp>
        <p:nvSpPr>
          <p:cNvPr id="78" name="Shape 78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“content integration (federated search engines)</a:t>
            </a:r>
          </a:p>
          <a:p>
            <a:pPr lvl="0"/>
            <a:r>
              <a:rPr lang="en-US" dirty="0" smtClean="0"/>
              <a:t>amateur publishing (user generated content)</a:t>
            </a:r>
          </a:p>
          <a:p>
            <a:pPr lvl="0"/>
            <a:r>
              <a:rPr lang="en-US" dirty="0" smtClean="0"/>
              <a:t>use of social networks to find information</a:t>
            </a:r>
          </a:p>
          <a:p>
            <a:pPr lvl="0"/>
            <a:r>
              <a:rPr lang="en-US" dirty="0" smtClean="0"/>
              <a:t>personalization and push technology</a:t>
            </a:r>
          </a:p>
          <a:p>
            <a:pPr lvl="0"/>
            <a:r>
              <a:rPr lang="en-US" dirty="0" smtClean="0"/>
              <a:t>loss of context / fragmentation of information” </a:t>
            </a:r>
          </a:p>
          <a:p>
            <a:pPr lvl="0"/>
            <a:r>
              <a:rPr lang="en-US" dirty="0" smtClean="0"/>
              <a:t>=&gt; </a:t>
            </a:r>
            <a:r>
              <a:rPr lang="cs-CZ" dirty="0" smtClean="0"/>
              <a:t>měla by reflektovat IG – podmínky efektivní spolupráce v informační společnosti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617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</a:t>
            </a:r>
            <a:r>
              <a:rPr lang="cs-CZ" dirty="0" err="1" smtClean="0"/>
              <a:t>Landscapes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A. </a:t>
            </a:r>
            <a:r>
              <a:rPr lang="cs-CZ" dirty="0" err="1" smtClean="0"/>
              <a:t>Lloyd</a:t>
            </a:r>
            <a:r>
              <a:rPr lang="cs-CZ" dirty="0" smtClean="0"/>
              <a:t> založila na dizertaci IG hasičů pomocí zakotvené </a:t>
            </a:r>
            <a:r>
              <a:rPr lang="cs-CZ" dirty="0" smtClean="0"/>
              <a:t>teorie – zkušenost </a:t>
            </a:r>
            <a:r>
              <a:rPr lang="cs-CZ" dirty="0" smtClean="0"/>
              <a:t>s informací v komplexní, </a:t>
            </a:r>
            <a:r>
              <a:rPr lang="cs-CZ" dirty="0" err="1" smtClean="0"/>
              <a:t>kontextualizované</a:t>
            </a:r>
            <a:r>
              <a:rPr lang="cs-CZ" dirty="0" smtClean="0"/>
              <a:t> praxi, procesech a </a:t>
            </a:r>
            <a:r>
              <a:rPr lang="cs-CZ" dirty="0" smtClean="0"/>
              <a:t>interakcích; nejen diskrétní sada atributů a dovedností</a:t>
            </a:r>
          </a:p>
          <a:p>
            <a:r>
              <a:rPr lang="cs-CZ" dirty="0" smtClean="0"/>
              <a:t>Informace </a:t>
            </a:r>
            <a:r>
              <a:rPr lang="cs-CZ" dirty="0" smtClean="0"/>
              <a:t>transformuje začátečníka na experta =&gt; přenos znalostí klíčový v komunitě/organizaci</a:t>
            </a:r>
          </a:p>
          <a:p>
            <a:r>
              <a:rPr lang="cs-CZ" dirty="0" smtClean="0"/>
              <a:t>Krajina </a:t>
            </a:r>
            <a:r>
              <a:rPr lang="cs-CZ" dirty="0" smtClean="0"/>
              <a:t>dána topografií</a:t>
            </a:r>
            <a:r>
              <a:rPr lang="cs-CZ" dirty="0" smtClean="0"/>
              <a:t>, klimatem, komplexní ekologií – interpretace </a:t>
            </a:r>
            <a:r>
              <a:rPr lang="cs-CZ" dirty="0" smtClean="0"/>
              <a:t>různě, </a:t>
            </a:r>
            <a:r>
              <a:rPr lang="cs-CZ" dirty="0" smtClean="0"/>
              <a:t>pro neznalého </a:t>
            </a:r>
            <a:r>
              <a:rPr lang="cs-CZ" dirty="0" smtClean="0"/>
              <a:t>matoucí, </a:t>
            </a:r>
            <a:r>
              <a:rPr lang="cs-CZ" dirty="0" smtClean="0"/>
              <a:t>znalý (i typu) </a:t>
            </a:r>
            <a:r>
              <a:rPr lang="cs-CZ" dirty="0" smtClean="0"/>
              <a:t>vodítka </a:t>
            </a:r>
            <a:r>
              <a:rPr lang="cs-CZ" dirty="0" smtClean="0"/>
              <a:t>=&gt; totéž informační krajina</a:t>
            </a:r>
          </a:p>
          <a:p>
            <a:r>
              <a:rPr lang="cs-CZ" dirty="0" smtClean="0"/>
              <a:t>Problém modelů IG – omezení na tradiční učení (co </a:t>
            </a:r>
            <a:r>
              <a:rPr lang="cs-CZ" dirty="0" smtClean="0"/>
              <a:t>IZ </a:t>
            </a:r>
            <a:r>
              <a:rPr lang="cs-CZ" dirty="0" smtClean="0"/>
              <a:t>a jak </a:t>
            </a:r>
            <a:r>
              <a:rPr lang="cs-CZ" dirty="0" smtClean="0"/>
              <a:t>s </a:t>
            </a:r>
            <a:r>
              <a:rPr lang="cs-CZ" dirty="0" smtClean="0"/>
              <a:t>ním pracuje) a učení se učit (tj.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landscape</a:t>
            </a:r>
            <a:r>
              <a:rPr lang="cs-CZ" dirty="0" smtClean="0"/>
              <a:t>) se zaměřením na text a ICT, IG ale širší</a:t>
            </a:r>
          </a:p>
        </p:txBody>
      </p:sp>
    </p:spTree>
    <p:extLst>
      <p:ext uri="{BB962C8B-B14F-4D97-AF65-F5344CB8AC3E}">
        <p14:creationId xmlns:p14="http://schemas.microsoft.com/office/powerpoint/2010/main" val="7035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 v knihovnách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IT v knihovnách jako zjednodušení (OPAC, </a:t>
            </a:r>
            <a:r>
              <a:rPr lang="cs-CZ" dirty="0" smtClean="0"/>
              <a:t>automatizace, digitalizace…)</a:t>
            </a:r>
            <a:endParaRPr lang="cs-CZ" dirty="0"/>
          </a:p>
          <a:p>
            <a:r>
              <a:rPr lang="cs-CZ" dirty="0" smtClean="0"/>
              <a:t>Dle zákona přístup k internetu, vč. zpřístupnění státních informací =&gt; </a:t>
            </a:r>
            <a:r>
              <a:rPr lang="cs-CZ" dirty="0" err="1" smtClean="0"/>
              <a:t>eGov</a:t>
            </a:r>
            <a:endParaRPr lang="cs-CZ" dirty="0" smtClean="0"/>
          </a:p>
          <a:p>
            <a:r>
              <a:rPr lang="cs-CZ" dirty="0" smtClean="0"/>
              <a:t>Koncepce rozvoje knihoven od 2004 – počítačová a informační gramotnost uživatelů vzdělanými knihovníky, od 2011 důraz na odstranění Digital </a:t>
            </a:r>
            <a:r>
              <a:rPr lang="cs-CZ" dirty="0" err="1" smtClean="0"/>
              <a:t>Divide</a:t>
            </a:r>
            <a:endParaRPr lang="cs-CZ" dirty="0" smtClean="0"/>
          </a:p>
          <a:p>
            <a:r>
              <a:rPr lang="cs-CZ" dirty="0" smtClean="0"/>
              <a:t>IFLA – zpřístupnění </a:t>
            </a:r>
            <a:r>
              <a:rPr lang="cs-CZ" dirty="0"/>
              <a:t>infrastruktury, vzdělávání a poradenství </a:t>
            </a:r>
            <a:r>
              <a:rPr lang="cs-CZ" dirty="0" smtClean="0"/>
              <a:t>pomocí IT</a:t>
            </a:r>
          </a:p>
          <a:p>
            <a:r>
              <a:rPr lang="cs-CZ" dirty="0" smtClean="0"/>
              <a:t>Propojení IT a IG =&gt; </a:t>
            </a:r>
            <a:r>
              <a:rPr lang="cs-CZ" dirty="0" err="1" smtClean="0"/>
              <a:t>Fluency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1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Vzdělávání v ČR o IT a IG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RVP: oblast Informační a komunikační technologie (od 2004 nerevidováno)</a:t>
            </a:r>
          </a:p>
          <a:p>
            <a:pPr lvl="1"/>
            <a:r>
              <a:rPr lang="cs-CZ" dirty="0" smtClean="0"/>
              <a:t>povinná min. hod/týden na 1. a 2. stupni ZŠ, nedostatečné – posilováno</a:t>
            </a:r>
          </a:p>
          <a:p>
            <a:pPr lvl="1"/>
            <a:r>
              <a:rPr lang="cs-CZ" dirty="0" smtClean="0"/>
              <a:t>2. stupeň témata:</a:t>
            </a:r>
          </a:p>
          <a:p>
            <a:pPr lvl="2"/>
            <a:r>
              <a:rPr lang="cs-CZ" dirty="0" smtClean="0"/>
              <a:t>vyhledávání informací a komunikace, hl. ověřování věrohodnosti</a:t>
            </a:r>
          </a:p>
          <a:p>
            <a:pPr lvl="2"/>
            <a:r>
              <a:rPr lang="cs-CZ" dirty="0" smtClean="0"/>
              <a:t>zpracování a využití informací (kancelářské balíky, estetická a typografická pravidla, soulad se zákony o duševním vlastnictví, informace z různých zdrojů s vyhodnocenými vztahy údajů, prezentace informací)</a:t>
            </a:r>
          </a:p>
          <a:p>
            <a:pPr lvl="1"/>
            <a:r>
              <a:rPr lang="cs-CZ" dirty="0" smtClean="0"/>
              <a:t>neprostoupeno do dalších předmětů</a:t>
            </a:r>
          </a:p>
          <a:p>
            <a:r>
              <a:rPr lang="cs-CZ" dirty="0" smtClean="0"/>
              <a:t>Rozvojové projekty, např. EU peníze školám, Metodika II (rvp.cz), Profil Škola21</a:t>
            </a:r>
          </a:p>
          <a:p>
            <a:r>
              <a:rPr lang="cs-CZ" dirty="0" smtClean="0"/>
              <a:t>Strategie digitálního vzdělávání do roku 2020 (11/2014)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961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ICILS: </a:t>
            </a:r>
            <a:br>
              <a:rPr lang="cs-CZ" smtClean="0"/>
            </a:br>
            <a:r>
              <a:rPr lang="cs-CZ" smtClean="0"/>
              <a:t>vzdělávání v ČR o IT a IG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8. ročníky v 19 zemích (5 světadílů), v ČR ČŠI</a:t>
            </a:r>
          </a:p>
          <a:p>
            <a:r>
              <a:rPr lang="cs-CZ" smtClean="0"/>
              <a:t>Dvoukolový stratifikovaný výběr: 170 škol, 3200 žáků, 2150 učitelů</a:t>
            </a:r>
          </a:p>
          <a:p>
            <a:r>
              <a:rPr lang="cs-CZ" smtClean="0"/>
              <a:t>Žákovský test počítačové a IG, dotazníky: žákovský, učitelský, školní, ICT koordinátory</a:t>
            </a:r>
          </a:p>
          <a:p>
            <a:r>
              <a:rPr lang="cs-CZ" smtClean="0"/>
              <a:t>Témata: používání počítačů jako takové, získávání informací a jejich posuzování, zacházení s informacemi, přetváření informací, vytváření informací, sdílení informací, bezpečné používání informací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389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0" y="30153"/>
            <a:ext cx="8116761" cy="6797694"/>
          </a:xfrm>
        </p:spPr>
      </p:pic>
    </p:spTree>
    <p:extLst>
      <p:ext uri="{BB962C8B-B14F-4D97-AF65-F5344CB8AC3E}">
        <p14:creationId xmlns:p14="http://schemas.microsoft.com/office/powerpoint/2010/main" val="317987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se podle vás naučilo nejvíc žáků ve škole (ne jinde)?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lphaLcParenR"/>
            </a:pPr>
            <a:r>
              <a:rPr lang="cs-CZ" dirty="0"/>
              <a:t>Prezentovat </a:t>
            </a:r>
            <a:r>
              <a:rPr lang="cs-CZ" dirty="0" err="1"/>
              <a:t>inf</a:t>
            </a:r>
            <a:r>
              <a:rPr lang="cs-CZ" dirty="0"/>
              <a:t>. před ostatními pomocí počítače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Vyhledávat </a:t>
            </a:r>
            <a:r>
              <a:rPr lang="cs-CZ" dirty="0" err="1"/>
              <a:t>inf</a:t>
            </a:r>
            <a:r>
              <a:rPr lang="cs-CZ" dirty="0"/>
              <a:t>. pomocí počítače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Posoudit použitelnost </a:t>
            </a:r>
            <a:r>
              <a:rPr lang="cs-CZ" dirty="0" err="1"/>
              <a:t>inf</a:t>
            </a:r>
            <a:r>
              <a:rPr lang="cs-CZ" dirty="0"/>
              <a:t>. </a:t>
            </a:r>
            <a:r>
              <a:rPr lang="cs-CZ" dirty="0" smtClean="0"/>
              <a:t>pro školní práci</a:t>
            </a:r>
            <a:endParaRPr lang="cs-CZ" dirty="0"/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Posoudit důvěryhodnost </a:t>
            </a:r>
            <a:r>
              <a:rPr lang="cs-CZ" dirty="0" err="1"/>
              <a:t>inf</a:t>
            </a:r>
            <a:r>
              <a:rPr lang="cs-CZ" dirty="0" smtClean="0"/>
              <a:t>. z internetu</a:t>
            </a:r>
            <a:endParaRPr lang="cs-CZ" dirty="0"/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Uvádět odkazy na internetové zdroje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Vytvářet dokumenty pro školní práci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Pracovat v počítačové síti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/>
              <a:t>Měnit počítačové </a:t>
            </a:r>
            <a:r>
              <a:rPr lang="cs-CZ" dirty="0" smtClean="0"/>
              <a:t>nastavení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2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560070" y="286604"/>
            <a:ext cx="4034790" cy="1450757"/>
          </a:xfrm>
        </p:spPr>
        <p:txBody>
          <a:bodyPr/>
          <a:lstStyle/>
          <a:p>
            <a:r>
              <a:rPr lang="cs-CZ" dirty="0" smtClean="0"/>
              <a:t>ICILS – schopnosti žáků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mtClean="0"/>
              <a:t>Vliv SEI rodičů a počtu počítačů v domácnosti, ale i počtu knih, vliv rodiny hl. na dívky (chlapci spíše sami)</a:t>
            </a:r>
          </a:p>
          <a:p>
            <a:r>
              <a:rPr lang="cs-CZ" smtClean="0"/>
              <a:t>Ne vliv zájmu o IT</a:t>
            </a:r>
          </a:p>
          <a:p>
            <a:r>
              <a:rPr lang="cs-CZ" smtClean="0"/>
              <a:t>Sebehodnocení odpovídá dovednostem</a:t>
            </a:r>
          </a:p>
          <a:p>
            <a:r>
              <a:rPr lang="cs-CZ" smtClean="0"/>
              <a:t>Nadprůměrné využití PC ve volném čase, podprůměr pro studium</a:t>
            </a:r>
          </a:p>
          <a:p>
            <a:r>
              <a:rPr lang="cs-CZ" smtClean="0"/>
              <a:t>Mnoho naučil sám, dále rodina</a:t>
            </a:r>
            <a:endParaRPr lang="cs-CZ" dirty="0" smtClean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199709"/>
              </p:ext>
            </p:extLst>
          </p:nvPr>
        </p:nvGraphicFramePr>
        <p:xfrm>
          <a:off x="4693626" y="143193"/>
          <a:ext cx="445037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109"/>
                <a:gridCol w="629049"/>
                <a:gridCol w="648072"/>
                <a:gridCol w="648072"/>
                <a:gridCol w="648072"/>
              </a:tblGrid>
              <a:tr h="404664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Úkony naučené ve škole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ZŠ - F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ZŠ - M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G - </a:t>
                      </a:r>
                    </a:p>
                    <a:p>
                      <a:r>
                        <a:rPr lang="cs-CZ" sz="1600" b="0" dirty="0" smtClean="0"/>
                        <a:t>F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G - M</a:t>
                      </a:r>
                      <a:endParaRPr lang="cs-CZ" sz="1600" b="0" dirty="0"/>
                    </a:p>
                  </a:txBody>
                  <a:tcPr/>
                </a:tc>
              </a:tr>
              <a:tr h="340648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Uvádět odkazy na internetové zdroje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54 %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46 %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60 %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40 %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34864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Vyhledávat </a:t>
                      </a:r>
                      <a:r>
                        <a:rPr lang="cs-CZ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pomocí počítače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85 %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73 %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83 %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62 %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572656"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Prezentovat inf. před ostatními pomocí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počítače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83 %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77 %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83 %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74 %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306328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Posoudit důvěryhodnost </a:t>
                      </a:r>
                      <a:r>
                        <a:rPr lang="cs-CZ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z internetu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59 %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59 %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57 %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55 %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400040"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Posoudit použitelnost </a:t>
                      </a:r>
                      <a:r>
                        <a:rPr lang="cs-CZ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pro školní práci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78 %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75 %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75 %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66 %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133712">
                <a:tc>
                  <a:txBody>
                    <a:bodyPr/>
                    <a:lstStyle/>
                    <a:p>
                      <a:endParaRPr lang="cs-CZ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Vytvářet dokumenty pro školní práci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52 %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43 %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30 %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32 %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Měnit počítačové nastavení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18 %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11 %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15 %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9 %</a:t>
                      </a:r>
                      <a:endParaRPr lang="cs-CZ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Pracovat v počítačové síti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19 %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13 %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18 %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12 %</a:t>
                      </a:r>
                      <a:endParaRPr lang="cs-CZ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4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ICILS a školy</a:t>
            </a:r>
            <a:endParaRPr lang="cs-CZ" dirty="0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" y="1834305"/>
            <a:ext cx="3188970" cy="445219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Podprůměrné použití počítače žákem, ale mírně nadprůměrné učitelem v různých předmětech</a:t>
            </a:r>
          </a:p>
          <a:p>
            <a:r>
              <a:rPr lang="cs-CZ" dirty="0" smtClean="0"/>
              <a:t>Cca ½ nemyslí, že IT ve výuce je pro školu priorita a není dost času pro přípravu zapojení IT do výuky</a:t>
            </a:r>
          </a:p>
          <a:p>
            <a:r>
              <a:rPr lang="cs-CZ" dirty="0" smtClean="0"/>
              <a:t>Vyšší vybavení škol interaktivními e-studijními materiály a PC, ale nižší u tabletů + vnímají vybavení nejpozitivněji </a:t>
            </a:r>
          </a:p>
          <a:p>
            <a:r>
              <a:rPr lang="cs-CZ" dirty="0" smtClean="0"/>
              <a:t>Nejslabší přesvědčení o podpoře výuky pomocí IT (spolupráce žáků, plánování a uspořádání práce, zlepšení studijních výkonů)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42" y="1834305"/>
            <a:ext cx="5648858" cy="5017769"/>
          </a:xfrm>
        </p:spPr>
      </p:pic>
    </p:spTree>
    <p:extLst>
      <p:ext uri="{BB962C8B-B14F-4D97-AF65-F5344CB8AC3E}">
        <p14:creationId xmlns:p14="http://schemas.microsoft.com/office/powerpoint/2010/main" val="19585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Každoroční statistiky NIPOS (2013)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68054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2013: 5381 knihoven – na 10 tis. obyvatel 5,1 knihoven (EU 1,3)</a:t>
            </a:r>
          </a:p>
          <a:p>
            <a:r>
              <a:rPr lang="cs-CZ" dirty="0" smtClean="0"/>
              <a:t>Neprofesionální knihovny výrazně horší vybavení a služby, vč. vzdělávacích</a:t>
            </a:r>
          </a:p>
          <a:p>
            <a:r>
              <a:rPr lang="cs-CZ" dirty="0" smtClean="0"/>
              <a:t>Rozdíl v počtu akcí (vedou krajské – skoro 1/den) a ve velikosti NK X ostatní; problém nejasné vymezení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13412"/>
              </p:ext>
            </p:extLst>
          </p:nvPr>
        </p:nvGraphicFramePr>
        <p:xfrm>
          <a:off x="467544" y="4419600"/>
          <a:ext cx="8208911" cy="243840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952327"/>
                <a:gridCol w="576064"/>
                <a:gridCol w="576064"/>
                <a:gridCol w="792088"/>
                <a:gridCol w="1224136"/>
                <a:gridCol w="1080120"/>
                <a:gridCol w="1008112"/>
              </a:tblGrid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NK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MZK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Krajské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Základní s </a:t>
                      </a:r>
                      <a:r>
                        <a:rPr lang="cs-CZ" sz="1600" dirty="0" err="1">
                          <a:effectLst/>
                        </a:rPr>
                        <a:t>reg</a:t>
                      </a:r>
                      <a:r>
                        <a:rPr lang="cs-CZ" sz="1600" dirty="0">
                          <a:effectLst/>
                        </a:rPr>
                        <a:t>. funkcí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Další zákl. profes.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Zákl</a:t>
                      </a:r>
                      <a:r>
                        <a:rPr lang="cs-CZ" sz="1600" dirty="0">
                          <a:effectLst/>
                        </a:rPr>
                        <a:t>. </a:t>
                      </a:r>
                      <a:r>
                        <a:rPr lang="cs-CZ" sz="1600" dirty="0" err="1">
                          <a:effectLst/>
                        </a:rPr>
                        <a:t>neprofes</a:t>
                      </a:r>
                      <a:r>
                        <a:rPr lang="cs-CZ" sz="1600" dirty="0">
                          <a:effectLst/>
                        </a:rPr>
                        <a:t>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Knihoven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87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697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4581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Návštěvníků na internetu (v </a:t>
                      </a:r>
                      <a:r>
                        <a:rPr lang="cs-CZ" sz="1600" dirty="0" smtClean="0">
                          <a:effectLst/>
                        </a:rPr>
                        <a:t>tis.)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216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329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434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799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855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238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Vzdělávacích akcí pro veřejnost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126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93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4547 (⌀350)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15027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(⌀173)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10171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(⌀15)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1537 (⌀0,3)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Návštěvníků vzdělávacích akcí (v tis.)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9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</a:t>
                      </a:r>
                      <a:r>
                        <a:rPr lang="cs-CZ" sz="1600" dirty="0" smtClean="0"/>
                        <a:t>⌀71)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(⌀22)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105 (⌀23)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304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(⌀20)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229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(⌀23)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29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(⌀19)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Jaký je vývoj návštěvnosti vzdělávacích akcí v knihovnách?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cs-CZ" dirty="0" smtClean="0"/>
              <a:t>zvyšuje se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 smtClean="0"/>
              <a:t>stagnuje</a:t>
            </a:r>
          </a:p>
          <a:p>
            <a:pPr marL="633222" indent="-514350">
              <a:buFont typeface="+mj-lt"/>
              <a:buAutoNum type="alphaLcParenR"/>
            </a:pPr>
            <a:r>
              <a:rPr lang="cs-CZ" dirty="0" smtClean="0"/>
              <a:t>klesá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Využití IT v knihovnách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31384"/>
              </p:ext>
            </p:extLst>
          </p:nvPr>
        </p:nvGraphicFramePr>
        <p:xfrm>
          <a:off x="3135086" y="4797152"/>
          <a:ext cx="6008915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845734"/>
            <a:ext cx="7909560" cy="335491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Roste využití IT i vzdělávání v knihovnách i přes růst vybavení domácností (</a:t>
            </a:r>
            <a:r>
              <a:rPr lang="cs-CZ" sz="2400" dirty="0" err="1" smtClean="0"/>
              <a:t>Eurostat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34 % uživatelů knihovny vzděláváno X 25 % EU</a:t>
            </a:r>
          </a:p>
          <a:p>
            <a:r>
              <a:rPr lang="cs-CZ" sz="2400" dirty="0" smtClean="0"/>
              <a:t>Pravidelný růst počtu vzdělávacích akcí (o cca 1500/rok) a jejich návštěvníků (o 50 tis.) =&gt; potenciál pro rozšíření</a:t>
            </a:r>
          </a:p>
          <a:p>
            <a:r>
              <a:rPr lang="cs-CZ" sz="2400" dirty="0" smtClean="0"/>
              <a:t>Motivace využít internetu: ČR hl. poradenství zaměstnanců knihovny a pomoc jiných uživatelů X EU bezplatnost služby</a:t>
            </a:r>
          </a:p>
          <a:p>
            <a:r>
              <a:rPr lang="cs-CZ" sz="2400" dirty="0" smtClean="0"/>
              <a:t>Poradenství vyzdvihováno i u konkrétních služeb a práce s IT =&gt; nutná připravenost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21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</a:t>
            </a:r>
            <a:r>
              <a:rPr lang="cs-CZ" dirty="0" err="1" smtClean="0"/>
              <a:t>Landscapes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Workplace</a:t>
            </a:r>
            <a:r>
              <a:rPr lang="cs-CZ" dirty="0" smtClean="0"/>
              <a:t> </a:t>
            </a:r>
            <a:r>
              <a:rPr lang="cs-CZ" dirty="0" err="1" smtClean="0"/>
              <a:t>landscape</a:t>
            </a:r>
            <a:r>
              <a:rPr lang="cs-CZ" dirty="0" smtClean="0"/>
              <a:t> – informace sociálně produkována a distribuována (role vztahů), mění se v interakcích a sdíleném porozumění, obsažena nejen vyjádřená slovy, ale i třeba neverbálně (gesta, chování), silný vliv komunity praxe =&gt; textové, sociální (hodnoty) a fyzické (pozorované chování) informace</a:t>
            </a:r>
          </a:p>
          <a:p>
            <a:r>
              <a:rPr lang="cs-CZ" dirty="0" smtClean="0"/>
              <a:t>Poznání </a:t>
            </a:r>
            <a:r>
              <a:rPr lang="cs-CZ" dirty="0" smtClean="0"/>
              <a:t>informační mezery (po potřebuješ vědět) =&gt; sdílení informací (typ obsahu pro řešení </a:t>
            </a:r>
            <a:r>
              <a:rPr lang="cs-CZ" dirty="0" smtClean="0"/>
              <a:t>problému</a:t>
            </a:r>
            <a:r>
              <a:rPr lang="cs-CZ" dirty="0" smtClean="0"/>
              <a:t>) =&gt; přístup k znalostním strukturám expertů (ukážu, jak to je, co jde dobře/špatně) =&gt; stínování, </a:t>
            </a:r>
            <a:r>
              <a:rPr lang="cs-CZ" dirty="0" err="1" smtClean="0"/>
              <a:t>mentoring</a:t>
            </a:r>
            <a:r>
              <a:rPr lang="cs-CZ" dirty="0" smtClean="0"/>
              <a:t>, </a:t>
            </a:r>
            <a:r>
              <a:rPr lang="cs-CZ" dirty="0" err="1" smtClean="0"/>
              <a:t>koučing</a:t>
            </a:r>
            <a:r>
              <a:rPr lang="cs-CZ" dirty="0" smtClean="0"/>
              <a:t> pro budování informačních strategií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6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Názory uživatelů na přínosy informačních a komunikačních technologií ve veřejných knihovnách v České republice: Závěrečná zpráva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37" y="1669478"/>
            <a:ext cx="8013461" cy="51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3954780" cy="1450757"/>
          </a:xfrm>
        </p:spPr>
        <p:txBody>
          <a:bodyPr/>
          <a:lstStyle/>
          <a:p>
            <a:r>
              <a:rPr lang="cs-CZ" dirty="0" smtClean="0"/>
              <a:t>Prostředí VŠ (IVIG)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40 % realizace IV v dlouhodobých plánech školy, 73,3 % rozvojové projekty</a:t>
            </a:r>
          </a:p>
          <a:p>
            <a:r>
              <a:rPr lang="cs-CZ" sz="3200" dirty="0" smtClean="0"/>
              <a:t>53,3 % pozice koordinátora IV</a:t>
            </a:r>
          </a:p>
          <a:p>
            <a:r>
              <a:rPr lang="cs-CZ" sz="3200" dirty="0" smtClean="0"/>
              <a:t>Témata spojená s IT, ale tradiční</a:t>
            </a:r>
            <a:endParaRPr lang="cs-CZ" sz="32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130974"/>
              </p:ext>
            </p:extLst>
          </p:nvPr>
        </p:nvGraphicFramePr>
        <p:xfrm>
          <a:off x="4617719" y="445770"/>
          <a:ext cx="4526281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462"/>
                <a:gridCol w="1079819"/>
              </a:tblGrid>
              <a:tr h="14401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Témata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Výskytů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1161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vyhledávání v </a:t>
                      </a:r>
                      <a:r>
                        <a:rPr lang="cs-CZ" sz="2400" dirty="0" smtClean="0">
                          <a:effectLst/>
                        </a:rPr>
                        <a:t>katalogu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8838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služby knihovny obecně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605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vyhledávání v databázích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3274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citační rejstříky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14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7694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rešeršní strategie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13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491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citování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12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4510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psaní odborných textů, </a:t>
                      </a:r>
                      <a:r>
                        <a:rPr lang="cs-CZ" sz="2400" dirty="0" smtClean="0">
                          <a:effectLst/>
                        </a:rPr>
                        <a:t>VŠKP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3768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prevence plagiátorství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citační manažery a </a:t>
                      </a:r>
                      <a:r>
                        <a:rPr lang="cs-CZ" sz="2400" dirty="0" smtClean="0">
                          <a:effectLst/>
                        </a:rPr>
                        <a:t>generátory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12606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repozitáře VŠKP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2624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normy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patenty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  <a:tr h="426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jiná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66" marR="243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5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IVIG 2014 (23 institucí)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572" y="1619954"/>
            <a:ext cx="8584576" cy="52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Krajské a základní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2788920" cy="4023359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Pozice koordinátor IV nezavedená, hl. u menších knihoven</a:t>
            </a:r>
          </a:p>
          <a:p>
            <a:r>
              <a:rPr lang="cs-CZ" sz="2800" dirty="0" smtClean="0"/>
              <a:t>Problém vzdělání knihovníků – neví, co koho a jak učit</a:t>
            </a:r>
          </a:p>
          <a:p>
            <a:r>
              <a:rPr lang="cs-CZ" sz="2800" dirty="0" smtClean="0"/>
              <a:t>Témata dál od IT</a:t>
            </a:r>
          </a:p>
          <a:p>
            <a:r>
              <a:rPr lang="cs-CZ" sz="2800" dirty="0" smtClean="0"/>
              <a:t>Lze lekce IV takto nazývat?</a:t>
            </a:r>
            <a:endParaRPr lang="cs-CZ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80" y="2091690"/>
            <a:ext cx="5224821" cy="3777404"/>
          </a:xfrm>
        </p:spPr>
      </p:pic>
    </p:spTree>
    <p:extLst>
      <p:ext uri="{BB962C8B-B14F-4D97-AF65-F5344CB8AC3E}">
        <p14:creationId xmlns:p14="http://schemas.microsoft.com/office/powerpoint/2010/main" val="28616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Deskripce 08/2011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86342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Online dotazník přes knihovnické e-konference (jen IVIG a IVU malá návratnost), 210 knihovníků (45 % krajské a základní, 31 % akademické)</a:t>
            </a:r>
          </a:p>
          <a:p>
            <a:r>
              <a:rPr lang="cs-CZ" dirty="0" smtClean="0"/>
              <a:t>Obecně témata různorodá, pro děti ale hl. čtenářství (84,1 % relevantních respondentů)</a:t>
            </a:r>
          </a:p>
          <a:p>
            <a:r>
              <a:rPr lang="cs-CZ" dirty="0" smtClean="0"/>
              <a:t>EIZ obecně nejčastější (55 %), pro děti 4. (51,6 %) za tradičními a kulturními</a:t>
            </a:r>
          </a:p>
          <a:p>
            <a:r>
              <a:rPr lang="cs-CZ" dirty="0" smtClean="0"/>
              <a:t>Doplnění 01/2012 (121 profesionálních knihoven): 75 % vzdělává a 69 % některé vzdělávací akce zaměřuje na počítač nebo internet</a:t>
            </a:r>
            <a:endParaRPr lang="cs-CZ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160684"/>
              </p:ext>
            </p:extLst>
          </p:nvPr>
        </p:nvGraphicFramePr>
        <p:xfrm>
          <a:off x="153224" y="4177650"/>
          <a:ext cx="8784976" cy="226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9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PIAAC: funkční gramotnost dospělých a úspěšnost v zaměstnání i životě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OECD (</a:t>
            </a:r>
            <a:r>
              <a:rPr lang="pl-PL" dirty="0" smtClean="0"/>
              <a:t>Organizace pro ekonomickou spolupráci a rozvoj)</a:t>
            </a:r>
          </a:p>
          <a:p>
            <a:r>
              <a:rPr lang="cs-CZ" dirty="0" smtClean="0"/>
              <a:t>Dospělí (16–64 let) v čtenářství a matematice + řešení pomocí IT</a:t>
            </a:r>
          </a:p>
          <a:p>
            <a:r>
              <a:rPr lang="cs-CZ" dirty="0" smtClean="0"/>
              <a:t>IG blízká čtenářská gramotnost (z dokumentu zjistit informaci, hodnotit a interpretovat, pracovat s katalogem knihovny…)</a:t>
            </a:r>
          </a:p>
          <a:p>
            <a:r>
              <a:rPr lang="cs-CZ" dirty="0" smtClean="0"/>
              <a:t>Počítačové kompetence např. práce s e-mailem, hledání informace v tabulce pomocí funkcí, rezervace pomocí IS</a:t>
            </a:r>
          </a:p>
          <a:p>
            <a:r>
              <a:rPr lang="cs-CZ" dirty="0" smtClean="0"/>
              <a:t>ČR opět podobná průměru OECD; nejlepší Japonsko, Švédsko, Finsko, Nizozemsko; nejhorší Španělsko, Itálie, Francie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038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 počítačovou gramotností dle PIAAC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2995" y="2241947"/>
          <a:ext cx="4320000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Zástupný symbol pro obsah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63678" y="2241947"/>
          <a:ext cx="4320000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7658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Schéma příčinných vazeb determinace výdělku </a:t>
            </a:r>
            <a:r>
              <a:rPr lang="cs-CZ" dirty="0" smtClean="0"/>
              <a:t>– celá </a:t>
            </a:r>
            <a:r>
              <a:rPr lang="cs-CZ" dirty="0"/>
              <a:t>aktivní populace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958"/>
            <a:ext cx="9144000" cy="4317293"/>
          </a:xfrm>
        </p:spPr>
      </p:pic>
    </p:spTree>
    <p:extLst>
      <p:ext uri="{BB962C8B-B14F-4D97-AF65-F5344CB8AC3E}">
        <p14:creationId xmlns:p14="http://schemas.microsoft.com/office/powerpoint/2010/main" val="73239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IFLA Trend Report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TREND 1</a:t>
            </a:r>
            <a:r>
              <a:rPr lang="en-US" dirty="0"/>
              <a:t> New Technologies will both expand and limit who has access to information. </a:t>
            </a:r>
          </a:p>
          <a:p>
            <a:r>
              <a:rPr lang="en-US" dirty="0">
                <a:hlinkClick r:id="rId3"/>
              </a:rPr>
              <a:t>TREND 2</a:t>
            </a:r>
            <a:r>
              <a:rPr lang="en-US" dirty="0"/>
              <a:t> Online Education will </a:t>
            </a:r>
            <a:r>
              <a:rPr lang="en-US" dirty="0" err="1"/>
              <a:t>democratise</a:t>
            </a:r>
            <a:r>
              <a:rPr lang="en-US" dirty="0"/>
              <a:t> and disrupt global learning. </a:t>
            </a:r>
          </a:p>
          <a:p>
            <a:r>
              <a:rPr lang="en-US" dirty="0">
                <a:hlinkClick r:id="rId4"/>
              </a:rPr>
              <a:t>TREND 3</a:t>
            </a:r>
            <a:r>
              <a:rPr lang="en-US" dirty="0"/>
              <a:t> The boundaries of privacy and data protection will be redefined.. </a:t>
            </a:r>
          </a:p>
          <a:p>
            <a:r>
              <a:rPr lang="en-US" dirty="0">
                <a:hlinkClick r:id="rId5"/>
              </a:rPr>
              <a:t>TREND 4</a:t>
            </a:r>
            <a:r>
              <a:rPr lang="en-US" dirty="0"/>
              <a:t> Hyper-connected societies will listen to and empower new voices and groups. </a:t>
            </a:r>
          </a:p>
          <a:p>
            <a:r>
              <a:rPr lang="en-US" dirty="0">
                <a:hlinkClick r:id="rId6"/>
              </a:rPr>
              <a:t>TREND 5</a:t>
            </a:r>
            <a:r>
              <a:rPr lang="en-US" dirty="0"/>
              <a:t> The global information environment will be transformed by new technologies. </a:t>
            </a:r>
          </a:p>
          <a:p>
            <a:r>
              <a:rPr lang="cs-CZ" dirty="0" smtClean="0"/>
              <a:t>=&gt; změny v příštích letech vlivem IT</a:t>
            </a:r>
          </a:p>
          <a:p>
            <a:r>
              <a:rPr lang="cs-CZ" dirty="0" smtClean="0"/>
              <a:t>Zkuste ve skupinách diagram proč-proč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3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Analýza: diagram proč-proč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strom, kdy každé tvrzení členěno na „proč“ =&gt; dekomponování problému do příčin</a:t>
            </a:r>
          </a:p>
          <a:p>
            <a:r>
              <a:rPr lang="cs-CZ" sz="2800" dirty="0" smtClean="0"/>
              <a:t>možnost analýzy množství příčin, hledání hlubokých kořenů komplexního problému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52" y="1845735"/>
            <a:ext cx="4762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lh6.googleusercontent.com/-SfGZNa3oxsc/TWo4LWpuQgI/AAAAAAAAACs/mKGj_2DJST8/s1600/il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 smtClean="0"/>
              <a:t>Použití IT bez IG</a:t>
            </a:r>
            <a:endParaRPr lang="cs" dirty="0"/>
          </a:p>
        </p:txBody>
      </p:sp>
      <p:sp>
        <p:nvSpPr>
          <p:cNvPr id="84" name="Shape 84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Výzkumy použití IT (hl. dětmi) – často omezené a neefektivní</a:t>
            </a:r>
          </a:p>
          <a:p>
            <a:pPr lvl="0"/>
            <a:r>
              <a:rPr lang="cs-CZ" dirty="0" smtClean="0"/>
              <a:t>Ale uživatelé přesvědčeni o své znalosti – nechtějí se učit víc</a:t>
            </a:r>
          </a:p>
          <a:p>
            <a:pPr lvl="0"/>
            <a:r>
              <a:rPr lang="cs-CZ" dirty="0" smtClean="0"/>
              <a:t>Vzájemná podpora IG a IL při každodenní práci s uživatelem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2134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9"/>
          <p:cNvSpPr/>
          <p:nvPr/>
        </p:nvSpPr>
        <p:spPr>
          <a:xfrm>
            <a:off x="0" y="-4236"/>
            <a:ext cx="9144000" cy="68664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 txBox="1"/>
          <p:nvPr/>
        </p:nvSpPr>
        <p:spPr>
          <a:xfrm>
            <a:off x="467544" y="3116700"/>
            <a:ext cx="1080120" cy="9603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cs" sz="6000" b="1" dirty="0" smtClean="0">
                <a:latin typeface="Bradley Hand ITC" panose="03070402050302030203" pitchFamily="66" charset="0"/>
              </a:rPr>
              <a:t>IT</a:t>
            </a:r>
            <a:endParaRPr lang="cs" sz="6000" b="1" dirty="0">
              <a:latin typeface="Bradley Hand ITC" panose="03070402050302030203" pitchFamily="66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7768282" y="3116700"/>
            <a:ext cx="1078044" cy="62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cs" sz="6000" b="1" dirty="0" smtClean="0">
                <a:latin typeface="Bradley Hand ITC" panose="03070402050302030203" pitchFamily="66" charset="0"/>
              </a:rPr>
              <a:t>IG</a:t>
            </a:r>
            <a:endParaRPr lang="cs" sz="6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311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cs" dirty="0" smtClean="0"/>
              <a:t>American Library Association. Presidential Committee on Information Literacy. Final Report. Chicago: American Library Association. (1989). Retrieved September 24, 2013, from</a:t>
            </a:r>
            <a:r>
              <a:rPr lang="cs" dirty="0" smtClean="0">
                <a:hlinkClick r:id="rId2"/>
              </a:rPr>
              <a:t> http://www.ala.org/ala/mgrps/divs/acrl/publications/whitepapers/presidential.cfm</a:t>
            </a:r>
          </a:p>
          <a:p>
            <a:pPr lvl="0"/>
            <a:r>
              <a:rPr lang="cs" dirty="0" smtClean="0"/>
              <a:t>Helvoort, J.v.: Impact of Recent Trends in Information and Communication Technology on the Validity of the Construct Information Literacy in Higher Education. Communications in Computer and Information Science 96, 61--73 (2010)</a:t>
            </a:r>
          </a:p>
          <a:p>
            <a:pPr lvl="0"/>
            <a:r>
              <a:rPr lang="cs" dirty="0" smtClean="0"/>
              <a:t>IFLA Tren Report. IFLA [online]. 2013 </a:t>
            </a:r>
            <a:r>
              <a:rPr lang="en-US" dirty="0" smtClean="0"/>
              <a:t>[cit. 2015-10-</a:t>
            </a:r>
            <a:r>
              <a:rPr lang="cs-CZ" dirty="0" smtClean="0"/>
              <a:t>12</a:t>
            </a:r>
            <a:r>
              <a:rPr lang="en-US" dirty="0" smtClean="0"/>
              <a:t>]. </a:t>
            </a:r>
            <a:r>
              <a:rPr lang="cs-CZ" dirty="0" smtClean="0"/>
              <a:t>Dostupný z: http://trends.ifla.org/</a:t>
            </a:r>
            <a:endParaRPr lang="cs" dirty="0" smtClean="0"/>
          </a:p>
          <a:p>
            <a:pPr lvl="0"/>
            <a:r>
              <a:rPr lang="cs-CZ" dirty="0" smtClean="0"/>
              <a:t>KOVÁŘOVÁ, Pavla. Zneužití digitálních stop uživatelů ICT: vzdělávání v knihovnách jako prevence narušení soukromí. Praha, 2015. Dizertační práce. Univerzita Karlova v Praze, Filozofická fakulta, Ústav informačních studií a knihovnictví.</a:t>
            </a:r>
          </a:p>
          <a:p>
            <a:pPr lvl="0"/>
            <a:r>
              <a:rPr lang="cs-CZ" dirty="0"/>
              <a:t>KOVÁŘOVÁ, Pavla a Iva ZADRAŽILOVÁ. </a:t>
            </a:r>
            <a:r>
              <a:rPr lang="cs-CZ" dirty="0" err="1"/>
              <a:t>The</a:t>
            </a:r>
            <a:r>
              <a:rPr lang="cs-CZ" dirty="0"/>
              <a:t> 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. In </a:t>
            </a:r>
            <a:r>
              <a:rPr lang="cs-CZ" dirty="0" err="1"/>
              <a:t>Serap</a:t>
            </a:r>
            <a:r>
              <a:rPr lang="cs-CZ" dirty="0"/>
              <a:t> </a:t>
            </a:r>
            <a:r>
              <a:rPr lang="cs-CZ" dirty="0" err="1"/>
              <a:t>Kurbanoglu</a:t>
            </a:r>
            <a:r>
              <a:rPr lang="cs-CZ" dirty="0"/>
              <a:t>, </a:t>
            </a:r>
            <a:r>
              <a:rPr lang="cs-CZ" dirty="0" err="1"/>
              <a:t>Esther</a:t>
            </a:r>
            <a:r>
              <a:rPr lang="cs-CZ" dirty="0"/>
              <a:t> </a:t>
            </a:r>
            <a:r>
              <a:rPr lang="cs-CZ" dirty="0" err="1"/>
              <a:t>Grassian</a:t>
            </a:r>
            <a:r>
              <a:rPr lang="cs-CZ" dirty="0"/>
              <a:t>, Diane </a:t>
            </a:r>
            <a:r>
              <a:rPr lang="cs-CZ" dirty="0" err="1"/>
              <a:t>Mizrachi</a:t>
            </a:r>
            <a:r>
              <a:rPr lang="cs-CZ" dirty="0"/>
              <a:t>, Ralph </a:t>
            </a:r>
            <a:r>
              <a:rPr lang="cs-CZ" dirty="0" err="1"/>
              <a:t>Catts</a:t>
            </a:r>
            <a:r>
              <a:rPr lang="cs-CZ" dirty="0"/>
              <a:t>, </a:t>
            </a:r>
            <a:r>
              <a:rPr lang="cs-CZ" dirty="0" err="1"/>
              <a:t>Sonja</a:t>
            </a:r>
            <a:r>
              <a:rPr lang="cs-CZ" dirty="0"/>
              <a:t> </a:t>
            </a:r>
            <a:r>
              <a:rPr lang="cs-CZ" dirty="0" err="1"/>
              <a:t>Špiranec</a:t>
            </a:r>
            <a:r>
              <a:rPr lang="cs-CZ" dirty="0"/>
              <a:t>. </a:t>
            </a:r>
            <a:r>
              <a:rPr lang="cs-CZ" i="1" dirty="0" err="1"/>
              <a:t>Worldwide</a:t>
            </a:r>
            <a:r>
              <a:rPr lang="cs-CZ" i="1" dirty="0"/>
              <a:t> </a:t>
            </a:r>
            <a:r>
              <a:rPr lang="cs-CZ" i="1" dirty="0" err="1"/>
              <a:t>Commonalities</a:t>
            </a:r>
            <a:r>
              <a:rPr lang="cs-CZ" i="1" dirty="0"/>
              <a:t> and </a:t>
            </a:r>
            <a:r>
              <a:rPr lang="cs-CZ" i="1" dirty="0" err="1"/>
              <a:t>Challenges</a:t>
            </a:r>
            <a:r>
              <a:rPr lang="cs-CZ" i="1" dirty="0"/>
              <a:t> in 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Literacy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and </a:t>
            </a:r>
            <a:r>
              <a:rPr lang="cs-CZ" i="1" dirty="0" err="1"/>
              <a:t>Practice</a:t>
            </a:r>
            <a:r>
              <a:rPr lang="cs-CZ" dirty="0"/>
              <a:t>. Neuveden: </a:t>
            </a:r>
            <a:r>
              <a:rPr lang="cs-CZ" dirty="0" err="1"/>
              <a:t>Springer</a:t>
            </a:r>
            <a:r>
              <a:rPr lang="cs-CZ" dirty="0"/>
              <a:t>, 2013. s. 118-125, 8 s. ISBN 978-3-319-03918-3. doi:10.1007/978-3-319-03919-0_14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LANDOVÁ</a:t>
            </a:r>
            <a:r>
              <a:rPr lang="cs-CZ" dirty="0" smtClean="0"/>
              <a:t>, Hana a Zdeňka CIVÍNOVÁ. 2010. Aktivity vysokoškolských knihoven v oblasti informačního vzdělávání: vývoj v letech 2006-2010 na veřejných vysokých školách v ČR. </a:t>
            </a:r>
            <a:r>
              <a:rPr lang="cs-CZ" dirty="0" err="1" smtClean="0"/>
              <a:t>ProInflow</a:t>
            </a:r>
            <a:r>
              <a:rPr lang="cs-CZ" dirty="0" smtClean="0"/>
              <a:t> [online]. Roč. 2, č. 2 [cit. 2014-11-29]. ISSN 1804–2406. Dostupné z: </a:t>
            </a:r>
            <a:r>
              <a:rPr lang="cs-CZ" dirty="0" smtClean="0">
                <a:hlinkClick r:id="rId3"/>
              </a:rPr>
              <a:t>http://pro.inflow.cz/aktivity-vysokoskolskych-knihoven-v-oblasti-informacniho-vzdelavani-vyvoj-v-letech-2006-2010-na-vere</a:t>
            </a:r>
            <a:endParaRPr lang="cs-CZ" dirty="0" smtClean="0"/>
          </a:p>
          <a:p>
            <a:r>
              <a:rPr lang="en-US" dirty="0" smtClean="0"/>
              <a:t>LLOYD, </a:t>
            </a:r>
            <a:r>
              <a:rPr lang="en-US" dirty="0" err="1" smtClean="0"/>
              <a:t>Annemaree</a:t>
            </a:r>
            <a:r>
              <a:rPr lang="en-US" dirty="0" smtClean="0"/>
              <a:t>. Information literacy landscapes: an emerging picture. Journal of Documentation [online]. 2006, 62(5): 570-583 [cit. 2015-10-05]. DOI: 10.1108/00220410610688723.</a:t>
            </a:r>
            <a:endParaRPr lang="cs-CZ" dirty="0" smtClean="0"/>
          </a:p>
          <a:p>
            <a:r>
              <a:rPr lang="en-US" dirty="0" smtClean="0"/>
              <a:t>LLOYD, </a:t>
            </a:r>
            <a:r>
              <a:rPr lang="en-US" dirty="0" err="1" smtClean="0"/>
              <a:t>Annemaree</a:t>
            </a:r>
            <a:r>
              <a:rPr lang="en-US" dirty="0" smtClean="0"/>
              <a:t>. Information literacy landscapes: information literacy in education, workplace and everyday contexts. 1st pub. Oxford: </a:t>
            </a:r>
            <a:r>
              <a:rPr lang="en-US" dirty="0" err="1" smtClean="0"/>
              <a:t>Chandos</a:t>
            </a:r>
            <a:r>
              <a:rPr lang="en-US" dirty="0" smtClean="0"/>
              <a:t> Publishing, 2010, xvi, 192 s. ISBN 9781843345077. </a:t>
            </a:r>
          </a:p>
          <a:p>
            <a:pPr lvl="0"/>
            <a:r>
              <a:rPr lang="cs-CZ" dirty="0" smtClean="0"/>
              <a:t>NEJEZCHLEBOVÁ, Jana. Veřejné knihovny 21. století a informační vzdělávání. In: KOVÁŘOVÁ, Pavla. 2012. Trendy v informačním vzdělávání. 1. vyd. Zlín: </a:t>
            </a:r>
            <a:r>
              <a:rPr lang="cs-CZ" dirty="0" err="1" smtClean="0"/>
              <a:t>VeRBuM</a:t>
            </a:r>
            <a:r>
              <a:rPr lang="cs-CZ" dirty="0" smtClean="0"/>
              <a:t>. ISBN 978-80-87500-18-7. </a:t>
            </a:r>
          </a:p>
        </p:txBody>
      </p:sp>
    </p:spTree>
    <p:extLst>
      <p:ext uri="{BB962C8B-B14F-4D97-AF65-F5344CB8AC3E}">
        <p14:creationId xmlns:p14="http://schemas.microsoft.com/office/powerpoint/2010/main" val="3189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Použité zdroje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cs-CZ" dirty="0" smtClean="0"/>
              <a:t>QUICK, </a:t>
            </a:r>
            <a:r>
              <a:rPr lang="cs-CZ" dirty="0" err="1" smtClean="0"/>
              <a:t>Susannah</a:t>
            </a:r>
            <a:r>
              <a:rPr lang="cs-CZ" dirty="0" smtClean="0"/>
              <a:t>, </a:t>
            </a:r>
            <a:r>
              <a:rPr lang="cs-CZ" dirty="0" err="1" smtClean="0"/>
              <a:t>Gillian</a:t>
            </a:r>
            <a:r>
              <a:rPr lang="cs-CZ" dirty="0" smtClean="0"/>
              <a:t> PRIOR, Ben TOOMBS, </a:t>
            </a:r>
            <a:r>
              <a:rPr lang="cs-CZ" dirty="0" err="1" smtClean="0"/>
              <a:t>Luke</a:t>
            </a:r>
            <a:r>
              <a:rPr lang="cs-CZ" dirty="0" smtClean="0"/>
              <a:t> TAYLOR a </a:t>
            </a:r>
            <a:r>
              <a:rPr lang="cs-CZ" dirty="0" err="1" smtClean="0"/>
              <a:t>Rosanna</a:t>
            </a:r>
            <a:r>
              <a:rPr lang="cs-CZ" dirty="0" smtClean="0"/>
              <a:t> CURRENTI. 2013. In: Názory uživatelů na přínosy informačních a komunikačních technologií ve veřejných knihovnách v České republice: Závěrečná zpráva [online]. TNS - </a:t>
            </a:r>
            <a:r>
              <a:rPr lang="cs-CZ" dirty="0" err="1" smtClean="0"/>
              <a:t>Bill&amp;Melinda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 [cit. 2014-11-29]. Dostupné z: </a:t>
            </a:r>
            <a:r>
              <a:rPr lang="cs-CZ" dirty="0" smtClean="0">
                <a:hlinkClick r:id="rId2"/>
              </a:rPr>
              <a:t>http://www.ikaros.cz/images/201308/Cross-European_Libraries_Survey_CZE.pdf#</a:t>
            </a:r>
            <a:endParaRPr lang="cs-CZ" dirty="0" smtClean="0"/>
          </a:p>
          <a:p>
            <a:pPr lvl="0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evolution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indicator</a:t>
            </a:r>
            <a:r>
              <a:rPr lang="cs-CZ" dirty="0" smtClean="0"/>
              <a:t> and </a:t>
            </a:r>
            <a:r>
              <a:rPr lang="cs-CZ" dirty="0" err="1" smtClean="0"/>
              <a:t>compare</a:t>
            </a:r>
            <a:r>
              <a:rPr lang="cs-CZ" dirty="0" smtClean="0"/>
              <a:t> </a:t>
            </a:r>
            <a:r>
              <a:rPr lang="cs-CZ" dirty="0" err="1" smtClean="0"/>
              <a:t>breakdowns</a:t>
            </a:r>
            <a:r>
              <a:rPr lang="cs-CZ" dirty="0" smtClean="0"/>
              <a:t>: </a:t>
            </a:r>
            <a:r>
              <a:rPr lang="cs-CZ" dirty="0" err="1" smtClean="0"/>
              <a:t>Households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Internet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. 2014. In: Digital Agenda Data [online]. [cit. 2014-11-29]. Dostupné z: </a:t>
            </a:r>
            <a:r>
              <a:rPr lang="cs-CZ" dirty="0" smtClean="0">
                <a:hlinkClick r:id="rId3"/>
              </a:rPr>
              <a:t>http://digital-agenda-data.eu/</a:t>
            </a:r>
            <a:r>
              <a:rPr lang="cs-CZ" dirty="0" err="1" smtClean="0">
                <a:hlinkClick r:id="rId3"/>
              </a:rPr>
              <a:t>charts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see-the-evolution-of-an-indicator-and-compare-breakdowns#chart</a:t>
            </a:r>
            <a:r>
              <a:rPr lang="cs-CZ" dirty="0" smtClean="0">
                <a:hlinkClick r:id="rId3"/>
              </a:rPr>
              <a:t>={%22indicator-group%22:%22internet-usage%22,%22indicator%22:%22h_iacc%22,%22breakdown-group%22:%22Celkem%22,%22unit-measure%22:%22pc_hh%22,%22ref-area%22:%22CZ%22}</a:t>
            </a:r>
            <a:endParaRPr lang="cs-CZ" dirty="0" smtClean="0"/>
          </a:p>
          <a:p>
            <a:r>
              <a:rPr lang="cs-CZ" dirty="0" smtClean="0"/>
              <a:t>SINHA, </a:t>
            </a:r>
            <a:r>
              <a:rPr lang="cs-CZ" dirty="0" err="1" smtClean="0"/>
              <a:t>Manoj</a:t>
            </a:r>
            <a:r>
              <a:rPr lang="cs-CZ" dirty="0" smtClean="0"/>
              <a:t> </a:t>
            </a:r>
            <a:r>
              <a:rPr lang="cs-CZ" dirty="0" err="1" smtClean="0"/>
              <a:t>Kumar</a:t>
            </a:r>
            <a:r>
              <a:rPr lang="cs-CZ" dirty="0" smtClean="0"/>
              <a:t>, </a:t>
            </a:r>
            <a:r>
              <a:rPr lang="cs-CZ" dirty="0" err="1" smtClean="0"/>
              <a:t>Sudip</a:t>
            </a:r>
            <a:r>
              <a:rPr lang="cs-CZ" dirty="0" smtClean="0"/>
              <a:t> BHATTACHARJEE a </a:t>
            </a:r>
            <a:r>
              <a:rPr lang="cs-CZ" dirty="0" err="1" smtClean="0"/>
              <a:t>Sucheta</a:t>
            </a:r>
            <a:r>
              <a:rPr lang="cs-CZ" dirty="0" smtClean="0"/>
              <a:t> BHATTACHARJEE. 2013. A Study on ICT </a:t>
            </a:r>
            <a:r>
              <a:rPr lang="cs-CZ" dirty="0" err="1" smtClean="0"/>
              <a:t>Literacy</a:t>
            </a:r>
            <a:r>
              <a:rPr lang="cs-CZ" dirty="0" smtClean="0"/>
              <a:t> and Internet Use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College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Barak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r>
              <a:rPr lang="cs-CZ" dirty="0" smtClean="0"/>
              <a:t>,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Assam</a:t>
            </a:r>
            <a:r>
              <a:rPr lang="cs-CZ" dirty="0" smtClean="0"/>
              <a:t>, </a:t>
            </a:r>
            <a:r>
              <a:rPr lang="cs-CZ" dirty="0" err="1" smtClean="0"/>
              <a:t>North</a:t>
            </a:r>
            <a:r>
              <a:rPr lang="cs-CZ" dirty="0" smtClean="0"/>
              <a:t> East India.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Trends</a:t>
            </a:r>
            <a:r>
              <a:rPr lang="cs-CZ" dirty="0" smtClean="0"/>
              <a:t> in Technology and Science</a:t>
            </a:r>
            <a:r>
              <a:rPr lang="en-US" dirty="0" smtClean="0"/>
              <a:t> [online]</a:t>
            </a:r>
            <a:r>
              <a:rPr lang="cs-CZ" dirty="0" smtClean="0"/>
              <a:t>. Roč. 2, č. 5 [cit. 2015-09-20].</a:t>
            </a:r>
          </a:p>
          <a:p>
            <a:r>
              <a:rPr lang="cs-CZ" dirty="0" smtClean="0"/>
              <a:t>STRAKOVÁ, Jana a Arnošt VESELÝ. 2013. Předpoklady úspěchu v práci a v životě: Výsledky mezinárodního výzkumu dospělých OECD PIAAC. 1. vydání. Praha: Dům zahraniční spolupráce. ISBN 978-80-87335-53-6. Dostupné z: </a:t>
            </a:r>
            <a:r>
              <a:rPr lang="cs-CZ" dirty="0" smtClean="0">
                <a:hlinkClick r:id="rId4"/>
              </a:rPr>
              <a:t>http://www.piaac.cz/attach/PIAAC_publikace_web.pdf</a:t>
            </a:r>
            <a:r>
              <a:rPr lang="cs-CZ" dirty="0" smtClean="0"/>
              <a:t> </a:t>
            </a:r>
          </a:p>
          <a:p>
            <a:pPr lvl="0"/>
            <a:r>
              <a:rPr lang="en-US" altLang="cs-CZ" dirty="0" smtClean="0"/>
              <a:t>WILSON, Tom D. Models in information </a:t>
            </a:r>
            <a:r>
              <a:rPr lang="en-US" altLang="cs-CZ" dirty="0" err="1" smtClean="0"/>
              <a:t>behaviour</a:t>
            </a:r>
            <a:r>
              <a:rPr lang="en-US" altLang="cs-CZ" dirty="0" smtClean="0"/>
              <a:t> research. Journal of Documentation. 1999, </a:t>
            </a:r>
            <a:r>
              <a:rPr lang="en-US" altLang="cs-CZ" dirty="0" err="1" smtClean="0"/>
              <a:t>roč</a:t>
            </a:r>
            <a:r>
              <a:rPr lang="en-US" altLang="cs-CZ" dirty="0" smtClean="0"/>
              <a:t>. 55, č. 3, s. 249-270. </a:t>
            </a:r>
            <a:r>
              <a:rPr lang="en-US" altLang="cs-CZ" dirty="0" err="1" smtClean="0"/>
              <a:t>Dostupné</a:t>
            </a:r>
            <a:r>
              <a:rPr lang="en-US" altLang="cs-CZ" dirty="0" smtClean="0"/>
              <a:t> z: </a:t>
            </a:r>
            <a:r>
              <a:rPr lang="en-US" altLang="cs-CZ" dirty="0" smtClean="0">
                <a:hlinkClick r:id="rId5" tooltip="http://informationr.net/tdw/publ/papers/1999JDoc.html"/>
              </a:rPr>
              <a:t>http://informationr.net/tdw/publ/papers/1999JDoc.html </a:t>
            </a:r>
            <a:endParaRPr lang="cs-CZ" altLang="cs-CZ" dirty="0" smtClean="0"/>
          </a:p>
          <a:p>
            <a:pPr lvl="0"/>
            <a:r>
              <a:rPr lang="cs-CZ" dirty="0" smtClean="0"/>
              <a:t>Základní statistické údaje o kultuře v České republice 2013. III. díl, Knihovny a vydavatelská činnost. 2014. Praha: NIPOS - Centrum informací a statistik kultury, 65 s. ISBN 978-80-7068-283-8. Dostupné také z: </a:t>
            </a:r>
            <a:r>
              <a:rPr lang="cs-CZ" dirty="0" smtClean="0">
                <a:hlinkClick r:id="rId6"/>
              </a:rPr>
              <a:t>http://www.nipos-mk.cz/wp-content/uploads/2013/05/Statistika_2013_III.KNIHOVNY_VYDAVATELE.pdf</a:t>
            </a:r>
            <a:endParaRPr lang="cs-CZ" dirty="0" smtClean="0"/>
          </a:p>
          <a:p>
            <a:pPr lvl="0"/>
            <a:r>
              <a:rPr lang="cs-CZ" dirty="0" smtClean="0"/>
              <a:t>ZIKUŠKA, Jan a Hana Landová. VŠ knihovny vzdělávající: výsledky průzkumu. Konference </a:t>
            </a:r>
            <a:r>
              <a:rPr lang="cs-CZ" dirty="0" err="1" smtClean="0"/>
              <a:t>Bibliotheca</a:t>
            </a:r>
            <a:r>
              <a:rPr lang="cs-CZ" dirty="0" smtClean="0"/>
              <a:t> </a:t>
            </a:r>
            <a:r>
              <a:rPr lang="cs-CZ" dirty="0" err="1" smtClean="0"/>
              <a:t>Academica</a:t>
            </a:r>
            <a:r>
              <a:rPr lang="cs-CZ" dirty="0" smtClean="0"/>
              <a:t> 2014 [online]. [cit. 2 2014-11-29]. Dostupné z: </a:t>
            </a:r>
            <a:r>
              <a:rPr lang="cs-CZ" dirty="0" smtClean="0">
                <a:hlinkClick r:id="rId7"/>
              </a:rPr>
              <a:t>http://www.akvs.cz/aktivity/ba-2014/ba2014-landova.pptx</a:t>
            </a:r>
            <a:endParaRPr lang="cs-CZ" dirty="0" smtClean="0"/>
          </a:p>
          <a:p>
            <a:pPr lvl="0"/>
            <a:r>
              <a:rPr lang="cs" dirty="0" smtClean="0"/>
              <a:t>Použité obrázky:</a:t>
            </a:r>
          </a:p>
          <a:p>
            <a:pPr lvl="1"/>
            <a:r>
              <a:rPr lang="cs-CZ" dirty="0" smtClean="0">
                <a:hlinkClick r:id="rId8"/>
              </a:rPr>
              <a:t>http://moirabent.blogspot.cz/p/information-literacy-landscape.html</a:t>
            </a:r>
            <a:endParaRPr lang="cs-CZ" dirty="0" smtClean="0"/>
          </a:p>
          <a:p>
            <a:pPr lvl="1"/>
            <a:r>
              <a:rPr lang="cs" dirty="0" smtClean="0"/>
              <a:t>Photo by fruity monkey (Flickr)</a:t>
            </a: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5654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modely a standardy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pro </a:t>
            </a:r>
            <a:r>
              <a:rPr lang="cs-CZ" dirty="0" smtClean="0"/>
              <a:t>K12 rozdělené na základní kompetence IL, samostatné učení a sociální odpovědnost stojící na IL </a:t>
            </a:r>
            <a:r>
              <a:rPr lang="cs-CZ" dirty="0"/>
              <a:t>a </a:t>
            </a:r>
            <a:r>
              <a:rPr lang="cs-CZ" dirty="0">
                <a:hlinkClick r:id="rId2"/>
              </a:rPr>
              <a:t>skvělé přiřazení edukačních strategií</a:t>
            </a:r>
            <a:endParaRPr lang="en-US" dirty="0"/>
          </a:p>
          <a:p>
            <a:r>
              <a:rPr lang="en-US" dirty="0"/>
              <a:t>A New Curriculum for Information Literacy (ANCIL</a:t>
            </a:r>
            <a:r>
              <a:rPr lang="en-US" dirty="0" smtClean="0"/>
              <a:t>)</a:t>
            </a:r>
            <a:r>
              <a:rPr lang="cs-CZ" dirty="0" smtClean="0"/>
              <a:t> – integrace do kurikula skrz realizaci výzkumu s reflexí a kolaborací</a:t>
            </a:r>
            <a:endParaRPr lang="cs-CZ" dirty="0"/>
          </a:p>
          <a:p>
            <a:r>
              <a:rPr lang="cs-CZ" dirty="0" smtClean="0"/>
              <a:t>CILIP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Literacy</a:t>
            </a:r>
            <a:r>
              <a:rPr lang="cs-CZ" dirty="0" smtClean="0"/>
              <a:t> model =&gt; převzal IVIG, důraz na etiku</a:t>
            </a:r>
          </a:p>
          <a:p>
            <a:r>
              <a:rPr lang="cs-CZ" dirty="0" smtClean="0"/>
              <a:t>Christine </a:t>
            </a:r>
            <a:r>
              <a:rPr lang="cs-CZ" dirty="0" err="1" smtClean="0"/>
              <a:t>Bruce</a:t>
            </a:r>
            <a:r>
              <a:rPr lang="cs-CZ" dirty="0" smtClean="0"/>
              <a:t>: </a:t>
            </a:r>
            <a:r>
              <a:rPr lang="en-US" dirty="0">
                <a:hlinkClick r:id="rId3"/>
              </a:rPr>
              <a:t>Seven Faces of Information </a:t>
            </a:r>
            <a:r>
              <a:rPr lang="en-US" dirty="0" smtClean="0">
                <a:hlinkClick r:id="rId3"/>
              </a:rPr>
              <a:t>Literacy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>
                <a:hlinkClick r:id="rId4"/>
              </a:rPr>
              <a:t>Six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Frames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for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Information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Literacy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Education</a:t>
            </a:r>
            <a:r>
              <a:rPr lang="cs-CZ" dirty="0">
                <a:hlinkClick r:id="rId4"/>
              </a:rPr>
              <a:t> </a:t>
            </a:r>
            <a:r>
              <a:rPr lang="cs-CZ" dirty="0" smtClean="0"/>
              <a:t>– různé druhy uplatnění IL dovedností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Definice informační společnosti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Např. TDKIV: „Společnost založená na </a:t>
            </a:r>
            <a:r>
              <a:rPr lang="cs-CZ" altLang="cs-CZ" b="1" dirty="0" smtClean="0"/>
              <a:t>integraci</a:t>
            </a:r>
            <a:r>
              <a:rPr lang="cs-CZ" altLang="cs-CZ" dirty="0" smtClean="0"/>
              <a:t> informačních a komunikačních </a:t>
            </a:r>
            <a:r>
              <a:rPr lang="cs-CZ" altLang="cs-CZ" b="1" dirty="0" smtClean="0"/>
              <a:t>technologií do všech oblastí společenského života</a:t>
            </a:r>
            <a:r>
              <a:rPr lang="cs-CZ" altLang="cs-CZ" dirty="0" smtClean="0"/>
              <a:t> v takové míře, že zásadně mění společenské vztahy a procesy. Nárůst </a:t>
            </a:r>
            <a:r>
              <a:rPr lang="cs-CZ" altLang="cs-CZ" b="1" dirty="0" smtClean="0"/>
              <a:t>informačních zdrojů </a:t>
            </a:r>
            <a:r>
              <a:rPr lang="cs-CZ" altLang="cs-CZ" dirty="0" smtClean="0"/>
              <a:t>a </a:t>
            </a:r>
            <a:r>
              <a:rPr lang="cs-CZ" altLang="cs-CZ" b="1" dirty="0" smtClean="0"/>
              <a:t>komunikačních toků </a:t>
            </a:r>
            <a:r>
              <a:rPr lang="cs-CZ" altLang="cs-CZ" dirty="0" smtClean="0"/>
              <a:t>vzrůstá do té míry, že ho nelze zvládat dosavadními informačními a komunikačními technologiemi.“ (KRIŠTOFIČOVÁ, 1999)</a:t>
            </a:r>
          </a:p>
          <a:p>
            <a:pPr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80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Informační chování (</a:t>
            </a:r>
            <a:r>
              <a:rPr lang="cs-CZ" altLang="cs-CZ" dirty="0" err="1" smtClean="0"/>
              <a:t>information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behavior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Zahrnuje hledání informací:</a:t>
            </a:r>
          </a:p>
          <a:p>
            <a:pPr lvl="1"/>
            <a:r>
              <a:rPr lang="cs-CZ" altLang="cs-CZ" dirty="0" smtClean="0"/>
              <a:t>Záměrné, vědomé (komunikace s okolím se záměrem získat informace; aktivní vyhýbání se informacím)</a:t>
            </a:r>
          </a:p>
          <a:p>
            <a:pPr lvl="1"/>
            <a:r>
              <a:rPr lang="cs-CZ" altLang="cs-CZ" dirty="0" smtClean="0"/>
              <a:t>Nezáměrné, pasivní (sledování TV či poslouchání rádia bez konkrétního záměru získání informace)</a:t>
            </a:r>
          </a:p>
          <a:p>
            <a:r>
              <a:rPr lang="cs-CZ" altLang="cs-CZ" dirty="0" smtClean="0"/>
              <a:t>Podrobněji samostatný A předmět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7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Wilsonův model informačního chování (1981, verze 2)</a:t>
            </a:r>
          </a:p>
        </p:txBody>
      </p:sp>
      <p:pic>
        <p:nvPicPr>
          <p:cNvPr id="171017" name="Picture 9" descr="wils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7" y="1737361"/>
            <a:ext cx="7637841" cy="5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43695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Informační generace (</a:t>
            </a:r>
            <a:r>
              <a:rPr lang="cs-CZ" altLang="cs-CZ" dirty="0" err="1" smtClean="0"/>
              <a:t>Bawden</a:t>
            </a:r>
            <a:r>
              <a:rPr lang="cs-CZ" altLang="cs-CZ" dirty="0" smtClean="0"/>
              <a:t>)</a:t>
            </a:r>
            <a:endParaRPr lang="en-GB" altLang="cs-CZ" dirty="0" smtClean="0"/>
          </a:p>
        </p:txBody>
      </p:sp>
      <p:graphicFrame>
        <p:nvGraphicFramePr>
          <p:cNvPr id="125114" name="Group 1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26665"/>
              </p:ext>
            </p:extLst>
          </p:nvPr>
        </p:nvGraphicFramePr>
        <p:xfrm>
          <a:off x="361558" y="1067776"/>
          <a:ext cx="8466603" cy="5428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239"/>
                <a:gridCol w="648957"/>
                <a:gridCol w="1463057"/>
                <a:gridCol w="953168"/>
                <a:gridCol w="4284182"/>
              </a:tblGrid>
              <a:tr h="36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Generace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Nar.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Sociální podmínky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Kom.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Vlastnosti a informační chování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</a:tr>
              <a:tr h="624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Veteráni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1915-1945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Světová válka, ekonom. problémy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Rádio, kino, knihy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Až 70 % neví, co je internet, nesourodá generace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</a:tr>
              <a:tr h="584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Boomers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1945-1965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Dětství v ekonom. stabilitě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TV, knihy, desky, telefon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Více se učí novému, ochotni učit se novým technologiím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</a:tr>
              <a:tr h="825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1965-1980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Studená válka, nejistá kariéra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Počítače, stereo, CD, MTV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Náchylní ke změnám, často se rekvalifikují, pesimisté, preferují anonymitu, wiki, umí využívat technologií, ale nejsou jí opojeni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</a:tr>
              <a:tr h="1066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Y, Millennials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1980-1995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E-svět, poslední znající nejdřív školu, pak internet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Web, mobil, PC hry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Optimisté, ICT část života, necítí nedostatek informací, tvůrci informací, nerespektují autorská práva, rádi dělají vše sami – raději Google než sofistikované nástroje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</a:tr>
              <a:tr h="85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Z, Google gen.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 1995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Neznají svět bez e-informace a spojení do sítí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SNS, SMS, iPady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Multitasking, špatná koncentrace, málo hluboké přemýšlení, mylně si myslí, že ICT perfektně zvládají, učí se raději na síti než sami, raději obrázky, zvuky a video než text, rychlost především, mýty o odlišnosti od předchozích gen.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810" marR="90810" marT="45722" marB="4572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iv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iv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2310</TotalTime>
  <Words>3152</Words>
  <Application>Microsoft Office PowerPoint</Application>
  <PresentationFormat>Předvádění na obrazovce (4:3)</PresentationFormat>
  <Paragraphs>387</Paragraphs>
  <Slides>43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</vt:lpstr>
      <vt:lpstr>Bradley Hand ITC</vt:lpstr>
      <vt:lpstr>Calibri</vt:lpstr>
      <vt:lpstr>Calibri Light</vt:lpstr>
      <vt:lpstr>Times</vt:lpstr>
      <vt:lpstr>Times New Roman</vt:lpstr>
      <vt:lpstr>Wingdings</vt:lpstr>
      <vt:lpstr>Retrospektiva</vt:lpstr>
      <vt:lpstr>1_Motiv Office</vt:lpstr>
      <vt:lpstr>Vliv IT na informační gramotnost</vt:lpstr>
      <vt:lpstr>Information Literacy Landscapes</vt:lpstr>
      <vt:lpstr>Information Literacy Landscapes</vt:lpstr>
      <vt:lpstr>Prezentace aplikace PowerPoint</vt:lpstr>
      <vt:lpstr>Další modely a standardy</vt:lpstr>
      <vt:lpstr>Definice informační společnosti</vt:lpstr>
      <vt:lpstr>Informační chování (information behavior)</vt:lpstr>
      <vt:lpstr>Wilsonův model informačního chování (1981, verze 2)</vt:lpstr>
      <vt:lpstr>Informační generace (Bawden)</vt:lpstr>
      <vt:lpstr>Tematicky specifická IG</vt:lpstr>
      <vt:lpstr>Informační společnost – různá vymezení</vt:lpstr>
      <vt:lpstr>Můžeme mluvit o informační společnosti?</vt:lpstr>
      <vt:lpstr>IG a IT v informační společnosti</vt:lpstr>
      <vt:lpstr>Zjednodušení</vt:lpstr>
      <vt:lpstr>Prezentace aplikace PowerPoint</vt:lpstr>
      <vt:lpstr>Změny IT – dok. analýza</vt:lpstr>
      <vt:lpstr>Prezentace aplikace PowerPoint</vt:lpstr>
      <vt:lpstr>Prezentace aplikace PowerPoint</vt:lpstr>
      <vt:lpstr>Klíčové změny IT ve vztahu k IG (Helvoort)</vt:lpstr>
      <vt:lpstr>IT v knihovnách</vt:lpstr>
      <vt:lpstr>Vzdělávání v ČR o IT a IG</vt:lpstr>
      <vt:lpstr>ICILS:  vzdělávání v ČR o IT a IG</vt:lpstr>
      <vt:lpstr>Prezentace aplikace PowerPoint</vt:lpstr>
      <vt:lpstr>Co se podle vás naučilo nejvíc žáků ve škole (ne jinde)?</vt:lpstr>
      <vt:lpstr>ICILS – schopnosti žáků</vt:lpstr>
      <vt:lpstr>ICILS a školy</vt:lpstr>
      <vt:lpstr>Každoroční statistiky NIPOS (2013)</vt:lpstr>
      <vt:lpstr>Jaký je vývoj návštěvnosti vzdělávacích akcí v knihovnách?</vt:lpstr>
      <vt:lpstr>Využití IT v knihovnách</vt:lpstr>
      <vt:lpstr>Názory uživatelů na přínosy informačních a komunikačních technologií ve veřejných knihovnách v České republice: Závěrečná zpráva </vt:lpstr>
      <vt:lpstr>Prostředí VŠ (IVIG)</vt:lpstr>
      <vt:lpstr>IVIG 2014 (23 institucí)</vt:lpstr>
      <vt:lpstr>Krajské a základní knihovny</vt:lpstr>
      <vt:lpstr>Deskripce 08/2011</vt:lpstr>
      <vt:lpstr>PIAAC: funkční gramotnost dospělých a úspěšnost v zaměstnání i životě</vt:lpstr>
      <vt:lpstr>Problémy s počítačovou gramotností dle PIAAC</vt:lpstr>
      <vt:lpstr>Schéma příčinných vazeb determinace výdělku – celá aktivní populace </vt:lpstr>
      <vt:lpstr>IFLA Trend Report (2013)</vt:lpstr>
      <vt:lpstr>Analýza: diagram proč-proč</vt:lpstr>
      <vt:lpstr>Použití IT bez IG</vt:lpstr>
      <vt:lpstr>Prezentace aplikace PowerPoint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gramotnost</dc:title>
  <dc:creator>PC</dc:creator>
  <cp:lastModifiedBy>Pavla Kovářová</cp:lastModifiedBy>
  <cp:revision>237</cp:revision>
  <dcterms:created xsi:type="dcterms:W3CDTF">2015-09-20T08:13:15Z</dcterms:created>
  <dcterms:modified xsi:type="dcterms:W3CDTF">2015-10-13T10:45:29Z</dcterms:modified>
</cp:coreProperties>
</file>