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3" r:id="rId5"/>
    <p:sldId id="274" r:id="rId6"/>
    <p:sldId id="278" r:id="rId7"/>
    <p:sldId id="279" r:id="rId8"/>
    <p:sldId id="280" r:id="rId9"/>
    <p:sldId id="275" r:id="rId10"/>
    <p:sldId id="281" r:id="rId11"/>
    <p:sldId id="282" r:id="rId12"/>
    <p:sldId id="283" r:id="rId13"/>
    <p:sldId id="284" r:id="rId14"/>
    <p:sldId id="285" r:id="rId15"/>
    <p:sldId id="293" r:id="rId16"/>
    <p:sldId id="286" r:id="rId17"/>
    <p:sldId id="287" r:id="rId18"/>
    <p:sldId id="276" r:id="rId19"/>
    <p:sldId id="277" r:id="rId20"/>
    <p:sldId id="290" r:id="rId21"/>
    <p:sldId id="291" r:id="rId22"/>
    <p:sldId id="292" r:id="rId23"/>
    <p:sldId id="288" r:id="rId24"/>
    <p:sldId id="289" r:id="rId25"/>
    <p:sldId id="258" r:id="rId26"/>
    <p:sldId id="259" r:id="rId27"/>
    <p:sldId id="260" r:id="rId28"/>
    <p:sldId id="261" r:id="rId29"/>
    <p:sldId id="268" r:id="rId30"/>
    <p:sldId id="263" r:id="rId31"/>
    <p:sldId id="262" r:id="rId32"/>
    <p:sldId id="264" r:id="rId33"/>
    <p:sldId id="294" r:id="rId3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2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B93D2-DDB0-469A-B9C8-559CC6DEDEB1}" type="datetimeFigureOut">
              <a:rPr lang="cs-CZ" smtClean="0"/>
              <a:t>3.1.2016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FCB7-86F3-4B2D-9CC4-BF718B5194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0042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B93D2-DDB0-469A-B9C8-559CC6DEDEB1}" type="datetimeFigureOut">
              <a:rPr lang="cs-CZ" smtClean="0"/>
              <a:t>3.1.2016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FCB7-86F3-4B2D-9CC4-BF718B5194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9053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B93D2-DDB0-469A-B9C8-559CC6DEDEB1}" type="datetimeFigureOut">
              <a:rPr lang="cs-CZ" smtClean="0"/>
              <a:t>3.1.2016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FCB7-86F3-4B2D-9CC4-BF718B5194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0370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B93D2-DDB0-469A-B9C8-559CC6DEDEB1}" type="datetimeFigureOut">
              <a:rPr lang="cs-CZ" smtClean="0"/>
              <a:t>3.1.2016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FCB7-86F3-4B2D-9CC4-BF718B5194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8918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B93D2-DDB0-469A-B9C8-559CC6DEDEB1}" type="datetimeFigureOut">
              <a:rPr lang="cs-CZ" smtClean="0"/>
              <a:t>3.1.2016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FCB7-86F3-4B2D-9CC4-BF718B5194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3813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B93D2-DDB0-469A-B9C8-559CC6DEDEB1}" type="datetimeFigureOut">
              <a:rPr lang="cs-CZ" smtClean="0"/>
              <a:t>3.1.2016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FCB7-86F3-4B2D-9CC4-BF718B5194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0200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B93D2-DDB0-469A-B9C8-559CC6DEDEB1}" type="datetimeFigureOut">
              <a:rPr lang="cs-CZ" smtClean="0"/>
              <a:t>3.1.2016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FCB7-86F3-4B2D-9CC4-BF718B5194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8697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B93D2-DDB0-469A-B9C8-559CC6DEDEB1}" type="datetimeFigureOut">
              <a:rPr lang="cs-CZ" smtClean="0"/>
              <a:t>3.1.2016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FCB7-86F3-4B2D-9CC4-BF718B5194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1356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B93D2-DDB0-469A-B9C8-559CC6DEDEB1}" type="datetimeFigureOut">
              <a:rPr lang="cs-CZ" smtClean="0"/>
              <a:t>3.1.2016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FCB7-86F3-4B2D-9CC4-BF718B5194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2780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B93D2-DDB0-469A-B9C8-559CC6DEDEB1}" type="datetimeFigureOut">
              <a:rPr lang="cs-CZ" smtClean="0"/>
              <a:t>3.1.2016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FCB7-86F3-4B2D-9CC4-BF718B5194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3005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B93D2-DDB0-469A-B9C8-559CC6DEDEB1}" type="datetimeFigureOut">
              <a:rPr lang="cs-CZ" smtClean="0"/>
              <a:t>3.1.2016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FCB7-86F3-4B2D-9CC4-BF718B5194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756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B93D2-DDB0-469A-B9C8-559CC6DEDEB1}" type="datetimeFigureOut">
              <a:rPr lang="cs-CZ" smtClean="0"/>
              <a:t>3.1.2016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4FCB7-86F3-4B2D-9CC4-BF718B5194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0984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user\Downloads\bilakniha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smt.cz/dokumenty/strategie-vzdelavani-pro-udrzitelny-rozvoj-ceske-republiky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dm.cz/vystupy-kpz/uznavani-nfv" TargetMode="External"/><Relationship Id="rId2" Type="http://schemas.openxmlformats.org/officeDocument/2006/relationships/hyperlink" Target="http://www.kliceprozivot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idm.cz/neformalni-vzdelavani/volny-cas/akce-a-seminare/konference-unv-2011" TargetMode="External"/><Relationship Id="rId4" Type="http://schemas.openxmlformats.org/officeDocument/2006/relationships/hyperlink" Target="http://userfiles.nidm.cz/file/OKP/memorandum-unv-final.pdf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uv.cz/nsk2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eur-lex.europa.eu/LexUriServ/LexUriServ.do?uri=OJ:C:2012:398:0001:0005:CS:PDF" TargetMode="External"/><Relationship Id="rId2" Type="http://schemas.openxmlformats.org/officeDocument/2006/relationships/hyperlink" Target="http://www.nidm.cz/k2/uznavani-nfv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uventa.sk/sk/KomPrax/Home.alej" TargetMode="External"/><Relationship Id="rId2" Type="http://schemas.openxmlformats.org/officeDocument/2006/relationships/hyperlink" Target="http://www.iconet-eu.net/index.php?option=com_remository&amp;Itemid=11&amp;func=startdown&amp;id=75%E3%80%88=en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ceskomluvi.cz/" TargetMode="External"/><Relationship Id="rId2" Type="http://schemas.openxmlformats.org/officeDocument/2006/relationships/hyperlink" Target="http://www.msmt.cz/vzdelavani/dalsi-vzdelavani/strategie-celozivotniho-uceni-c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zdelavani2020.cz/images_obsah/dokumenty/strategie/digistrategie.pdf" TargetMode="External"/><Relationship Id="rId5" Type="http://schemas.openxmlformats.org/officeDocument/2006/relationships/hyperlink" Target="http://www.mpsv.cz/files/clanky/21499/Strategie_DG.pdf" TargetMode="External"/><Relationship Id="rId4" Type="http://schemas.openxmlformats.org/officeDocument/2006/relationships/hyperlink" Target="http://www.mladezvakci.cz/informace-o-programu/neformalni-vzdelavani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cs-CZ" b="1" dirty="0" smtClean="0"/>
              <a:t>Informační gramotnost</a:t>
            </a:r>
            <a:br>
              <a:rPr lang="cs-CZ" b="1" dirty="0" smtClean="0"/>
            </a:br>
            <a:r>
              <a:rPr lang="cs-CZ" b="1" dirty="0" smtClean="0"/>
              <a:t>v celoživotním učení 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cs-CZ" sz="2400" dirty="0" smtClean="0"/>
              <a:t>Mgr. Pavlína Mazáčová, Ph.D.</a:t>
            </a:r>
          </a:p>
          <a:p>
            <a:r>
              <a:rPr lang="cs-CZ" sz="2400" dirty="0" smtClean="0"/>
              <a:t>Předmět </a:t>
            </a:r>
            <a:r>
              <a:rPr lang="cs-CZ" sz="2400" dirty="0" smtClean="0"/>
              <a:t>Informační gramotnost, KISK</a:t>
            </a:r>
          </a:p>
          <a:p>
            <a:r>
              <a:rPr lang="cs-CZ" dirty="0" smtClean="0"/>
              <a:t>Semestr podzim 2015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826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3600" b="1" dirty="0">
                <a:solidFill>
                  <a:srgbClr val="0070C0"/>
                </a:solidFill>
              </a:rPr>
              <a:t>Národní program rozvoje vzdělávání – Bílá </a:t>
            </a:r>
            <a:r>
              <a:rPr lang="cs-CZ" sz="3600" b="1" dirty="0">
                <a:solidFill>
                  <a:srgbClr val="0070C0"/>
                </a:solidFill>
              </a:rPr>
              <a:t>kniha </a:t>
            </a:r>
            <a:r>
              <a:rPr lang="cs-CZ" sz="3000" dirty="0">
                <a:solidFill>
                  <a:srgbClr val="0070C0"/>
                </a:solidFill>
              </a:rPr>
              <a:t>- </a:t>
            </a:r>
            <a:r>
              <a:rPr lang="cs-CZ" sz="3000" dirty="0">
                <a:solidFill>
                  <a:srgbClr val="0070C0"/>
                </a:solidFill>
                <a:hlinkClick r:id="rId2" action="ppaction://hlinkfile"/>
              </a:rPr>
              <a:t>file:///C:/</a:t>
            </a:r>
            <a:r>
              <a:rPr lang="cs-CZ" sz="3000" dirty="0" smtClean="0">
                <a:solidFill>
                  <a:srgbClr val="0070C0"/>
                </a:solidFill>
                <a:hlinkClick r:id="rId2" action="ppaction://hlinkfile"/>
              </a:rPr>
              <a:t>Users/user/Downloads/bilakniha.pdf</a:t>
            </a:r>
            <a:endParaRPr lang="cs-CZ" sz="3000" dirty="0" smtClean="0">
              <a:solidFill>
                <a:srgbClr val="0070C0"/>
              </a:solidFill>
            </a:endParaRPr>
          </a:p>
          <a:p>
            <a:r>
              <a:rPr lang="cs-CZ" dirty="0" smtClean="0"/>
              <a:t>schválený </a:t>
            </a:r>
            <a:r>
              <a:rPr lang="cs-CZ" dirty="0"/>
              <a:t>vládou v r</a:t>
            </a:r>
            <a:r>
              <a:rPr lang="cs-CZ" b="1" dirty="0"/>
              <a:t>. 2001</a:t>
            </a:r>
          </a:p>
          <a:p>
            <a:r>
              <a:rPr lang="cs-CZ" dirty="0"/>
              <a:t>rozvoj vzdělávací soustavy, avšak se zřetelem k celoživotnímu </a:t>
            </a:r>
            <a:r>
              <a:rPr lang="cs-CZ" dirty="0" smtClean="0"/>
              <a:t>učení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i="1" dirty="0"/>
              <a:t>„Vzdělávání pro každého po celý život“</a:t>
            </a:r>
          </a:p>
          <a:p>
            <a:r>
              <a:rPr lang="cs-CZ" dirty="0"/>
              <a:t>zaměřen na uspokojování vzdělávací potřeby dětí, mládeže a dospělých odpovídajícím usměrňováním kapacit ve </a:t>
            </a:r>
            <a:r>
              <a:rPr lang="pl-PL" dirty="0"/>
              <a:t>školách a dalších vzdělávacích zařízenich</a:t>
            </a:r>
          </a:p>
          <a:p>
            <a:pPr lvl="1"/>
            <a:r>
              <a:rPr lang="pl-PL" dirty="0"/>
              <a:t>zajištěna </a:t>
            </a:r>
            <a:r>
              <a:rPr lang="cs-CZ" dirty="0"/>
              <a:t>dostupnost všech úrovní vzdělávání a poskytována spravedlivá příležitost k maximálnímu rozvoji různorodých schopností všech jedinců v průběhu celého života.</a:t>
            </a:r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cs-CZ" sz="4000" dirty="0" smtClean="0"/>
              <a:t>Strategické dokumenty - celoživotní učení 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00575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Dlouhodobý záměr</a:t>
            </a:r>
            <a:r>
              <a:rPr lang="cs-CZ" b="1" dirty="0"/>
              <a:t> vzdělávání a rozvoje vzdělávací soustavy v České republice - </a:t>
            </a:r>
            <a:r>
              <a:rPr lang="cs-CZ" dirty="0"/>
              <a:t>MŠMT </a:t>
            </a:r>
            <a:r>
              <a:rPr lang="cs-CZ" b="1" dirty="0"/>
              <a:t>v r. 2005, </a:t>
            </a:r>
            <a:r>
              <a:rPr lang="pl-PL" b="1" dirty="0"/>
              <a:t>v r. 2007</a:t>
            </a:r>
            <a:r>
              <a:rPr lang="pl-PL" dirty="0"/>
              <a:t> </a:t>
            </a:r>
          </a:p>
          <a:p>
            <a:pPr lvl="1"/>
            <a:r>
              <a:rPr lang="cs-CZ" dirty="0"/>
              <a:t>rozvoj celoživotního učení jako podmínky ekonomického a společenského rozvoje</a:t>
            </a:r>
          </a:p>
          <a:p>
            <a:pPr lvl="1"/>
            <a:r>
              <a:rPr lang="pl-PL" dirty="0"/>
              <a:t>celoživotní učení nadřazeným pojmem </a:t>
            </a:r>
            <a:r>
              <a:rPr lang="cs-CZ" dirty="0"/>
              <a:t>pro počáteční i  další vzdělávání</a:t>
            </a:r>
          </a:p>
          <a:p>
            <a:pPr lvl="1"/>
            <a:r>
              <a:rPr lang="cs-CZ" dirty="0"/>
              <a:t>v kontextu počátečního vzdělávání je koncept celoživotního učení stavěn do protikladu s tradiční jednorázovou, úzce zaměřenou přípravou na konkrétní povolání</a:t>
            </a:r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cs-CZ" sz="4000" dirty="0" smtClean="0"/>
              <a:t>Strategické dokumenty - celoživotní učení 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55957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1" dirty="0"/>
              <a:t>Národní strategie vzdělávání pro udržitelný rozvoj </a:t>
            </a:r>
            <a:r>
              <a:rPr lang="cs-CZ" dirty="0"/>
              <a:t>(2007</a:t>
            </a:r>
            <a:r>
              <a:rPr lang="cs-CZ" dirty="0"/>
              <a:t>) - </a:t>
            </a: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www.msmt.cz/dokumenty/strategie-vzdelavani-pro-udrzitelny-rozvoj-ceske-republiky</a:t>
            </a:r>
            <a:endParaRPr lang="cs-CZ" dirty="0" smtClean="0"/>
          </a:p>
          <a:p>
            <a:pPr lvl="1"/>
            <a:r>
              <a:rPr lang="it-IT" dirty="0" smtClean="0"/>
              <a:t>ud</a:t>
            </a:r>
            <a:r>
              <a:rPr lang="cs-CZ" dirty="0" err="1"/>
              <a:t>ává</a:t>
            </a:r>
            <a:r>
              <a:rPr lang="it-IT" dirty="0"/>
              <a:t> hlavn</a:t>
            </a:r>
            <a:r>
              <a:rPr lang="cs-CZ" dirty="0"/>
              <a:t>í</a:t>
            </a:r>
            <a:r>
              <a:rPr lang="it-IT" dirty="0"/>
              <a:t> strategick</a:t>
            </a:r>
            <a:r>
              <a:rPr lang="cs-CZ" dirty="0"/>
              <a:t>é</a:t>
            </a:r>
            <a:r>
              <a:rPr lang="it-IT" dirty="0"/>
              <a:t> linie pro implementaci principů</a:t>
            </a:r>
            <a:r>
              <a:rPr lang="cs-CZ" dirty="0"/>
              <a:t> udržitelného rozvoje v rámci vzdělávací soustavy ČR i v rámci </a:t>
            </a:r>
            <a:r>
              <a:rPr lang="pl-PL" dirty="0"/>
              <a:t>celoživotního učení. </a:t>
            </a:r>
          </a:p>
          <a:p>
            <a:pPr lvl="1"/>
            <a:r>
              <a:rPr lang="pl-PL" b="1" dirty="0"/>
              <a:t>jedno z východisek pro tvorbu </a:t>
            </a:r>
            <a:r>
              <a:rPr lang="cs-CZ" b="1" dirty="0"/>
              <a:t>vzdělávacích programů, pro tvorbu témat dotačních </a:t>
            </a:r>
            <a:r>
              <a:rPr lang="cs-CZ" b="1" dirty="0" smtClean="0"/>
              <a:t>politik (tedy i rozvoj a podpora gramotností) </a:t>
            </a:r>
            <a:endParaRPr lang="cs-CZ" b="1" dirty="0"/>
          </a:p>
          <a:p>
            <a:pPr lvl="1"/>
            <a:r>
              <a:rPr lang="pl-PL" b="1" dirty="0"/>
              <a:t>inspirace pro spolupráci vzdělávacích institucí na lokální </a:t>
            </a:r>
            <a:r>
              <a:rPr lang="cs-CZ" b="1" dirty="0"/>
              <a:t>i regionální </a:t>
            </a:r>
            <a:r>
              <a:rPr lang="cs-CZ" b="1" dirty="0" smtClean="0"/>
              <a:t>úrovni (formálních i neformálních – knihoven, center volného času, informačních center apod.)</a:t>
            </a:r>
            <a:endParaRPr lang="cs-CZ" b="1" dirty="0"/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cs-CZ" sz="4000" dirty="0" smtClean="0"/>
              <a:t>Strategické dokumenty - celoživotní učení 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0758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Počáteční vzdělávání musí tvořit </a:t>
            </a:r>
            <a:r>
              <a:rPr lang="cs-CZ" dirty="0"/>
              <a:t>základy k dalšímu vzdělávání, tzn. žáky vybaví </a:t>
            </a:r>
            <a:r>
              <a:rPr lang="cs-CZ" b="1" dirty="0"/>
              <a:t>funkční gramotností a klíčovými kompetencemi </a:t>
            </a:r>
            <a:r>
              <a:rPr lang="cs-CZ" dirty="0"/>
              <a:t>(komunikace, týmová práce, schopnost učit se, schopnost řešit problémy, ICT apod.) – nástrojem je výzkum OECD PISA</a:t>
            </a:r>
          </a:p>
          <a:p>
            <a:r>
              <a:rPr lang="cs-CZ" dirty="0"/>
              <a:t>Klíčové kompetence se dosud </a:t>
            </a:r>
            <a:r>
              <a:rPr lang="cs-CZ" b="1" dirty="0"/>
              <a:t>nestaly integrální součástí kurikula</a:t>
            </a:r>
            <a:r>
              <a:rPr lang="cs-CZ" dirty="0"/>
              <a:t> - jejich rozvíjení  totiž vyžaduje zásadní změnu pojetí </a:t>
            </a:r>
            <a:r>
              <a:rPr lang="cs-CZ" dirty="0" smtClean="0"/>
              <a:t>výuky</a:t>
            </a:r>
            <a:endParaRPr lang="cs-CZ" dirty="0"/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cs-CZ" sz="4000" dirty="0" smtClean="0"/>
              <a:t>Identifikace problémů v oblasti vzdělávání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66356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/>
              <a:t>HODNOCENÍ KVALITY vzdělávání</a:t>
            </a:r>
          </a:p>
          <a:p>
            <a:r>
              <a:rPr lang="cs-CZ" dirty="0" smtClean="0"/>
              <a:t>S </a:t>
            </a:r>
            <a:r>
              <a:rPr lang="cs-CZ" dirty="0"/>
              <a:t>výjimkou školních a rekvalifikačních programů se systematicky </a:t>
            </a:r>
            <a:r>
              <a:rPr lang="cs-CZ" b="1" dirty="0" smtClean="0"/>
              <a:t>nevyhodnocuje, je třeba:</a:t>
            </a:r>
            <a:r>
              <a:rPr lang="cs-CZ" dirty="0" smtClean="0"/>
              <a:t> </a:t>
            </a:r>
            <a:endParaRPr lang="cs-CZ" dirty="0"/>
          </a:p>
          <a:p>
            <a:pPr lvl="1"/>
            <a:r>
              <a:rPr lang="cs-CZ" dirty="0">
                <a:solidFill>
                  <a:srgbClr val="0070C0"/>
                </a:solidFill>
              </a:rPr>
              <a:t>Vytvořit</a:t>
            </a:r>
            <a:r>
              <a:rPr lang="cs-CZ" dirty="0"/>
              <a:t> institucionální strukturu a nástroje pro posuzování úrovně vzdělávacích institucí, pro ověřování kvality vzdělavatelů </a:t>
            </a:r>
            <a:r>
              <a:rPr lang="it-IT" dirty="0"/>
              <a:t>a kvality vzděl</a:t>
            </a:r>
            <a:r>
              <a:rPr lang="cs-CZ" dirty="0"/>
              <a:t>á</a:t>
            </a:r>
            <a:r>
              <a:rPr lang="it-IT" dirty="0"/>
              <a:t>vac</a:t>
            </a:r>
            <a:r>
              <a:rPr lang="cs-CZ" dirty="0"/>
              <a:t>í</a:t>
            </a:r>
            <a:r>
              <a:rPr lang="it-IT" dirty="0"/>
              <a:t>ch programů. </a:t>
            </a:r>
            <a:endParaRPr lang="cs-CZ" dirty="0"/>
          </a:p>
          <a:p>
            <a:pPr lvl="1"/>
            <a:r>
              <a:rPr lang="it-IT" dirty="0">
                <a:solidFill>
                  <a:srgbClr val="0070C0"/>
                </a:solidFill>
              </a:rPr>
              <a:t>D</a:t>
            </a:r>
            <a:r>
              <a:rPr lang="cs-CZ" dirty="0">
                <a:solidFill>
                  <a:srgbClr val="0070C0"/>
                </a:solidFill>
              </a:rPr>
              <a:t>í</a:t>
            </a:r>
            <a:r>
              <a:rPr lang="it-IT" dirty="0">
                <a:solidFill>
                  <a:srgbClr val="0070C0"/>
                </a:solidFill>
              </a:rPr>
              <a:t>lč</a:t>
            </a:r>
            <a:r>
              <a:rPr lang="cs-CZ" dirty="0">
                <a:solidFill>
                  <a:srgbClr val="0070C0"/>
                </a:solidFill>
              </a:rPr>
              <a:t>í</a:t>
            </a:r>
            <a:r>
              <a:rPr lang="it-IT" dirty="0">
                <a:solidFill>
                  <a:srgbClr val="0070C0"/>
                </a:solidFill>
              </a:rPr>
              <a:t> aktivity</a:t>
            </a:r>
            <a:r>
              <a:rPr lang="cs-CZ" dirty="0">
                <a:solidFill>
                  <a:srgbClr val="0070C0"/>
                </a:solidFill>
              </a:rPr>
              <a:t> propojit </a:t>
            </a:r>
            <a:r>
              <a:rPr lang="cs-CZ" dirty="0"/>
              <a:t>a doplnit </a:t>
            </a:r>
            <a:r>
              <a:rPr lang="pl-PL" dirty="0"/>
              <a:t>do uceleného systému. </a:t>
            </a:r>
          </a:p>
          <a:p>
            <a:pPr lvl="1"/>
            <a:r>
              <a:rPr lang="pl-PL" dirty="0">
                <a:solidFill>
                  <a:srgbClr val="0070C0"/>
                </a:solidFill>
              </a:rPr>
              <a:t>Chybí </a:t>
            </a:r>
            <a:r>
              <a:rPr lang="pl-PL" dirty="0"/>
              <a:t>podpůrné systémy </a:t>
            </a:r>
            <a:r>
              <a:rPr lang="cs-CZ" dirty="0"/>
              <a:t>zvyšování kvality – pro výzkum, vývoj a inovace v oblasti nabídky dalšího vzdělávání a podporu jeho šíření</a:t>
            </a:r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cs-CZ" sz="4000" dirty="0" smtClean="0"/>
              <a:t>Identifikace problémů v oblasti vzdělávání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76926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Problematika vzdělávání v ČR - SWOT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r>
              <a:rPr lang="cs-CZ" dirty="0" smtClean="0"/>
              <a:t>Týká se nejrůznějších oblastí vzdělávání, tedy i gramotností, jejich </a:t>
            </a:r>
            <a:r>
              <a:rPr lang="cs-CZ" b="1" dirty="0" smtClean="0"/>
              <a:t>edukace, podpory a rozvíjení </a:t>
            </a:r>
            <a:r>
              <a:rPr lang="cs-CZ" dirty="0" smtClean="0"/>
              <a:t>na různých úrovních </a:t>
            </a:r>
          </a:p>
          <a:p>
            <a:r>
              <a:rPr lang="cs-CZ" dirty="0" smtClean="0"/>
              <a:t>Reflektuje všechny možné věkové skupiny vzdělávaných napříč formálním i celoživotním vzděláváním</a:t>
            </a:r>
          </a:p>
          <a:p>
            <a:r>
              <a:rPr lang="cs-CZ" dirty="0" smtClean="0"/>
              <a:t>SWOT vychází ze strategie Česko mluví o vzdělávání (2013)</a:t>
            </a: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 smtClean="0"/>
              <a:t>Problematika vzdělávání v ČR - SWOT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85135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80" y="332656"/>
            <a:ext cx="4100996" cy="5004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026" y="908720"/>
            <a:ext cx="4506276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46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4176464" cy="595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764704"/>
            <a:ext cx="4032448" cy="591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933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Zástupci: </a:t>
            </a:r>
          </a:p>
          <a:p>
            <a:pPr lvl="1"/>
            <a:r>
              <a:rPr lang="cs-CZ" dirty="0"/>
              <a:t>zaměstnanců,</a:t>
            </a:r>
          </a:p>
          <a:p>
            <a:pPr lvl="1"/>
            <a:r>
              <a:rPr lang="cs-CZ" dirty="0"/>
              <a:t>zaměstnavatelů,</a:t>
            </a:r>
          </a:p>
          <a:p>
            <a:pPr lvl="1"/>
            <a:r>
              <a:rPr lang="cs-CZ" dirty="0"/>
              <a:t>vzdělavatelů,</a:t>
            </a:r>
          </a:p>
          <a:p>
            <a:pPr lvl="1"/>
            <a:r>
              <a:rPr lang="cs-CZ" dirty="0"/>
              <a:t>samosprávy </a:t>
            </a:r>
          </a:p>
          <a:p>
            <a:pPr lvl="1"/>
            <a:r>
              <a:rPr lang="cs-CZ" dirty="0"/>
              <a:t>a státní správy</a:t>
            </a:r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36912"/>
            <a:ext cx="4538081" cy="352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cs-CZ" sz="4000" dirty="0" smtClean="0"/>
              <a:t>Hlavní aktéři celoživotního </a:t>
            </a:r>
            <a:r>
              <a:rPr lang="cs-CZ" sz="4000" dirty="0" smtClean="0"/>
              <a:t>učení (viz Strategie celoživotního učení ČR)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92980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Kde probíhá vzdělávání v </a:t>
            </a:r>
            <a:r>
              <a:rPr lang="cs-CZ" dirty="0" smtClean="0"/>
              <a:t>ČR (stav k roku 2014) </a:t>
            </a:r>
            <a:endParaRPr lang="cs-CZ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60662"/>
            <a:ext cx="7056784" cy="530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42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4000" dirty="0" smtClean="0"/>
              <a:t>Základní </a:t>
            </a:r>
            <a:r>
              <a:rPr lang="cs-CZ" sz="4000" dirty="0" smtClean="0"/>
              <a:t>obsahové složky 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Téma je zaměřeno především na kontext ČR: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 Informační gramotnost</a:t>
            </a:r>
          </a:p>
          <a:p>
            <a:r>
              <a:rPr lang="cs-CZ" dirty="0"/>
              <a:t> </a:t>
            </a:r>
            <a:r>
              <a:rPr lang="cs-CZ" dirty="0" err="1" smtClean="0"/>
              <a:t>Kurikulární</a:t>
            </a:r>
            <a:r>
              <a:rPr lang="cs-CZ" dirty="0" smtClean="0"/>
              <a:t> dokumenty</a:t>
            </a:r>
          </a:p>
          <a:p>
            <a:r>
              <a:rPr lang="cs-CZ" dirty="0" smtClean="0"/>
              <a:t> Strategické dokumenty </a:t>
            </a:r>
          </a:p>
          <a:p>
            <a:r>
              <a:rPr lang="cs-CZ" dirty="0" smtClean="0"/>
              <a:t> Celoživotní </a:t>
            </a:r>
            <a:r>
              <a:rPr lang="cs-CZ" dirty="0" smtClean="0"/>
              <a:t>učení</a:t>
            </a:r>
          </a:p>
          <a:p>
            <a:r>
              <a:rPr lang="cs-CZ" dirty="0" smtClean="0"/>
              <a:t>Neformální vzdělávání 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417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8640"/>
            <a:ext cx="4657028" cy="6499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166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6672"/>
            <a:ext cx="6184925" cy="59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897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4377"/>
            <a:ext cx="7917409" cy="5552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Podporovat </a:t>
            </a:r>
            <a:r>
              <a:rPr lang="cs-CZ" dirty="0" err="1"/>
              <a:t>kurikulární</a:t>
            </a:r>
            <a:r>
              <a:rPr lang="cs-CZ" dirty="0"/>
              <a:t> reformu s důrazem na zvýšení </a:t>
            </a:r>
            <a:r>
              <a:rPr lang="cs-CZ" b="1" dirty="0"/>
              <a:t>funkční gramotnosti </a:t>
            </a:r>
            <a:r>
              <a:rPr lang="cs-CZ" dirty="0"/>
              <a:t>žáků</a:t>
            </a:r>
          </a:p>
          <a:p>
            <a:r>
              <a:rPr lang="cs-CZ" dirty="0"/>
              <a:t>Snižovat nerovnosti v přístupu ke vzdělání </a:t>
            </a:r>
            <a:r>
              <a:rPr lang="cs-CZ" dirty="0" smtClean="0"/>
              <a:t>– </a:t>
            </a:r>
            <a:r>
              <a:rPr lang="cs-CZ" b="1" dirty="0" smtClean="0"/>
              <a:t>inkluzí </a:t>
            </a:r>
            <a:r>
              <a:rPr lang="cs-CZ" dirty="0" smtClean="0"/>
              <a:t>proti všem formám </a:t>
            </a:r>
            <a:r>
              <a:rPr lang="cs-CZ" b="1" dirty="0" err="1" smtClean="0"/>
              <a:t>digital</a:t>
            </a:r>
            <a:r>
              <a:rPr lang="cs-CZ" b="1" dirty="0" smtClean="0"/>
              <a:t> </a:t>
            </a:r>
            <a:r>
              <a:rPr lang="cs-CZ" b="1" dirty="0" err="1" smtClean="0"/>
              <a:t>divide</a:t>
            </a:r>
            <a:r>
              <a:rPr lang="cs-CZ" b="1" dirty="0" smtClean="0"/>
              <a:t> </a:t>
            </a:r>
            <a:endParaRPr lang="cs-CZ" b="1" dirty="0"/>
          </a:p>
          <a:p>
            <a:r>
              <a:rPr lang="cs-CZ" dirty="0"/>
              <a:t>Podporovat účast na předškolním vzdělávání v motivujícím </a:t>
            </a:r>
            <a:r>
              <a:rPr lang="cs-CZ" dirty="0" smtClean="0"/>
              <a:t>prostředí</a:t>
            </a:r>
          </a:p>
          <a:p>
            <a:r>
              <a:rPr lang="cs-CZ" dirty="0" smtClean="0"/>
              <a:t>Rozvíjet </a:t>
            </a:r>
            <a:r>
              <a:rPr lang="cs-CZ" dirty="0"/>
              <a:t>mimoškolní aktivity a zájmové činnosti </a:t>
            </a:r>
            <a:r>
              <a:rPr lang="cs-CZ" dirty="0" smtClean="0"/>
              <a:t>žáků</a:t>
            </a:r>
          </a:p>
          <a:p>
            <a:r>
              <a:rPr lang="cs-CZ" dirty="0"/>
              <a:t>Podporovat otevřenost a prostupnost mezi vzdělávacími </a:t>
            </a:r>
            <a:r>
              <a:rPr lang="pl-PL" dirty="0"/>
              <a:t>programy středoškolského studia i mezi </a:t>
            </a:r>
            <a:r>
              <a:rPr lang="cs-CZ" dirty="0"/>
              <a:t>programy středoškolského a terciárního studia a jejich propojení na další vzdělávání</a:t>
            </a:r>
          </a:p>
          <a:p>
            <a:r>
              <a:rPr lang="cs-CZ" dirty="0"/>
              <a:t>Usnadnit přechod a uplatnění absolventů v praxi</a:t>
            </a:r>
          </a:p>
          <a:p>
            <a:endParaRPr lang="cs-CZ" dirty="0"/>
          </a:p>
          <a:p>
            <a:endParaRPr lang="cs-CZ" b="1" dirty="0"/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4000" dirty="0" smtClean="0"/>
              <a:t>Podpora rozvoje celoživotního učení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53264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b="1" dirty="0"/>
              <a:t>Stimulovat jednotlivce i zaměstnavatele k rozšíření účasti na dalším vzdělávání a ke zvýšení investic </a:t>
            </a:r>
            <a:r>
              <a:rPr lang="pt-BR" b="1" dirty="0"/>
              <a:t>do dalšího vzdělávání</a:t>
            </a:r>
            <a:r>
              <a:rPr lang="pt-BR" dirty="0"/>
              <a:t>, provázat systémovou a programovou</a:t>
            </a:r>
            <a:r>
              <a:rPr lang="cs-CZ" dirty="0"/>
              <a:t> složku finanční podpory dalšího vzdělávání</a:t>
            </a:r>
          </a:p>
          <a:p>
            <a:r>
              <a:rPr lang="cs-CZ" dirty="0"/>
              <a:t>Zajistit</a:t>
            </a:r>
            <a:r>
              <a:rPr lang="cs-CZ" b="1" dirty="0"/>
              <a:t> uznávání </a:t>
            </a:r>
            <a:r>
              <a:rPr lang="cs-CZ" dirty="0"/>
              <a:t>různých vzdělávacích cest k získání kvalifikace</a:t>
            </a:r>
          </a:p>
          <a:p>
            <a:r>
              <a:rPr lang="cs-CZ" dirty="0"/>
              <a:t>Vytvořit podmínky pro </a:t>
            </a:r>
            <a:r>
              <a:rPr lang="cs-CZ" b="1" dirty="0"/>
              <a:t>sladění nabídky vzdělávání </a:t>
            </a:r>
            <a:r>
              <a:rPr lang="cs-CZ" dirty="0"/>
              <a:t>s potřebami trhu </a:t>
            </a:r>
            <a:r>
              <a:rPr lang="cs-CZ" dirty="0" smtClean="0"/>
              <a:t>práce – důraz na podporu digitální gramotnosti a podporu programů na rozvoj práce s informacemi</a:t>
            </a:r>
            <a:endParaRPr lang="cs-CZ" dirty="0"/>
          </a:p>
          <a:p>
            <a:r>
              <a:rPr lang="cs-CZ" dirty="0"/>
              <a:t>Rozvinout nabídku dalšího vzdělávání podle potřeb klientů a zajistit dostupnost vzdělávacích příležitostí</a:t>
            </a:r>
          </a:p>
          <a:p>
            <a:r>
              <a:rPr lang="cs-CZ" b="1" dirty="0"/>
              <a:t>Zvýšit úroveň vzdělávání zaměstnanců podniků </a:t>
            </a:r>
            <a:r>
              <a:rPr lang="cs-CZ" dirty="0"/>
              <a:t>tak, aby se stalo účinným faktorem posilování konkurenceschopnosti podniků a profesní flexibility zaměstnanců</a:t>
            </a:r>
          </a:p>
          <a:p>
            <a:r>
              <a:rPr lang="cs-CZ" b="1" dirty="0"/>
              <a:t>Zvýšit kvalitu dalšího vzdělávání</a:t>
            </a:r>
          </a:p>
          <a:p>
            <a:r>
              <a:rPr lang="cs-CZ" b="1" dirty="0"/>
              <a:t>Rozvinout informační a poradenský systém pro uživatele dalšího vzdělávání</a:t>
            </a:r>
            <a:endParaRPr lang="cs-CZ" dirty="0"/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4000" dirty="0" smtClean="0"/>
              <a:t>Podpora rozvoje celoživotního učení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64916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nevede </a:t>
            </a:r>
            <a:r>
              <a:rPr lang="cs-CZ" dirty="0"/>
              <a:t>k ucelenému školskému </a:t>
            </a:r>
            <a:r>
              <a:rPr lang="cs-CZ" dirty="0" smtClean="0"/>
              <a:t>vzdělání</a:t>
            </a:r>
          </a:p>
          <a:p>
            <a:r>
              <a:rPr lang="cs-CZ" dirty="0" smtClean="0"/>
              <a:t>organizované </a:t>
            </a:r>
            <a:r>
              <a:rPr lang="cs-CZ" dirty="0"/>
              <a:t>výchovně vzdělávací aktivity mimo rámec zavedeného oficiálního školského systému </a:t>
            </a:r>
            <a:endParaRPr lang="cs-CZ" dirty="0" smtClean="0"/>
          </a:p>
          <a:p>
            <a:pPr lvl="1"/>
            <a:r>
              <a:rPr lang="cs-CZ" dirty="0" smtClean="0"/>
              <a:t>cílem záměrný </a:t>
            </a:r>
            <a:r>
              <a:rPr lang="cs-CZ" dirty="0"/>
              <a:t>rozvoj životních zkušeností, dovedností a postojů, založených na uceleném systému </a:t>
            </a:r>
            <a:r>
              <a:rPr lang="cs-CZ" dirty="0" smtClean="0"/>
              <a:t>hodnot</a:t>
            </a:r>
          </a:p>
          <a:p>
            <a:pPr lvl="1"/>
            <a:r>
              <a:rPr lang="cs-CZ" dirty="0" smtClean="0"/>
              <a:t>aktivity zpravidla dobrovolné</a:t>
            </a:r>
          </a:p>
          <a:p>
            <a:pPr marL="457200" lvl="1" indent="0">
              <a:buNone/>
            </a:pPr>
            <a:endParaRPr lang="cs-CZ" dirty="0" smtClean="0"/>
          </a:p>
          <a:p>
            <a:pPr marL="514350" indent="-457200"/>
            <a:r>
              <a:rPr lang="cs-CZ" dirty="0" smtClean="0"/>
              <a:t>Organizátor - sdružení </a:t>
            </a:r>
            <a:r>
              <a:rPr lang="cs-CZ" dirty="0"/>
              <a:t>dětí a </a:t>
            </a:r>
            <a:r>
              <a:rPr lang="cs-CZ" dirty="0" smtClean="0"/>
              <a:t>mládeže, </a:t>
            </a:r>
            <a:r>
              <a:rPr lang="cs-CZ" dirty="0" smtClean="0"/>
              <a:t>knihovny, nestátní </a:t>
            </a:r>
            <a:r>
              <a:rPr lang="cs-CZ" dirty="0"/>
              <a:t>neziskové organizace (NNO), školská zařízení pro zájmové vzdělávání </a:t>
            </a:r>
            <a:r>
              <a:rPr lang="cs-CZ" dirty="0" smtClean="0"/>
              <a:t>(střediska </a:t>
            </a:r>
            <a:r>
              <a:rPr lang="cs-CZ" dirty="0"/>
              <a:t>volného času, vzdělávací agentury, kluby, kulturní zařízení a </a:t>
            </a:r>
            <a:r>
              <a:rPr lang="cs-CZ" dirty="0" smtClean="0"/>
              <a:t>další)</a:t>
            </a: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4000" dirty="0" smtClean="0"/>
              <a:t>Neformální vzdělávání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94226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Poprvé v ČR systematicky řešeno v r. 2009 (Národní </a:t>
            </a:r>
            <a:r>
              <a:rPr lang="cs-CZ" dirty="0"/>
              <a:t>institut dětí a </a:t>
            </a:r>
            <a:r>
              <a:rPr lang="cs-CZ" dirty="0" smtClean="0"/>
              <a:t>mládeže)</a:t>
            </a:r>
          </a:p>
          <a:p>
            <a:r>
              <a:rPr lang="cs-CZ" dirty="0" smtClean="0"/>
              <a:t>Národní projekt </a:t>
            </a:r>
            <a:r>
              <a:rPr lang="cs-CZ" b="1" dirty="0" smtClean="0"/>
              <a:t>„</a:t>
            </a:r>
            <a:r>
              <a:rPr lang="cs-CZ" b="1" dirty="0"/>
              <a:t>Klíče pro život“</a:t>
            </a:r>
            <a:r>
              <a:rPr lang="cs-CZ" dirty="0"/>
              <a:t> (</a:t>
            </a:r>
            <a:r>
              <a:rPr lang="cs-CZ" u="sng" dirty="0">
                <a:hlinkClick r:id="rId2"/>
              </a:rPr>
              <a:t>www.kliceprozivot.cz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KA projektu: „</a:t>
            </a:r>
            <a:r>
              <a:rPr lang="cs-CZ" b="1" dirty="0"/>
              <a:t>Uznávání neformálního </a:t>
            </a:r>
            <a:r>
              <a:rPr lang="cs-CZ" b="1" dirty="0" smtClean="0"/>
              <a:t>vzdělávání</a:t>
            </a:r>
            <a:r>
              <a:rPr lang="cs-CZ" b="1" dirty="0"/>
              <a:t>“</a:t>
            </a:r>
            <a:r>
              <a:rPr lang="cs-CZ" dirty="0"/>
              <a:t> </a:t>
            </a:r>
            <a:endParaRPr lang="cs-CZ" dirty="0" smtClean="0"/>
          </a:p>
          <a:p>
            <a:pPr lvl="1"/>
            <a:r>
              <a:rPr lang="cs-CZ" dirty="0" smtClean="0"/>
              <a:t>(</a:t>
            </a:r>
            <a:r>
              <a:rPr lang="cs-CZ" u="sng" dirty="0">
                <a:hlinkClick r:id="rId3"/>
              </a:rPr>
              <a:t>http://</a:t>
            </a:r>
            <a:r>
              <a:rPr lang="cs-CZ" u="sng" dirty="0" smtClean="0">
                <a:hlinkClick r:id="rId3"/>
              </a:rPr>
              <a:t>www.nidm.cz/vystupy-kpz/uznavani-nfv</a:t>
            </a:r>
            <a:endParaRPr lang="cs-CZ" u="sng" dirty="0" smtClean="0"/>
          </a:p>
          <a:p>
            <a:pPr lvl="1"/>
            <a:r>
              <a:rPr lang="cs-CZ" b="1" dirty="0" smtClean="0"/>
              <a:t>„</a:t>
            </a:r>
            <a:r>
              <a:rPr lang="cs-CZ" b="1" dirty="0"/>
              <a:t>Memorandum o podpoře uznávání výsledků neformálního vzdělávání při práci s dětmi a mládeží“</a:t>
            </a:r>
            <a:r>
              <a:rPr lang="cs-CZ" dirty="0"/>
              <a:t>(</a:t>
            </a:r>
            <a:r>
              <a:rPr lang="cs-CZ" u="sng" dirty="0">
                <a:hlinkClick r:id="rId4"/>
              </a:rPr>
              <a:t>http://userfiles.nidm.cz/</a:t>
            </a:r>
            <a:r>
              <a:rPr lang="cs-CZ" u="sng" dirty="0" err="1">
                <a:hlinkClick r:id="rId4"/>
              </a:rPr>
              <a:t>file</a:t>
            </a:r>
            <a:r>
              <a:rPr lang="cs-CZ" u="sng" dirty="0">
                <a:hlinkClick r:id="rId4"/>
              </a:rPr>
              <a:t>/OKP/memorandum-unv-final.pdf</a:t>
            </a:r>
            <a:r>
              <a:rPr lang="cs-CZ" dirty="0" smtClean="0"/>
              <a:t>)</a:t>
            </a:r>
          </a:p>
          <a:p>
            <a:pPr marL="514350" indent="-457200"/>
            <a:r>
              <a:rPr lang="cs-CZ" dirty="0" smtClean="0"/>
              <a:t>„</a:t>
            </a:r>
            <a:r>
              <a:rPr lang="cs-CZ" b="1" u="sng" dirty="0" smtClean="0">
                <a:hlinkClick r:id="rId5"/>
              </a:rPr>
              <a:t>Konference </a:t>
            </a:r>
            <a:r>
              <a:rPr lang="cs-CZ" b="1" u="sng" dirty="0">
                <a:hlinkClick r:id="rId5"/>
              </a:rPr>
              <a:t>o uznávání neformálního vzdělávání</a:t>
            </a:r>
            <a:r>
              <a:rPr lang="cs-CZ" b="1" dirty="0"/>
              <a:t>“</a:t>
            </a:r>
            <a:r>
              <a:rPr lang="cs-CZ" dirty="0"/>
              <a:t>, (</a:t>
            </a:r>
            <a:r>
              <a:rPr lang="cs-CZ" u="sng" dirty="0">
                <a:hlinkClick r:id="rId5"/>
              </a:rPr>
              <a:t>http://www.nidm.cz/</a:t>
            </a:r>
            <a:r>
              <a:rPr lang="cs-CZ" u="sng" dirty="0" err="1">
                <a:hlinkClick r:id="rId5"/>
              </a:rPr>
              <a:t>neformalni-vzdelavani</a:t>
            </a:r>
            <a:r>
              <a:rPr lang="cs-CZ" u="sng" dirty="0">
                <a:hlinkClick r:id="rId5"/>
              </a:rPr>
              <a:t>/volny-</a:t>
            </a:r>
            <a:r>
              <a:rPr lang="cs-CZ" u="sng" dirty="0" err="1">
                <a:hlinkClick r:id="rId5"/>
              </a:rPr>
              <a:t>cas</a:t>
            </a:r>
            <a:r>
              <a:rPr lang="cs-CZ" u="sng" dirty="0">
                <a:hlinkClick r:id="rId5"/>
              </a:rPr>
              <a:t>/akce-a-</a:t>
            </a:r>
            <a:r>
              <a:rPr lang="cs-CZ" u="sng" dirty="0" err="1">
                <a:hlinkClick r:id="rId5"/>
              </a:rPr>
              <a:t>seminare</a:t>
            </a:r>
            <a:r>
              <a:rPr lang="cs-CZ" u="sng" dirty="0">
                <a:hlinkClick r:id="rId5"/>
              </a:rPr>
              <a:t>/konference-unv-2011</a:t>
            </a:r>
            <a:r>
              <a:rPr lang="cs-CZ" dirty="0"/>
              <a:t>), </a:t>
            </a:r>
            <a:r>
              <a:rPr lang="cs-CZ" dirty="0" smtClean="0"/>
              <a:t>listopad 2011 </a:t>
            </a:r>
            <a:r>
              <a:rPr lang="cs-CZ" dirty="0"/>
              <a:t>v </a:t>
            </a:r>
            <a:r>
              <a:rPr lang="cs-CZ" dirty="0" smtClean="0"/>
              <a:t>Praze</a:t>
            </a:r>
          </a:p>
          <a:p>
            <a:pPr marL="514350" indent="-457200"/>
            <a:endParaRPr lang="cs-CZ" dirty="0" smtClean="0"/>
          </a:p>
          <a:p>
            <a:pPr marL="57150" indent="0">
              <a:buNone/>
            </a:pPr>
            <a:r>
              <a:rPr lang="cs-CZ" b="1" dirty="0" smtClean="0"/>
              <a:t>MEMORANDUM</a:t>
            </a:r>
          </a:p>
          <a:p>
            <a:pPr marL="514350" indent="-457200"/>
            <a:r>
              <a:rPr lang="cs-CZ" dirty="0" smtClean="0"/>
              <a:t>otevírá </a:t>
            </a:r>
            <a:r>
              <a:rPr lang="cs-CZ" dirty="0"/>
              <a:t>další možnosti k </a:t>
            </a:r>
            <a:r>
              <a:rPr lang="cs-CZ" dirty="0" smtClean="0"/>
              <a:t> </a:t>
            </a:r>
            <a:r>
              <a:rPr lang="cs-CZ" b="1" dirty="0"/>
              <a:t>jednání o záměrech </a:t>
            </a:r>
            <a:r>
              <a:rPr lang="cs-CZ" b="1" dirty="0" smtClean="0"/>
              <a:t>uznávat </a:t>
            </a:r>
            <a:r>
              <a:rPr lang="cs-CZ" b="1" dirty="0"/>
              <a:t>neformální vzdělávání</a:t>
            </a:r>
            <a:r>
              <a:rPr lang="cs-CZ" dirty="0"/>
              <a:t> a tím podpořit v lidech samotných </a:t>
            </a:r>
            <a:r>
              <a:rPr lang="cs-CZ" b="1" dirty="0"/>
              <a:t>vnitřní motivaci k celoživotnímu </a:t>
            </a:r>
            <a:r>
              <a:rPr lang="cs-CZ" b="1" dirty="0" smtClean="0"/>
              <a:t>učení</a:t>
            </a:r>
            <a:endParaRPr lang="cs-CZ" b="1" dirty="0"/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4000" dirty="0" smtClean="0"/>
              <a:t>Uznávání neformálního vzdělávání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57413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Expertní tým pro volnočasové aktivity v oblasti práce s dětmi a mládeží - jaro </a:t>
            </a:r>
            <a:r>
              <a:rPr lang="cs-CZ" dirty="0"/>
              <a:t>2013 </a:t>
            </a:r>
            <a:endParaRPr lang="cs-CZ" dirty="0" smtClean="0"/>
          </a:p>
          <a:p>
            <a:pPr lvl="1"/>
            <a:r>
              <a:rPr lang="cs-CZ" dirty="0" smtClean="0"/>
              <a:t>Příprava návrhů </a:t>
            </a:r>
            <a:r>
              <a:rPr lang="cs-CZ" dirty="0"/>
              <a:t>profesních </a:t>
            </a:r>
            <a:r>
              <a:rPr lang="cs-CZ" dirty="0" smtClean="0"/>
              <a:t>kvalifikací do státem </a:t>
            </a:r>
            <a:r>
              <a:rPr lang="cs-CZ" dirty="0"/>
              <a:t>garantovaného systému „</a:t>
            </a:r>
            <a:r>
              <a:rPr lang="cs-CZ" b="1" dirty="0"/>
              <a:t>Národní soustava kvalifikací“</a:t>
            </a:r>
            <a:r>
              <a:rPr lang="cs-CZ" dirty="0"/>
              <a:t> (</a:t>
            </a:r>
            <a:r>
              <a:rPr lang="cs-CZ" u="sng" dirty="0">
                <a:hlinkClick r:id="rId2"/>
              </a:rPr>
              <a:t>http://www.nuv.cz/nsk2</a:t>
            </a:r>
            <a:r>
              <a:rPr lang="cs-CZ" dirty="0" smtClean="0"/>
              <a:t>):</a:t>
            </a:r>
            <a:endParaRPr lang="cs-CZ" dirty="0" smtClean="0"/>
          </a:p>
          <a:p>
            <a:pPr lvl="2"/>
            <a:r>
              <a:rPr lang="cs-CZ" dirty="0" smtClean="0"/>
              <a:t>hlavní </a:t>
            </a:r>
            <a:r>
              <a:rPr lang="cs-CZ" dirty="0"/>
              <a:t>vedoucí zotavovací akce dětí a mládeže</a:t>
            </a:r>
          </a:p>
          <a:p>
            <a:pPr lvl="2"/>
            <a:r>
              <a:rPr lang="cs-CZ" dirty="0" smtClean="0"/>
              <a:t>vedoucí </a:t>
            </a:r>
            <a:r>
              <a:rPr lang="cs-CZ" dirty="0"/>
              <a:t>volnočasových aktivit dětí a mládeže</a:t>
            </a:r>
          </a:p>
          <a:p>
            <a:pPr lvl="2"/>
            <a:r>
              <a:rPr lang="cs-CZ" dirty="0" smtClean="0"/>
              <a:t>samostatný </a:t>
            </a:r>
            <a:r>
              <a:rPr lang="cs-CZ" dirty="0"/>
              <a:t>vedoucí volnočasových aktivit dětí a mládeže</a:t>
            </a:r>
          </a:p>
          <a:p>
            <a:pPr lvl="2"/>
            <a:r>
              <a:rPr lang="cs-CZ" dirty="0" smtClean="0"/>
              <a:t>koordinátor </a:t>
            </a:r>
            <a:r>
              <a:rPr lang="cs-CZ" dirty="0"/>
              <a:t>dobrovolníků</a:t>
            </a:r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dirty="0" smtClean="0"/>
              <a:t>Neformální vzdělávání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01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Řeší ho národní </a:t>
            </a:r>
            <a:r>
              <a:rPr lang="cs-CZ" dirty="0"/>
              <a:t>projekt </a:t>
            </a:r>
            <a:r>
              <a:rPr lang="cs-CZ" b="1" dirty="0" smtClean="0"/>
              <a:t>„</a:t>
            </a:r>
            <a:r>
              <a:rPr lang="cs-CZ" b="1" dirty="0"/>
              <a:t>K2 – kvalita a konkurenceschopnost v neformálním vzdělávání“ (</a:t>
            </a:r>
            <a:r>
              <a:rPr lang="cs-CZ" b="1" u="sng" dirty="0">
                <a:hlinkClick r:id="rId2"/>
              </a:rPr>
              <a:t>http://www.nidm.cz/k2/</a:t>
            </a:r>
            <a:r>
              <a:rPr lang="cs-CZ" b="1" u="sng" dirty="0" err="1">
                <a:hlinkClick r:id="rId2"/>
              </a:rPr>
              <a:t>uznavani-nfv</a:t>
            </a:r>
            <a:r>
              <a:rPr lang="cs-CZ" b="1" dirty="0" smtClean="0"/>
              <a:t>)</a:t>
            </a:r>
          </a:p>
          <a:p>
            <a:r>
              <a:rPr lang="cs-CZ" dirty="0" smtClean="0"/>
              <a:t>Realizátor - ministerstvo </a:t>
            </a:r>
            <a:r>
              <a:rPr lang="cs-CZ" dirty="0"/>
              <a:t>školství a Národní institut dětí a mládeže (NIDM</a:t>
            </a:r>
            <a:r>
              <a:rPr lang="cs-CZ" dirty="0" smtClean="0"/>
              <a:t>), byl spolufinancován </a:t>
            </a:r>
            <a:r>
              <a:rPr lang="cs-CZ" dirty="0"/>
              <a:t>ze zdrojů ESF a státního rozpočtu </a:t>
            </a:r>
            <a:r>
              <a:rPr lang="cs-CZ" dirty="0" smtClean="0"/>
              <a:t>ČR</a:t>
            </a:r>
            <a:endParaRPr lang="cs-CZ" dirty="0"/>
          </a:p>
          <a:p>
            <a:r>
              <a:rPr lang="cs-CZ" dirty="0"/>
              <a:t>Téma uznávání neformálního vzdělávání je stále aktuálnější nejen u nás, ale i v okolních státech Evropské </a:t>
            </a:r>
            <a:r>
              <a:rPr lang="cs-CZ" dirty="0" smtClean="0"/>
              <a:t>unie - na </a:t>
            </a:r>
            <a:r>
              <a:rPr lang="cs-CZ" dirty="0"/>
              <a:t>jednání Rady pro vzdělávání, mládež, kulturu a sport </a:t>
            </a:r>
            <a:r>
              <a:rPr lang="cs-CZ" dirty="0" smtClean="0"/>
              <a:t>v roce 2012 </a:t>
            </a:r>
            <a:r>
              <a:rPr lang="cs-CZ" dirty="0"/>
              <a:t>bylo ministry školství členských států EU přijato „</a:t>
            </a:r>
            <a:r>
              <a:rPr lang="cs-CZ" b="1" dirty="0"/>
              <a:t>Doporučení</a:t>
            </a:r>
            <a:r>
              <a:rPr lang="cs-CZ" dirty="0"/>
              <a:t> </a:t>
            </a:r>
            <a:r>
              <a:rPr lang="cs-CZ" b="1" dirty="0"/>
              <a:t>Rady</a:t>
            </a:r>
            <a:r>
              <a:rPr lang="cs-CZ" dirty="0"/>
              <a:t> </a:t>
            </a:r>
            <a:r>
              <a:rPr lang="cs-CZ" b="1" dirty="0"/>
              <a:t>o</a:t>
            </a:r>
            <a:r>
              <a:rPr lang="cs-CZ" dirty="0"/>
              <a:t> </a:t>
            </a:r>
            <a:r>
              <a:rPr lang="cs-CZ" b="1" dirty="0"/>
              <a:t>uznávání</a:t>
            </a:r>
            <a:r>
              <a:rPr lang="cs-CZ" dirty="0"/>
              <a:t> </a:t>
            </a:r>
            <a:r>
              <a:rPr lang="cs-CZ" b="1" dirty="0" smtClean="0"/>
              <a:t>neformálního vzdělávání</a:t>
            </a:r>
            <a:r>
              <a:rPr lang="cs-CZ" dirty="0"/>
              <a:t> </a:t>
            </a:r>
            <a:r>
              <a:rPr lang="cs-CZ" b="1" dirty="0" smtClean="0"/>
              <a:t>a</a:t>
            </a:r>
            <a:r>
              <a:rPr lang="cs-CZ" dirty="0"/>
              <a:t> </a:t>
            </a:r>
            <a:r>
              <a:rPr lang="cs-CZ" b="1" dirty="0"/>
              <a:t>informálního</a:t>
            </a:r>
            <a:r>
              <a:rPr lang="cs-CZ" dirty="0"/>
              <a:t> </a:t>
            </a:r>
            <a:r>
              <a:rPr lang="cs-CZ" b="1" dirty="0"/>
              <a:t>učení“</a:t>
            </a:r>
            <a:r>
              <a:rPr lang="cs-CZ" dirty="0"/>
              <a:t> </a:t>
            </a:r>
            <a:r>
              <a:rPr lang="cs-CZ" dirty="0" smtClean="0"/>
              <a:t> (ze </a:t>
            </a:r>
            <a:r>
              <a:rPr lang="cs-CZ" dirty="0"/>
              <a:t>dne 20. prosince </a:t>
            </a:r>
            <a:r>
              <a:rPr lang="cs-CZ" dirty="0" smtClean="0"/>
              <a:t>2012 - 2012/C </a:t>
            </a:r>
            <a:r>
              <a:rPr lang="cs-CZ" dirty="0"/>
              <a:t>398/01</a:t>
            </a:r>
            <a:r>
              <a:rPr lang="cs-CZ" dirty="0" smtClean="0"/>
              <a:t>), viz </a:t>
            </a:r>
            <a:r>
              <a:rPr lang="cs-CZ" u="sng" dirty="0" smtClean="0">
                <a:hlinkClick r:id="rId3"/>
              </a:rPr>
              <a:t>http</a:t>
            </a:r>
            <a:r>
              <a:rPr lang="cs-CZ" u="sng" dirty="0">
                <a:hlinkClick r:id="rId3"/>
              </a:rPr>
              <a:t>://eur-lex.europa.eu/LexUriServ/LexUriServ.do?uri=OJ:C:2012:398:0001:0005:CS:PDF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dirty="0" smtClean="0"/>
              <a:t>Uznávání neformálního vzdělávání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188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/>
              <a:t>Projekt </a:t>
            </a:r>
            <a:r>
              <a:rPr lang="cs-CZ" b="1" dirty="0" smtClean="0"/>
              <a:t>K2 </a:t>
            </a:r>
            <a:r>
              <a:rPr lang="cs-CZ" b="1" dirty="0"/>
              <a:t>– kvalita a konkurenceschopnost v neformálním vzdělávání </a:t>
            </a:r>
            <a:endParaRPr lang="cs-CZ" b="1" dirty="0" smtClean="0"/>
          </a:p>
          <a:p>
            <a:r>
              <a:rPr lang="cs-CZ" dirty="0" smtClean="0"/>
              <a:t>v</a:t>
            </a:r>
            <a:r>
              <a:rPr lang="cs-CZ" dirty="0"/>
              <a:t> klíčové aktivitě Metodická podpora uznávání neformálního </a:t>
            </a:r>
            <a:r>
              <a:rPr lang="cs-CZ" dirty="0" smtClean="0"/>
              <a:t>vzdělávání - publikace s názvem </a:t>
            </a:r>
            <a:r>
              <a:rPr lang="cs-CZ" b="1" i="1" dirty="0" smtClean="0"/>
              <a:t>„</a:t>
            </a:r>
            <a:r>
              <a:rPr lang="cs-CZ" b="1" i="1" dirty="0" err="1" smtClean="0"/>
              <a:t>MetodiKa</a:t>
            </a:r>
            <a:r>
              <a:rPr lang="cs-CZ" b="1" i="1" dirty="0" smtClean="0"/>
              <a:t> </a:t>
            </a:r>
            <a:r>
              <a:rPr lang="cs-CZ" b="1" i="1" dirty="0"/>
              <a:t>– Kompetence, Kvalita, Kvalifikace, (sebe)Koncepce pro neformální vzdělávání</a:t>
            </a:r>
            <a:r>
              <a:rPr lang="cs-CZ" b="1" i="1" dirty="0" smtClean="0"/>
              <a:t>“</a:t>
            </a:r>
          </a:p>
          <a:p>
            <a:pPr lvl="1"/>
            <a:r>
              <a:rPr lang="cs-CZ" dirty="0" smtClean="0"/>
              <a:t>je </a:t>
            </a:r>
            <a:r>
              <a:rPr lang="cs-CZ" dirty="0"/>
              <a:t>určena především pracovníkům pracujícím s dětmi a mládeží v nestátních neziskových organizacích, kteří ji mohou využít ve své praxi a postupně měnit svůj přístup k dětem a mládeži v souladu se zřetelem na rozvoj kompetencí každého </a:t>
            </a:r>
            <a:r>
              <a:rPr lang="cs-CZ" dirty="0" smtClean="0"/>
              <a:t>svěřence</a:t>
            </a: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cs-CZ" dirty="0" smtClean="0"/>
              <a:t>Kompetenční přístup v neformálním </a:t>
            </a:r>
            <a:r>
              <a:rPr lang="cs-CZ" dirty="0" smtClean="0"/>
              <a:t>vzdělávání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366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4000" dirty="0" smtClean="0"/>
              <a:t>Informační gramotnost</a:t>
            </a:r>
            <a:endParaRPr lang="cs-CZ" sz="40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Různé definice … např. dle modelu IG - KISK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355" y="2132856"/>
            <a:ext cx="7200800" cy="4317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897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Pohled na neformální vzdělávání dospělých v kontextu trhu práce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628800"/>
            <a:ext cx="68389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609600" y="260648"/>
            <a:ext cx="8229600" cy="13093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Neformální vzdělávání dospělých, kvalifikace a trh práce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595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Dokument</a:t>
            </a:r>
            <a:r>
              <a:rPr lang="cs-CZ" dirty="0"/>
              <a:t> </a:t>
            </a:r>
            <a:r>
              <a:rPr lang="cs-CZ" b="1" dirty="0"/>
              <a:t>„Evropské zásady pro uznávání neformálního vzdělávání a informálního učení“ (</a:t>
            </a:r>
            <a:r>
              <a:rPr lang="cs-CZ" dirty="0" err="1"/>
              <a:t>European</a:t>
            </a:r>
            <a:r>
              <a:rPr lang="cs-CZ" dirty="0"/>
              <a:t> </a:t>
            </a:r>
            <a:r>
              <a:rPr lang="cs-CZ" dirty="0" err="1"/>
              <a:t>Guidelines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Validation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Non-</a:t>
            </a:r>
            <a:r>
              <a:rPr lang="cs-CZ" dirty="0" err="1"/>
              <a:t>formal</a:t>
            </a:r>
            <a:r>
              <a:rPr lang="cs-CZ" dirty="0"/>
              <a:t> and </a:t>
            </a:r>
            <a:r>
              <a:rPr lang="cs-CZ" dirty="0" err="1"/>
              <a:t>Informal</a:t>
            </a:r>
            <a:r>
              <a:rPr lang="cs-CZ" dirty="0"/>
              <a:t> </a:t>
            </a:r>
            <a:r>
              <a:rPr lang="cs-CZ" dirty="0" err="1"/>
              <a:t>Learning</a:t>
            </a:r>
            <a:r>
              <a:rPr lang="cs-CZ" dirty="0" smtClean="0"/>
              <a:t>) – popisuje přístup </a:t>
            </a:r>
            <a:r>
              <a:rPr lang="cs-CZ" dirty="0"/>
              <a:t>jednotlivých členských zemí k uznávání výsledků neformálního vzdělávání a informálního učení /</a:t>
            </a:r>
            <a:r>
              <a:rPr lang="cs-CZ" u="sng" dirty="0">
                <a:hlinkClick r:id="rId2"/>
              </a:rPr>
              <a:t>http://www.iconet-eu.net/</a:t>
            </a:r>
            <a:r>
              <a:rPr lang="cs-CZ" u="sng" dirty="0" err="1">
                <a:hlinkClick r:id="rId2"/>
              </a:rPr>
              <a:t>index.php?option</a:t>
            </a:r>
            <a:r>
              <a:rPr lang="cs-CZ" u="sng" dirty="0">
                <a:hlinkClick r:id="rId2"/>
              </a:rPr>
              <a:t>=</a:t>
            </a:r>
            <a:r>
              <a:rPr lang="cs-CZ" u="sng" dirty="0" err="1">
                <a:hlinkClick r:id="rId2"/>
              </a:rPr>
              <a:t>com_remository&amp;Itemid</a:t>
            </a:r>
            <a:r>
              <a:rPr lang="cs-CZ" u="sng" dirty="0">
                <a:hlinkClick r:id="rId2"/>
              </a:rPr>
              <a:t>=11&amp;func=</a:t>
            </a:r>
            <a:r>
              <a:rPr lang="cs-CZ" u="sng" dirty="0" err="1">
                <a:hlinkClick r:id="rId2"/>
              </a:rPr>
              <a:t>startdown&amp;id</a:t>
            </a:r>
            <a:r>
              <a:rPr lang="cs-CZ" u="sng" dirty="0">
                <a:hlinkClick r:id="rId2"/>
              </a:rPr>
              <a:t>=75〈=en</a:t>
            </a:r>
            <a:r>
              <a:rPr lang="cs-CZ" dirty="0"/>
              <a:t> )</a:t>
            </a:r>
          </a:p>
          <a:p>
            <a:r>
              <a:rPr lang="cs-CZ" dirty="0"/>
              <a:t>Oblastí uznávání neformálního vzdělávání se zabývají také na </a:t>
            </a:r>
            <a:r>
              <a:rPr lang="cs-CZ" dirty="0" smtClean="0"/>
              <a:t>Slovensku - Slovenský </a:t>
            </a:r>
            <a:r>
              <a:rPr lang="cs-CZ" dirty="0"/>
              <a:t>institut mládeže – IUVENTA </a:t>
            </a:r>
            <a:r>
              <a:rPr lang="cs-CZ" dirty="0" smtClean="0"/>
              <a:t>a jeho projekt pod </a:t>
            </a:r>
            <a:r>
              <a:rPr lang="cs-CZ" dirty="0"/>
              <a:t>názvem </a:t>
            </a:r>
            <a:r>
              <a:rPr lang="cs-CZ" b="1" dirty="0"/>
              <a:t>„Kompetence pro praxi“</a:t>
            </a:r>
            <a:r>
              <a:rPr lang="cs-CZ" dirty="0"/>
              <a:t>(</a:t>
            </a:r>
            <a:r>
              <a:rPr lang="cs-CZ" u="sng" dirty="0">
                <a:hlinkClick r:id="rId3"/>
              </a:rPr>
              <a:t>http://www.iuventa.sk/</a:t>
            </a:r>
            <a:r>
              <a:rPr lang="cs-CZ" u="sng" dirty="0" err="1">
                <a:hlinkClick r:id="rId3"/>
              </a:rPr>
              <a:t>sk</a:t>
            </a:r>
            <a:r>
              <a:rPr lang="cs-CZ" u="sng" dirty="0">
                <a:hlinkClick r:id="rId3"/>
              </a:rPr>
              <a:t>/</a:t>
            </a:r>
            <a:r>
              <a:rPr lang="cs-CZ" u="sng" dirty="0" err="1">
                <a:hlinkClick r:id="rId3"/>
              </a:rPr>
              <a:t>KomPrax</a:t>
            </a:r>
            <a:r>
              <a:rPr lang="cs-CZ" u="sng" dirty="0">
                <a:hlinkClick r:id="rId3"/>
              </a:rPr>
              <a:t>/</a:t>
            </a:r>
            <a:r>
              <a:rPr lang="cs-CZ" u="sng" dirty="0" err="1">
                <a:hlinkClick r:id="rId3"/>
              </a:rPr>
              <a:t>Home.alej</a:t>
            </a:r>
            <a:r>
              <a:rPr lang="cs-CZ" dirty="0"/>
              <a:t>).</a:t>
            </a:r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dirty="0" smtClean="0"/>
              <a:t>Neformální vzdělávání mimo ČR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341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spcBef>
                <a:spcPct val="0"/>
              </a:spcBef>
              <a:buSzPct val="110000"/>
              <a:defRPr/>
            </a:pPr>
            <a:r>
              <a:rPr lang="cs-CZ" dirty="0">
                <a:cs typeface="Arial" panose="020B0604020202020204" pitchFamily="34" charset="0"/>
              </a:rPr>
              <a:t>Uznání </a:t>
            </a:r>
            <a:r>
              <a:rPr lang="cs-CZ" dirty="0">
                <a:solidFill>
                  <a:srgbClr val="00B0F0"/>
                </a:solidFill>
                <a:cs typeface="Arial" panose="020B0604020202020204" pitchFamily="34" charset="0"/>
              </a:rPr>
              <a:t>společenské prospěšnosti </a:t>
            </a:r>
            <a:r>
              <a:rPr lang="cs-CZ" dirty="0">
                <a:cs typeface="Arial" panose="020B0604020202020204" pitchFamily="34" charset="0"/>
              </a:rPr>
              <a:t>neformálního </a:t>
            </a:r>
            <a:r>
              <a:rPr lang="cs-CZ" dirty="0" smtClean="0">
                <a:cs typeface="Arial" panose="020B0604020202020204" pitchFamily="34" charset="0"/>
              </a:rPr>
              <a:t>vzdělávání</a:t>
            </a:r>
            <a:endParaRPr lang="cs-CZ" dirty="0"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SzPct val="110000"/>
              <a:defRPr/>
            </a:pPr>
            <a:r>
              <a:rPr lang="cs-CZ" dirty="0" smtClean="0">
                <a:cs typeface="Arial" panose="020B0604020202020204" pitchFamily="34" charset="0"/>
              </a:rPr>
              <a:t>Formální </a:t>
            </a:r>
            <a:r>
              <a:rPr lang="cs-CZ" dirty="0">
                <a:cs typeface="Arial" panose="020B0604020202020204" pitchFamily="34" charset="0"/>
              </a:rPr>
              <a:t>uznání výsledků neformálního vzdělávání </a:t>
            </a:r>
            <a:r>
              <a:rPr lang="cs-CZ" dirty="0">
                <a:solidFill>
                  <a:srgbClr val="00B0F0"/>
                </a:solidFill>
                <a:cs typeface="Arial" panose="020B0604020202020204" pitchFamily="34" charset="0"/>
              </a:rPr>
              <a:t>ze strany státu </a:t>
            </a:r>
            <a:r>
              <a:rPr lang="cs-CZ" dirty="0" smtClean="0">
                <a:cs typeface="Arial" panose="020B0604020202020204" pitchFamily="34" charset="0"/>
              </a:rPr>
              <a:t>(</a:t>
            </a:r>
            <a:r>
              <a:rPr lang="cs-CZ" dirty="0">
                <a:cs typeface="Arial" panose="020B0604020202020204" pitchFamily="34" charset="0"/>
              </a:rPr>
              <a:t>Zákon 179/2006 Sb</a:t>
            </a:r>
            <a:r>
              <a:rPr lang="cs-CZ" dirty="0" smtClean="0">
                <a:cs typeface="Arial" panose="020B0604020202020204" pitchFamily="34" charset="0"/>
              </a:rPr>
              <a:t>.)</a:t>
            </a:r>
            <a:endParaRPr lang="cs-CZ" dirty="0"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SzPct val="110000"/>
              <a:defRPr/>
            </a:pPr>
            <a:r>
              <a:rPr lang="cs-CZ" dirty="0" smtClean="0">
                <a:cs typeface="Arial" panose="020B0604020202020204" pitchFamily="34" charset="0"/>
              </a:rPr>
              <a:t>Uznání </a:t>
            </a:r>
            <a:r>
              <a:rPr lang="cs-CZ" dirty="0">
                <a:cs typeface="Arial" panose="020B0604020202020204" pitchFamily="34" charset="0"/>
              </a:rPr>
              <a:t>vlastních kompetencí </a:t>
            </a:r>
            <a:r>
              <a:rPr lang="cs-CZ" dirty="0">
                <a:solidFill>
                  <a:srgbClr val="00B0F0"/>
                </a:solidFill>
                <a:cs typeface="Arial" panose="020B0604020202020204" pitchFamily="34" charset="0"/>
              </a:rPr>
              <a:t>samotným jedincem</a:t>
            </a:r>
            <a:r>
              <a:rPr lang="cs-CZ" dirty="0">
                <a:cs typeface="Arial" panose="020B0604020202020204" pitchFamily="34" charset="0"/>
              </a:rPr>
              <a:t>, který se učí a vzdělává tak, aby byl schopen si své kompetence rozvinuté neformálním vzděláváním uvědomit, prezentovat je, aby poznal sám sebe a mohl na nich založit plán osobnostního rozvoje, včetně </a:t>
            </a:r>
            <a:r>
              <a:rPr lang="cs-CZ" dirty="0" smtClean="0">
                <a:cs typeface="Arial" panose="020B0604020202020204" pitchFamily="34" charset="0"/>
              </a:rPr>
              <a:t>kariérního</a:t>
            </a:r>
            <a:endParaRPr lang="cs-CZ" dirty="0"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SzPct val="110000"/>
              <a:defRPr/>
            </a:pPr>
            <a:r>
              <a:rPr lang="cs-CZ" dirty="0" smtClean="0">
                <a:cs typeface="Arial" panose="020B0604020202020204" pitchFamily="34" charset="0"/>
              </a:rPr>
              <a:t>Uznání </a:t>
            </a:r>
            <a:r>
              <a:rPr lang="cs-CZ" dirty="0">
                <a:cs typeface="Arial" panose="020B0604020202020204" pitchFamily="34" charset="0"/>
              </a:rPr>
              <a:t>výsledků neformálního vzdělávání </a:t>
            </a:r>
            <a:r>
              <a:rPr lang="cs-CZ" dirty="0">
                <a:solidFill>
                  <a:srgbClr val="00B0F0"/>
                </a:solidFill>
                <a:cs typeface="Arial" panose="020B0604020202020204" pitchFamily="34" charset="0"/>
              </a:rPr>
              <a:t>ze strany zaměstnavatelů a </a:t>
            </a:r>
            <a:r>
              <a:rPr lang="cs-CZ" dirty="0" smtClean="0">
                <a:solidFill>
                  <a:srgbClr val="00B0F0"/>
                </a:solidFill>
                <a:cs typeface="Arial" panose="020B0604020202020204" pitchFamily="34" charset="0"/>
              </a:rPr>
              <a:t>vzdělavatelů</a:t>
            </a:r>
            <a:endParaRPr lang="cs-CZ" dirty="0">
              <a:solidFill>
                <a:srgbClr val="00B0F0"/>
              </a:solidFill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SzPct val="110000"/>
              <a:defRPr/>
            </a:pPr>
            <a:endParaRPr lang="cs-CZ" sz="2400" dirty="0">
              <a:cs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cs-CZ" dirty="0" smtClean="0"/>
              <a:t>Roviny uznávání </a:t>
            </a:r>
            <a:r>
              <a:rPr lang="cs-CZ" dirty="0" smtClean="0"/>
              <a:t>neformálního vzdělávání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845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Strategie celoživotního </a:t>
            </a:r>
            <a:r>
              <a:rPr lang="cs-CZ" dirty="0"/>
              <a:t>učení ČR - </a:t>
            </a: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www.msmt.cz/vzdelavani/dalsi-vzdelavani/strategie-celozivotniho-uceni-cr</a:t>
            </a:r>
            <a:endParaRPr lang="cs-CZ" dirty="0" smtClean="0"/>
          </a:p>
          <a:p>
            <a:r>
              <a:rPr lang="cs-CZ" dirty="0" smtClean="0"/>
              <a:t>Kampaň Česko mluví </a:t>
            </a:r>
            <a:r>
              <a:rPr lang="cs-CZ" dirty="0"/>
              <a:t>o vzdělávání  - </a:t>
            </a:r>
            <a:r>
              <a:rPr lang="cs-CZ" dirty="0">
                <a:hlinkClick r:id="rId3"/>
              </a:rPr>
              <a:t>http://ceskomluvi.cz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r>
              <a:rPr lang="cs-CZ" dirty="0" smtClean="0"/>
              <a:t>Projekt neformálního vzdělávání Mládež </a:t>
            </a:r>
            <a:r>
              <a:rPr lang="cs-CZ" dirty="0"/>
              <a:t>v akci - </a:t>
            </a:r>
            <a:r>
              <a:rPr lang="cs-CZ" dirty="0">
                <a:hlinkClick r:id="rId4"/>
              </a:rPr>
              <a:t>http://www.mladezvakci.cz/informace-o-programu/neformalni-vzdelavani</a:t>
            </a:r>
            <a:r>
              <a:rPr lang="cs-CZ" dirty="0" smtClean="0">
                <a:hlinkClick r:id="rId4"/>
              </a:rPr>
              <a:t>/</a:t>
            </a:r>
            <a:endParaRPr lang="cs-CZ" dirty="0" smtClean="0"/>
          </a:p>
          <a:p>
            <a:r>
              <a:rPr lang="cs-CZ" dirty="0" smtClean="0"/>
              <a:t>Strategie digitální gramotnosti ČR </a:t>
            </a:r>
            <a:r>
              <a:rPr lang="cs-CZ" dirty="0"/>
              <a:t>na </a:t>
            </a:r>
            <a:r>
              <a:rPr lang="cs-CZ" dirty="0" smtClean="0"/>
              <a:t>období </a:t>
            </a:r>
            <a:r>
              <a:rPr lang="cs-CZ" dirty="0"/>
              <a:t>2015 až 2020 - </a:t>
            </a:r>
            <a:r>
              <a:rPr lang="cs-CZ" dirty="0" smtClean="0">
                <a:hlinkClick r:id="rId5"/>
              </a:rPr>
              <a:t>http</a:t>
            </a:r>
            <a:r>
              <a:rPr lang="cs-CZ" dirty="0">
                <a:hlinkClick r:id="rId5"/>
              </a:rPr>
              <a:t>://</a:t>
            </a:r>
            <a:r>
              <a:rPr lang="cs-CZ" dirty="0" smtClean="0">
                <a:hlinkClick r:id="rId5"/>
              </a:rPr>
              <a:t>www.mpsv.cz/files/clanky/21499/Strategie_DG.pdf</a:t>
            </a:r>
            <a:endParaRPr lang="cs-CZ" dirty="0" smtClean="0"/>
          </a:p>
          <a:p>
            <a:r>
              <a:rPr lang="cs-CZ" dirty="0" smtClean="0"/>
              <a:t>Strategie </a:t>
            </a:r>
            <a:r>
              <a:rPr lang="cs-CZ" dirty="0"/>
              <a:t>digitálního vzdělávání do roku 2020 - </a:t>
            </a:r>
            <a:r>
              <a:rPr lang="cs-CZ" dirty="0">
                <a:hlinkClick r:id="rId6"/>
              </a:rPr>
              <a:t>http://</a:t>
            </a:r>
            <a:r>
              <a:rPr lang="cs-CZ" dirty="0" smtClean="0">
                <a:hlinkClick r:id="rId6"/>
              </a:rPr>
              <a:t>www.vzdelavani2020.cz/images_obsah/dokumenty/strategie/digistrategie.pdf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dirty="0" smtClean="0"/>
              <a:t>Vybrané tipy zdrojů a odkazů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35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2400" b="1" cap="all" dirty="0" smtClean="0"/>
              <a:t>klíčové kompetence </a:t>
            </a:r>
            <a:endParaRPr lang="cs-CZ" sz="2400" b="1" dirty="0" smtClean="0"/>
          </a:p>
          <a:p>
            <a:r>
              <a:rPr lang="cs-CZ" sz="2400" dirty="0" smtClean="0"/>
              <a:t>integrované schopnosti </a:t>
            </a:r>
            <a:r>
              <a:rPr lang="cs-CZ" sz="2400" dirty="0"/>
              <a:t>a </a:t>
            </a:r>
            <a:r>
              <a:rPr lang="cs-CZ" sz="2400" dirty="0" smtClean="0"/>
              <a:t>dovednosti uplatňované v profesním </a:t>
            </a:r>
            <a:r>
              <a:rPr lang="cs-CZ" sz="2400" dirty="0"/>
              <a:t>i </a:t>
            </a:r>
            <a:r>
              <a:rPr lang="cs-CZ" sz="2400" dirty="0" smtClean="0"/>
              <a:t>osobním životě</a:t>
            </a:r>
          </a:p>
          <a:p>
            <a:r>
              <a:rPr lang="cs-CZ" sz="2400" b="1" dirty="0" smtClean="0"/>
              <a:t>nejsou striktně vázány na jednotlivý obsah učiva v </a:t>
            </a:r>
            <a:r>
              <a:rPr lang="cs-CZ" sz="2400" b="1" dirty="0" err="1" smtClean="0"/>
              <a:t>kurikulárních</a:t>
            </a:r>
            <a:r>
              <a:rPr lang="cs-CZ" sz="2400" b="1" dirty="0" smtClean="0"/>
              <a:t> dokumentech, jsou součástí obecného základu vzdělání jedince v informační společnosti: </a:t>
            </a:r>
          </a:p>
          <a:p>
            <a:pPr lvl="1"/>
            <a:r>
              <a:rPr lang="cs-CZ" sz="2000" dirty="0"/>
              <a:t>komunikativní dovednosti, včetně znalosti cizích jazyků; personální a interpersonální dovednosti;</a:t>
            </a:r>
          </a:p>
          <a:p>
            <a:pPr lvl="1"/>
            <a:r>
              <a:rPr lang="cs-CZ" sz="2000" dirty="0"/>
              <a:t>schopnost řešit problémy a problémové situace;</a:t>
            </a:r>
          </a:p>
          <a:p>
            <a:pPr lvl="1"/>
            <a:r>
              <a:rPr lang="cs-CZ" sz="2000" dirty="0"/>
              <a:t>schopnost využívat při řešení problémů matematických postupů;</a:t>
            </a:r>
          </a:p>
          <a:p>
            <a:pPr lvl="1"/>
            <a:r>
              <a:rPr lang="cs-CZ" sz="2000" dirty="0"/>
              <a:t>schopnost využívat informační technologie, pracovat s </a:t>
            </a:r>
            <a:r>
              <a:rPr lang="cs-CZ" sz="2000" dirty="0" smtClean="0"/>
              <a:t>informacemi</a:t>
            </a:r>
          </a:p>
          <a:p>
            <a:r>
              <a:rPr lang="cs-CZ" sz="2400" dirty="0" smtClean="0"/>
              <a:t>Na úrovni jednotlivých stupňů formálního vzdělávání v ČR se s nimi pracuje v různých pojmových konotacích – </a:t>
            </a:r>
            <a:r>
              <a:rPr lang="cs-CZ" sz="2400" b="1" dirty="0" smtClean="0"/>
              <a:t>klíčové kompetence </a:t>
            </a:r>
            <a:r>
              <a:rPr lang="cs-CZ" sz="2400" dirty="0" smtClean="0"/>
              <a:t>(</a:t>
            </a:r>
            <a:r>
              <a:rPr lang="cs-CZ" sz="2400" dirty="0" err="1" smtClean="0"/>
              <a:t>preprimární</a:t>
            </a:r>
            <a:r>
              <a:rPr lang="cs-CZ" sz="2400" dirty="0" smtClean="0"/>
              <a:t>, primární a sekundární školství), </a:t>
            </a:r>
            <a:r>
              <a:rPr lang="cs-CZ" sz="2400" b="1" dirty="0" smtClean="0"/>
              <a:t>způsobilosti</a:t>
            </a:r>
            <a:r>
              <a:rPr lang="cs-CZ" sz="2400" dirty="0" smtClean="0"/>
              <a:t> – terciární sektor vzdělávání apod.), jsou provázány s </a:t>
            </a:r>
            <a:r>
              <a:rPr lang="cs-CZ" sz="2400" dirty="0" err="1" smtClean="0"/>
              <a:t>kurikulárními</a:t>
            </a:r>
            <a:r>
              <a:rPr lang="cs-CZ" sz="2400" dirty="0" smtClean="0"/>
              <a:t> dokumenty jednotlivých stupňů vzdělávání  (RVP, VŠ zákon…)</a:t>
            </a:r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  </a:t>
            </a:r>
            <a:endParaRPr lang="cs-CZ" dirty="0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cs-CZ" sz="4000" dirty="0" smtClean="0"/>
              <a:t>Kompetenční pojetí informační </a:t>
            </a:r>
            <a:r>
              <a:rPr lang="cs-CZ" sz="4000" dirty="0" smtClean="0"/>
              <a:t>gramotnosti - obecně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62651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Členitý, nepříliš jasně ohraničený celek</a:t>
            </a:r>
          </a:p>
          <a:p>
            <a:r>
              <a:rPr lang="cs-CZ" dirty="0"/>
              <a:t>Jeden z rozhodujících faktorů konkurenceschopnosti země</a:t>
            </a:r>
          </a:p>
          <a:p>
            <a:r>
              <a:rPr lang="cs-CZ" b="1" dirty="0"/>
              <a:t>Předpoklad rozvoje CŽU</a:t>
            </a:r>
            <a:r>
              <a:rPr lang="cs-CZ" dirty="0"/>
              <a:t>: vytvoření motivačního, právně-ekonomického prostředí, které umožní, aby prostředky byly vynakládány efektivně </a:t>
            </a:r>
          </a:p>
          <a:p>
            <a:r>
              <a:rPr lang="cs-CZ" b="1" dirty="0"/>
              <a:t>Investice do CŽU</a:t>
            </a:r>
            <a:r>
              <a:rPr lang="cs-CZ" dirty="0"/>
              <a:t>: </a:t>
            </a:r>
            <a:r>
              <a:rPr lang="pl-PL" dirty="0"/>
              <a:t>rozvojové, s </a:t>
            </a:r>
            <a:r>
              <a:rPr lang="cs-CZ" dirty="0"/>
              <a:t>nejvyšší prioritou, jejichž efekty jsou signifikantní zejména v dlouhodobém </a:t>
            </a:r>
            <a:r>
              <a:rPr lang="cs-CZ" dirty="0" smtClean="0"/>
              <a:t>výhledu</a:t>
            </a:r>
          </a:p>
          <a:p>
            <a:r>
              <a:rPr lang="cs-CZ" dirty="0"/>
              <a:t>CŽU předpokládá komplementaritu a prolínání </a:t>
            </a:r>
            <a:r>
              <a:rPr lang="cs-CZ" b="1" dirty="0"/>
              <a:t>různých forem učení v průběhu celého života, vždy a všude. </a:t>
            </a:r>
          </a:p>
          <a:p>
            <a:r>
              <a:rPr lang="cs-CZ" dirty="0"/>
              <a:t>V poslední době se místo pojmu celoživotní učení prosazuje termín „</a:t>
            </a:r>
            <a:r>
              <a:rPr lang="cs-CZ" b="1" dirty="0" err="1"/>
              <a:t>všeživotní</a:t>
            </a:r>
            <a:r>
              <a:rPr lang="cs-CZ" dirty="0"/>
              <a:t>“ </a:t>
            </a:r>
            <a:r>
              <a:rPr lang="cs-CZ" b="1" dirty="0"/>
              <a:t>(„</a:t>
            </a:r>
            <a:r>
              <a:rPr lang="cs-CZ" b="1" dirty="0" err="1"/>
              <a:t>lifewide</a:t>
            </a:r>
            <a:r>
              <a:rPr lang="cs-CZ" b="1" dirty="0"/>
              <a:t>“) učení </a:t>
            </a:r>
            <a:r>
              <a:rPr lang="cs-CZ" dirty="0"/>
              <a:t>= učení probíhá ve všech prostředích a životních situacích</a:t>
            </a:r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4000" dirty="0" smtClean="0"/>
              <a:t>Celoživotní učení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58629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 smtClean="0"/>
              <a:t>60</a:t>
            </a:r>
            <a:r>
              <a:rPr lang="cs-CZ" b="1" dirty="0"/>
              <a:t>. a 70. léta 20. století </a:t>
            </a:r>
          </a:p>
          <a:p>
            <a:pPr lvl="1"/>
            <a:r>
              <a:rPr lang="cs-CZ" dirty="0"/>
              <a:t>především cíle „nového humanismu” (sociálního a kulturního rozvoje společnosti)</a:t>
            </a:r>
          </a:p>
          <a:p>
            <a:pPr lvl="1"/>
            <a:r>
              <a:rPr lang="cs-CZ" dirty="0"/>
              <a:t>prostřednictvím vzdělávání přístupného všem bez jakékoliv </a:t>
            </a:r>
            <a:r>
              <a:rPr lang="cs-CZ" dirty="0" smtClean="0"/>
              <a:t>diskriminace</a:t>
            </a:r>
          </a:p>
          <a:p>
            <a:r>
              <a:rPr lang="cs-CZ" dirty="0"/>
              <a:t>základní úloha </a:t>
            </a:r>
            <a:r>
              <a:rPr lang="cs-CZ" b="1" dirty="0"/>
              <a:t>školské instituce (</a:t>
            </a:r>
            <a:r>
              <a:rPr lang="cs-CZ" dirty="0"/>
              <a:t>veřejné vzdělávání financované z veřejných zdrojů)</a:t>
            </a:r>
          </a:p>
          <a:p>
            <a:r>
              <a:rPr lang="cs-CZ" dirty="0"/>
              <a:t>významná </a:t>
            </a:r>
            <a:r>
              <a:rPr lang="cs-CZ" b="1" dirty="0"/>
              <a:t>úloha státu </a:t>
            </a:r>
            <a:r>
              <a:rPr lang="cs-CZ" dirty="0"/>
              <a:t>při organizování, řízeni i financování systému</a:t>
            </a:r>
          </a:p>
          <a:p>
            <a:r>
              <a:rPr lang="cs-CZ" dirty="0"/>
              <a:t>zaměstnavatelé - </a:t>
            </a:r>
            <a:r>
              <a:rPr lang="pl-PL" dirty="0"/>
              <a:t>v té době jen </a:t>
            </a:r>
            <a:r>
              <a:rPr lang="pl-PL" b="1" dirty="0"/>
              <a:t>nepatrný zájem </a:t>
            </a:r>
            <a:r>
              <a:rPr lang="pl-PL" dirty="0"/>
              <a:t>o vzdělávání dospělých jako </a:t>
            </a:r>
            <a:r>
              <a:rPr lang="cs-CZ" dirty="0"/>
              <a:t>o prostředek k udržování nebo zlepšování profesní kvalifikace</a:t>
            </a:r>
          </a:p>
          <a:p>
            <a:r>
              <a:rPr lang="cs-CZ" dirty="0"/>
              <a:t>výjimka: </a:t>
            </a:r>
            <a:r>
              <a:rPr lang="cs-CZ" b="1" dirty="0"/>
              <a:t>vzdělávání dospělých v Baťových závodech </a:t>
            </a:r>
            <a:r>
              <a:rPr lang="cs-CZ" dirty="0"/>
              <a:t>= osvědčená cesta k úspěchu již v předválečné době.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4000" dirty="0" smtClean="0"/>
              <a:t>Vývoj konceptu celoživotního učení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428844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457200"/>
            <a:r>
              <a:rPr lang="cs-CZ" b="1" dirty="0" smtClean="0"/>
              <a:t>Základy</a:t>
            </a:r>
            <a:r>
              <a:rPr lang="cs-CZ" dirty="0" smtClean="0"/>
              <a:t> </a:t>
            </a:r>
            <a:r>
              <a:rPr lang="cs-CZ" dirty="0"/>
              <a:t>v 90. letech minulého století</a:t>
            </a:r>
          </a:p>
          <a:p>
            <a:pPr marL="514350" indent="-457200"/>
            <a:r>
              <a:rPr lang="cs-CZ" b="1" dirty="0"/>
              <a:t>Rozvoj</a:t>
            </a:r>
            <a:r>
              <a:rPr lang="cs-CZ" dirty="0"/>
              <a:t> v jiném environmentálním, </a:t>
            </a:r>
            <a:r>
              <a:rPr lang="sv-SE" dirty="0"/>
              <a:t>ekonomick</a:t>
            </a:r>
            <a:r>
              <a:rPr lang="cs-CZ" dirty="0"/>
              <a:t>é</a:t>
            </a:r>
            <a:r>
              <a:rPr lang="sv-SE" dirty="0"/>
              <a:t>m i politick</a:t>
            </a:r>
            <a:r>
              <a:rPr lang="cs-CZ" dirty="0"/>
              <a:t>é</a:t>
            </a:r>
            <a:r>
              <a:rPr lang="sv-SE" dirty="0"/>
              <a:t>m klimatu než </a:t>
            </a:r>
            <a:r>
              <a:rPr lang="cs-CZ" dirty="0"/>
              <a:t>v </a:t>
            </a:r>
            <a:r>
              <a:rPr lang="pl-PL" dirty="0"/>
              <a:t> 70. letech, </a:t>
            </a:r>
          </a:p>
          <a:p>
            <a:pPr marL="514350" indent="-457200"/>
            <a:r>
              <a:rPr lang="pl-PL" b="1" dirty="0"/>
              <a:t>Preference </a:t>
            </a:r>
            <a:r>
              <a:rPr lang="pl-PL" dirty="0"/>
              <a:t>realističtějších cílů spojených s programy celoživotního učení zaměřenými na rozvoj lidských </a:t>
            </a:r>
            <a:r>
              <a:rPr lang="cs-CZ" dirty="0"/>
              <a:t>zdrojů (potřeby efektivního fungování ekonomiky)</a:t>
            </a:r>
          </a:p>
          <a:p>
            <a:pPr marL="514350" indent="-457200"/>
            <a:r>
              <a:rPr lang="cs-CZ" b="1" dirty="0"/>
              <a:t>Těžiště</a:t>
            </a:r>
            <a:r>
              <a:rPr lang="cs-CZ" dirty="0"/>
              <a:t> v odbornému vzdělávání a přípravě, uplatnění v  pracovním životě</a:t>
            </a:r>
          </a:p>
          <a:p>
            <a:pPr marL="514350" indent="-457200"/>
            <a:r>
              <a:rPr lang="cs-CZ" b="1" dirty="0"/>
              <a:t>Důležitý nástroj </a:t>
            </a:r>
            <a:r>
              <a:rPr lang="cs-CZ" dirty="0"/>
              <a:t>k zajištění existence každého </a:t>
            </a:r>
            <a:r>
              <a:rPr lang="cs-CZ" dirty="0" smtClean="0"/>
              <a:t>jedince </a:t>
            </a:r>
            <a:endParaRPr lang="cs-CZ" dirty="0"/>
          </a:p>
          <a:p>
            <a:pPr marL="514350" indent="-457200"/>
            <a:r>
              <a:rPr lang="cs-CZ" b="1" dirty="0"/>
              <a:t>Závislost</a:t>
            </a:r>
            <a:r>
              <a:rPr lang="cs-CZ" dirty="0"/>
              <a:t> </a:t>
            </a:r>
            <a:r>
              <a:rPr lang="pl-PL" dirty="0"/>
              <a:t>na předpokladech pro uplatnění se na trhu práce, ale i na </a:t>
            </a:r>
            <a:r>
              <a:rPr lang="cs-CZ" dirty="0"/>
              <a:t>možnosti nalézt vlastní identitu a své místo v nepřehledných společenských </a:t>
            </a:r>
            <a:r>
              <a:rPr lang="cs-CZ" dirty="0" smtClean="0"/>
              <a:t>vztazích</a:t>
            </a:r>
            <a:endParaRPr lang="cs-CZ" dirty="0"/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4000" dirty="0" smtClean="0"/>
              <a:t>Vývoj konceptu celoživotního učení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33898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sz="2900" dirty="0"/>
              <a:t>Přikládá </a:t>
            </a:r>
            <a:r>
              <a:rPr lang="cs-CZ" sz="2900" b="1" dirty="0"/>
              <a:t>menší význam </a:t>
            </a:r>
            <a:r>
              <a:rPr lang="cs-CZ" sz="2900" b="1" dirty="0" smtClean="0"/>
              <a:t>formálním školským </a:t>
            </a:r>
            <a:r>
              <a:rPr lang="cs-CZ" sz="2900" b="1" dirty="0"/>
              <a:t>institucím</a:t>
            </a:r>
          </a:p>
          <a:p>
            <a:pPr lvl="1"/>
            <a:r>
              <a:rPr lang="cs-CZ" sz="2900" dirty="0"/>
              <a:t>z</a:t>
            </a:r>
            <a:r>
              <a:rPr lang="pl-PL" sz="2900" dirty="0"/>
              <a:t>důrazňuje se význam institucí mimo formální </a:t>
            </a:r>
            <a:r>
              <a:rPr lang="cs-CZ" sz="2900" dirty="0"/>
              <a:t>vzdělávací soustavu </a:t>
            </a:r>
          </a:p>
          <a:p>
            <a:pPr lvl="1"/>
            <a:r>
              <a:rPr lang="cs-CZ" sz="2900" dirty="0"/>
              <a:t>zdůrazňuje se význam neformálního vzdělávání </a:t>
            </a:r>
            <a:r>
              <a:rPr lang="pl-PL" sz="2900" dirty="0"/>
              <a:t>a informálního učení v různých prostředích</a:t>
            </a:r>
          </a:p>
          <a:p>
            <a:r>
              <a:rPr lang="pl-PL" sz="2900" b="1" dirty="0" smtClean="0"/>
              <a:t>Úloha </a:t>
            </a:r>
            <a:r>
              <a:rPr lang="pl-PL" sz="2900" b="1" dirty="0"/>
              <a:t>státu už není tak významná </a:t>
            </a:r>
          </a:p>
          <a:p>
            <a:pPr lvl="1"/>
            <a:r>
              <a:rPr lang="pl-PL" sz="2900" dirty="0"/>
              <a:t>Základem </a:t>
            </a:r>
            <a:r>
              <a:rPr lang="cs-CZ" sz="2900" dirty="0"/>
              <a:t>se stává partnerství v rámci občanské společnosti </a:t>
            </a:r>
            <a:r>
              <a:rPr lang="pl-PL" sz="2900" dirty="0"/>
              <a:t>a rozložení odpovědnosti mezi státem, zaměstnavateli, obcemi, </a:t>
            </a:r>
            <a:r>
              <a:rPr lang="cs-CZ" sz="2900" dirty="0"/>
              <a:t>občanskými </a:t>
            </a:r>
            <a:r>
              <a:rPr lang="cs-CZ" sz="2900" dirty="0" smtClean="0"/>
              <a:t>sdruženími</a:t>
            </a:r>
          </a:p>
          <a:p>
            <a:r>
              <a:rPr lang="pl-PL" sz="2900" dirty="0"/>
              <a:t>Snaha, aby pokud možno všichni </a:t>
            </a:r>
            <a:r>
              <a:rPr lang="cs-CZ" sz="2900" dirty="0"/>
              <a:t>jedinci absolvovali </a:t>
            </a:r>
            <a:r>
              <a:rPr lang="cs-CZ" sz="2900" b="1" dirty="0"/>
              <a:t>úplný cyklus sekundárního vzdělávání</a:t>
            </a:r>
            <a:r>
              <a:rPr lang="cs-CZ" sz="2900" dirty="0"/>
              <a:t> (ve škole nejméně do věku 17–18 let)</a:t>
            </a:r>
          </a:p>
          <a:p>
            <a:r>
              <a:rPr lang="cs-CZ" sz="2900" dirty="0" smtClean="0"/>
              <a:t>Vytvoření </a:t>
            </a:r>
            <a:r>
              <a:rPr lang="cs-CZ" sz="2900" dirty="0"/>
              <a:t>té</a:t>
            </a:r>
            <a:r>
              <a:rPr lang="pl-PL" sz="2900" dirty="0"/>
              <a:t>to základny CŽU - jeden z pilířů strategie </a:t>
            </a:r>
            <a:r>
              <a:rPr lang="cs-CZ" sz="2900" dirty="0"/>
              <a:t>rozvoje CŽU pro všechny </a:t>
            </a:r>
          </a:p>
          <a:p>
            <a:pPr lvl="1"/>
            <a:r>
              <a:rPr lang="cs-CZ" sz="2900" dirty="0"/>
              <a:t>zásadní důsledky pro </a:t>
            </a:r>
            <a:r>
              <a:rPr lang="cs-CZ" sz="2900" b="1" dirty="0"/>
              <a:t>koncepci počátečního vzdělávání na vyšší sekundární úrovni </a:t>
            </a:r>
          </a:p>
          <a:p>
            <a:pPr lvl="1"/>
            <a:endParaRPr lang="cs-CZ" sz="2900" dirty="0"/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cs-CZ" sz="4000" dirty="0" smtClean="0"/>
              <a:t>Současnost konceptu celoživotního učení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57781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249506"/>
            <a:ext cx="4896544" cy="420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4000" dirty="0" smtClean="0"/>
              <a:t>Celoživotní učení - segmenty</a:t>
            </a:r>
            <a:endParaRPr lang="cs-CZ" sz="4000" dirty="0"/>
          </a:p>
        </p:txBody>
      </p:sp>
      <p:sp>
        <p:nvSpPr>
          <p:cNvPr id="6" name="Obdélník 5"/>
          <p:cNvSpPr/>
          <p:nvPr/>
        </p:nvSpPr>
        <p:spPr>
          <a:xfrm>
            <a:off x="539552" y="1700808"/>
            <a:ext cx="6624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Počáteční všeobecné a odborné vzdělávání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T</a:t>
            </a:r>
            <a:r>
              <a:rPr lang="it-IT" sz="2400" b="1" dirty="0"/>
              <a:t>erci</a:t>
            </a:r>
            <a:r>
              <a:rPr lang="cs-CZ" sz="2400" b="1" dirty="0"/>
              <a:t>á</a:t>
            </a:r>
            <a:r>
              <a:rPr lang="it-IT" sz="2400" b="1" dirty="0"/>
              <a:t>rn</a:t>
            </a:r>
            <a:r>
              <a:rPr lang="cs-CZ" sz="2400" b="1" dirty="0"/>
              <a:t>í vzdělávání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D</a:t>
            </a:r>
            <a:r>
              <a:rPr lang="it-IT" sz="2400" b="1" dirty="0"/>
              <a:t>alš</a:t>
            </a:r>
            <a:r>
              <a:rPr lang="cs-CZ" sz="2400" b="1" dirty="0"/>
              <a:t>í</a:t>
            </a:r>
            <a:r>
              <a:rPr lang="it-IT" sz="2400" b="1" dirty="0"/>
              <a:t> vzděl</a:t>
            </a:r>
            <a:r>
              <a:rPr lang="cs-CZ" sz="2400" b="1" dirty="0"/>
              <a:t>á</a:t>
            </a:r>
            <a:r>
              <a:rPr lang="it-IT" sz="2400" b="1" dirty="0"/>
              <a:t>v</a:t>
            </a:r>
            <a:r>
              <a:rPr lang="cs-CZ" sz="2400" b="1" dirty="0"/>
              <a:t>á</a:t>
            </a:r>
            <a:r>
              <a:rPr lang="it-IT" sz="2400" b="1" dirty="0"/>
              <a:t>n</a:t>
            </a:r>
            <a:r>
              <a:rPr lang="cs-CZ" sz="2400" b="1" dirty="0"/>
              <a:t>í</a:t>
            </a:r>
          </a:p>
        </p:txBody>
      </p:sp>
    </p:spTree>
    <p:extLst>
      <p:ext uri="{BB962C8B-B14F-4D97-AF65-F5344CB8AC3E}">
        <p14:creationId xmlns:p14="http://schemas.microsoft.com/office/powerpoint/2010/main" val="333292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1498</Words>
  <Application>Microsoft Office PowerPoint</Application>
  <PresentationFormat>Předvádění na obrazovce (4:3)</PresentationFormat>
  <Paragraphs>168</Paragraphs>
  <Slides>33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4" baseType="lpstr">
      <vt:lpstr>Motiv systému Office</vt:lpstr>
      <vt:lpstr>Informační gramotnost v celoživotním učení </vt:lpstr>
      <vt:lpstr>Základní obsahové složky </vt:lpstr>
      <vt:lpstr>Informační gramotnost</vt:lpstr>
      <vt:lpstr>Kompetenční pojetí informační gramotnosti - obecně</vt:lpstr>
      <vt:lpstr>Celoživotní učení</vt:lpstr>
      <vt:lpstr>Vývoj konceptu celoživotního učení</vt:lpstr>
      <vt:lpstr>Vývoj konceptu celoživotního učení</vt:lpstr>
      <vt:lpstr>Současnost konceptu celoživotního učení</vt:lpstr>
      <vt:lpstr>Celoživotní učení - segmenty</vt:lpstr>
      <vt:lpstr>Strategické dokumenty - celoživotní učení </vt:lpstr>
      <vt:lpstr>Strategické dokumenty - celoživotní učení </vt:lpstr>
      <vt:lpstr>Strategické dokumenty - celoživotní učení </vt:lpstr>
      <vt:lpstr>Identifikace problémů v oblasti vzdělávání</vt:lpstr>
      <vt:lpstr>Identifikace problémů v oblasti vzdělávání</vt:lpstr>
      <vt:lpstr>Problematika vzdělávání v ČR - SWOT </vt:lpstr>
      <vt:lpstr>Prezentace aplikace PowerPoint</vt:lpstr>
      <vt:lpstr>Prezentace aplikace PowerPoint</vt:lpstr>
      <vt:lpstr>Hlavní aktéři celoživotního učení (viz Strategie celoživotního učení ČR)</vt:lpstr>
      <vt:lpstr>Kde probíhá vzdělávání v ČR (stav k roku 2014) </vt:lpstr>
      <vt:lpstr>Prezentace aplikace PowerPoint</vt:lpstr>
      <vt:lpstr>Prezentace aplikace PowerPoint</vt:lpstr>
      <vt:lpstr>Prezentace aplikace PowerPoint</vt:lpstr>
      <vt:lpstr>Podpora rozvoje celoživotního učení</vt:lpstr>
      <vt:lpstr>Podpora rozvoje celoživotního učení</vt:lpstr>
      <vt:lpstr>Neformální vzdělávání</vt:lpstr>
      <vt:lpstr>Uznávání neformálního vzdělávání</vt:lpstr>
      <vt:lpstr>Neformální vzdělávání</vt:lpstr>
      <vt:lpstr>Uznávání neformálního vzdělávání</vt:lpstr>
      <vt:lpstr>Kompetenční přístup v neformálním vzdělávání</vt:lpstr>
      <vt:lpstr>Pohled na neformální vzdělávání dospělých v kontextu trhu práce</vt:lpstr>
      <vt:lpstr>Neformální vzdělávání mimo ČR</vt:lpstr>
      <vt:lpstr>Roviny uznávání neformálního vzdělávání</vt:lpstr>
      <vt:lpstr>Vybrané tipy zdrojů a odkazů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Neformální a zájmové vzdělávání</dc:title>
  <dc:creator>user</dc:creator>
  <cp:lastModifiedBy>user</cp:lastModifiedBy>
  <cp:revision>18</cp:revision>
  <dcterms:created xsi:type="dcterms:W3CDTF">2015-04-20T20:56:46Z</dcterms:created>
  <dcterms:modified xsi:type="dcterms:W3CDTF">2016-01-03T22:23:27Z</dcterms:modified>
</cp:coreProperties>
</file>