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72" r:id="rId5"/>
    <p:sldId id="260" r:id="rId6"/>
    <p:sldId id="265" r:id="rId7"/>
    <p:sldId id="264" r:id="rId8"/>
    <p:sldId id="267" r:id="rId9"/>
    <p:sldId id="263" r:id="rId10"/>
    <p:sldId id="268" r:id="rId11"/>
    <p:sldId id="269" r:id="rId12"/>
    <p:sldId id="261" r:id="rId13"/>
    <p:sldId id="270" r:id="rId14"/>
    <p:sldId id="271" r:id="rId15"/>
    <p:sldId id="25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4" y="14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smtClean="0"/>
              <a:t>D</a:t>
            </a:r>
            <a:r>
              <a:rPr lang="cs-CZ" baseline="0" dirty="0" smtClean="0"/>
              <a:t>le dosaženého vzdělání</a:t>
            </a:r>
            <a:endParaRPr lang="cs-CZ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Základní a nižší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List1!$B$1:$F$1</c:f>
              <c:strCache>
                <c:ptCount val="5"/>
                <c:pt idx="0">
                  <c:v>Bez zkušenosti s PC (OECD)</c:v>
                </c:pt>
                <c:pt idx="1">
                  <c:v>Bez zkušenosti s PC (ČR)</c:v>
                </c:pt>
                <c:pt idx="2">
                  <c:v>-</c:v>
                </c:pt>
                <c:pt idx="3">
                  <c:v>Neprošli vstupním testem (OECD)</c:v>
                </c:pt>
                <c:pt idx="4">
                  <c:v>Neprošli vstupním testem (ČR)</c:v>
                </c:pt>
              </c:strCache>
            </c:strRef>
          </c:cat>
          <c:val>
            <c:numRef>
              <c:f>List1!$B$2:$F$2</c:f>
              <c:numCache>
                <c:formatCode>0.00%</c:formatCode>
                <c:ptCount val="5"/>
                <c:pt idx="0">
                  <c:v>0.60199999999999998</c:v>
                </c:pt>
                <c:pt idx="1">
                  <c:v>0.34</c:v>
                </c:pt>
                <c:pt idx="3">
                  <c:v>0.33</c:v>
                </c:pt>
                <c:pt idx="4">
                  <c:v>0.17599999999999999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Středoškolské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List1!$B$1:$F$1</c:f>
              <c:strCache>
                <c:ptCount val="5"/>
                <c:pt idx="0">
                  <c:v>Bez zkušenosti s PC (OECD)</c:v>
                </c:pt>
                <c:pt idx="1">
                  <c:v>Bez zkušenosti s PC (ČR)</c:v>
                </c:pt>
                <c:pt idx="2">
                  <c:v>-</c:v>
                </c:pt>
                <c:pt idx="3">
                  <c:v>Neprošli vstupním testem (OECD)</c:v>
                </c:pt>
                <c:pt idx="4">
                  <c:v>Neprošli vstupním testem (ČR)</c:v>
                </c:pt>
              </c:strCache>
            </c:strRef>
          </c:cat>
          <c:val>
            <c:numRef>
              <c:f>List1!$B$3:$F$3</c:f>
              <c:numCache>
                <c:formatCode>0.00%</c:formatCode>
                <c:ptCount val="5"/>
                <c:pt idx="0">
                  <c:v>0.35599999999999998</c:v>
                </c:pt>
                <c:pt idx="1">
                  <c:v>0.64900000000000002</c:v>
                </c:pt>
                <c:pt idx="3">
                  <c:v>0.46700000000000003</c:v>
                </c:pt>
                <c:pt idx="4">
                  <c:v>0.73799999999999999</c:v>
                </c:pt>
              </c:numCache>
            </c:numRef>
          </c:val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Vysokoškolské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List1!$B$1:$F$1</c:f>
              <c:strCache>
                <c:ptCount val="5"/>
                <c:pt idx="0">
                  <c:v>Bez zkušenosti s PC (OECD)</c:v>
                </c:pt>
                <c:pt idx="1">
                  <c:v>Bez zkušenosti s PC (ČR)</c:v>
                </c:pt>
                <c:pt idx="2">
                  <c:v>-</c:v>
                </c:pt>
                <c:pt idx="3">
                  <c:v>Neprošli vstupním testem (OECD)</c:v>
                </c:pt>
                <c:pt idx="4">
                  <c:v>Neprošli vstupním testem (ČR)</c:v>
                </c:pt>
              </c:strCache>
            </c:strRef>
          </c:cat>
          <c:val>
            <c:numRef>
              <c:f>List1!$B$4:$F$4</c:f>
              <c:numCache>
                <c:formatCode>0%</c:formatCode>
                <c:ptCount val="5"/>
                <c:pt idx="0" formatCode="0.00%">
                  <c:v>4.2000000000000003E-2</c:v>
                </c:pt>
                <c:pt idx="1">
                  <c:v>0.01</c:v>
                </c:pt>
                <c:pt idx="3" formatCode="0.00%">
                  <c:v>0.2</c:v>
                </c:pt>
                <c:pt idx="4" formatCode="0.00%">
                  <c:v>8.6999999999999994E-2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0845064"/>
        <c:axId val="142686288"/>
      </c:barChart>
      <c:catAx>
        <c:axId val="140845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686288"/>
        <c:crosses val="autoZero"/>
        <c:auto val="1"/>
        <c:lblAlgn val="ctr"/>
        <c:lblOffset val="100"/>
        <c:noMultiLvlLbl val="0"/>
      </c:catAx>
      <c:valAx>
        <c:axId val="142686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0845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smtClean="0"/>
              <a:t>Dle</a:t>
            </a:r>
            <a:r>
              <a:rPr lang="cs-CZ" baseline="0" dirty="0" smtClean="0"/>
              <a:t> profesní skupiny (třídy </a:t>
            </a:r>
            <a:r>
              <a:rPr lang="cs-CZ" sz="1862" b="0" i="0" u="none" strike="noStrike" baseline="0" dirty="0" smtClean="0"/>
              <a:t>ISCO</a:t>
            </a:r>
            <a:r>
              <a:rPr lang="cs-CZ" baseline="0" dirty="0" smtClean="0"/>
              <a:t>)</a:t>
            </a:r>
            <a:endParaRPr lang="cs-CZ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Nekvalifikovaná povolání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List1!$B$1:$F$1</c:f>
              <c:strCache>
                <c:ptCount val="5"/>
                <c:pt idx="0">
                  <c:v>Bez zkušenosti s PC (OECD)</c:v>
                </c:pt>
                <c:pt idx="1">
                  <c:v>Bez zkušenosti s PC (ČR)</c:v>
                </c:pt>
                <c:pt idx="2">
                  <c:v>-</c:v>
                </c:pt>
                <c:pt idx="3">
                  <c:v>Neprošli vstupním testem (OECD)</c:v>
                </c:pt>
                <c:pt idx="4">
                  <c:v>Neprošli vstupním testem (ČR)</c:v>
                </c:pt>
              </c:strCache>
            </c:strRef>
          </c:cat>
          <c:val>
            <c:numRef>
              <c:f>List1!$B$2:$F$2</c:f>
              <c:numCache>
                <c:formatCode>0.00%</c:formatCode>
                <c:ptCount val="5"/>
                <c:pt idx="0">
                  <c:v>0.25600000000000001</c:v>
                </c:pt>
                <c:pt idx="1">
                  <c:v>0.23400000000000001</c:v>
                </c:pt>
                <c:pt idx="3">
                  <c:v>0.159</c:v>
                </c:pt>
                <c:pt idx="4">
                  <c:v>0.108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Dělnické profese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List1!$B$1:$F$1</c:f>
              <c:strCache>
                <c:ptCount val="5"/>
                <c:pt idx="0">
                  <c:v>Bez zkušenosti s PC (OECD)</c:v>
                </c:pt>
                <c:pt idx="1">
                  <c:v>Bez zkušenosti s PC (ČR)</c:v>
                </c:pt>
                <c:pt idx="2">
                  <c:v>-</c:v>
                </c:pt>
                <c:pt idx="3">
                  <c:v>Neprošli vstupním testem (OECD)</c:v>
                </c:pt>
                <c:pt idx="4">
                  <c:v>Neprošli vstupním testem (ČR)</c:v>
                </c:pt>
              </c:strCache>
            </c:strRef>
          </c:cat>
          <c:val>
            <c:numRef>
              <c:f>List1!$B$3:$F$3</c:f>
              <c:numCache>
                <c:formatCode>0.00%</c:formatCode>
                <c:ptCount val="5"/>
                <c:pt idx="0">
                  <c:v>0.46100000000000002</c:v>
                </c:pt>
                <c:pt idx="1">
                  <c:v>0.59399999999999997</c:v>
                </c:pt>
                <c:pt idx="3">
                  <c:v>0.30299999999999999</c:v>
                </c:pt>
                <c:pt idx="4">
                  <c:v>0.34699999999999998</c:v>
                </c:pt>
              </c:numCache>
            </c:numRef>
          </c:val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Administrativní profese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List1!$B$1:$F$1</c:f>
              <c:strCache>
                <c:ptCount val="5"/>
                <c:pt idx="0">
                  <c:v>Bez zkušenosti s PC (OECD)</c:v>
                </c:pt>
                <c:pt idx="1">
                  <c:v>Bez zkušenosti s PC (ČR)</c:v>
                </c:pt>
                <c:pt idx="2">
                  <c:v>-</c:v>
                </c:pt>
                <c:pt idx="3">
                  <c:v>Neprošli vstupním testem (OECD)</c:v>
                </c:pt>
                <c:pt idx="4">
                  <c:v>Neprošli vstupním testem (ČR)</c:v>
                </c:pt>
              </c:strCache>
            </c:strRef>
          </c:cat>
          <c:val>
            <c:numRef>
              <c:f>List1!$B$4:$F$4</c:f>
              <c:numCache>
                <c:formatCode>0%</c:formatCode>
                <c:ptCount val="5"/>
                <c:pt idx="0" formatCode="0.00%">
                  <c:v>0.214</c:v>
                </c:pt>
                <c:pt idx="1">
                  <c:v>0.13</c:v>
                </c:pt>
                <c:pt idx="3" formatCode="0.00%">
                  <c:v>0.29399999999999998</c:v>
                </c:pt>
                <c:pt idx="4" formatCode="0.00%">
                  <c:v>0.32800000000000001</c:v>
                </c:pt>
              </c:numCache>
            </c:numRef>
          </c:val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Odborné profese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List1!$B$1:$F$1</c:f>
              <c:strCache>
                <c:ptCount val="5"/>
                <c:pt idx="0">
                  <c:v>Bez zkušenosti s PC (OECD)</c:v>
                </c:pt>
                <c:pt idx="1">
                  <c:v>Bez zkušenosti s PC (ČR)</c:v>
                </c:pt>
                <c:pt idx="2">
                  <c:v>-</c:v>
                </c:pt>
                <c:pt idx="3">
                  <c:v>Neprošli vstupním testem (OECD)</c:v>
                </c:pt>
                <c:pt idx="4">
                  <c:v>Neprošli vstupním testem (ČR)</c:v>
                </c:pt>
              </c:strCache>
            </c:strRef>
          </c:cat>
          <c:val>
            <c:numRef>
              <c:f>List1!$B$5:$F$5</c:f>
              <c:numCache>
                <c:formatCode>0.00%</c:formatCode>
                <c:ptCount val="5"/>
                <c:pt idx="0">
                  <c:v>6.9000000000000006E-2</c:v>
                </c:pt>
                <c:pt idx="1">
                  <c:v>4.2000000000000003E-2</c:v>
                </c:pt>
                <c:pt idx="3">
                  <c:v>0.24399999999999999</c:v>
                </c:pt>
                <c:pt idx="4">
                  <c:v>0.217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686680"/>
        <c:axId val="142687856"/>
      </c:barChart>
      <c:catAx>
        <c:axId val="142686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687856"/>
        <c:crosses val="autoZero"/>
        <c:auto val="1"/>
        <c:lblAlgn val="ctr"/>
        <c:lblOffset val="100"/>
        <c:noMultiLvlLbl val="0"/>
      </c:catAx>
      <c:valAx>
        <c:axId val="14268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2686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01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5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73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4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29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343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17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659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7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09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64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F193DB-A8B4-46CE-B25C-6A56E3389CF8}" type="datetimeFigureOut">
              <a:rPr lang="cs-CZ" smtClean="0"/>
              <a:t>20.9.2015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22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ilip.org.uk/cilip/advocacy-campaigns-awards/advocacy-campaigns/information-literacy/information-literacy" TargetMode="External"/><Relationship Id="rId3" Type="http://schemas.openxmlformats.org/officeDocument/2006/relationships/hyperlink" Target="http://www.icils.cz/articles/files/ICILS_2013_Narodni_zprava_CZE.pdf" TargetMode="External"/><Relationship Id="rId7" Type="http://schemas.openxmlformats.org/officeDocument/2006/relationships/hyperlink" Target="http://www.unesco.org/new/fileadmin/MULTIMEDIA/HQ/CI/CI/pdf/PragueDeclaration.pdf" TargetMode="External"/><Relationship Id="rId2" Type="http://schemas.openxmlformats.org/officeDocument/2006/relationships/hyperlink" Target="http://www.ala.org/acrl/publications/whitepapers/presidenti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nesdoc.unesco.org/images/0022/002246/224655e.pdf" TargetMode="External"/><Relationship Id="rId5" Type="http://schemas.openxmlformats.org/officeDocument/2006/relationships/hyperlink" Target="http://www.piaac.cz/attach/PIAAC_publikace_web.pdf" TargetMode="External"/><Relationship Id="rId4" Type="http://schemas.openxmlformats.org/officeDocument/2006/relationships/hyperlink" Target="http://libraryconnect.elsevier.com/articles/supporting-users-organizations/2012-11/constant-evolution-information-literacy" TargetMode="External"/><Relationship Id="rId9" Type="http://schemas.openxmlformats.org/officeDocument/2006/relationships/hyperlink" Target="http://www.akvs.cz/aktivity/ba-2014/ba2014-landova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eUeL3n7fD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Informační gramotnost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56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 počítačovou gramotností dle PIAAC</a:t>
            </a:r>
            <a:endParaRPr lang="cs-CZ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2357002"/>
              </p:ext>
            </p:extLst>
          </p:nvPr>
        </p:nvGraphicFramePr>
        <p:xfrm>
          <a:off x="230660" y="1846262"/>
          <a:ext cx="5760000" cy="44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Zástupný symbol pro obsah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7031025"/>
              </p:ext>
            </p:extLst>
          </p:nvPr>
        </p:nvGraphicFramePr>
        <p:xfrm>
          <a:off x="6218237" y="1846263"/>
          <a:ext cx="5760000" cy="44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5729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Schéma příčinných vazeb determinace výdělku </a:t>
            </a:r>
            <a:r>
              <a:rPr lang="cs-CZ" dirty="0" smtClean="0"/>
              <a:t>– celá </a:t>
            </a:r>
            <a:r>
              <a:rPr lang="cs-CZ" dirty="0"/>
              <a:t>aktivní populace 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565" y="1753836"/>
            <a:ext cx="9632870" cy="4548110"/>
          </a:xfrm>
        </p:spPr>
      </p:pic>
    </p:spTree>
    <p:extLst>
      <p:ext uri="{BB962C8B-B14F-4D97-AF65-F5344CB8AC3E}">
        <p14:creationId xmlns:p14="http://schemas.microsoft.com/office/powerpoint/2010/main" val="3263385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pro definici IG?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IG = série zásadních kompetencí pro profesní, veřejný i soukromý život jednotlivce</a:t>
            </a:r>
          </a:p>
          <a:p>
            <a:r>
              <a:rPr lang="cs-CZ" dirty="0" smtClean="0"/>
              <a:t>Nediskutována potřebnost činností v definici, ale co vše se pod nimi skrývá</a:t>
            </a:r>
          </a:p>
          <a:p>
            <a:r>
              <a:rPr lang="cs-CZ" dirty="0" smtClean="0"/>
              <a:t>IG spíše cíl, nikdy definitivní a splněná ve všech kontextech, lze ale dosáhnout stavu rychlé orientace</a:t>
            </a:r>
          </a:p>
          <a:p>
            <a:r>
              <a:rPr lang="cs-CZ" dirty="0" smtClean="0"/>
              <a:t>Těsné propojení se vzděláváním – IG ne vrozená, nutné se jí naučit, předpoklad pro schopnost se samostatně učit =&gt; prosazováno i na úrovních strategií rozvoje informační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73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dál?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předmětu podrobněji ke všemu řečenému: teorie (co konkrétněji pod definicí), vzdělávání (jak IG zvyšovat) a výzkumy (empirické poznání =&gt; tvorba a potvrzení teorie)</a:t>
            </a:r>
          </a:p>
          <a:p>
            <a:r>
              <a:rPr lang="cs-CZ" dirty="0" smtClean="0"/>
              <a:t>Další předměty na KISK:</a:t>
            </a:r>
          </a:p>
          <a:p>
            <a:pPr lvl="1"/>
            <a:r>
              <a:rPr lang="cs-CZ" dirty="0" smtClean="0"/>
              <a:t>Povinné: Organizace znalostí, Informační vyhledávání, Informační management, Informační chování, Informační politika, Učící se společnost</a:t>
            </a:r>
          </a:p>
          <a:p>
            <a:pPr lvl="1"/>
            <a:r>
              <a:rPr lang="cs-CZ" dirty="0" smtClean="0"/>
              <a:t>Volitelné: </a:t>
            </a:r>
            <a:r>
              <a:rPr lang="cs-CZ" dirty="0"/>
              <a:t>hl. </a:t>
            </a:r>
            <a:r>
              <a:rPr lang="cs-CZ" dirty="0" err="1"/>
              <a:t>EdTech</a:t>
            </a:r>
            <a:r>
              <a:rPr lang="cs-CZ" dirty="0"/>
              <a:t> specializace</a:t>
            </a:r>
            <a:r>
              <a:rPr lang="cs-CZ" dirty="0" smtClean="0"/>
              <a:t>, </a:t>
            </a:r>
            <a:r>
              <a:rPr lang="cs-CZ" dirty="0" err="1" smtClean="0"/>
              <a:t>JobBox</a:t>
            </a:r>
            <a:r>
              <a:rPr lang="cs-CZ" dirty="0" smtClean="0"/>
              <a:t>, diplomová práce</a:t>
            </a:r>
          </a:p>
          <a:p>
            <a:pPr lvl="1"/>
            <a:r>
              <a:rPr lang="cs-CZ" dirty="0" smtClean="0"/>
              <a:t>Erasmus: Turecko (</a:t>
            </a:r>
            <a:r>
              <a:rPr lang="cs-CZ" dirty="0" err="1" smtClean="0"/>
              <a:t>Serap</a:t>
            </a:r>
            <a:r>
              <a:rPr lang="cs-CZ" dirty="0" smtClean="0"/>
              <a:t> </a:t>
            </a:r>
            <a:r>
              <a:rPr lang="cs-CZ" dirty="0" err="1" smtClean="0"/>
              <a:t>Kurbanoglu</a:t>
            </a:r>
            <a:r>
              <a:rPr lang="cs-CZ" dirty="0"/>
              <a:t>), Estonsko (</a:t>
            </a:r>
            <a:r>
              <a:rPr lang="cs-CZ" dirty="0" err="1"/>
              <a:t>Sirje</a:t>
            </a:r>
            <a:r>
              <a:rPr lang="cs-CZ" dirty="0"/>
              <a:t> </a:t>
            </a:r>
            <a:r>
              <a:rPr lang="cs-CZ" dirty="0" err="1" smtClean="0"/>
              <a:t>Virkus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001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 ještě později?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Předmět nerozvíjí vaši IG =&gt; na to ostatní předměty</a:t>
            </a:r>
          </a:p>
          <a:p>
            <a:r>
              <a:rPr lang="cs-CZ" smtClean="0"/>
              <a:t>Snaha dát základ pro posouvání IG dál</a:t>
            </a:r>
          </a:p>
          <a:p>
            <a:pPr lvl="1"/>
            <a:r>
              <a:rPr lang="cs-CZ" smtClean="0"/>
              <a:t>Řízení politik IG (v organizaci, ale i na úrovni státu)</a:t>
            </a:r>
          </a:p>
          <a:p>
            <a:pPr lvl="1"/>
            <a:r>
              <a:rPr lang="cs-CZ" smtClean="0"/>
              <a:t>Podpora a vzdělávání v IG nebo subtématu – formální i neformální vzdělávání, profesní i zájmové vzdělávání, dětí i dospělých…</a:t>
            </a:r>
          </a:p>
          <a:p>
            <a:pPr lvl="1"/>
            <a:r>
              <a:rPr lang="cs-CZ" smtClean="0"/>
              <a:t>Výzkumy IG i lekcí pro její rozvoj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28533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/>
              <a:t>ALA. </a:t>
            </a:r>
            <a:r>
              <a:rPr lang="cs-CZ" dirty="0" err="1"/>
              <a:t>Presidential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: </a:t>
            </a:r>
            <a:r>
              <a:rPr lang="cs-CZ" dirty="0" err="1"/>
              <a:t>Final</a:t>
            </a:r>
            <a:r>
              <a:rPr lang="cs-CZ" dirty="0"/>
              <a:t> Report. 1989. </a:t>
            </a:r>
            <a:r>
              <a:rPr lang="cs-CZ" i="1" dirty="0" err="1"/>
              <a:t>Association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College</a:t>
            </a:r>
            <a:r>
              <a:rPr lang="cs-CZ" i="1" dirty="0"/>
              <a:t> and </a:t>
            </a:r>
            <a:r>
              <a:rPr lang="cs-CZ" i="1" dirty="0" err="1"/>
              <a:t>Research</a:t>
            </a:r>
            <a:r>
              <a:rPr lang="cs-CZ" i="1" dirty="0"/>
              <a:t> </a:t>
            </a:r>
            <a:r>
              <a:rPr lang="cs-CZ" i="1" dirty="0" err="1"/>
              <a:t>Libraries</a:t>
            </a:r>
            <a:r>
              <a:rPr lang="cs-CZ" i="1" dirty="0"/>
              <a:t> </a:t>
            </a:r>
            <a:r>
              <a:rPr lang="cs-CZ" dirty="0"/>
              <a:t>[online]. Chicago: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, 10. 1. 1989 [cit. 2015-09-20]. Dostupné z: </a:t>
            </a:r>
            <a:r>
              <a:rPr lang="cs-CZ" u="sng" dirty="0">
                <a:hlinkClick r:id="rId2"/>
              </a:rPr>
              <a:t>http://www.ala.org/acrl/publications/whitepapers/presidential </a:t>
            </a:r>
            <a:endParaRPr lang="cs-CZ" u="sng" dirty="0"/>
          </a:p>
          <a:p>
            <a:pPr lvl="0"/>
            <a:r>
              <a:rPr lang="cs-CZ" dirty="0"/>
              <a:t>BASL, Josef, Simona BOUDOVÁ a Lucie ŘEZÁČOVÁ. Národní zpráva šetření ICILS 2013: počítačová a informační gramotnost českých žáků. 1. vydání. Praha: Česká školní inspekce, 2014. Dostupné z: </a:t>
            </a:r>
            <a:r>
              <a:rPr lang="cs-CZ" dirty="0">
                <a:hlinkClick r:id="rId3"/>
              </a:rPr>
              <a:t>http://www.icils.cz/articles/files/ICILS_2013_Narodni_zprava_CZE.pdf</a:t>
            </a:r>
            <a:endParaRPr lang="cs-CZ" dirty="0"/>
          </a:p>
          <a:p>
            <a:r>
              <a:rPr lang="cs-CZ" dirty="0" smtClean="0"/>
              <a:t>CHIA, </a:t>
            </a:r>
            <a:r>
              <a:rPr lang="cs-CZ" dirty="0" err="1" smtClean="0"/>
              <a:t>Janice</a:t>
            </a:r>
            <a:r>
              <a:rPr lang="cs-CZ" dirty="0" smtClean="0"/>
              <a:t>. 2012. </a:t>
            </a:r>
            <a:r>
              <a:rPr lang="en-US" dirty="0"/>
              <a:t>The constant evolution of information </a:t>
            </a:r>
            <a:r>
              <a:rPr lang="en-US" dirty="0" smtClean="0"/>
              <a:t>literacy</a:t>
            </a:r>
            <a:r>
              <a:rPr lang="cs-CZ" dirty="0" smtClean="0"/>
              <a:t>. </a:t>
            </a:r>
            <a:r>
              <a:rPr lang="cs-CZ" i="1" dirty="0" err="1" smtClean="0"/>
              <a:t>Library</a:t>
            </a:r>
            <a:r>
              <a:rPr lang="cs-CZ" i="1" dirty="0" smtClean="0"/>
              <a:t> </a:t>
            </a:r>
            <a:r>
              <a:rPr lang="cs-CZ" i="1" dirty="0" err="1" smtClean="0"/>
              <a:t>Connecs</a:t>
            </a:r>
            <a:r>
              <a:rPr lang="cs-CZ" i="1" dirty="0" smtClean="0"/>
              <a:t> </a:t>
            </a:r>
            <a:r>
              <a:rPr lang="cs-CZ" dirty="0"/>
              <a:t>[online]. [</a:t>
            </a:r>
            <a:r>
              <a:rPr lang="cs-CZ" dirty="0" smtClean="0"/>
              <a:t>cit. </a:t>
            </a:r>
            <a:r>
              <a:rPr lang="cs-CZ" dirty="0"/>
              <a:t>2015-09-20</a:t>
            </a:r>
            <a:r>
              <a:rPr lang="cs-CZ" dirty="0" smtClean="0"/>
              <a:t>]. </a:t>
            </a:r>
            <a:r>
              <a:rPr lang="cs-CZ" dirty="0"/>
              <a:t>Dostupné z: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libraryconnect.elsevier.com/articles/supporting-users-organizations/2012-11/constant-evolution-information-literacy</a:t>
            </a:r>
            <a:r>
              <a:rPr lang="cs-CZ" dirty="0" smtClean="0"/>
              <a:t> </a:t>
            </a:r>
            <a:endParaRPr lang="en-US" dirty="0"/>
          </a:p>
          <a:p>
            <a:r>
              <a:rPr lang="cs-CZ" dirty="0" smtClean="0"/>
              <a:t>SINHA</a:t>
            </a:r>
            <a:r>
              <a:rPr lang="cs-CZ" dirty="0"/>
              <a:t>, </a:t>
            </a:r>
            <a:r>
              <a:rPr lang="cs-CZ" dirty="0" err="1"/>
              <a:t>Manoj</a:t>
            </a:r>
            <a:r>
              <a:rPr lang="cs-CZ" dirty="0"/>
              <a:t> </a:t>
            </a:r>
            <a:r>
              <a:rPr lang="cs-CZ" dirty="0" err="1"/>
              <a:t>Kumar</a:t>
            </a:r>
            <a:r>
              <a:rPr lang="cs-CZ" dirty="0"/>
              <a:t>, </a:t>
            </a:r>
            <a:r>
              <a:rPr lang="cs-CZ" dirty="0" err="1"/>
              <a:t>Sudip</a:t>
            </a:r>
            <a:r>
              <a:rPr lang="cs-CZ" dirty="0"/>
              <a:t> BHATTACHARJEE a </a:t>
            </a:r>
            <a:r>
              <a:rPr lang="cs-CZ" dirty="0" err="1"/>
              <a:t>Sucheta</a:t>
            </a:r>
            <a:r>
              <a:rPr lang="cs-CZ" dirty="0"/>
              <a:t> BHATTACHARJEE. 2013. A Study on ICT </a:t>
            </a:r>
            <a:r>
              <a:rPr lang="cs-CZ" dirty="0" err="1"/>
              <a:t>Literacy</a:t>
            </a:r>
            <a:r>
              <a:rPr lang="cs-CZ" dirty="0"/>
              <a:t> and Internet Use </a:t>
            </a:r>
            <a:r>
              <a:rPr lang="cs-CZ" dirty="0" err="1"/>
              <a:t>Pattern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College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Users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Barak</a:t>
            </a:r>
            <a:r>
              <a:rPr lang="cs-CZ" dirty="0"/>
              <a:t> </a:t>
            </a:r>
            <a:r>
              <a:rPr lang="cs-CZ" dirty="0" err="1"/>
              <a:t>Valley</a:t>
            </a:r>
            <a:r>
              <a:rPr lang="cs-CZ" dirty="0"/>
              <a:t>, </a:t>
            </a:r>
            <a:r>
              <a:rPr lang="cs-CZ" dirty="0" err="1"/>
              <a:t>South</a:t>
            </a:r>
            <a:r>
              <a:rPr lang="cs-CZ" dirty="0"/>
              <a:t> </a:t>
            </a:r>
            <a:r>
              <a:rPr lang="cs-CZ" dirty="0" err="1"/>
              <a:t>Assam</a:t>
            </a:r>
            <a:r>
              <a:rPr lang="cs-CZ" dirty="0"/>
              <a:t>, </a:t>
            </a:r>
            <a:r>
              <a:rPr lang="cs-CZ" dirty="0" err="1"/>
              <a:t>North</a:t>
            </a:r>
            <a:r>
              <a:rPr lang="cs-CZ" dirty="0"/>
              <a:t> East India. </a:t>
            </a:r>
            <a:r>
              <a:rPr lang="cs-CZ" i="1" dirty="0" err="1"/>
              <a:t>Current</a:t>
            </a:r>
            <a:r>
              <a:rPr lang="cs-CZ" i="1" dirty="0"/>
              <a:t> </a:t>
            </a:r>
            <a:r>
              <a:rPr lang="cs-CZ" i="1" dirty="0" err="1"/>
              <a:t>Trends</a:t>
            </a:r>
            <a:r>
              <a:rPr lang="cs-CZ" i="1" dirty="0"/>
              <a:t> in Technology and Science</a:t>
            </a:r>
            <a:r>
              <a:rPr lang="en-US" dirty="0"/>
              <a:t> [online]</a:t>
            </a:r>
            <a:r>
              <a:rPr lang="cs-CZ" dirty="0"/>
              <a:t>. Roč. 2, č. 5 [cit. 2015-09-20].</a:t>
            </a:r>
          </a:p>
          <a:p>
            <a:r>
              <a:rPr lang="cs-CZ" dirty="0"/>
              <a:t>STRAKOVÁ, Jana a Arnošt VESELÝ. 2013. Předpoklady úspěchu v práci a v životě: Výsledky mezinárodního výzkumu dospělých OECD PIAAC. 1. vydání. Praha: Dům zahraniční spolupráce. ISBN 978-80-87335-53-6. Dostupné z: </a:t>
            </a:r>
            <a:r>
              <a:rPr lang="cs-CZ" dirty="0">
                <a:hlinkClick r:id="rId5"/>
              </a:rPr>
              <a:t>http://www.piaac.cz/attach/PIAAC_publikace_web.pdf</a:t>
            </a:r>
            <a:r>
              <a:rPr lang="cs-CZ" dirty="0"/>
              <a:t> </a:t>
            </a:r>
          </a:p>
          <a:p>
            <a:r>
              <a:rPr lang="cs-CZ" dirty="0"/>
              <a:t>UNESCO. </a:t>
            </a:r>
            <a:r>
              <a:rPr lang="en-US" dirty="0"/>
              <a:t>Global Media and Information Literacy</a:t>
            </a:r>
            <a:r>
              <a:rPr lang="cs-CZ" dirty="0"/>
              <a:t> </a:t>
            </a:r>
            <a:r>
              <a:rPr lang="en-US" dirty="0"/>
              <a:t>Assessment Framework: Country Readiness and Competencies. </a:t>
            </a:r>
            <a:r>
              <a:rPr lang="cs-CZ" dirty="0"/>
              <a:t>2013. </a:t>
            </a:r>
            <a:r>
              <a:rPr lang="en-US" dirty="0"/>
              <a:t>Paris: UNESCO. </a:t>
            </a:r>
            <a:r>
              <a:rPr lang="cs-CZ" dirty="0"/>
              <a:t>Dostupné z: </a:t>
            </a:r>
            <a:r>
              <a:rPr lang="en-US" dirty="0">
                <a:hlinkClick r:id="rId6"/>
              </a:rPr>
              <a:t>http://unesdoc.unesco.org/images/0022/002246/224655e.pdf</a:t>
            </a:r>
            <a:r>
              <a:rPr lang="cs-CZ" dirty="0"/>
              <a:t> </a:t>
            </a:r>
          </a:p>
          <a:p>
            <a:r>
              <a:rPr lang="cs-CZ" dirty="0"/>
              <a:t>UNESCO. </a:t>
            </a:r>
            <a:r>
              <a:rPr lang="en-US" dirty="0"/>
              <a:t>The Prague Declaration</a:t>
            </a:r>
            <a:r>
              <a:rPr lang="cs-CZ" dirty="0"/>
              <a:t>:</a:t>
            </a:r>
            <a:r>
              <a:rPr lang="en-US" dirty="0"/>
              <a:t> Towards an Information Literate Society</a:t>
            </a:r>
            <a:r>
              <a:rPr lang="cs-CZ" dirty="0"/>
              <a:t>. 2013. </a:t>
            </a:r>
            <a:r>
              <a:rPr lang="en-US" dirty="0"/>
              <a:t>Prague</a:t>
            </a:r>
            <a:r>
              <a:rPr lang="cs-CZ" dirty="0"/>
              <a:t>. Dostupné z: </a:t>
            </a:r>
            <a:r>
              <a:rPr lang="cs-CZ" dirty="0">
                <a:hlinkClick r:id="rId7"/>
              </a:rPr>
              <a:t>http://www.unesco.org/new/fileadmin/MULTIMEDIA/HQ/CI/CI/pdf/PragueDeclaration.pdf</a:t>
            </a:r>
            <a:endParaRPr lang="cs-CZ" dirty="0"/>
          </a:p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- </a:t>
            </a:r>
            <a:r>
              <a:rPr lang="cs-CZ" dirty="0" err="1"/>
              <a:t>Definition</a:t>
            </a:r>
            <a:r>
              <a:rPr lang="cs-CZ" dirty="0"/>
              <a:t>. 2004. </a:t>
            </a:r>
            <a:r>
              <a:rPr lang="cs-CZ" i="1" dirty="0"/>
              <a:t>CILIP</a:t>
            </a:r>
            <a:r>
              <a:rPr lang="cs-CZ" dirty="0"/>
              <a:t> [online]. [cit. 2015-09-20]. Dostupné z: </a:t>
            </a:r>
            <a:r>
              <a:rPr lang="cs-CZ" dirty="0">
                <a:hlinkClick r:id="rId8"/>
              </a:rPr>
              <a:t>http://www.cilip.org.uk/cilip/advocacy-campaigns-awards/advocacy-campaigns/information-literacy/information-literacy</a:t>
            </a:r>
            <a:endParaRPr lang="cs-CZ" dirty="0"/>
          </a:p>
          <a:p>
            <a:pPr lvl="0"/>
            <a:r>
              <a:rPr lang="cs-CZ" dirty="0"/>
              <a:t>ZIKUŠKA, Jan a Hana Landová. 2014. VŠ knihovny vzdělávající: výsledky průzkumu. </a:t>
            </a:r>
            <a:r>
              <a:rPr lang="cs-CZ" i="1" dirty="0"/>
              <a:t>Konference </a:t>
            </a:r>
            <a:r>
              <a:rPr lang="cs-CZ" i="1" dirty="0" err="1"/>
              <a:t>Bibliotheca</a:t>
            </a:r>
            <a:r>
              <a:rPr lang="cs-CZ" i="1" dirty="0"/>
              <a:t> </a:t>
            </a:r>
            <a:r>
              <a:rPr lang="cs-CZ" i="1" dirty="0" err="1"/>
              <a:t>Academica</a:t>
            </a:r>
            <a:r>
              <a:rPr lang="cs-CZ" i="1" dirty="0"/>
              <a:t> </a:t>
            </a:r>
            <a:r>
              <a:rPr lang="cs-CZ" dirty="0"/>
              <a:t>[online]. [cit. 2015-09-20]. Dostupné z: </a:t>
            </a:r>
            <a:r>
              <a:rPr lang="cs-CZ" dirty="0">
                <a:hlinkClick r:id="rId9"/>
              </a:rPr>
              <a:t>http://www.akvs.cz/aktivity/ba-2014/ba2014-landova.pptx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72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hodiny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Organizace (P. Mazáčová) 30 min.</a:t>
            </a:r>
          </a:p>
          <a:p>
            <a:pPr lvl="1"/>
            <a:r>
              <a:rPr lang="cs-CZ" dirty="0" smtClean="0"/>
              <a:t>Představení vyučujících a struktura hodin, podmínky ukončení (prezenční a kombinovaní)</a:t>
            </a:r>
          </a:p>
          <a:p>
            <a:pPr lvl="1"/>
            <a:r>
              <a:rPr lang="cs-CZ" dirty="0" smtClean="0"/>
              <a:t>Závěrečný úkol s losováním podmínek</a:t>
            </a:r>
          </a:p>
          <a:p>
            <a:r>
              <a:rPr lang="cs-CZ" dirty="0" smtClean="0"/>
              <a:t>Na jaké znalosti studentů navazujeme (G. Šimková) 40 min.</a:t>
            </a:r>
          </a:p>
          <a:p>
            <a:pPr lvl="1"/>
            <a:r>
              <a:rPr lang="cs-CZ" dirty="0" smtClean="0"/>
              <a:t>Tvorba testu + klíče</a:t>
            </a:r>
          </a:p>
          <a:p>
            <a:pPr lvl="1"/>
            <a:r>
              <a:rPr lang="cs-CZ" dirty="0" smtClean="0"/>
              <a:t>Odpovídání v testu</a:t>
            </a:r>
          </a:p>
          <a:p>
            <a:r>
              <a:rPr lang="cs-CZ" dirty="0" smtClean="0"/>
              <a:t>Co IG je? (P. Kovářová) 20 min.</a:t>
            </a:r>
          </a:p>
          <a:p>
            <a:pPr lvl="1"/>
            <a:r>
              <a:rPr lang="cs-CZ" dirty="0" smtClean="0"/>
              <a:t>Definice</a:t>
            </a:r>
          </a:p>
          <a:p>
            <a:pPr lvl="1"/>
            <a:r>
              <a:rPr lang="cs-CZ" dirty="0" smtClean="0"/>
              <a:t>Význam v současné společnosti</a:t>
            </a:r>
          </a:p>
          <a:p>
            <a:pPr lvl="1"/>
            <a:r>
              <a:rPr lang="cs-CZ" dirty="0" smtClean="0"/>
              <a:t>Kontext IG – návaznost na další předměty + uplatnitelnost absolventů v IG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45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informační gramotnosti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vymezení předmětu zkoumání/rozvoje</a:t>
            </a:r>
          </a:p>
          <a:p>
            <a:r>
              <a:rPr lang="cs-CZ" dirty="0" smtClean="0"/>
              <a:t>Klíčová v podstatě vždy, ale termín poprvé použil Paul </a:t>
            </a:r>
            <a:r>
              <a:rPr lang="cs-CZ" dirty="0" err="1" smtClean="0"/>
              <a:t>Zurkowski</a:t>
            </a:r>
            <a:r>
              <a:rPr lang="cs-CZ" dirty="0" smtClean="0"/>
              <a:t> 1974</a:t>
            </a:r>
          </a:p>
          <a:p>
            <a:r>
              <a:rPr lang="cs-CZ" dirty="0" smtClean="0"/>
              <a:t>Vývoj i kontext =&gt; odlišnost definicí, ale základ podobný</a:t>
            </a:r>
          </a:p>
        </p:txBody>
      </p:sp>
      <p:pic>
        <p:nvPicPr>
          <p:cNvPr id="1026" name="Picture 2" descr="http://libraryconnect.elsevier.com/sites/default/files/styles/article_main_image/public/field/image/info_literacy_wordle_390.jpg?itok=_YvH4-Vv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043" y="1845734"/>
            <a:ext cx="6033957" cy="363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282355" y="553297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Chia</a:t>
            </a:r>
            <a:r>
              <a:rPr lang="cs-CZ" dirty="0" smtClean="0"/>
              <a:t>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38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Definice informační gramotnosti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Dnes nejčastěji citována definice ALA:</a:t>
            </a:r>
          </a:p>
          <a:p>
            <a:pPr lvl="1"/>
            <a:r>
              <a:rPr lang="en-US" dirty="0" smtClean="0"/>
              <a:t>"recognize when information is needed and have the ability to locate, evaluate, and use effectively the needed information. "</a:t>
            </a:r>
            <a:r>
              <a:rPr lang="cs-CZ" dirty="0" smtClean="0"/>
              <a:t> (ALA, 1989)</a:t>
            </a:r>
          </a:p>
          <a:p>
            <a:pPr lvl="1"/>
            <a:r>
              <a:rPr lang="cs-CZ" dirty="0" smtClean="0"/>
              <a:t>Nutné spojení všech jmenovaných aktivit =&gt; problém vzdělávání při soustředění se jen na část</a:t>
            </a:r>
          </a:p>
          <a:p>
            <a:r>
              <a:rPr lang="cs-CZ" dirty="0" smtClean="0"/>
              <a:t>Variace:</a:t>
            </a:r>
          </a:p>
          <a:p>
            <a:pPr lvl="1"/>
            <a:r>
              <a:rPr lang="cs-CZ" dirty="0" smtClean="0"/>
              <a:t>„</a:t>
            </a:r>
            <a:r>
              <a:rPr lang="en-US" dirty="0" smtClean="0"/>
              <a:t>knowing when and why you need information, where to find it, and how to evaluate, use and communicate it in an ethical manner</a:t>
            </a:r>
            <a:r>
              <a:rPr lang="cs-CZ" dirty="0" smtClean="0"/>
              <a:t>“ (CILIP, 2004)</a:t>
            </a:r>
          </a:p>
          <a:p>
            <a:pPr lvl="1"/>
            <a:r>
              <a:rPr lang="cs-CZ" dirty="0" smtClean="0"/>
              <a:t>„</a:t>
            </a:r>
            <a:r>
              <a:rPr lang="en-US" dirty="0" smtClean="0"/>
              <a:t>knowledge of one’s information concerns and needs, and the ability to identify, locate, evaluate, organize and effectively create, use and communicate information to address issues or problems at </a:t>
            </a:r>
            <a:r>
              <a:rPr lang="cs-CZ" dirty="0" smtClean="0"/>
              <a:t>hand“ (UNESCO 2003)</a:t>
            </a:r>
          </a:p>
          <a:p>
            <a:pPr lvl="1"/>
            <a:r>
              <a:rPr lang="cs-CZ" dirty="0" smtClean="0"/>
              <a:t>Další podstatné činnosti spojované s IG: skepticismus, úsudek, svobodné myšlení, kladení otázek a porozumění, aktivní občanství… (</a:t>
            </a:r>
            <a:r>
              <a:rPr lang="cs-CZ" dirty="0" err="1" smtClean="0"/>
              <a:t>Sinha</a:t>
            </a:r>
            <a:r>
              <a:rPr lang="cs-CZ" dirty="0" smtClean="0"/>
              <a:t>, </a:t>
            </a:r>
            <a:r>
              <a:rPr lang="cs-CZ" dirty="0" err="1" smtClean="0"/>
              <a:t>Bhattacharjee</a:t>
            </a:r>
            <a:r>
              <a:rPr lang="cs-CZ" dirty="0" smtClean="0"/>
              <a:t>, </a:t>
            </a:r>
            <a:r>
              <a:rPr lang="cs-CZ" dirty="0" err="1" smtClean="0"/>
              <a:t>Bhattacharjee</a:t>
            </a:r>
            <a:r>
              <a:rPr lang="cs-CZ" dirty="0" smtClean="0"/>
              <a:t> 2013)</a:t>
            </a:r>
          </a:p>
        </p:txBody>
      </p:sp>
      <p:cxnSp>
        <p:nvCxnSpPr>
          <p:cNvPr id="5" name="Zakřivená spojnice 4"/>
          <p:cNvCxnSpPr/>
          <p:nvPr/>
        </p:nvCxnSpPr>
        <p:spPr>
          <a:xfrm flipH="1">
            <a:off x="5096518" y="2430683"/>
            <a:ext cx="274136" cy="151964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5118028" y="3946457"/>
            <a:ext cx="1699461" cy="3598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7716413" y="2459448"/>
            <a:ext cx="1201880" cy="1466825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2157265" y="3946457"/>
            <a:ext cx="5531983" cy="6178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083443" y="4216594"/>
            <a:ext cx="798654" cy="2946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390757" y="2662177"/>
            <a:ext cx="2939166" cy="18754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5096518" y="2430683"/>
            <a:ext cx="771847" cy="141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083444" y="2459448"/>
            <a:ext cx="7673298" cy="172960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4797706" y="3948393"/>
            <a:ext cx="582392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6816212" y="4505893"/>
            <a:ext cx="753511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8565265" y="2430683"/>
            <a:ext cx="70605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6970186" y="3942341"/>
            <a:ext cx="1438124" cy="823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1520658" y="4749439"/>
            <a:ext cx="636607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9358131" y="2430683"/>
            <a:ext cx="103521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314937" y="4749439"/>
            <a:ext cx="954911" cy="77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1458410" y="4189056"/>
            <a:ext cx="949124" cy="1255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1944547" y="2662177"/>
            <a:ext cx="107644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4923256" y="4741205"/>
            <a:ext cx="107644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1458410" y="2662177"/>
            <a:ext cx="38055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>
            <a:off x="2602116" y="4201610"/>
            <a:ext cx="38055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>
            <a:off x="7009701" y="4735975"/>
            <a:ext cx="38055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>
            <a:off x="1648685" y="2662177"/>
            <a:ext cx="1143706" cy="153943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/>
          <p:nvPr/>
        </p:nvCxnSpPr>
        <p:spPr>
          <a:xfrm>
            <a:off x="2786708" y="4216409"/>
            <a:ext cx="4169678" cy="4031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>
            <a:off x="3565003" y="4189056"/>
            <a:ext cx="1516283" cy="1255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7" name="Přímá spojnice 76"/>
          <p:cNvCxnSpPr/>
          <p:nvPr/>
        </p:nvCxnSpPr>
        <p:spPr>
          <a:xfrm>
            <a:off x="7921042" y="4735975"/>
            <a:ext cx="1516283" cy="1255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/>
          <p:nvPr/>
        </p:nvCxnSpPr>
        <p:spPr>
          <a:xfrm>
            <a:off x="4279847" y="4205124"/>
            <a:ext cx="3636598" cy="3591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1" name="Přímá spojnice 80"/>
          <p:cNvCxnSpPr/>
          <p:nvPr/>
        </p:nvCxnSpPr>
        <p:spPr>
          <a:xfrm>
            <a:off x="5999702" y="4189056"/>
            <a:ext cx="6935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3" name="Přímá spojnice 82"/>
          <p:cNvCxnSpPr/>
          <p:nvPr/>
        </p:nvCxnSpPr>
        <p:spPr>
          <a:xfrm>
            <a:off x="3387868" y="4745785"/>
            <a:ext cx="944944" cy="5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Přímá spojnice 84"/>
          <p:cNvCxnSpPr/>
          <p:nvPr/>
        </p:nvCxnSpPr>
        <p:spPr>
          <a:xfrm>
            <a:off x="6126480" y="4725226"/>
            <a:ext cx="689732" cy="107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85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IG a současná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Stále se </a:t>
            </a:r>
            <a:r>
              <a:rPr lang="cs-CZ" dirty="0" smtClean="0">
                <a:hlinkClick r:id="rId2"/>
              </a:rPr>
              <a:t>mění</a:t>
            </a:r>
            <a:r>
              <a:rPr lang="cs-CZ" dirty="0" smtClean="0"/>
              <a:t> informační možnosti =&gt; spojováno s celoživotním vzděláváním (v IG i předmětu informací) </a:t>
            </a:r>
          </a:p>
          <a:p>
            <a:r>
              <a:rPr lang="cs-CZ" dirty="0" smtClean="0"/>
              <a:t>Aktuálně informace dostupné hl. ve spojení s IT =&gt; těsná vazba k digitální gramotnosti</a:t>
            </a:r>
          </a:p>
          <a:p>
            <a:r>
              <a:rPr lang="cs-CZ" dirty="0" smtClean="0"/>
              <a:t>Množství informací a neustálý růst =&gt; klíčové hodnocení =&gt; spojení s mediální gramotností</a:t>
            </a:r>
          </a:p>
          <a:p>
            <a:pPr lvl="1"/>
            <a:r>
              <a:rPr lang="cs-CZ" dirty="0" smtClean="0"/>
              <a:t>Definice MIL od UNESCO: informační + komunikační + digitální gramotnost</a:t>
            </a:r>
          </a:p>
          <a:p>
            <a:pPr lvl="1"/>
            <a:r>
              <a:rPr lang="cs-CZ" dirty="0" smtClean="0"/>
              <a:t>„</a:t>
            </a:r>
            <a:r>
              <a:rPr lang="en-US" dirty="0" smtClean="0"/>
              <a:t>set of competencies that empowers citizens to access, retrieve, understand, evaluate and use, create, as well as share information and media content in all formats, using various tools, in a critical, ethical and effective way, in order to participate and engage in personal, professional and societal activities</a:t>
            </a:r>
            <a:r>
              <a:rPr lang="cs-CZ" dirty="0" smtClean="0"/>
              <a:t>“ (UNESCO 2013, s. 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523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ICILS – schopnosti žáků</a:t>
            </a:r>
            <a:endParaRPr lang="cs-CZ" dirty="0" smtClean="0"/>
          </a:p>
        </p:txBody>
      </p:sp>
      <p:sp>
        <p:nvSpPr>
          <p:cNvPr id="22531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IEA (Mezinárodní asociace pro hodnocení výsledků vzdělávání)</a:t>
            </a:r>
          </a:p>
          <a:p>
            <a:r>
              <a:rPr lang="cs-CZ" dirty="0" smtClean="0"/>
              <a:t>Počítačová a IG žáků 8. tříd ZŠ</a:t>
            </a:r>
          </a:p>
          <a:p>
            <a:r>
              <a:rPr lang="cs-CZ" dirty="0" smtClean="0"/>
              <a:t>Vliv SEI rodičů a počtu počítačů v domácnosti, ale i počtu knih, vliv rodiny hl. na dívky (chlapci spíše sami)</a:t>
            </a:r>
          </a:p>
          <a:p>
            <a:r>
              <a:rPr lang="cs-CZ" dirty="0" smtClean="0"/>
              <a:t>Ne vliv zájmu o IT</a:t>
            </a:r>
          </a:p>
          <a:p>
            <a:r>
              <a:rPr lang="cs-CZ" dirty="0" smtClean="0"/>
              <a:t>Sebehodnocení odpovídá dovednostem</a:t>
            </a:r>
          </a:p>
          <a:p>
            <a:r>
              <a:rPr lang="cs-CZ" dirty="0" smtClean="0"/>
              <a:t>Nadprůměrné využití PC ve volném čase, podprůměr pro studium</a:t>
            </a:r>
          </a:p>
          <a:p>
            <a:r>
              <a:rPr lang="cs-CZ" dirty="0" smtClean="0"/>
              <a:t>Mnoho naučil sám, dále rodina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7071479"/>
              </p:ext>
            </p:extLst>
          </p:nvPr>
        </p:nvGraphicFramePr>
        <p:xfrm>
          <a:off x="6516131" y="1837954"/>
          <a:ext cx="5478161" cy="4196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1480"/>
                <a:gridCol w="634314"/>
                <a:gridCol w="700216"/>
                <a:gridCol w="601362"/>
                <a:gridCol w="650789"/>
              </a:tblGrid>
              <a:tr h="355937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Úkony naučené ve škole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ZŠ - F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ZŠ - M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G -</a:t>
                      </a:r>
                      <a:r>
                        <a:rPr lang="cs-CZ" sz="1600" b="0" baseline="0" dirty="0" smtClean="0"/>
                        <a:t> </a:t>
                      </a:r>
                      <a:r>
                        <a:rPr lang="cs-CZ" sz="1600" b="0" dirty="0" smtClean="0"/>
                        <a:t>F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G - M</a:t>
                      </a:r>
                      <a:endParaRPr lang="cs-CZ" sz="1600" b="0" dirty="0"/>
                    </a:p>
                  </a:txBody>
                  <a:tcPr/>
                </a:tc>
              </a:tr>
              <a:tr h="285698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Odkazovat na internetové zdroje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54 %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46 %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60 %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40 %</a:t>
                      </a:r>
                      <a:endParaRPr lang="cs-CZ" sz="1600" b="0" dirty="0"/>
                    </a:p>
                  </a:txBody>
                  <a:tcPr anchor="ctr"/>
                </a:tc>
              </a:tr>
              <a:tr h="205791">
                <a:tc>
                  <a:txBody>
                    <a:bodyPr/>
                    <a:lstStyle/>
                    <a:p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Vyhledávat informace počítačem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85 %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73 %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83 %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62 %</a:t>
                      </a:r>
                      <a:endParaRPr lang="cs-CZ" sz="1600" b="0" dirty="0"/>
                    </a:p>
                  </a:txBody>
                  <a:tcPr anchor="ctr"/>
                </a:tc>
              </a:tr>
              <a:tr h="509386"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Prezentovat informace před ostatními pomocí </a:t>
                      </a: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počítače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83 %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77 %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83 %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74 %</a:t>
                      </a:r>
                      <a:endParaRPr lang="cs-CZ" sz="1600" b="0" dirty="0"/>
                    </a:p>
                  </a:txBody>
                  <a:tcPr anchor="ctr"/>
                </a:tc>
              </a:tr>
              <a:tr h="509386">
                <a:tc>
                  <a:txBody>
                    <a:bodyPr/>
                    <a:lstStyle/>
                    <a:p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Posoudit důvěryhodnost internetových informací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59 %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59 %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57 %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55 %</a:t>
                      </a:r>
                      <a:endParaRPr lang="cs-CZ" sz="1600" b="0" dirty="0"/>
                    </a:p>
                  </a:txBody>
                  <a:tcPr anchor="ctr"/>
                </a:tc>
              </a:tr>
              <a:tr h="509386">
                <a:tc>
                  <a:txBody>
                    <a:bodyPr/>
                    <a:lstStyle/>
                    <a:p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Posoudit použitelnost informací pro školní práci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78 %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75 %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75 %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66 %</a:t>
                      </a:r>
                      <a:endParaRPr lang="cs-CZ" sz="1600" b="0" dirty="0"/>
                    </a:p>
                  </a:txBody>
                  <a:tcPr anchor="ctr"/>
                </a:tc>
              </a:tr>
              <a:tr h="160859">
                <a:tc>
                  <a:txBody>
                    <a:bodyPr/>
                    <a:lstStyle/>
                    <a:p>
                      <a:endParaRPr lang="cs-CZ" sz="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600" b="0" dirty="0"/>
                    </a:p>
                  </a:txBody>
                  <a:tcPr anchor="ctr"/>
                </a:tc>
              </a:tr>
              <a:tr h="509386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Vytvářet dokumenty pro školní práci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52 %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43 %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30 %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32 %</a:t>
                      </a:r>
                      <a:endParaRPr lang="cs-CZ" sz="1600" b="0" dirty="0"/>
                    </a:p>
                  </a:txBody>
                  <a:tcPr anchor="ctr"/>
                </a:tc>
              </a:tr>
              <a:tr h="203779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Měnit nastavení počítače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18 %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11 %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15 %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9 %</a:t>
                      </a:r>
                      <a:endParaRPr lang="cs-CZ" sz="1600" b="0" dirty="0"/>
                    </a:p>
                  </a:txBody>
                  <a:tcPr anchor="ctr"/>
                </a:tc>
              </a:tr>
              <a:tr h="326186"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Pracovat v počítačové síti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19 %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13 %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18 %</a:t>
                      </a:r>
                      <a:endParaRPr lang="cs-CZ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12 %</a:t>
                      </a:r>
                      <a:endParaRPr lang="cs-CZ" sz="16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05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21" y="30153"/>
            <a:ext cx="8116761" cy="6797694"/>
          </a:xfrm>
        </p:spPr>
      </p:pic>
    </p:spTree>
    <p:extLst>
      <p:ext uri="{BB962C8B-B14F-4D97-AF65-F5344CB8AC3E}">
        <p14:creationId xmlns:p14="http://schemas.microsoft.com/office/powerpoint/2010/main" val="360213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Prostředí VŠ (IVIG)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40 % realizace IV v dlouhodobých plánech školy, 73,3 % rozvojové projekty</a:t>
            </a:r>
          </a:p>
          <a:p>
            <a:r>
              <a:rPr lang="cs-CZ" dirty="0" smtClean="0"/>
              <a:t>53,3 % zavedena pozice koordinátora IV</a:t>
            </a:r>
          </a:p>
          <a:p>
            <a:r>
              <a:rPr lang="cs-CZ" dirty="0" smtClean="0"/>
              <a:t>Témata spojená s IT, ale tradiční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88263215"/>
              </p:ext>
            </p:extLst>
          </p:nvPr>
        </p:nvGraphicFramePr>
        <p:xfrm>
          <a:off x="6786650" y="868680"/>
          <a:ext cx="5112568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879"/>
                <a:gridCol w="1219689"/>
              </a:tblGrid>
              <a:tr h="144013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Témata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Výskytů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11619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vyhledávání v </a:t>
                      </a:r>
                      <a:r>
                        <a:rPr lang="cs-CZ" sz="2400" dirty="0" smtClean="0">
                          <a:effectLst/>
                        </a:rPr>
                        <a:t>katalogu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88381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služby knihovny obecně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15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60565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vyhledávání v databázích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14</a:t>
                      </a:r>
                      <a:endParaRPr lang="cs-CZ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3274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citační rejstříky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76941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rešeršní strategie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13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49125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citování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4510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psaní odborných textů, </a:t>
                      </a:r>
                      <a:r>
                        <a:rPr lang="cs-CZ" sz="2400" dirty="0" smtClean="0">
                          <a:effectLst/>
                        </a:rPr>
                        <a:t>VŠKP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37685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prevence plagiátorství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11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citační manažery a </a:t>
                      </a:r>
                      <a:r>
                        <a:rPr lang="cs-CZ" sz="2400" dirty="0" smtClean="0">
                          <a:effectLst/>
                        </a:rPr>
                        <a:t>generátory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12606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repozitáře VŠKP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26245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normy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patenty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  <a:tr h="42621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jiná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</a:t>
                      </a:r>
                      <a:endParaRPr lang="cs-CZ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655" marR="33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42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PIAAC: funkční gramotnost dospělých a úspěšnost v zaměstnání i životě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OECD (</a:t>
            </a:r>
            <a:r>
              <a:rPr lang="pl-PL" dirty="0" smtClean="0"/>
              <a:t>Organizace pro ekonomickou spolupráci a rozvoj)</a:t>
            </a:r>
          </a:p>
          <a:p>
            <a:r>
              <a:rPr lang="cs-CZ" dirty="0" smtClean="0"/>
              <a:t>Dospělí (16–64 let) v čtenářství a matematice + řešení pomocí IT</a:t>
            </a:r>
          </a:p>
          <a:p>
            <a:r>
              <a:rPr lang="cs-CZ" dirty="0" smtClean="0"/>
              <a:t>IG blízká čtenářská gramotnost (z dokumentu zjistit informaci, hodnotit a interpretovat, pracovat s katalogem knihovny…)</a:t>
            </a:r>
          </a:p>
          <a:p>
            <a:r>
              <a:rPr lang="cs-CZ" dirty="0" smtClean="0"/>
              <a:t>Počítačové kompetence např. práce s e-mailem, hledání informace v tabulce pomocí funkcí, rezervace pomocí IS</a:t>
            </a:r>
          </a:p>
          <a:p>
            <a:r>
              <a:rPr lang="cs-CZ" dirty="0" smtClean="0"/>
              <a:t>ČR opět podobná průměru OECD; nejlepší Japonsko, Švédsko, Finsko, Nizozemsko; nejhorší Španělsko, Itálie, Francie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4018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415</TotalTime>
  <Words>1319</Words>
  <Application>Microsoft Office PowerPoint</Application>
  <PresentationFormat>Širokoúhlá obrazovka</PresentationFormat>
  <Paragraphs>154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Retrospektiva</vt:lpstr>
      <vt:lpstr>Informační gramotnost</vt:lpstr>
      <vt:lpstr>Struktura hodiny</vt:lpstr>
      <vt:lpstr>Vymezení informační gramotnosti</vt:lpstr>
      <vt:lpstr>Definice informační gramotnosti</vt:lpstr>
      <vt:lpstr>Definice IG a současná společnost</vt:lpstr>
      <vt:lpstr>ICILS – schopnosti žáků</vt:lpstr>
      <vt:lpstr>Prezentace aplikace PowerPoint</vt:lpstr>
      <vt:lpstr>Prostředí VŠ (IVIG)</vt:lpstr>
      <vt:lpstr>PIAAC: funkční gramotnost dospělých a úspěšnost v zaměstnání i životě</vt:lpstr>
      <vt:lpstr>Problémy s počítačovou gramotností dle PIAAC</vt:lpstr>
      <vt:lpstr>Schéma příčinných vazeb determinace výdělku – celá aktivní populace </vt:lpstr>
      <vt:lpstr>Důsledky pro definici IG?</vt:lpstr>
      <vt:lpstr>Co dál?</vt:lpstr>
      <vt:lpstr>A ještě později?</vt:lpstr>
      <vt:lpstr>Použité 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gramotnost</dc:title>
  <dc:creator>PC</dc:creator>
  <cp:lastModifiedBy>PC</cp:lastModifiedBy>
  <cp:revision>43</cp:revision>
  <dcterms:created xsi:type="dcterms:W3CDTF">2015-09-20T08:13:15Z</dcterms:created>
  <dcterms:modified xsi:type="dcterms:W3CDTF">2015-09-20T16:42:00Z</dcterms:modified>
</cp:coreProperties>
</file>