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1"/>
  </p:notesMasterIdLst>
  <p:sldIdLst>
    <p:sldId id="293" r:id="rId2"/>
    <p:sldId id="372" r:id="rId3"/>
    <p:sldId id="358" r:id="rId4"/>
    <p:sldId id="347" r:id="rId5"/>
    <p:sldId id="346" r:id="rId6"/>
    <p:sldId id="348" r:id="rId7"/>
    <p:sldId id="321" r:id="rId8"/>
    <p:sldId id="280" r:id="rId9"/>
    <p:sldId id="282" r:id="rId10"/>
    <p:sldId id="288" r:id="rId11"/>
    <p:sldId id="260" r:id="rId12"/>
    <p:sldId id="261" r:id="rId13"/>
    <p:sldId id="273" r:id="rId14"/>
    <p:sldId id="274" r:id="rId15"/>
    <p:sldId id="370" r:id="rId16"/>
    <p:sldId id="371" r:id="rId17"/>
    <p:sldId id="286" r:id="rId18"/>
    <p:sldId id="287" r:id="rId19"/>
    <p:sldId id="277" r:id="rId20"/>
    <p:sldId id="266" r:id="rId21"/>
    <p:sldId id="263" r:id="rId22"/>
    <p:sldId id="352" r:id="rId23"/>
    <p:sldId id="294" r:id="rId24"/>
    <p:sldId id="349" r:id="rId25"/>
    <p:sldId id="265" r:id="rId26"/>
    <p:sldId id="303" r:id="rId27"/>
    <p:sldId id="373" r:id="rId28"/>
    <p:sldId id="368" r:id="rId29"/>
    <p:sldId id="30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5568"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sorterViewPr>
    <p:cViewPr>
      <p:scale>
        <a:sx n="100" d="100"/>
        <a:sy n="100" d="100"/>
      </p:scale>
      <p:origin x="0" y="23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681D38-C165-4B7B-A175-F1C49EDE4FAB}" type="datetimeFigureOut">
              <a:rPr lang="nl-NL" smtClean="0"/>
              <a:t>14-10-2016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645817-3774-4EC1-AA78-A497B944D944}" type="slidenum">
              <a:rPr lang="nl-NL" smtClean="0"/>
              <a:t>‹#›</a:t>
            </a:fld>
            <a:endParaRPr lang="nl-NL"/>
          </a:p>
        </p:txBody>
      </p:sp>
    </p:spTree>
    <p:extLst>
      <p:ext uri="{BB962C8B-B14F-4D97-AF65-F5344CB8AC3E}">
        <p14:creationId xmlns:p14="http://schemas.microsoft.com/office/powerpoint/2010/main" val="2412023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645817-3774-4EC1-AA78-A497B944D944}" type="slidenum">
              <a:rPr lang="nl-NL" smtClean="0"/>
              <a:t>1</a:t>
            </a:fld>
            <a:endParaRPr lang="nl-NL"/>
          </a:p>
        </p:txBody>
      </p:sp>
    </p:spTree>
    <p:extLst>
      <p:ext uri="{BB962C8B-B14F-4D97-AF65-F5344CB8AC3E}">
        <p14:creationId xmlns:p14="http://schemas.microsoft.com/office/powerpoint/2010/main" val="3086518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19</a:t>
            </a:fld>
            <a:endParaRPr lang="nl-NL"/>
          </a:p>
        </p:txBody>
      </p:sp>
    </p:spTree>
    <p:extLst>
      <p:ext uri="{BB962C8B-B14F-4D97-AF65-F5344CB8AC3E}">
        <p14:creationId xmlns:p14="http://schemas.microsoft.com/office/powerpoint/2010/main" val="3523451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Comment</a:t>
            </a:r>
            <a:r>
              <a:rPr lang="nl-NL" dirty="0" smtClean="0"/>
              <a:t> Arie:</a:t>
            </a:r>
          </a:p>
          <a:p>
            <a:r>
              <a:rPr lang="nl-NL" dirty="0" smtClean="0"/>
              <a:t>Are </a:t>
            </a:r>
            <a:r>
              <a:rPr lang="nl-NL" dirty="0" err="1" smtClean="0"/>
              <a:t>you</a:t>
            </a:r>
            <a:r>
              <a:rPr lang="nl-NL" dirty="0" smtClean="0"/>
              <a:t> </a:t>
            </a:r>
            <a:r>
              <a:rPr lang="nl-NL" dirty="0" err="1" smtClean="0"/>
              <a:t>sure</a:t>
            </a:r>
            <a:r>
              <a:rPr lang="nl-NL" dirty="0" smtClean="0"/>
              <a:t> </a:t>
            </a:r>
            <a:r>
              <a:rPr lang="nl-NL" dirty="0" err="1" smtClean="0"/>
              <a:t>that</a:t>
            </a:r>
            <a:r>
              <a:rPr lang="nl-NL" dirty="0" smtClean="0"/>
              <a:t> the </a:t>
            </a:r>
            <a:r>
              <a:rPr lang="nl-NL" dirty="0" err="1" smtClean="0"/>
              <a:t>PoV</a:t>
            </a:r>
            <a:r>
              <a:rPr lang="nl-NL" dirty="0" smtClean="0"/>
              <a:t> in the </a:t>
            </a:r>
            <a:r>
              <a:rPr lang="nl-NL" dirty="0" err="1" smtClean="0"/>
              <a:t>translation</a:t>
            </a:r>
            <a:r>
              <a:rPr lang="nl-NL" baseline="0" dirty="0" smtClean="0"/>
              <a:t> </a:t>
            </a:r>
            <a:r>
              <a:rPr lang="nl-NL" dirty="0" smtClean="0"/>
              <a:t>is CONTRADICTORY </a:t>
            </a:r>
            <a:r>
              <a:rPr lang="nl-NL" dirty="0" err="1" smtClean="0"/>
              <a:t>to</a:t>
            </a:r>
            <a:r>
              <a:rPr lang="nl-NL" dirty="0" smtClean="0"/>
              <a:t> the </a:t>
            </a:r>
            <a:r>
              <a:rPr lang="nl-NL" dirty="0" err="1" smtClean="0"/>
              <a:t>original</a:t>
            </a:r>
            <a:r>
              <a:rPr lang="nl-NL" dirty="0" smtClean="0"/>
              <a:t>? </a:t>
            </a:r>
            <a:r>
              <a:rPr lang="nl-NL" dirty="0" err="1" smtClean="0"/>
              <a:t>You</a:t>
            </a:r>
            <a:r>
              <a:rPr lang="nl-NL" dirty="0" smtClean="0"/>
              <a:t> </a:t>
            </a:r>
            <a:r>
              <a:rPr lang="nl-NL" dirty="0" err="1" smtClean="0"/>
              <a:t>gloss</a:t>
            </a:r>
            <a:r>
              <a:rPr lang="nl-NL" dirty="0" smtClean="0"/>
              <a:t> “</a:t>
            </a:r>
            <a:r>
              <a:rPr lang="nl-NL" dirty="0" err="1" smtClean="0"/>
              <a:t>shi</a:t>
            </a:r>
            <a:r>
              <a:rPr lang="nl-NL" dirty="0" smtClean="0"/>
              <a:t>” as “BE”, </a:t>
            </a:r>
            <a:r>
              <a:rPr lang="nl-NL" dirty="0" err="1" smtClean="0"/>
              <a:t>where</a:t>
            </a:r>
            <a:r>
              <a:rPr lang="nl-NL" dirty="0" smtClean="0"/>
              <a:t> the </a:t>
            </a:r>
            <a:r>
              <a:rPr lang="nl-NL" dirty="0" err="1" smtClean="0"/>
              <a:t>translation</a:t>
            </a:r>
            <a:r>
              <a:rPr lang="nl-NL" baseline="0" dirty="0" smtClean="0"/>
              <a:t> has “</a:t>
            </a:r>
            <a:r>
              <a:rPr lang="nl-NL" baseline="0" dirty="0" err="1" smtClean="0"/>
              <a:t>come</a:t>
            </a:r>
            <a:r>
              <a:rPr lang="nl-NL" baseline="0" dirty="0" smtClean="0"/>
              <a:t>”. This suggests to me that we should say that Chinese lacks an indication of PoV, while the English translation explicitly marks the situation as embedded in the present (here-and-now) viewpoint.The balance between what is conventionally coded and what is pragmatically inferred would then be exactly the reverse of what I remarked on slide 13.</a:t>
            </a:r>
          </a:p>
          <a:p>
            <a:endParaRPr lang="nl-NL" baseline="0" dirty="0" smtClean="0"/>
          </a:p>
          <a:p>
            <a:r>
              <a:rPr lang="nl-NL" baseline="0" dirty="0" smtClean="0"/>
              <a:t>Response Louis: My bad! I should have highlighted the deictic marker (</a:t>
            </a:r>
            <a:r>
              <a:rPr lang="nl-NL" i="1" baseline="0" dirty="0" smtClean="0"/>
              <a:t>qu</a:t>
            </a:r>
            <a:r>
              <a:rPr lang="nl-NL" baseline="0" dirty="0" smtClean="0"/>
              <a:t> ‘go’) in the example! I hope the passage now makes sense to </a:t>
            </a:r>
            <a:r>
              <a:rPr lang="nl-NL" baseline="0" dirty="0" err="1" smtClean="0"/>
              <a:t>you</a:t>
            </a:r>
            <a:r>
              <a:rPr lang="nl-NL" baseline="0" dirty="0" smtClean="0"/>
              <a:t>.</a:t>
            </a:r>
          </a:p>
          <a:p>
            <a:endParaRPr lang="nl-NL" baseline="0" dirty="0" smtClean="0"/>
          </a:p>
          <a:p>
            <a:r>
              <a:rPr lang="nl-NL" baseline="0" dirty="0" smtClean="0"/>
              <a:t>Re-response Arie: It does! But do </a:t>
            </a:r>
            <a:r>
              <a:rPr lang="nl-NL" baseline="0" dirty="0" err="1" smtClean="0"/>
              <a:t>you</a:t>
            </a:r>
            <a:r>
              <a:rPr lang="nl-NL" baseline="0" dirty="0" smtClean="0"/>
              <a:t> have </a:t>
            </a:r>
            <a:r>
              <a:rPr lang="nl-NL" baseline="0" dirty="0" err="1" smtClean="0"/>
              <a:t>any</a:t>
            </a:r>
            <a:r>
              <a:rPr lang="nl-NL" baseline="0" dirty="0" smtClean="0"/>
              <a:t> </a:t>
            </a:r>
            <a:r>
              <a:rPr lang="nl-NL" baseline="0" dirty="0" err="1" smtClean="0"/>
              <a:t>idea</a:t>
            </a:r>
            <a:r>
              <a:rPr lang="nl-NL" baseline="0" dirty="0" smtClean="0"/>
              <a:t> </a:t>
            </a:r>
            <a:r>
              <a:rPr lang="nl-NL" baseline="0" dirty="0" err="1" smtClean="0"/>
              <a:t>what</a:t>
            </a:r>
            <a:r>
              <a:rPr lang="nl-NL" baseline="0" dirty="0" smtClean="0"/>
              <a:t> </a:t>
            </a:r>
            <a:r>
              <a:rPr lang="nl-NL" baseline="0" dirty="0" err="1" smtClean="0"/>
              <a:t>could</a:t>
            </a:r>
            <a:r>
              <a:rPr lang="nl-NL" baseline="0" dirty="0" smtClean="0"/>
              <a:t> </a:t>
            </a:r>
            <a:r>
              <a:rPr lang="nl-NL" baseline="0" dirty="0" err="1" smtClean="0"/>
              <a:t>motivate</a:t>
            </a:r>
            <a:r>
              <a:rPr lang="nl-NL" baseline="0" dirty="0" smtClean="0"/>
              <a:t> the English </a:t>
            </a:r>
            <a:r>
              <a:rPr lang="nl-NL" baseline="0" dirty="0" err="1" smtClean="0"/>
              <a:t>translation</a:t>
            </a:r>
            <a:r>
              <a:rPr lang="nl-NL" baseline="0" dirty="0" smtClean="0"/>
              <a:t>? Pure </a:t>
            </a:r>
            <a:r>
              <a:rPr lang="nl-NL" baseline="0" dirty="0" err="1" smtClean="0"/>
              <a:t>idiomaticity</a:t>
            </a:r>
            <a:r>
              <a:rPr lang="nl-NL" baseline="0" dirty="0" smtClean="0"/>
              <a:t>? (i.e. </a:t>
            </a:r>
            <a:r>
              <a:rPr lang="nl-NL" baseline="0" dirty="0" err="1" smtClean="0"/>
              <a:t>that</a:t>
            </a:r>
            <a:r>
              <a:rPr lang="nl-NL" baseline="0" dirty="0" smtClean="0"/>
              <a:t> the </a:t>
            </a:r>
            <a:r>
              <a:rPr lang="nl-NL" baseline="0" dirty="0" err="1" smtClean="0"/>
              <a:t>expression</a:t>
            </a:r>
            <a:r>
              <a:rPr lang="nl-NL" baseline="0" dirty="0" smtClean="0"/>
              <a:t> “</a:t>
            </a:r>
            <a:r>
              <a:rPr lang="nl-NL" baseline="0" dirty="0" err="1" smtClean="0"/>
              <a:t>comes</a:t>
            </a:r>
            <a:r>
              <a:rPr lang="nl-NL" baseline="0" dirty="0" smtClean="0"/>
              <a:t> </a:t>
            </a:r>
            <a:r>
              <a:rPr lang="nl-NL" baseline="0" dirty="0" err="1" smtClean="0"/>
              <a:t>from</a:t>
            </a:r>
            <a:r>
              <a:rPr lang="nl-NL" baseline="0" dirty="0" smtClean="0"/>
              <a:t>” is the </a:t>
            </a:r>
            <a:r>
              <a:rPr lang="nl-NL" baseline="0" dirty="0" err="1" smtClean="0"/>
              <a:t>coventional</a:t>
            </a:r>
            <a:r>
              <a:rPr lang="nl-NL" baseline="0" dirty="0" smtClean="0"/>
              <a:t> </a:t>
            </a:r>
            <a:r>
              <a:rPr lang="nl-NL" baseline="0" dirty="0" err="1" smtClean="0"/>
              <a:t>colloquial</a:t>
            </a:r>
            <a:r>
              <a:rPr lang="nl-NL" baseline="0" dirty="0" smtClean="0"/>
              <a:t> way of </a:t>
            </a:r>
            <a:r>
              <a:rPr lang="nl-NL" baseline="0" dirty="0" err="1" smtClean="0"/>
              <a:t>saying</a:t>
            </a:r>
            <a:r>
              <a:rPr lang="nl-NL" baseline="0" dirty="0" smtClean="0"/>
              <a:t> “</a:t>
            </a:r>
            <a:r>
              <a:rPr lang="nl-NL" baseline="0" dirty="0" err="1" smtClean="0"/>
              <a:t>originates</a:t>
            </a:r>
            <a:r>
              <a:rPr lang="nl-NL" baseline="0" dirty="0" smtClean="0"/>
              <a:t> </a:t>
            </a:r>
            <a:r>
              <a:rPr lang="nl-NL" baseline="0" dirty="0" err="1" smtClean="0"/>
              <a:t>from</a:t>
            </a:r>
            <a:r>
              <a:rPr lang="nl-NL" baseline="0" dirty="0" smtClean="0"/>
              <a:t>”). Or something deeper?</a:t>
            </a:r>
          </a:p>
          <a:p>
            <a:endParaRPr lang="nl-NL" baseline="0" dirty="0" smtClean="0"/>
          </a:p>
          <a:p>
            <a:r>
              <a:rPr lang="nl-NL" baseline="0" dirty="0" smtClean="0"/>
              <a:t>Louis: I think the degree of entrenchment of constructions and association between constructions are probably two important factors. I very quickly looked up </a:t>
            </a:r>
            <a:r>
              <a:rPr lang="nl-NL" i="1" baseline="0" dirty="0" smtClean="0"/>
              <a:t>come from </a:t>
            </a:r>
            <a:r>
              <a:rPr lang="nl-NL" baseline="0" dirty="0" smtClean="0"/>
              <a:t>and </a:t>
            </a:r>
            <a:r>
              <a:rPr lang="nl-NL" i="1" baseline="0" dirty="0" smtClean="0"/>
              <a:t>go from</a:t>
            </a:r>
            <a:r>
              <a:rPr lang="nl-NL" i="0" baseline="0" dirty="0" smtClean="0"/>
              <a:t> </a:t>
            </a:r>
            <a:r>
              <a:rPr lang="nl-NL" baseline="0" dirty="0" smtClean="0"/>
              <a:t>in the BNC, and it turns out that the former only has 1389 hits but the latter 11612 (almost 10x as much). Also the cx of </a:t>
            </a:r>
            <a:r>
              <a:rPr lang="nl-NL" i="1" baseline="0" dirty="0" smtClean="0"/>
              <a:t>go from </a:t>
            </a:r>
            <a:r>
              <a:rPr lang="nl-NL" baseline="0" dirty="0" smtClean="0"/>
              <a:t>is very often, at least roughly half of what I’ve gone through, used in a larger cx of </a:t>
            </a:r>
            <a:r>
              <a:rPr lang="nl-NL" i="1" baseline="0" dirty="0" smtClean="0"/>
              <a:t>go from A to B</a:t>
            </a:r>
            <a:r>
              <a:rPr lang="nl-NL" baseline="0" dirty="0" smtClean="0"/>
              <a:t>. So I think it is both the much higher frequency (i.e. higher degree of entrenchment) of </a:t>
            </a:r>
            <a:r>
              <a:rPr lang="nl-NL" i="1" baseline="0" dirty="0" smtClean="0"/>
              <a:t>come from </a:t>
            </a:r>
            <a:r>
              <a:rPr lang="nl-NL" baseline="0" dirty="0" smtClean="0"/>
              <a:t>and the close association between </a:t>
            </a:r>
            <a:r>
              <a:rPr lang="nl-NL" i="1" baseline="0" dirty="0" smtClean="0"/>
              <a:t>go from </a:t>
            </a:r>
            <a:r>
              <a:rPr lang="nl-NL" baseline="0" dirty="0" smtClean="0"/>
              <a:t>and </a:t>
            </a:r>
            <a:r>
              <a:rPr lang="nl-NL" i="1" baseline="0" dirty="0" smtClean="0"/>
              <a:t>go from A to B </a:t>
            </a:r>
            <a:r>
              <a:rPr lang="nl-NL" baseline="0" dirty="0" smtClean="0"/>
              <a:t>that dissuades the translator from choosing a cx that would have expressed the same PoV.</a:t>
            </a:r>
          </a:p>
          <a:p>
            <a:endParaRPr lang="nl-NL" baseline="0" dirty="0" smtClean="0"/>
          </a:p>
          <a:p>
            <a:r>
              <a:rPr lang="nl-NL" baseline="0" dirty="0" smtClean="0"/>
              <a:t>Make sense?</a:t>
            </a:r>
          </a:p>
          <a:p>
            <a:endParaRPr lang="nl-NL" baseline="0" dirty="0" smtClean="0"/>
          </a:p>
          <a:p>
            <a:r>
              <a:rPr lang="nl-NL" baseline="0" dirty="0" smtClean="0"/>
              <a:t>If so, we need to add another couple of slides. Let me know.</a:t>
            </a:r>
          </a:p>
        </p:txBody>
      </p:sp>
      <p:sp>
        <p:nvSpPr>
          <p:cNvPr id="4" name="Tijdelijke aanduiding voor dianummer 3"/>
          <p:cNvSpPr>
            <a:spLocks noGrp="1"/>
          </p:cNvSpPr>
          <p:nvPr>
            <p:ph type="sldNum" sz="quarter" idx="10"/>
          </p:nvPr>
        </p:nvSpPr>
        <p:spPr/>
        <p:txBody>
          <a:bodyPr/>
          <a:lstStyle/>
          <a:p>
            <a:fld id="{D8645817-3774-4EC1-AA78-A497B944D944}" type="slidenum">
              <a:rPr lang="nl-NL" smtClean="0"/>
              <a:t>21</a:t>
            </a:fld>
            <a:endParaRPr lang="nl-NL"/>
          </a:p>
        </p:txBody>
      </p:sp>
    </p:spTree>
    <p:extLst>
      <p:ext uri="{BB962C8B-B14F-4D97-AF65-F5344CB8AC3E}">
        <p14:creationId xmlns:p14="http://schemas.microsoft.com/office/powerpoint/2010/main" val="3748085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23</a:t>
            </a:fld>
            <a:endParaRPr lang="nl-NL"/>
          </a:p>
        </p:txBody>
      </p:sp>
    </p:spTree>
    <p:extLst>
      <p:ext uri="{BB962C8B-B14F-4D97-AF65-F5344CB8AC3E}">
        <p14:creationId xmlns:p14="http://schemas.microsoft.com/office/powerpoint/2010/main" val="1508818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Comment Lily: Grammar plays a role, definitely. I however do not think it is the only deciding factor for the issue you raise or try to solve. What role does a translator play in terms of the stylistics (or poetics) of a written piece, </a:t>
            </a:r>
            <a:r>
              <a:rPr lang="en-US" dirty="0" err="1" smtClean="0"/>
              <a:t>esp</a:t>
            </a:r>
            <a:r>
              <a:rPr lang="en-US" dirty="0" smtClean="0"/>
              <a:t> a literary piece? Is it not true that linguistic choices (</a:t>
            </a:r>
            <a:r>
              <a:rPr lang="en-US" dirty="0" err="1" smtClean="0"/>
              <a:t>eg</a:t>
            </a:r>
            <a:r>
              <a:rPr lang="en-US" dirty="0" smtClean="0"/>
              <a:t>, when it come to the management of </a:t>
            </a:r>
            <a:r>
              <a:rPr lang="en-US" dirty="0" err="1" smtClean="0"/>
              <a:t>PoV</a:t>
            </a:r>
            <a:r>
              <a:rPr lang="en-US" dirty="0" smtClean="0"/>
              <a:t>) are also in the hands of the translators?  Did you not at all hint at the possibility during your discussion?</a:t>
            </a:r>
          </a:p>
          <a:p>
            <a:endParaRPr lang="en-US" dirty="0" smtClean="0"/>
          </a:p>
          <a:p>
            <a:r>
              <a:rPr lang="en-US" dirty="0" smtClean="0"/>
              <a:t>Response Louis: Ah,</a:t>
            </a:r>
            <a:r>
              <a:rPr lang="en-US" baseline="0" dirty="0" smtClean="0"/>
              <a:t> yes, this explains why the translator strategically uses a </a:t>
            </a:r>
            <a:r>
              <a:rPr lang="en-US" baseline="0" dirty="0" err="1" smtClean="0"/>
              <a:t>PoV</a:t>
            </a:r>
            <a:r>
              <a:rPr lang="en-US" baseline="0" dirty="0" smtClean="0"/>
              <a:t> marker opposite to that in the original! I’ve added this valuable point here! </a:t>
            </a:r>
            <a:r>
              <a:rPr lang="en-US" dirty="0" smtClean="0"/>
              <a:t>It just occurred to me that here’s a way of looking into that at a larger scale: Compare different translations of the same literary text to see how </a:t>
            </a:r>
            <a:r>
              <a:rPr lang="en-US" dirty="0" err="1" smtClean="0"/>
              <a:t>PoV</a:t>
            </a:r>
            <a:r>
              <a:rPr lang="en-US" dirty="0" smtClean="0"/>
              <a:t> is managed across these translations. I’m pretty sure that different translators will come up with their own strategies of shifting </a:t>
            </a:r>
            <a:r>
              <a:rPr lang="en-US" dirty="0" err="1" smtClean="0"/>
              <a:t>PoV</a:t>
            </a:r>
            <a:r>
              <a:rPr lang="en-US" dirty="0" smtClean="0"/>
              <a:t>, or will make their own decision as to whether or not to shift (or show) </a:t>
            </a:r>
            <a:r>
              <a:rPr lang="en-US" dirty="0" err="1" smtClean="0"/>
              <a:t>PoV</a:t>
            </a:r>
            <a:r>
              <a:rPr lang="en-US" dirty="0" smtClean="0"/>
              <a:t> at all. We could possibly use </a:t>
            </a:r>
            <a:r>
              <a:rPr lang="en-US" i="1" dirty="0" smtClean="0"/>
              <a:t>Alice in Wonderland</a:t>
            </a:r>
            <a:r>
              <a:rPr lang="en-US" dirty="0" smtClean="0"/>
              <a:t>, which </a:t>
            </a:r>
            <a:r>
              <a:rPr lang="en-US" dirty="0" err="1" smtClean="0"/>
              <a:t>Arie</a:t>
            </a:r>
            <a:r>
              <a:rPr lang="en-US" dirty="0" smtClean="0"/>
              <a:t> and I have looked at a bit, and its various translations, as the materials for this possible direction of research. I’ve added</a:t>
            </a:r>
            <a:r>
              <a:rPr lang="en-US" baseline="0" dirty="0" smtClean="0"/>
              <a:t> this possibility to</a:t>
            </a:r>
            <a:r>
              <a:rPr lang="en-US" dirty="0" smtClean="0"/>
              <a:t> the slide of Further Issues (p.25).</a:t>
            </a:r>
          </a:p>
          <a:p>
            <a:endParaRPr lang="en-US" dirty="0" smtClean="0"/>
          </a:p>
          <a:p>
            <a:r>
              <a:rPr lang="en-US" dirty="0" smtClean="0"/>
              <a:t>Comment </a:t>
            </a:r>
            <a:r>
              <a:rPr lang="en-US" dirty="0" err="1" smtClean="0"/>
              <a:t>Arie</a:t>
            </a:r>
            <a:r>
              <a:rPr lang="en-US" dirty="0" smtClean="0"/>
              <a:t>: it would even be sensible to</a:t>
            </a:r>
            <a:r>
              <a:rPr lang="en-US" baseline="0" dirty="0" smtClean="0"/>
              <a:t> say that BECAUSE of the differences between grammars, translator’s decisions HAVE to play an important role (see comments on the other passages) – they are more closely interacting, as it were, than one being an “addition” to the other </a:t>
            </a:r>
            <a:r>
              <a:rPr lang="en-US" baseline="0" dirty="0" smtClean="0">
                <a:sym typeface="Wingdings" pitchFamily="2" charset="2"/>
              </a:rPr>
              <a:t>.</a:t>
            </a:r>
          </a:p>
          <a:p>
            <a:endParaRPr lang="en-US" dirty="0" smtClean="0"/>
          </a:p>
          <a:p>
            <a:r>
              <a:rPr lang="en-US" dirty="0" smtClean="0"/>
              <a:t>Louis: </a:t>
            </a:r>
            <a:r>
              <a:rPr lang="en-US" dirty="0" err="1" smtClean="0"/>
              <a:t>Ahha</a:t>
            </a:r>
            <a:r>
              <a:rPr lang="en-US" dirty="0" smtClean="0"/>
              <a:t>!</a:t>
            </a:r>
            <a:r>
              <a:rPr lang="en-US" baseline="0" dirty="0" smtClean="0"/>
              <a:t> You’re right. I’ve put the original passage in a new way, a better way to construe the invention.</a:t>
            </a:r>
            <a:endParaRPr lang="en-US" dirty="0"/>
          </a:p>
        </p:txBody>
      </p:sp>
      <p:sp>
        <p:nvSpPr>
          <p:cNvPr id="4" name="Slide Number Placeholder 3"/>
          <p:cNvSpPr>
            <a:spLocks noGrp="1"/>
          </p:cNvSpPr>
          <p:nvPr>
            <p:ph type="sldNum" sz="quarter" idx="10"/>
          </p:nvPr>
        </p:nvSpPr>
        <p:spPr/>
        <p:txBody>
          <a:bodyPr/>
          <a:lstStyle/>
          <a:p>
            <a:fld id="{D8645817-3774-4EC1-AA78-A497B944D944}" type="slidenum">
              <a:rPr lang="nl-NL" smtClean="0"/>
              <a:t>25</a:t>
            </a:fld>
            <a:endParaRPr lang="nl-NL"/>
          </a:p>
        </p:txBody>
      </p:sp>
    </p:spTree>
    <p:extLst>
      <p:ext uri="{BB962C8B-B14F-4D97-AF65-F5344CB8AC3E}">
        <p14:creationId xmlns:p14="http://schemas.microsoft.com/office/powerpoint/2010/main" val="2307237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28</a:t>
            </a:fld>
            <a:endParaRPr lang="nl-NL"/>
          </a:p>
        </p:txBody>
      </p:sp>
    </p:spTree>
    <p:extLst>
      <p:ext uri="{BB962C8B-B14F-4D97-AF65-F5344CB8AC3E}">
        <p14:creationId xmlns:p14="http://schemas.microsoft.com/office/powerpoint/2010/main" val="3253791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4</a:t>
            </a:fld>
            <a:endParaRPr lang="nl-NL"/>
          </a:p>
        </p:txBody>
      </p:sp>
    </p:spTree>
    <p:extLst>
      <p:ext uri="{BB962C8B-B14F-4D97-AF65-F5344CB8AC3E}">
        <p14:creationId xmlns:p14="http://schemas.microsoft.com/office/powerpoint/2010/main" val="248935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5</a:t>
            </a:fld>
            <a:endParaRPr lang="nl-NL"/>
          </a:p>
        </p:txBody>
      </p:sp>
    </p:spTree>
    <p:extLst>
      <p:ext uri="{BB962C8B-B14F-4D97-AF65-F5344CB8AC3E}">
        <p14:creationId xmlns:p14="http://schemas.microsoft.com/office/powerpoint/2010/main" val="4137387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8645817-3774-4EC1-AA78-A497B944D944}" type="slidenum">
              <a:rPr lang="nl-NL" smtClean="0"/>
              <a:t>11</a:t>
            </a:fld>
            <a:endParaRPr lang="nl-NL"/>
          </a:p>
        </p:txBody>
      </p:sp>
    </p:spTree>
    <p:extLst>
      <p:ext uri="{BB962C8B-B14F-4D97-AF65-F5344CB8AC3E}">
        <p14:creationId xmlns:p14="http://schemas.microsoft.com/office/powerpoint/2010/main" val="3462866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Comments</a:t>
            </a:r>
            <a:r>
              <a:rPr lang="en-US" baseline="0" dirty="0" smtClean="0"/>
              <a:t> Lily: </a:t>
            </a:r>
            <a:r>
              <a:rPr lang="en-US" dirty="0" smtClean="0"/>
              <a:t>What is not clear to me though is the methodology, Louis. Are you counting all tokens with LAI, regardless of whether they are 1) </a:t>
            </a:r>
            <a:r>
              <a:rPr lang="en-US" dirty="0" err="1" smtClean="0"/>
              <a:t>resultative</a:t>
            </a:r>
            <a:r>
              <a:rPr lang="en-US" dirty="0" smtClean="0"/>
              <a:t> verb compounds or 2) compounds with V-DIR-DEI (compounds composed of 3 characters) constructions only, as indicated in one of your slides? How about V-DEI (e.g. </a:t>
            </a:r>
            <a:r>
              <a:rPr lang="en-US" dirty="0" err="1" smtClean="0"/>
              <a:t>chu-lai</a:t>
            </a:r>
            <a:r>
              <a:rPr lang="en-US" dirty="0" smtClean="0"/>
              <a:t>) compounds then? Is qi-</a:t>
            </a:r>
            <a:r>
              <a:rPr lang="en-US" dirty="0" err="1" smtClean="0"/>
              <a:t>lai</a:t>
            </a:r>
            <a:r>
              <a:rPr lang="en-US" dirty="0" smtClean="0"/>
              <a:t> treated as an idiomatic expression, and is </a:t>
            </a:r>
            <a:r>
              <a:rPr lang="en-US" dirty="0" err="1" smtClean="0"/>
              <a:t>lAI</a:t>
            </a:r>
            <a:r>
              <a:rPr lang="en-US" dirty="0" smtClean="0"/>
              <a:t> a deictic here?</a:t>
            </a:r>
          </a:p>
          <a:p>
            <a:endParaRPr lang="en-US" dirty="0" smtClean="0"/>
          </a:p>
          <a:p>
            <a:r>
              <a:rPr lang="en-US" dirty="0" smtClean="0"/>
              <a:t>Response Louis: Yes, I realized</a:t>
            </a:r>
            <a:r>
              <a:rPr lang="en-US" baseline="0" dirty="0" smtClean="0"/>
              <a:t> </a:t>
            </a:r>
            <a:r>
              <a:rPr lang="en-US" dirty="0" smtClean="0"/>
              <a:t>I</a:t>
            </a:r>
            <a:r>
              <a:rPr lang="en-US" baseline="0" dirty="0" smtClean="0"/>
              <a:t> should have made this clear somewhere in the PPT, so I added something to this slide. As long as </a:t>
            </a:r>
            <a:r>
              <a:rPr lang="en-US" i="1" baseline="0" dirty="0" err="1" smtClean="0"/>
              <a:t>lai</a:t>
            </a:r>
            <a:r>
              <a:rPr lang="en-US" baseline="0" dirty="0" smtClean="0"/>
              <a:t> can be replaced with </a:t>
            </a:r>
            <a:r>
              <a:rPr lang="en-US" i="1" baseline="0" dirty="0" err="1" smtClean="0"/>
              <a:t>qu</a:t>
            </a:r>
            <a:r>
              <a:rPr lang="en-US" baseline="0" dirty="0" smtClean="0"/>
              <a:t> and still makes good sense, that occurrence counts in the first category. </a:t>
            </a:r>
            <a:r>
              <a:rPr lang="en-US" i="1" baseline="0" dirty="0" smtClean="0"/>
              <a:t>Qi-</a:t>
            </a:r>
            <a:r>
              <a:rPr lang="en-US" i="1" baseline="0" dirty="0" err="1" smtClean="0"/>
              <a:t>lai</a:t>
            </a:r>
            <a:r>
              <a:rPr lang="en-US" baseline="0" dirty="0" smtClean="0"/>
              <a:t> is obviously not in this category, but </a:t>
            </a:r>
            <a:r>
              <a:rPr lang="en-US" i="1" baseline="0" dirty="0" err="1" smtClean="0"/>
              <a:t>chu-lai</a:t>
            </a:r>
            <a:r>
              <a:rPr lang="en-US" baseline="0" dirty="0" smtClean="0"/>
              <a:t> is a different story, where </a:t>
            </a:r>
            <a:r>
              <a:rPr lang="en-US" i="1" baseline="0" dirty="0" err="1" smtClean="0"/>
              <a:t>pao-chu-lai</a:t>
            </a:r>
            <a:r>
              <a:rPr lang="en-US" baseline="0" dirty="0" smtClean="0"/>
              <a:t> ‘run-out-come’ and </a:t>
            </a:r>
            <a:r>
              <a:rPr lang="en-US" i="1" baseline="0" dirty="0" err="1" smtClean="0"/>
              <a:t>pao-chu-qu</a:t>
            </a:r>
            <a:r>
              <a:rPr lang="en-US" baseline="0" dirty="0" smtClean="0"/>
              <a:t> ‘run-out-go’ both make sense, while only </a:t>
            </a:r>
            <a:r>
              <a:rPr lang="en-US" i="1" baseline="0" dirty="0" smtClean="0"/>
              <a:t>wen-</a:t>
            </a:r>
            <a:r>
              <a:rPr lang="en-US" i="1" baseline="0" dirty="0" err="1" smtClean="0"/>
              <a:t>chu</a:t>
            </a:r>
            <a:r>
              <a:rPr lang="en-US" i="1" baseline="0" dirty="0" smtClean="0"/>
              <a:t>-</a:t>
            </a:r>
            <a:r>
              <a:rPr lang="en-US" i="1" baseline="0" dirty="0" err="1" smtClean="0"/>
              <a:t>lai</a:t>
            </a:r>
            <a:r>
              <a:rPr lang="en-US" baseline="0" dirty="0" smtClean="0"/>
              <a:t> ‘(lit) smell-out-come, find out by smelling’ makes sense but </a:t>
            </a:r>
            <a:r>
              <a:rPr lang="en-US" i="1" baseline="0" dirty="0" smtClean="0"/>
              <a:t>wen-</a:t>
            </a:r>
            <a:r>
              <a:rPr lang="en-US" i="1" baseline="0" dirty="0" err="1" smtClean="0"/>
              <a:t>chu</a:t>
            </a:r>
            <a:r>
              <a:rPr lang="en-US" i="1" baseline="0" dirty="0" smtClean="0"/>
              <a:t>-</a:t>
            </a:r>
            <a:r>
              <a:rPr lang="en-US" i="1" baseline="0" dirty="0" err="1" smtClean="0"/>
              <a:t>qu</a:t>
            </a:r>
            <a:r>
              <a:rPr lang="en-US" baseline="0" dirty="0" smtClean="0"/>
              <a:t> doesn’t. </a:t>
            </a:r>
            <a:r>
              <a:rPr lang="en-US" dirty="0" smtClean="0"/>
              <a:t>Therefore</a:t>
            </a:r>
            <a:r>
              <a:rPr lang="en-US" baseline="0" dirty="0" smtClean="0"/>
              <a:t> whether the occurrence is V-DIR-DEI or just V-DEI is not a criterion for my classification for the present purpose of </a:t>
            </a:r>
            <a:r>
              <a:rPr lang="en-US" baseline="0" dirty="0" err="1" smtClean="0"/>
              <a:t>PoV</a:t>
            </a:r>
            <a:r>
              <a:rPr lang="en-US" baseline="0" dirty="0" smtClean="0"/>
              <a:t> management, although they do exhibit a somehow skewed distribution (26/30:4/30), but that I believe is another story. </a:t>
            </a:r>
          </a:p>
          <a:p>
            <a:endParaRPr lang="en-US" baseline="0" dirty="0" smtClean="0"/>
          </a:p>
          <a:p>
            <a:r>
              <a:rPr lang="en-US" baseline="0" dirty="0" smtClean="0"/>
              <a:t>A look into the above mentioned semi-deictic usages will also be an interesting way to go, which was already in the slide on Further Issues (p.25).</a:t>
            </a:r>
          </a:p>
          <a:p>
            <a:endParaRPr lang="en-US" baseline="0" dirty="0" smtClean="0"/>
          </a:p>
          <a:p>
            <a:r>
              <a:rPr lang="en-US" baseline="0" dirty="0" smtClean="0"/>
              <a:t>Have I answered your question?</a:t>
            </a:r>
          </a:p>
          <a:p>
            <a:endParaRPr lang="en-US" baseline="0" dirty="0" smtClean="0"/>
          </a:p>
        </p:txBody>
      </p:sp>
      <p:sp>
        <p:nvSpPr>
          <p:cNvPr id="4" name="Slide Number Placeholder 3"/>
          <p:cNvSpPr>
            <a:spLocks noGrp="1"/>
          </p:cNvSpPr>
          <p:nvPr>
            <p:ph type="sldNum" sz="quarter" idx="10"/>
          </p:nvPr>
        </p:nvSpPr>
        <p:spPr/>
        <p:txBody>
          <a:bodyPr/>
          <a:lstStyle/>
          <a:p>
            <a:fld id="{D8645817-3774-4EC1-AA78-A497B944D944}" type="slidenum">
              <a:rPr lang="nl-NL" smtClean="0"/>
              <a:t>12</a:t>
            </a:fld>
            <a:endParaRPr lang="nl-NL"/>
          </a:p>
        </p:txBody>
      </p:sp>
    </p:spTree>
    <p:extLst>
      <p:ext uri="{BB962C8B-B14F-4D97-AF65-F5344CB8AC3E}">
        <p14:creationId xmlns:p14="http://schemas.microsoft.com/office/powerpoint/2010/main" val="346192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14</a:t>
            </a:fld>
            <a:endParaRPr lang="nl-NL"/>
          </a:p>
        </p:txBody>
      </p:sp>
    </p:spTree>
    <p:extLst>
      <p:ext uri="{BB962C8B-B14F-4D97-AF65-F5344CB8AC3E}">
        <p14:creationId xmlns:p14="http://schemas.microsoft.com/office/powerpoint/2010/main" val="3496638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Comment</a:t>
            </a:r>
            <a:r>
              <a:rPr lang="nl-NL" baseline="0" dirty="0" smtClean="0"/>
              <a:t> Arie:</a:t>
            </a:r>
            <a:br>
              <a:rPr lang="nl-NL" baseline="0" dirty="0" smtClean="0"/>
            </a:br>
            <a:r>
              <a:rPr lang="nl-NL" baseline="0" dirty="0" smtClean="0"/>
              <a:t>I </a:t>
            </a:r>
            <a:r>
              <a:rPr lang="nl-NL" baseline="0" dirty="0" err="1" smtClean="0"/>
              <a:t>looked</a:t>
            </a:r>
            <a:r>
              <a:rPr lang="nl-NL" baseline="0" dirty="0" smtClean="0"/>
              <a:t> up the passage, </a:t>
            </a:r>
            <a:r>
              <a:rPr lang="nl-NL" baseline="0" dirty="0" err="1" smtClean="0"/>
              <a:t>and</a:t>
            </a:r>
            <a:r>
              <a:rPr lang="nl-NL" baseline="0" dirty="0" smtClean="0"/>
              <a:t> </a:t>
            </a:r>
            <a:r>
              <a:rPr lang="nl-NL" baseline="0" dirty="0" err="1" smtClean="0"/>
              <a:t>it</a:t>
            </a:r>
            <a:r>
              <a:rPr lang="nl-NL" baseline="0" dirty="0" smtClean="0"/>
              <a:t> is </a:t>
            </a:r>
            <a:r>
              <a:rPr lang="nl-NL" baseline="0" dirty="0" err="1" smtClean="0"/>
              <a:t>clear</a:t>
            </a:r>
            <a:r>
              <a:rPr lang="nl-NL" baseline="0" dirty="0" smtClean="0"/>
              <a:t> </a:t>
            </a:r>
            <a:r>
              <a:rPr lang="nl-NL" baseline="0" dirty="0" err="1" smtClean="0"/>
              <a:t>that</a:t>
            </a:r>
            <a:r>
              <a:rPr lang="nl-NL" baseline="0" dirty="0" smtClean="0"/>
              <a:t> </a:t>
            </a:r>
            <a:r>
              <a:rPr lang="nl-NL" i="1" baseline="0" dirty="0" err="1" smtClean="0"/>
              <a:t>lai</a:t>
            </a:r>
            <a:r>
              <a:rPr lang="nl-NL" i="0" baseline="0" dirty="0" smtClean="0"/>
              <a:t> is </a:t>
            </a:r>
            <a:r>
              <a:rPr lang="nl-NL" i="0" baseline="0" dirty="0" err="1" smtClean="0"/>
              <a:t>functional</a:t>
            </a:r>
            <a:r>
              <a:rPr lang="nl-NL" i="0" baseline="0" dirty="0" smtClean="0"/>
              <a:t> </a:t>
            </a:r>
            <a:r>
              <a:rPr lang="nl-NL" i="0" baseline="0" dirty="0" err="1" smtClean="0"/>
              <a:t>here</a:t>
            </a:r>
            <a:r>
              <a:rPr lang="nl-NL" i="0" baseline="0" dirty="0" smtClean="0"/>
              <a:t>: the viewpoint is </a:t>
            </a:r>
            <a:r>
              <a:rPr lang="nl-NL" i="0" baseline="0" dirty="0" err="1" smtClean="0"/>
              <a:t>with</a:t>
            </a:r>
            <a:r>
              <a:rPr lang="nl-NL" i="0" baseline="0" dirty="0" smtClean="0"/>
              <a:t> </a:t>
            </a:r>
            <a:r>
              <a:rPr lang="nl-NL" i="0" baseline="0" dirty="0" err="1" smtClean="0"/>
              <a:t>inspector</a:t>
            </a:r>
            <a:r>
              <a:rPr lang="nl-NL" i="0" baseline="0" dirty="0" smtClean="0"/>
              <a:t> </a:t>
            </a:r>
            <a:r>
              <a:rPr lang="en-US" sz="1200" b="0" i="0" u="none" strike="noStrike" kern="1200" baseline="0" dirty="0" smtClean="0">
                <a:solidFill>
                  <a:schemeClr val="tx1"/>
                </a:solidFill>
                <a:latin typeface="+mn-lt"/>
                <a:ea typeface="+mn-ea"/>
                <a:cs typeface="+mn-cs"/>
              </a:rPr>
              <a:t>Ding </a:t>
            </a:r>
            <a:r>
              <a:rPr lang="en-US" sz="1200" b="0" i="0" u="none" strike="noStrike" kern="1200" baseline="0" dirty="0" err="1" smtClean="0">
                <a:solidFill>
                  <a:schemeClr val="tx1"/>
                </a:solidFill>
                <a:latin typeface="+mn-lt"/>
                <a:ea typeface="+mn-ea"/>
                <a:cs typeface="+mn-cs"/>
              </a:rPr>
              <a:t>Gou’er</a:t>
            </a:r>
            <a:r>
              <a:rPr lang="en-US" sz="1200" b="0" i="0" u="none" strike="noStrike" kern="1200" baseline="0" dirty="0" smtClean="0">
                <a:solidFill>
                  <a:schemeClr val="tx1"/>
                </a:solidFill>
                <a:latin typeface="+mn-lt"/>
                <a:ea typeface="+mn-ea"/>
                <a:cs typeface="+mn-cs"/>
              </a:rPr>
              <a:t> and the (lady) driver if the truck they are in together. The next sentence is about Ding </a:t>
            </a:r>
            <a:r>
              <a:rPr lang="en-US" sz="1200" b="0" i="0" u="none" strike="noStrike" kern="1200" baseline="0" dirty="0" err="1" smtClean="0">
                <a:solidFill>
                  <a:schemeClr val="tx1"/>
                </a:solidFill>
                <a:latin typeface="+mn-lt"/>
                <a:ea typeface="+mn-ea"/>
                <a:cs typeface="+mn-cs"/>
              </a:rPr>
              <a:t>Gou’er’s</a:t>
            </a:r>
            <a:r>
              <a:rPr lang="en-US" sz="1200" b="0" i="0" u="none" strike="noStrike" kern="1200" baseline="0" dirty="0" smtClean="0">
                <a:solidFill>
                  <a:schemeClr val="tx1"/>
                </a:solidFill>
                <a:latin typeface="+mn-lt"/>
                <a:ea typeface="+mn-ea"/>
                <a:cs typeface="+mn-cs"/>
              </a:rPr>
              <a:t> </a:t>
            </a:r>
            <a:r>
              <a:rPr lang="en-US" sz="1200" b="0" i="0" u="sng" strike="noStrike" kern="1200" baseline="0" dirty="0" smtClean="0">
                <a:solidFill>
                  <a:schemeClr val="tx1"/>
                </a:solidFill>
                <a:latin typeface="+mn-lt"/>
                <a:ea typeface="+mn-ea"/>
                <a:cs typeface="+mn-cs"/>
              </a:rPr>
              <a:t>feelings</a:t>
            </a:r>
            <a:r>
              <a:rPr lang="en-US" sz="1200" b="0" i="0" u="none" strike="noStrike" kern="1200" baseline="0" dirty="0" smtClean="0">
                <a:solidFill>
                  <a:schemeClr val="tx1"/>
                </a:solidFill>
                <a:latin typeface="+mn-lt"/>
                <a:ea typeface="+mn-ea"/>
                <a:cs typeface="+mn-cs"/>
              </a:rPr>
              <a:t>, so we-readers share HIS viewpoint: “Ding </a:t>
            </a:r>
            <a:r>
              <a:rPr lang="en-US" sz="1200" b="0" i="0" u="none" strike="noStrike" kern="1200" baseline="0" dirty="0" err="1" smtClean="0">
                <a:solidFill>
                  <a:schemeClr val="tx1"/>
                </a:solidFill>
                <a:latin typeface="+mn-lt"/>
                <a:ea typeface="+mn-ea"/>
                <a:cs typeface="+mn-cs"/>
              </a:rPr>
              <a:t>Gou’er</a:t>
            </a:r>
            <a:r>
              <a:rPr lang="en-US" sz="1200" b="0" i="0" u="none" strike="noStrike" kern="1200" baseline="0" dirty="0" smtClean="0">
                <a:solidFill>
                  <a:schemeClr val="tx1"/>
                </a:solidFill>
                <a:latin typeface="+mn-lt"/>
                <a:ea typeface="+mn-ea"/>
                <a:cs typeface="+mn-cs"/>
              </a:rPr>
              <a:t> could feel the anger radiating from the man’s eyes through the gleaming surface of his mirror-lens  sunglasses.” So the Chinese text about the tax-driver contains an explicit marker that the viewpoint is Ding </a:t>
            </a:r>
            <a:r>
              <a:rPr lang="en-US" sz="1200" b="0" i="0" u="none" strike="noStrike" kern="1200" baseline="0" dirty="0" err="1" smtClean="0">
                <a:solidFill>
                  <a:schemeClr val="tx1"/>
                </a:solidFill>
                <a:latin typeface="+mn-lt"/>
                <a:ea typeface="+mn-ea"/>
                <a:cs typeface="+mn-cs"/>
              </a:rPr>
              <a:t>Gou’er’s</a:t>
            </a:r>
            <a:r>
              <a:rPr lang="en-US" sz="1200" b="0" i="0" u="none" strike="noStrike" kern="1200" baseline="0" dirty="0" smtClean="0">
                <a:solidFill>
                  <a:schemeClr val="tx1"/>
                </a:solidFill>
                <a:latin typeface="+mn-lt"/>
                <a:ea typeface="+mn-ea"/>
                <a:cs typeface="+mn-cs"/>
              </a:rPr>
              <a:t>! The English translation lacks this. This MIGHT perhaps have been expressed in English by “The driver … came jumping out of his cab”, or “jumped out and came towards them”, but the first is definitely not idiomatic (if it is grammatical </a:t>
            </a:r>
            <a:r>
              <a:rPr lang="en-US" sz="1200" b="0" i="0" u="none" strike="noStrike" kern="1200" baseline="0" dirty="0" smtClean="0">
                <a:solidFill>
                  <a:schemeClr val="tx1"/>
                </a:solidFill>
                <a:latin typeface="+mn-lt"/>
                <a:ea typeface="+mn-ea"/>
                <a:cs typeface="+mn-cs"/>
                <a:sym typeface="Wingdings" pitchFamily="2" charset="2"/>
              </a:rPr>
              <a:t>), and the second makes the text seriously less powerful (slows the pace of the story down), and (more importantly) it still does not express that the jumping is OBSERVED by </a:t>
            </a:r>
            <a:r>
              <a:rPr lang="en-US" sz="1200" b="0" i="0" u="none" strike="noStrike" kern="1200" baseline="0" dirty="0" smtClean="0">
                <a:solidFill>
                  <a:schemeClr val="tx1"/>
                </a:solidFill>
                <a:latin typeface="+mn-lt"/>
                <a:ea typeface="+mn-ea"/>
                <a:cs typeface="+mn-cs"/>
              </a:rPr>
              <a:t>Ding </a:t>
            </a:r>
            <a:r>
              <a:rPr lang="en-US" sz="1200" b="0" i="0" u="none" strike="noStrike" kern="1200" baseline="0" dirty="0" err="1" smtClean="0">
                <a:solidFill>
                  <a:schemeClr val="tx1"/>
                </a:solidFill>
                <a:latin typeface="+mn-lt"/>
                <a:ea typeface="+mn-ea"/>
                <a:cs typeface="+mn-cs"/>
              </a:rPr>
              <a:t>Gou’er</a:t>
            </a:r>
            <a:r>
              <a:rPr lang="en-US" sz="1200" b="0" i="0" u="none" strike="noStrike" kern="1200" baseline="0" dirty="0" smtClean="0">
                <a:solidFill>
                  <a:schemeClr val="tx1"/>
                </a:solidFill>
                <a:latin typeface="+mn-lt"/>
                <a:ea typeface="+mn-ea"/>
                <a:cs typeface="+mn-cs"/>
              </a:rPr>
              <a:t>, that this event is presented from INSIDE his viewpoint space (as </a:t>
            </a:r>
            <a:r>
              <a:rPr lang="en-US" sz="1200" b="0" i="0" u="none" strike="noStrike" kern="1200" baseline="0" dirty="0" err="1" smtClean="0">
                <a:solidFill>
                  <a:schemeClr val="tx1"/>
                </a:solidFill>
                <a:latin typeface="+mn-lt"/>
                <a:ea typeface="+mn-ea"/>
                <a:cs typeface="+mn-cs"/>
              </a:rPr>
              <a:t>Dancygier</a:t>
            </a:r>
            <a:r>
              <a:rPr lang="en-US" sz="1200" b="0" i="0" u="none" strike="noStrike" kern="1200" baseline="0" dirty="0" smtClean="0">
                <a:solidFill>
                  <a:schemeClr val="tx1"/>
                </a:solidFill>
                <a:latin typeface="+mn-lt"/>
                <a:ea typeface="+mn-ea"/>
                <a:cs typeface="+mn-cs"/>
              </a:rPr>
              <a:t> might say it)</a:t>
            </a:r>
            <a:r>
              <a:rPr lang="en-US" sz="1200" b="0" i="0" u="none" strike="noStrike" kern="1200" baseline="0" dirty="0" smtClean="0">
                <a:solidFill>
                  <a:schemeClr val="tx1"/>
                </a:solidFill>
                <a:latin typeface="+mn-lt"/>
                <a:ea typeface="+mn-ea"/>
                <a:cs typeface="+mn-cs"/>
                <a:sym typeface="Wingdings" pitchFamily="2" charset="2"/>
              </a:rPr>
              <a:t>. The viewpoint marking is thus sacrificed in the translation to the fact that English preferably marks the MANNER-of-Movement, not the path, in the main verb (cf. </a:t>
            </a:r>
            <a:r>
              <a:rPr lang="en-US" sz="1200" b="0" i="0" u="none" strike="noStrike" kern="1200" baseline="0" dirty="0" err="1" smtClean="0">
                <a:solidFill>
                  <a:schemeClr val="tx1"/>
                </a:solidFill>
                <a:latin typeface="+mn-lt"/>
                <a:ea typeface="+mn-ea"/>
                <a:cs typeface="+mn-cs"/>
                <a:sym typeface="Wingdings" pitchFamily="2" charset="2"/>
              </a:rPr>
              <a:t>Talmy</a:t>
            </a:r>
            <a:r>
              <a:rPr lang="en-US" sz="1200" b="0" i="0" u="none" strike="noStrike" kern="1200" baseline="0" dirty="0" smtClean="0">
                <a:solidFill>
                  <a:schemeClr val="tx1"/>
                </a:solidFill>
                <a:latin typeface="+mn-lt"/>
                <a:ea typeface="+mn-ea"/>
                <a:cs typeface="+mn-cs"/>
                <a:sym typeface="Wingdings" pitchFamily="2" charset="2"/>
              </a:rPr>
              <a:t>, </a:t>
            </a:r>
            <a:r>
              <a:rPr lang="en-US" sz="1200" b="0" i="0" u="none" strike="noStrike" kern="1200" baseline="0" dirty="0" err="1" smtClean="0">
                <a:solidFill>
                  <a:schemeClr val="tx1"/>
                </a:solidFill>
                <a:latin typeface="+mn-lt"/>
                <a:ea typeface="+mn-ea"/>
                <a:cs typeface="+mn-cs"/>
                <a:sym typeface="Wingdings" pitchFamily="2" charset="2"/>
              </a:rPr>
              <a:t>Slobin</a:t>
            </a:r>
            <a:r>
              <a:rPr lang="en-US" sz="1200" b="0" i="0" u="none" strike="noStrike" kern="1200" baseline="0" dirty="0" smtClean="0">
                <a:solidFill>
                  <a:schemeClr val="tx1"/>
                </a:solidFill>
                <a:latin typeface="+mn-lt"/>
                <a:ea typeface="+mn-ea"/>
                <a:cs typeface="+mn-cs"/>
                <a:sym typeface="Wingdings" pitchFamily="2" charset="2"/>
              </a:rPr>
              <a:t>).</a:t>
            </a:r>
          </a:p>
          <a:p>
            <a:r>
              <a:rPr lang="en-US" sz="1200" b="0" i="0" u="none" strike="noStrike" kern="1200" baseline="0" dirty="0" smtClean="0">
                <a:solidFill>
                  <a:schemeClr val="tx1"/>
                </a:solidFill>
                <a:latin typeface="+mn-lt"/>
                <a:ea typeface="+mn-ea"/>
                <a:cs typeface="+mn-cs"/>
                <a:sym typeface="Wingdings" pitchFamily="2" charset="2"/>
              </a:rPr>
              <a:t>I think one would be correct in claiming/objecting that the viewpoint configuration can well/easily be inferred pragmatically, so the translation need not necessarily be characterized as ‘wrong’  - but it still amounts to a significant difference in STYLE of the texts in the two languages, and the more so, if the difference is statistically more pronounced (as it is here!).</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Response Louis: </a:t>
            </a:r>
            <a:r>
              <a:rPr lang="en-US" sz="1200" b="0" i="0" u="none" strike="noStrike" kern="1200" baseline="0" dirty="0" err="1" smtClean="0">
                <a:solidFill>
                  <a:schemeClr val="tx1"/>
                </a:solidFill>
                <a:latin typeface="+mn-lt"/>
                <a:ea typeface="+mn-ea"/>
                <a:cs typeface="+mn-cs"/>
                <a:sym typeface="Wingdings" pitchFamily="2" charset="2"/>
              </a:rPr>
              <a:t>Arie</a:t>
            </a:r>
            <a:r>
              <a:rPr lang="en-US" sz="1200" b="0" i="0" u="none" strike="noStrike" kern="1200" baseline="0" dirty="0" smtClean="0">
                <a:solidFill>
                  <a:schemeClr val="tx1"/>
                </a:solidFill>
                <a:latin typeface="+mn-lt"/>
                <a:ea typeface="+mn-ea"/>
                <a:cs typeface="+mn-cs"/>
                <a:sym typeface="Wingdings" pitchFamily="2" charset="2"/>
              </a:rPr>
              <a:t>, your suggestion of saying more on the </a:t>
            </a:r>
            <a:r>
              <a:rPr lang="en-US" sz="1200" b="0" i="0" u="none" strike="noStrike" kern="1200" baseline="0" dirty="0" err="1" smtClean="0">
                <a:solidFill>
                  <a:schemeClr val="tx1"/>
                </a:solidFill>
                <a:latin typeface="+mn-lt"/>
                <a:ea typeface="+mn-ea"/>
                <a:cs typeface="+mn-cs"/>
                <a:sym typeface="Wingdings" pitchFamily="2" charset="2"/>
              </a:rPr>
              <a:t>PoV</a:t>
            </a:r>
            <a:r>
              <a:rPr lang="en-US" sz="1200" b="0" i="0" u="none" strike="noStrike" kern="1200" baseline="0" dirty="0" smtClean="0">
                <a:solidFill>
                  <a:schemeClr val="tx1"/>
                </a:solidFill>
                <a:latin typeface="+mn-lt"/>
                <a:ea typeface="+mn-ea"/>
                <a:cs typeface="+mn-cs"/>
                <a:sym typeface="Wingdings" pitchFamily="2" charset="2"/>
              </a:rPr>
              <a:t> managing function of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and what it does to style, is a good idea. I’ve added a slide on this (p.15-16). </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But I have one question re your foregoing comment. I had thought the viewpoint marking is sacrificed in the translation, not to the fact that English preferably marks the manner in the verb, but to the fact that English does not express the deictic center in the satellite, which Chinese does quite a lot. What do you think?</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Re-response () </a:t>
            </a:r>
            <a:r>
              <a:rPr lang="en-US" sz="1200" b="0" i="0" u="none" strike="noStrike" kern="1200" baseline="0" dirty="0" err="1" smtClean="0">
                <a:solidFill>
                  <a:schemeClr val="tx1"/>
                </a:solidFill>
                <a:latin typeface="+mn-lt"/>
                <a:ea typeface="+mn-ea"/>
                <a:cs typeface="+mn-cs"/>
                <a:sym typeface="Wingdings" pitchFamily="2" charset="2"/>
              </a:rPr>
              <a:t>Arie</a:t>
            </a:r>
            <a:r>
              <a:rPr lang="en-US" sz="1200" b="0" i="0" u="none" strike="noStrike" kern="1200" baseline="0" dirty="0" smtClean="0">
                <a:solidFill>
                  <a:schemeClr val="tx1"/>
                </a:solidFill>
                <a:latin typeface="+mn-lt"/>
                <a:ea typeface="+mn-ea"/>
                <a:cs typeface="+mn-cs"/>
                <a:sym typeface="Wingdings" pitchFamily="2" charset="2"/>
              </a:rPr>
              <a:t>: Partly, there may only be a terminological point here. What exactly is the grammatical </a:t>
            </a:r>
            <a:r>
              <a:rPr lang="en-US" sz="1200" b="0" i="0" u="none" strike="noStrike" kern="1200" baseline="0" dirty="0" err="1" smtClean="0">
                <a:solidFill>
                  <a:schemeClr val="tx1"/>
                </a:solidFill>
                <a:latin typeface="+mn-lt"/>
                <a:ea typeface="+mn-ea"/>
                <a:cs typeface="+mn-cs"/>
                <a:sym typeface="Wingdings" pitchFamily="2" charset="2"/>
              </a:rPr>
              <a:t>analyis</a:t>
            </a:r>
            <a:r>
              <a:rPr lang="en-US" sz="1200" b="0" i="0" u="none" strike="noStrike" kern="1200" baseline="0" dirty="0" smtClean="0">
                <a:solidFill>
                  <a:schemeClr val="tx1"/>
                </a:solidFill>
                <a:latin typeface="+mn-lt"/>
                <a:ea typeface="+mn-ea"/>
                <a:cs typeface="+mn-cs"/>
                <a:sym typeface="Wingdings" pitchFamily="2" charset="2"/>
              </a:rPr>
              <a:t> of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and its relation to the verb? I infer from your use of “satellite” that you consider it a particle, as the directional particles (=satellites) in English “jump down/up/forward/…”). Is that correct? In that case, you are entirely right. For some reason I had assumed that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can be used independently, i.e. as the main verb of a clause by itself (how do you say “He came with me” in Chinese?). If it can, then the present case might also be seen as a series of verbs (perhaps a serial verb construction?); English “He came out of the car, jumping” would then be a close equivalent, but not idiomatic – and the reason I gave for that is precisely that English is not a verb-framed, but a satellite-framed language, in </a:t>
            </a:r>
            <a:r>
              <a:rPr lang="en-US" sz="1200" b="0" i="0" u="none" strike="noStrike" kern="1200" baseline="0" dirty="0" err="1" smtClean="0">
                <a:solidFill>
                  <a:schemeClr val="tx1"/>
                </a:solidFill>
                <a:latin typeface="+mn-lt"/>
                <a:ea typeface="+mn-ea"/>
                <a:cs typeface="+mn-cs"/>
                <a:sym typeface="Wingdings" pitchFamily="2" charset="2"/>
              </a:rPr>
              <a:t>Talmy’s</a:t>
            </a:r>
            <a:r>
              <a:rPr lang="en-US" sz="1200" b="0" i="0" u="none" strike="noStrike" kern="1200" baseline="0" dirty="0" smtClean="0">
                <a:solidFill>
                  <a:schemeClr val="tx1"/>
                </a:solidFill>
                <a:latin typeface="+mn-lt"/>
                <a:ea typeface="+mn-ea"/>
                <a:cs typeface="+mn-cs"/>
                <a:sym typeface="Wingdings" pitchFamily="2" charset="2"/>
              </a:rPr>
              <a:t> terminology.</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Louis: I think there’s something interesting behind the comments from both of you on this issue. For our case of deictic construction (let me just loosely call it a construction for our uncertainty), English incorporates it into the verb, and Chinese can use it either as a main verb that HAS TO STAND ALONE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and </a:t>
            </a:r>
            <a:r>
              <a:rPr lang="en-US" sz="1200" b="0" i="1" u="none" strike="noStrike" kern="1200" baseline="0" dirty="0" err="1" smtClean="0">
                <a:solidFill>
                  <a:schemeClr val="tx1"/>
                </a:solidFill>
                <a:latin typeface="+mn-lt"/>
                <a:ea typeface="+mn-ea"/>
                <a:cs typeface="+mn-cs"/>
                <a:sym typeface="Wingdings" pitchFamily="2" charset="2"/>
              </a:rPr>
              <a:t>qu</a:t>
            </a:r>
            <a:r>
              <a:rPr lang="en-US" sz="1200" b="0" i="0" u="none" strike="noStrike" kern="1200" baseline="0" dirty="0" smtClean="0">
                <a:solidFill>
                  <a:schemeClr val="tx1"/>
                </a:solidFill>
                <a:latin typeface="+mn-lt"/>
                <a:ea typeface="+mn-ea"/>
                <a:cs typeface="+mn-cs"/>
                <a:sym typeface="Wingdings" pitchFamily="2" charset="2"/>
              </a:rPr>
              <a:t> cannot be followed by a directional particle, in contrast to other motion verbs), or as a </a:t>
            </a:r>
            <a:r>
              <a:rPr lang="en-US" sz="1200" b="0" i="0" u="none" strike="noStrike" kern="1200" baseline="0" dirty="0" err="1" smtClean="0">
                <a:solidFill>
                  <a:schemeClr val="tx1"/>
                </a:solidFill>
                <a:latin typeface="+mn-lt"/>
                <a:ea typeface="+mn-ea"/>
                <a:cs typeface="+mn-cs"/>
                <a:sym typeface="Wingdings" pitchFamily="2" charset="2"/>
              </a:rPr>
              <a:t>resultative</a:t>
            </a:r>
            <a:r>
              <a:rPr lang="en-US" sz="1200" b="0" i="0" u="none" strike="noStrike" kern="1200" baseline="0" dirty="0" smtClean="0">
                <a:solidFill>
                  <a:schemeClr val="tx1"/>
                </a:solidFill>
                <a:latin typeface="+mn-lt"/>
                <a:ea typeface="+mn-ea"/>
                <a:cs typeface="+mn-cs"/>
                <a:sym typeface="Wingdings" pitchFamily="2" charset="2"/>
              </a:rPr>
              <a:t> suffix. And I think before we comfortably accept </a:t>
            </a:r>
            <a:r>
              <a:rPr lang="en-US" sz="1200" b="0" i="0" u="none" strike="noStrike" kern="1200" baseline="0" dirty="0" err="1" smtClean="0">
                <a:solidFill>
                  <a:schemeClr val="tx1"/>
                </a:solidFill>
                <a:latin typeface="+mn-lt"/>
                <a:ea typeface="+mn-ea"/>
                <a:cs typeface="+mn-cs"/>
                <a:sym typeface="Wingdings" pitchFamily="2" charset="2"/>
              </a:rPr>
              <a:t>Talmy’s</a:t>
            </a:r>
            <a:r>
              <a:rPr lang="en-US" sz="1200" b="0" i="0" u="none" strike="noStrike" kern="1200" baseline="0" dirty="0" smtClean="0">
                <a:solidFill>
                  <a:schemeClr val="tx1"/>
                </a:solidFill>
                <a:latin typeface="+mn-lt"/>
                <a:ea typeface="+mn-ea"/>
                <a:cs typeface="+mn-cs"/>
                <a:sym typeface="Wingdings" pitchFamily="2" charset="2"/>
              </a:rPr>
              <a:t> typology, we should figure out: Should the deictic center/</a:t>
            </a:r>
            <a:r>
              <a:rPr lang="en-US" sz="1200" b="0" i="0" u="none" strike="noStrike" kern="1200" baseline="0" dirty="0" err="1" smtClean="0">
                <a:solidFill>
                  <a:schemeClr val="tx1"/>
                </a:solidFill>
                <a:latin typeface="+mn-lt"/>
                <a:ea typeface="+mn-ea"/>
                <a:cs typeface="+mn-cs"/>
                <a:sym typeface="Wingdings" pitchFamily="2" charset="2"/>
              </a:rPr>
              <a:t>PoV</a:t>
            </a:r>
            <a:r>
              <a:rPr lang="en-US" sz="1200" b="0" i="0" u="none" strike="noStrike" kern="1200" baseline="0" dirty="0" smtClean="0">
                <a:solidFill>
                  <a:schemeClr val="tx1"/>
                </a:solidFill>
                <a:latin typeface="+mn-lt"/>
                <a:ea typeface="+mn-ea"/>
                <a:cs typeface="+mn-cs"/>
                <a:sym typeface="Wingdings" pitchFamily="2" charset="2"/>
              </a:rPr>
              <a:t> be considered a MANNER of motion? Or a part of the PATH of motion (either as source or goal)?</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I totally agree that this is something extremely interesting to do, and we may have exciting things to say about the typology. But I kind of doubt whether this could fit into the current presentation. Perhaps a discussion of deictic verbs and verb-/satellite-framed </a:t>
            </a:r>
            <a:r>
              <a:rPr lang="en-US" sz="1200" b="0" i="0" u="none" strike="noStrike" kern="1200" baseline="0" dirty="0" err="1" smtClean="0">
                <a:solidFill>
                  <a:schemeClr val="tx1"/>
                </a:solidFill>
                <a:latin typeface="+mn-lt"/>
                <a:ea typeface="+mn-ea"/>
                <a:cs typeface="+mn-cs"/>
                <a:sym typeface="Wingdings" pitchFamily="2" charset="2"/>
              </a:rPr>
              <a:t>lgs</a:t>
            </a:r>
            <a:r>
              <a:rPr lang="en-US" sz="1200" b="0" i="0" u="none" strike="noStrike" kern="1200" baseline="0" dirty="0" smtClean="0">
                <a:solidFill>
                  <a:schemeClr val="tx1"/>
                </a:solidFill>
                <a:latin typeface="+mn-lt"/>
                <a:ea typeface="+mn-ea"/>
                <a:cs typeface="+mn-cs"/>
                <a:sym typeface="Wingdings" pitchFamily="2" charset="2"/>
              </a:rPr>
              <a:t> can be the basis of our next </a:t>
            </a:r>
            <a:r>
              <a:rPr lang="en-US" sz="1200" b="0" i="0" u="none" strike="noStrike" kern="1200" baseline="0" dirty="0" err="1" smtClean="0">
                <a:solidFill>
                  <a:schemeClr val="tx1"/>
                </a:solidFill>
                <a:latin typeface="+mn-lt"/>
                <a:ea typeface="+mn-ea"/>
                <a:cs typeface="+mn-cs"/>
                <a:sym typeface="Wingdings" pitchFamily="2" charset="2"/>
              </a:rPr>
              <a:t>conf</a:t>
            </a:r>
            <a:r>
              <a:rPr lang="en-US" sz="1200" b="0" i="0" u="none" strike="noStrike" kern="1200" baseline="0" dirty="0" smtClean="0">
                <a:solidFill>
                  <a:schemeClr val="tx1"/>
                </a:solidFill>
                <a:latin typeface="+mn-lt"/>
                <a:ea typeface="+mn-ea"/>
                <a:cs typeface="+mn-cs"/>
                <a:sym typeface="Wingdings" pitchFamily="2" charset="2"/>
              </a:rPr>
              <a:t> abstract?</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Let me know what you think.</a:t>
            </a:r>
          </a:p>
        </p:txBody>
      </p:sp>
      <p:sp>
        <p:nvSpPr>
          <p:cNvPr id="4" name="Tijdelijke aanduiding voor dianummer 3"/>
          <p:cNvSpPr>
            <a:spLocks noGrp="1"/>
          </p:cNvSpPr>
          <p:nvPr>
            <p:ph type="sldNum" sz="quarter" idx="10"/>
          </p:nvPr>
        </p:nvSpPr>
        <p:spPr/>
        <p:txBody>
          <a:bodyPr/>
          <a:lstStyle/>
          <a:p>
            <a:fld id="{D8645817-3774-4EC1-AA78-A497B944D944}" type="slidenum">
              <a:rPr lang="nl-NL" smtClean="0"/>
              <a:t>15</a:t>
            </a:fld>
            <a:endParaRPr lang="nl-NL"/>
          </a:p>
        </p:txBody>
      </p:sp>
    </p:spTree>
    <p:extLst>
      <p:ext uri="{BB962C8B-B14F-4D97-AF65-F5344CB8AC3E}">
        <p14:creationId xmlns:p14="http://schemas.microsoft.com/office/powerpoint/2010/main" val="1775119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SLIDE!</a:t>
            </a:r>
          </a:p>
          <a:p>
            <a:r>
              <a:rPr lang="en-US" dirty="0" smtClean="0"/>
              <a:t>Comment </a:t>
            </a:r>
            <a:r>
              <a:rPr lang="en-US" dirty="0" err="1" smtClean="0"/>
              <a:t>Arie</a:t>
            </a:r>
            <a:r>
              <a:rPr lang="en-US" dirty="0" smtClean="0"/>
              <a:t>: Aha! I did not know,</a:t>
            </a:r>
            <a:r>
              <a:rPr lang="en-US" baseline="0" dirty="0" smtClean="0"/>
              <a:t> of course, that the clause following the jumping-sentence was like this. This does indeed make the English sentence at this position all the more interesting! In a sense, it shows the </a:t>
            </a:r>
            <a:r>
              <a:rPr lang="en-US" b="1" baseline="0" dirty="0" smtClean="0"/>
              <a:t>skill</a:t>
            </a:r>
            <a:r>
              <a:rPr lang="en-US" b="0" baseline="0" dirty="0" smtClean="0"/>
              <a:t> of the translator: He cannot mark viewpoint with the deictic element, the conventions of English grammar being what they are, but he finds another way, natural in English, which does give the reader of the English text a clue about the viewpoint, viz. the verb </a:t>
            </a:r>
            <a:r>
              <a:rPr lang="en-US" b="0" i="1" baseline="0" dirty="0" smtClean="0"/>
              <a:t>feel</a:t>
            </a:r>
            <a:r>
              <a:rPr lang="en-US" b="0" i="0" baseline="0" dirty="0" smtClean="0"/>
              <a:t> (with a non-finite complement). But there is still a difference, as you mention in the next slide. See also my comments there.</a:t>
            </a:r>
            <a:endParaRPr lang="en-US" dirty="0"/>
          </a:p>
        </p:txBody>
      </p:sp>
      <p:sp>
        <p:nvSpPr>
          <p:cNvPr id="4" name="Slide Number Placeholder 3"/>
          <p:cNvSpPr>
            <a:spLocks noGrp="1"/>
          </p:cNvSpPr>
          <p:nvPr>
            <p:ph type="sldNum" sz="quarter" idx="10"/>
          </p:nvPr>
        </p:nvSpPr>
        <p:spPr/>
        <p:txBody>
          <a:bodyPr/>
          <a:lstStyle/>
          <a:p>
            <a:fld id="{D8645817-3774-4EC1-AA78-A497B944D944}" type="slidenum">
              <a:rPr lang="nl-NL" smtClean="0"/>
              <a:t>17</a:t>
            </a:fld>
            <a:endParaRPr lang="nl-NL"/>
          </a:p>
        </p:txBody>
      </p:sp>
    </p:spTree>
    <p:extLst>
      <p:ext uri="{BB962C8B-B14F-4D97-AF65-F5344CB8AC3E}">
        <p14:creationId xmlns:p14="http://schemas.microsoft.com/office/powerpoint/2010/main" val="284781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a:t>
            </a:r>
            <a:r>
              <a:rPr lang="en-US" baseline="0" dirty="0" smtClean="0"/>
              <a:t> SLIDE!</a:t>
            </a:r>
          </a:p>
          <a:p>
            <a:r>
              <a:rPr lang="en-US" baseline="0" dirty="0" smtClean="0"/>
              <a:t>Comment </a:t>
            </a:r>
            <a:r>
              <a:rPr lang="en-US" baseline="0" dirty="0" err="1" smtClean="0"/>
              <a:t>Arie</a:t>
            </a:r>
            <a:r>
              <a:rPr lang="en-US" baseline="0" dirty="0" smtClean="0"/>
              <a:t>: I propose to avoid the term “implicit”, </a:t>
            </a:r>
            <a:r>
              <a:rPr lang="en-US" baseline="0" dirty="0" err="1" smtClean="0"/>
              <a:t>ans</a:t>
            </a:r>
            <a:r>
              <a:rPr lang="en-US" baseline="0" dirty="0" smtClean="0"/>
              <a:t> simply say ”in another manner”. Reason: in a specific sense, the Chinese text is MORE </a:t>
            </a:r>
            <a:r>
              <a:rPr lang="en-US" baseline="0" dirty="0" err="1" smtClean="0"/>
              <a:t>implitic</a:t>
            </a:r>
            <a:r>
              <a:rPr lang="en-US" baseline="0" dirty="0" smtClean="0"/>
              <a:t>! Consider: there is, indeed, an explicit deictic marker, but the reader has to INFER, from the context, what the identity of the ‘</a:t>
            </a:r>
            <a:r>
              <a:rPr lang="en-US" baseline="0" dirty="0" err="1" smtClean="0"/>
              <a:t>origo</a:t>
            </a:r>
            <a:r>
              <a:rPr lang="en-US" baseline="0" dirty="0" smtClean="0"/>
              <a:t>’, of the anchor of the viewpoint, is (viz. Din </a:t>
            </a:r>
            <a:r>
              <a:rPr lang="en-US" baseline="0" dirty="0" err="1" smtClean="0"/>
              <a:t>Gou’er</a:t>
            </a:r>
            <a:r>
              <a:rPr lang="en-US" baseline="0" dirty="0" smtClean="0"/>
              <a:t>). The English translation has “Ding </a:t>
            </a:r>
            <a:r>
              <a:rPr lang="en-US" baseline="0" dirty="0" err="1" smtClean="0"/>
              <a:t>Gou’er</a:t>
            </a:r>
            <a:r>
              <a:rPr lang="en-US" baseline="0" dirty="0" smtClean="0"/>
              <a:t> could </a:t>
            </a:r>
            <a:r>
              <a:rPr lang="en-US" i="0" baseline="0" dirty="0" smtClean="0"/>
              <a:t>feel” and this thus explicitly identifies whose viewpoint we are taking; moreover, </a:t>
            </a:r>
            <a:r>
              <a:rPr lang="en-US" i="1" baseline="0" dirty="0" smtClean="0"/>
              <a:t>feel</a:t>
            </a:r>
            <a:r>
              <a:rPr lang="en-US" i="0" baseline="0" dirty="0" smtClean="0"/>
              <a:t> as such is an explicit verb of cognition/emotion. Precisely these linguistic differences form the basis for the stylistic difference that you mention (with the deictic, Ding </a:t>
            </a:r>
            <a:r>
              <a:rPr lang="en-US" i="0" baseline="0" dirty="0" err="1" smtClean="0"/>
              <a:t>Gou’er</a:t>
            </a:r>
            <a:r>
              <a:rPr lang="en-US" i="0" baseline="0" dirty="0" smtClean="0"/>
              <a:t> is off-stage, thus construed more subjectively, in </a:t>
            </a:r>
            <a:r>
              <a:rPr lang="en-US" i="0" baseline="0" dirty="0" err="1" smtClean="0"/>
              <a:t>Langacker’s</a:t>
            </a:r>
            <a:r>
              <a:rPr lang="en-US" i="0" baseline="0" dirty="0" smtClean="0"/>
              <a:t> terms!).</a:t>
            </a:r>
          </a:p>
          <a:p>
            <a:endParaRPr lang="en-US" i="0" baseline="0" dirty="0" smtClean="0"/>
          </a:p>
          <a:p>
            <a:r>
              <a:rPr lang="en-US" i="0" baseline="0" dirty="0" smtClean="0"/>
              <a:t>Louis response: Totally agree! Done! </a:t>
            </a:r>
          </a:p>
          <a:p>
            <a:endParaRPr lang="en-US" i="0" baseline="0" dirty="0" smtClean="0"/>
          </a:p>
          <a:p>
            <a:r>
              <a:rPr lang="en-US" i="0" baseline="0" dirty="0" smtClean="0"/>
              <a:t>However I hesitate to include what you’ve mentioned re subjectivity, given the nature of the audience… Please advise, both.</a:t>
            </a:r>
            <a:endParaRPr lang="en-US" i="0" dirty="0"/>
          </a:p>
        </p:txBody>
      </p:sp>
      <p:sp>
        <p:nvSpPr>
          <p:cNvPr id="4" name="Slide Number Placeholder 3"/>
          <p:cNvSpPr>
            <a:spLocks noGrp="1"/>
          </p:cNvSpPr>
          <p:nvPr>
            <p:ph type="sldNum" sz="quarter" idx="10"/>
          </p:nvPr>
        </p:nvSpPr>
        <p:spPr/>
        <p:txBody>
          <a:bodyPr/>
          <a:lstStyle/>
          <a:p>
            <a:fld id="{D8645817-3774-4EC1-AA78-A497B944D944}" type="slidenum">
              <a:rPr lang="nl-NL" smtClean="0"/>
              <a:t>18</a:t>
            </a:fld>
            <a:endParaRPr lang="nl-NL"/>
          </a:p>
        </p:txBody>
      </p:sp>
    </p:spTree>
    <p:extLst>
      <p:ext uri="{BB962C8B-B14F-4D97-AF65-F5344CB8AC3E}">
        <p14:creationId xmlns:p14="http://schemas.microsoft.com/office/powerpoint/2010/main" val="159670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1D258C-FFD8-4128-8BA3-D4403A858BB4}" type="datetime1">
              <a:rPr lang="en-US" smtClean="0"/>
              <a:t>10/14/2016</a:t>
            </a:fld>
            <a:endParaRPr lang="en-US"/>
          </a:p>
        </p:txBody>
      </p:sp>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2529306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5F6701-5315-4F41-B997-7E2135E78318}" type="datetime1">
              <a:rPr lang="en-US" smtClean="0"/>
              <a:t>10/14/2016</a:t>
            </a:fld>
            <a:endParaRPr lang="en-US"/>
          </a:p>
        </p:txBody>
      </p:sp>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36290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A6D841-84E4-424E-8292-274F246181D8}" type="datetime1">
              <a:rPr lang="en-US" smtClean="0"/>
              <a:t>10/14/2016</a:t>
            </a:fld>
            <a:endParaRPr lang="en-US"/>
          </a:p>
        </p:txBody>
      </p:sp>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428495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C7F12B-41FC-43EF-ADD7-B86F4E0FD27E}" type="datetime1">
              <a:rPr lang="en-US" smtClean="0"/>
              <a:t>10/14/2016</a:t>
            </a:fld>
            <a:endParaRPr lang="en-US"/>
          </a:p>
        </p:txBody>
      </p:sp>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507893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0F175C-37C0-4F7D-AB1D-B87651C9D9EF}" type="datetime1">
              <a:rPr lang="en-US" smtClean="0"/>
              <a:t>10/14/2016</a:t>
            </a:fld>
            <a:endParaRPr lang="en-US"/>
          </a:p>
        </p:txBody>
      </p:sp>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2007701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155849-CD09-4837-B653-8B4C2DB497D6}" type="datetime1">
              <a:rPr lang="en-US" smtClean="0"/>
              <a:t>10/14/2016</a:t>
            </a:fld>
            <a:endParaRPr lang="en-US"/>
          </a:p>
        </p:txBody>
      </p:sp>
      <p:sp>
        <p:nvSpPr>
          <p:cNvPr id="6" name="Footer Placeholder 5"/>
          <p:cNvSpPr>
            <a:spLocks noGrp="1"/>
          </p:cNvSpPr>
          <p:nvPr>
            <p:ph type="ftr" sz="quarter" idx="11"/>
          </p:nvPr>
        </p:nvSpPr>
        <p:spPr/>
        <p:txBody>
          <a:bodyPr/>
          <a:lstStyle/>
          <a:p>
            <a:r>
              <a:rPr lang="en-US" smtClean="0"/>
              <a:t>KSC MU</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407479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388662-2A19-4285-926A-8FB14635DEDB}" type="datetime1">
              <a:rPr lang="en-US" smtClean="0"/>
              <a:t>10/14/2016</a:t>
            </a:fld>
            <a:endParaRPr lang="en-US"/>
          </a:p>
        </p:txBody>
      </p:sp>
      <p:sp>
        <p:nvSpPr>
          <p:cNvPr id="8" name="Footer Placeholder 7"/>
          <p:cNvSpPr>
            <a:spLocks noGrp="1"/>
          </p:cNvSpPr>
          <p:nvPr>
            <p:ph type="ftr" sz="quarter" idx="11"/>
          </p:nvPr>
        </p:nvSpPr>
        <p:spPr/>
        <p:txBody>
          <a:bodyPr/>
          <a:lstStyle/>
          <a:p>
            <a:r>
              <a:rPr lang="en-US" smtClean="0"/>
              <a:t>KSC MU</a:t>
            </a:r>
            <a:endParaRPr lang="en-US"/>
          </a:p>
        </p:txBody>
      </p:sp>
      <p:sp>
        <p:nvSpPr>
          <p:cNvPr id="9" name="Slide Number Placeholder 8"/>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19683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49B9DE-17A4-4977-87FC-3633D7B56505}" type="datetime1">
              <a:rPr lang="en-US" smtClean="0"/>
              <a:t>10/14/2016</a:t>
            </a:fld>
            <a:endParaRPr lang="en-US"/>
          </a:p>
        </p:txBody>
      </p:sp>
      <p:sp>
        <p:nvSpPr>
          <p:cNvPr id="4" name="Footer Placeholder 3"/>
          <p:cNvSpPr>
            <a:spLocks noGrp="1"/>
          </p:cNvSpPr>
          <p:nvPr>
            <p:ph type="ftr" sz="quarter" idx="11"/>
          </p:nvPr>
        </p:nvSpPr>
        <p:spPr/>
        <p:txBody>
          <a:bodyPr/>
          <a:lstStyle/>
          <a:p>
            <a:r>
              <a:rPr lang="en-US" smtClean="0"/>
              <a:t>KSC MU</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4109265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A38B2-9D8C-46BB-A354-85198A2F2E0B}" type="datetime1">
              <a:rPr lang="en-US" smtClean="0"/>
              <a:t>10/14/2016</a:t>
            </a:fld>
            <a:endParaRPr lang="en-US"/>
          </a:p>
        </p:txBody>
      </p:sp>
      <p:sp>
        <p:nvSpPr>
          <p:cNvPr id="3" name="Footer Placeholder 2"/>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3477483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13089-B79F-4BB4-B2C9-CB8F926B0121}" type="datetime1">
              <a:rPr lang="en-US" smtClean="0"/>
              <a:t>10/14/2016</a:t>
            </a:fld>
            <a:endParaRPr lang="en-US"/>
          </a:p>
        </p:txBody>
      </p:sp>
      <p:sp>
        <p:nvSpPr>
          <p:cNvPr id="6" name="Footer Placeholder 5"/>
          <p:cNvSpPr>
            <a:spLocks noGrp="1"/>
          </p:cNvSpPr>
          <p:nvPr>
            <p:ph type="ftr" sz="quarter" idx="11"/>
          </p:nvPr>
        </p:nvSpPr>
        <p:spPr/>
        <p:txBody>
          <a:bodyPr/>
          <a:lstStyle/>
          <a:p>
            <a:r>
              <a:rPr lang="en-US" smtClean="0"/>
              <a:t>KSC MU</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570498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35CEF-E3E0-4C11-8E9C-84526703191E}" type="datetime1">
              <a:rPr lang="en-US" smtClean="0"/>
              <a:t>10/14/2016</a:t>
            </a:fld>
            <a:endParaRPr lang="en-US"/>
          </a:p>
        </p:txBody>
      </p:sp>
      <p:sp>
        <p:nvSpPr>
          <p:cNvPr id="6" name="Footer Placeholder 5"/>
          <p:cNvSpPr>
            <a:spLocks noGrp="1"/>
          </p:cNvSpPr>
          <p:nvPr>
            <p:ph type="ftr" sz="quarter" idx="11"/>
          </p:nvPr>
        </p:nvSpPr>
        <p:spPr/>
        <p:txBody>
          <a:bodyPr/>
          <a:lstStyle/>
          <a:p>
            <a:r>
              <a:rPr lang="en-US" smtClean="0"/>
              <a:t>KSC MU</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68765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05C08E-A812-4836-9294-E8B7F8604700}" type="datetime1">
              <a:rPr lang="en-US" smtClean="0"/>
              <a:t>10/14/2016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KSC MU</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40197-9C17-473D-BAC2-C5A157CC8037}" type="slidenum">
              <a:rPr lang="en-US" smtClean="0"/>
              <a:t>‹#›</a:t>
            </a:fld>
            <a:endParaRPr lang="en-US"/>
          </a:p>
        </p:txBody>
      </p:sp>
    </p:spTree>
    <p:extLst>
      <p:ext uri="{BB962C8B-B14F-4D97-AF65-F5344CB8AC3E}">
        <p14:creationId xmlns:p14="http://schemas.microsoft.com/office/powerpoint/2010/main" val="333777868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weilunlu@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728098"/>
            <a:ext cx="9144000" cy="1470025"/>
          </a:xfrm>
        </p:spPr>
        <p:txBody>
          <a:bodyPr>
            <a:normAutofit/>
          </a:bodyPr>
          <a:lstStyle/>
          <a:p>
            <a:r>
              <a:rPr lang="en-US" dirty="0" smtClean="0"/>
              <a:t>Use of Translation in Cross-linguistic Study of Language and Thinking</a:t>
            </a:r>
            <a:endParaRPr lang="en-US" sz="4000" dirty="0"/>
          </a:p>
        </p:txBody>
      </p:sp>
      <p:sp>
        <p:nvSpPr>
          <p:cNvPr id="2" name="Subtitle 1"/>
          <p:cNvSpPr>
            <a:spLocks noGrp="1"/>
          </p:cNvSpPr>
          <p:nvPr>
            <p:ph type="subTitle" idx="1"/>
          </p:nvPr>
        </p:nvSpPr>
        <p:spPr>
          <a:xfrm>
            <a:off x="1371600" y="4114800"/>
            <a:ext cx="6400800" cy="1752600"/>
          </a:xfrm>
        </p:spPr>
        <p:txBody>
          <a:bodyPr/>
          <a:lstStyle/>
          <a:p>
            <a:r>
              <a:rPr lang="en-US" dirty="0" smtClean="0"/>
              <a:t>Wei-</a:t>
            </a:r>
            <a:r>
              <a:rPr lang="en-US" dirty="0" err="1" smtClean="0"/>
              <a:t>lun</a:t>
            </a:r>
            <a:r>
              <a:rPr lang="en-US" dirty="0" smtClean="0"/>
              <a:t> Lu (</a:t>
            </a:r>
            <a:r>
              <a:rPr lang="zh-TW" altLang="en-US" dirty="0" smtClean="0"/>
              <a:t>呂維倫</a:t>
            </a:r>
            <a:r>
              <a:rPr lang="en-US" altLang="zh-TW" dirty="0" smtClean="0"/>
              <a:t>)</a:t>
            </a:r>
            <a:endParaRPr lang="en-US" sz="2800" dirty="0" smtClean="0"/>
          </a:p>
          <a:p>
            <a:r>
              <a:rPr lang="en-US" dirty="0" smtClean="0"/>
              <a:t>Masaryk University</a:t>
            </a:r>
          </a:p>
          <a:p>
            <a:r>
              <a:rPr lang="en-US" dirty="0" smtClean="0"/>
              <a:t>Brno, Czech Republic</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304800"/>
            <a:ext cx="1155700" cy="1160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US" smtClean="0"/>
              <a:t>KSC MU</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1</a:t>
            </a:fld>
            <a:endParaRPr lang="en-US"/>
          </a:p>
        </p:txBody>
      </p:sp>
    </p:spTree>
    <p:extLst>
      <p:ext uri="{BB962C8B-B14F-4D97-AF65-F5344CB8AC3E}">
        <p14:creationId xmlns:p14="http://schemas.microsoft.com/office/powerpoint/2010/main" val="369055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14400"/>
          </a:xfrm>
        </p:spPr>
        <p:txBody>
          <a:bodyPr/>
          <a:lstStyle/>
          <a:p>
            <a:r>
              <a:rPr lang="en-US" dirty="0" smtClean="0"/>
              <a:t>Specific Research Questions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is a Chinese passage with a typical </a:t>
            </a:r>
            <a:r>
              <a:rPr lang="en-US" dirty="0" err="1" smtClean="0"/>
              <a:t>deixis</a:t>
            </a:r>
            <a:r>
              <a:rPr lang="en-US" dirty="0" smtClean="0"/>
              <a:t>, such as </a:t>
            </a:r>
            <a:r>
              <a:rPr lang="en-US" i="1" dirty="0" err="1" smtClean="0"/>
              <a:t>lai</a:t>
            </a:r>
            <a:r>
              <a:rPr lang="en-US" dirty="0" smtClean="0"/>
              <a:t> ‘come’, translated into English?</a:t>
            </a:r>
          </a:p>
          <a:p>
            <a:endParaRPr lang="en-US" dirty="0" smtClean="0"/>
          </a:p>
          <a:p>
            <a:r>
              <a:rPr lang="en-US" dirty="0" smtClean="0"/>
              <a:t>Is there any stylistic difference between the original and the translation, in terms of </a:t>
            </a:r>
            <a:r>
              <a:rPr lang="en-US" dirty="0" err="1" smtClean="0"/>
              <a:t>PoV</a:t>
            </a:r>
            <a:r>
              <a:rPr lang="en-US" dirty="0" smtClean="0"/>
              <a:t> management?</a:t>
            </a:r>
          </a:p>
          <a:p>
            <a:endParaRPr lang="en-US" dirty="0"/>
          </a:p>
          <a:p>
            <a:r>
              <a:rPr lang="en-US" dirty="0" smtClean="0"/>
              <a:t>What kind of cognitive coordination does this </a:t>
            </a:r>
            <a:r>
              <a:rPr lang="en-US" dirty="0" err="1" smtClean="0"/>
              <a:t>deixis</a:t>
            </a:r>
            <a:r>
              <a:rPr lang="en-US" dirty="0" smtClean="0"/>
              <a:t> and its translated counterpart involve?</a:t>
            </a:r>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10</a:t>
            </a:fld>
            <a:endParaRPr lang="en-US"/>
          </a:p>
        </p:txBody>
      </p:sp>
    </p:spTree>
    <p:extLst>
      <p:ext uri="{BB962C8B-B14F-4D97-AF65-F5344CB8AC3E}">
        <p14:creationId xmlns:p14="http://schemas.microsoft.com/office/powerpoint/2010/main" val="50405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en-US" dirty="0" smtClean="0"/>
              <a:t>Material Choice</a:t>
            </a:r>
            <a:endParaRPr lang="en-US" dirty="0"/>
          </a:p>
        </p:txBody>
      </p:sp>
      <p:sp>
        <p:nvSpPr>
          <p:cNvPr id="3" name="Content Placeholder 2"/>
          <p:cNvSpPr>
            <a:spLocks noGrp="1"/>
          </p:cNvSpPr>
          <p:nvPr>
            <p:ph sz="half" idx="1"/>
          </p:nvPr>
        </p:nvSpPr>
        <p:spPr>
          <a:xfrm>
            <a:off x="914400" y="1447800"/>
            <a:ext cx="4038600" cy="4572000"/>
          </a:xfrm>
        </p:spPr>
        <p:txBody>
          <a:bodyPr>
            <a:normAutofit/>
          </a:bodyPr>
          <a:lstStyle/>
          <a:p>
            <a:r>
              <a:rPr lang="zh-TW" altLang="en-US" i="1" dirty="0" smtClean="0"/>
              <a:t>酒國</a:t>
            </a:r>
            <a:r>
              <a:rPr lang="en-US" altLang="zh-TW" i="1" dirty="0" smtClean="0"/>
              <a:t>/</a:t>
            </a:r>
            <a:r>
              <a:rPr lang="en-US" i="1" dirty="0" smtClean="0"/>
              <a:t>The Republic of Wine </a:t>
            </a:r>
            <a:r>
              <a:rPr lang="en-US" dirty="0" smtClean="0"/>
              <a:t>(Mo Yan).</a:t>
            </a:r>
          </a:p>
          <a:p>
            <a:endParaRPr lang="en-US" dirty="0"/>
          </a:p>
          <a:p>
            <a:r>
              <a:rPr lang="en-US" dirty="0" smtClean="0"/>
              <a:t>Translation by Howard </a:t>
            </a:r>
            <a:r>
              <a:rPr lang="en-US" dirty="0" err="1" smtClean="0"/>
              <a:t>Goldblatt</a:t>
            </a:r>
            <a:r>
              <a:rPr lang="en-US" dirty="0" smtClean="0"/>
              <a:t>.</a:t>
            </a:r>
          </a:p>
          <a:p>
            <a:endParaRPr lang="en-US" dirty="0"/>
          </a:p>
          <a:p>
            <a:r>
              <a:rPr lang="en-US" dirty="0" smtClean="0"/>
              <a:t>Only Chapter 1.</a:t>
            </a:r>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2669" y="3886200"/>
            <a:ext cx="1933818" cy="2968580"/>
          </a:xfrm>
          <a:prstGeom prst="rect">
            <a:avLst/>
          </a:prstGeom>
        </p:spPr>
      </p:pic>
      <p:sp>
        <p:nvSpPr>
          <p:cNvPr id="9" name="Footer Placeholder 8"/>
          <p:cNvSpPr>
            <a:spLocks noGrp="1"/>
          </p:cNvSpPr>
          <p:nvPr>
            <p:ph type="ftr" sz="quarter" idx="11"/>
          </p:nvPr>
        </p:nvSpPr>
        <p:spPr/>
        <p:txBody>
          <a:bodyPr/>
          <a:lstStyle/>
          <a:p>
            <a:r>
              <a:rPr lang="en-US" smtClean="0"/>
              <a:t>KSC MU</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11</a:t>
            </a:fld>
            <a:endParaRPr lang="en-US"/>
          </a:p>
        </p:txBody>
      </p:sp>
    </p:spTree>
    <p:extLst>
      <p:ext uri="{BB962C8B-B14F-4D97-AF65-F5344CB8AC3E}">
        <p14:creationId xmlns:p14="http://schemas.microsoft.com/office/powerpoint/2010/main" val="11768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305800" cy="1066800"/>
          </a:xfrm>
        </p:spPr>
        <p:txBody>
          <a:bodyPr>
            <a:normAutofit/>
          </a:bodyPr>
          <a:lstStyle/>
          <a:p>
            <a:r>
              <a:rPr lang="en-US" dirty="0" smtClean="0"/>
              <a:t>Frequency of COME in Chinese</a:t>
            </a:r>
            <a:endParaRPr lang="en-US" dirty="0"/>
          </a:p>
        </p:txBody>
      </p:sp>
      <p:sp>
        <p:nvSpPr>
          <p:cNvPr id="3" name="Content Placeholder 2"/>
          <p:cNvSpPr>
            <a:spLocks noGrp="1"/>
          </p:cNvSpPr>
          <p:nvPr>
            <p:ph idx="1"/>
          </p:nvPr>
        </p:nvSpPr>
        <p:spPr>
          <a:xfrm>
            <a:off x="381000" y="1524000"/>
            <a:ext cx="8534400" cy="4876800"/>
          </a:xfrm>
        </p:spPr>
        <p:txBody>
          <a:bodyPr>
            <a:noAutofit/>
          </a:bodyPr>
          <a:lstStyle/>
          <a:p>
            <a:r>
              <a:rPr lang="en-US" dirty="0" smtClean="0"/>
              <a:t>82 tokens of </a:t>
            </a:r>
            <a:r>
              <a:rPr lang="en-US" i="1" dirty="0" err="1"/>
              <a:t>l</a:t>
            </a:r>
            <a:r>
              <a:rPr lang="en-US" i="1" dirty="0" err="1" smtClean="0"/>
              <a:t>ai</a:t>
            </a:r>
            <a:r>
              <a:rPr lang="en-US" dirty="0" smtClean="0"/>
              <a:t> ‘come’ identified in the Chinese original:</a:t>
            </a:r>
          </a:p>
          <a:p>
            <a:pPr lvl="1"/>
            <a:r>
              <a:rPr lang="en-US" dirty="0" smtClean="0"/>
              <a:t>40 tokens in deictic expressions</a:t>
            </a:r>
            <a:endParaRPr lang="en-US" dirty="0"/>
          </a:p>
          <a:p>
            <a:pPr lvl="1"/>
            <a:endParaRPr lang="en-US" dirty="0" smtClean="0"/>
          </a:p>
          <a:p>
            <a:pPr lvl="1"/>
            <a:r>
              <a:rPr lang="en-US" dirty="0" smtClean="0"/>
              <a:t>42 tokens of </a:t>
            </a:r>
            <a:r>
              <a:rPr lang="en-US" i="1" dirty="0" err="1" smtClean="0"/>
              <a:t>lai</a:t>
            </a:r>
            <a:r>
              <a:rPr lang="en-US" dirty="0" smtClean="0"/>
              <a:t> in idiomatic expressions</a:t>
            </a:r>
          </a:p>
        </p:txBody>
      </p:sp>
      <p:sp>
        <p:nvSpPr>
          <p:cNvPr id="6" name="Oval 3"/>
          <p:cNvSpPr/>
          <p:nvPr/>
        </p:nvSpPr>
        <p:spPr>
          <a:xfrm>
            <a:off x="914400" y="2590800"/>
            <a:ext cx="6477000" cy="6096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ooter Placeholder 8"/>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12</a:t>
            </a:fld>
            <a:endParaRPr lang="en-US"/>
          </a:p>
        </p:txBody>
      </p:sp>
    </p:spTree>
    <p:extLst>
      <p:ext uri="{BB962C8B-B14F-4D97-AF65-F5344CB8AC3E}">
        <p14:creationId xmlns:p14="http://schemas.microsoft.com/office/powerpoint/2010/main" val="407593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normAutofit/>
          </a:bodyPr>
          <a:lstStyle/>
          <a:p>
            <a:r>
              <a:rPr lang="en-US" dirty="0" smtClean="0"/>
              <a:t>Frequency of COME in English?</a:t>
            </a:r>
            <a:endParaRPr lang="en-US" dirty="0"/>
          </a:p>
        </p:txBody>
      </p:sp>
      <p:sp>
        <p:nvSpPr>
          <p:cNvPr id="3" name="Content Placeholder 2"/>
          <p:cNvSpPr>
            <a:spLocks noGrp="1"/>
          </p:cNvSpPr>
          <p:nvPr>
            <p:ph idx="1"/>
          </p:nvPr>
        </p:nvSpPr>
        <p:spPr>
          <a:xfrm>
            <a:off x="533400" y="1524000"/>
            <a:ext cx="8305800" cy="4832350"/>
          </a:xfrm>
        </p:spPr>
        <p:txBody>
          <a:bodyPr>
            <a:normAutofit/>
          </a:bodyPr>
          <a:lstStyle/>
          <a:p>
            <a:r>
              <a:rPr lang="en-US" sz="2800" dirty="0" smtClean="0"/>
              <a:t>COME</a:t>
            </a:r>
            <a:r>
              <a:rPr lang="en-US" sz="2800" i="1" dirty="0" smtClean="0"/>
              <a:t> </a:t>
            </a:r>
            <a:r>
              <a:rPr lang="en-US" sz="2800" dirty="0" smtClean="0"/>
              <a:t>in the English translation (incl. </a:t>
            </a:r>
            <a:r>
              <a:rPr lang="en-US" sz="2800" i="1" dirty="0" smtClean="0"/>
              <a:t>come(s), came</a:t>
            </a:r>
            <a:r>
              <a:rPr lang="en-US" sz="2800" dirty="0" smtClean="0"/>
              <a:t>, </a:t>
            </a:r>
            <a:r>
              <a:rPr lang="en-US" sz="2800" i="1" dirty="0" smtClean="0"/>
              <a:t>coming</a:t>
            </a:r>
            <a:r>
              <a:rPr lang="en-US" sz="2800" dirty="0" smtClean="0"/>
              <a:t>):</a:t>
            </a:r>
          </a:p>
          <a:p>
            <a:pPr marL="0" indent="0">
              <a:buNone/>
            </a:pPr>
            <a:endParaRPr lang="en-US" sz="2800" dirty="0" smtClean="0"/>
          </a:p>
          <a:p>
            <a:pPr marL="0" indent="0">
              <a:buNone/>
            </a:pPr>
            <a:r>
              <a:rPr lang="en-US" sz="2800" dirty="0"/>
              <a:t> </a:t>
            </a:r>
            <a:r>
              <a:rPr lang="en-US" sz="2800" dirty="0" smtClean="0"/>
              <a:t>  16 (!) tokens identified</a:t>
            </a:r>
          </a:p>
          <a:p>
            <a:pPr lvl="1"/>
            <a:endParaRPr lang="en-US" sz="2800" dirty="0" smtClean="0"/>
          </a:p>
          <a:p>
            <a:pPr lvl="1"/>
            <a:r>
              <a:rPr lang="en-US" sz="2800" dirty="0" smtClean="0"/>
              <a:t>10 tokens in deictic expressions</a:t>
            </a:r>
          </a:p>
          <a:p>
            <a:pPr lvl="1"/>
            <a:endParaRPr lang="en-US" sz="2800" dirty="0" smtClean="0"/>
          </a:p>
          <a:p>
            <a:pPr lvl="1"/>
            <a:r>
              <a:rPr lang="en-US" sz="2800" dirty="0" smtClean="0"/>
              <a:t>6 in idiomatic expressions (</a:t>
            </a:r>
            <a:r>
              <a:rPr lang="en-US" sz="2800" i="1" dirty="0" smtClean="0"/>
              <a:t>came up with the idea</a:t>
            </a:r>
            <a:r>
              <a:rPr lang="en-US" sz="2800" dirty="0" smtClean="0"/>
              <a:t>, </a:t>
            </a:r>
            <a:r>
              <a:rPr lang="en-US" sz="2800" i="1" dirty="0" smtClean="0"/>
              <a:t>he must come down to earth</a:t>
            </a:r>
            <a:r>
              <a:rPr lang="en-US" sz="2800" dirty="0" smtClean="0"/>
              <a:t>, etc.)</a:t>
            </a:r>
            <a:endParaRPr lang="en-US" sz="2800" dirty="0"/>
          </a:p>
        </p:txBody>
      </p:sp>
      <p:sp>
        <p:nvSpPr>
          <p:cNvPr id="6" name="Oval 3"/>
          <p:cNvSpPr/>
          <p:nvPr/>
        </p:nvSpPr>
        <p:spPr>
          <a:xfrm>
            <a:off x="368121" y="3940175"/>
            <a:ext cx="6629400" cy="6096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ooter Placeholder 8"/>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13</a:t>
            </a:fld>
            <a:endParaRPr lang="en-US"/>
          </a:p>
        </p:txBody>
      </p:sp>
    </p:spTree>
    <p:extLst>
      <p:ext uri="{BB962C8B-B14F-4D97-AF65-F5344CB8AC3E}">
        <p14:creationId xmlns:p14="http://schemas.microsoft.com/office/powerpoint/2010/main" val="2911542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lstStyle/>
          <a:p>
            <a:r>
              <a:rPr lang="en-US" dirty="0" smtClean="0"/>
              <a:t>Distribution of </a:t>
            </a:r>
            <a:r>
              <a:rPr lang="en-US" i="1" dirty="0" smtClean="0"/>
              <a:t>Lai</a:t>
            </a:r>
            <a:endParaRPr lang="en-US" i="1" dirty="0"/>
          </a:p>
        </p:txBody>
      </p:sp>
      <p:sp>
        <p:nvSpPr>
          <p:cNvPr id="3" name="Content Placeholder 2"/>
          <p:cNvSpPr>
            <a:spLocks noGrp="1"/>
          </p:cNvSpPr>
          <p:nvPr>
            <p:ph idx="1"/>
          </p:nvPr>
        </p:nvSpPr>
        <p:spPr>
          <a:xfrm>
            <a:off x="304800" y="1600199"/>
            <a:ext cx="8610600" cy="4756151"/>
          </a:xfrm>
        </p:spPr>
        <p:txBody>
          <a:bodyPr>
            <a:normAutofit fontScale="85000" lnSpcReduction="10000"/>
          </a:bodyPr>
          <a:lstStyle/>
          <a:p>
            <a:r>
              <a:rPr lang="en-US" dirty="0" smtClean="0"/>
              <a:t>In Chinese, </a:t>
            </a:r>
            <a:r>
              <a:rPr lang="en-US" i="1" dirty="0" err="1" smtClean="0"/>
              <a:t>lai</a:t>
            </a:r>
            <a:r>
              <a:rPr lang="en-US" dirty="0" smtClean="0"/>
              <a:t> occurs predominantly as a </a:t>
            </a:r>
            <a:r>
              <a:rPr lang="en-US" dirty="0" err="1" smtClean="0"/>
              <a:t>resultative</a:t>
            </a:r>
            <a:r>
              <a:rPr lang="en-US" dirty="0" smtClean="0"/>
              <a:t> suffix in </a:t>
            </a:r>
            <a:r>
              <a:rPr lang="en-US" dirty="0" err="1" smtClean="0"/>
              <a:t>resultative</a:t>
            </a:r>
            <a:r>
              <a:rPr lang="en-US" dirty="0" smtClean="0"/>
              <a:t> constructions (cx).</a:t>
            </a:r>
          </a:p>
          <a:p>
            <a:endParaRPr lang="en-US" dirty="0" smtClean="0"/>
          </a:p>
          <a:p>
            <a:r>
              <a:rPr lang="en-US" dirty="0" smtClean="0"/>
              <a:t>They account for 75% (30/40) in the deictic category.</a:t>
            </a:r>
          </a:p>
          <a:p>
            <a:endParaRPr lang="en-US" dirty="0"/>
          </a:p>
          <a:p>
            <a:r>
              <a:rPr lang="en-US" dirty="0"/>
              <a:t>Constructional profile: </a:t>
            </a:r>
            <a:r>
              <a:rPr lang="en-US" i="1" dirty="0" err="1"/>
              <a:t>lai</a:t>
            </a:r>
            <a:r>
              <a:rPr lang="en-US" dirty="0"/>
              <a:t> </a:t>
            </a:r>
            <a:r>
              <a:rPr lang="en-US" dirty="0" smtClean="0"/>
              <a:t>as a viewpoint operator is </a:t>
            </a:r>
            <a:r>
              <a:rPr lang="en-US" dirty="0"/>
              <a:t>attracted much more (3x more often) to the resultative cx than </a:t>
            </a:r>
            <a:r>
              <a:rPr lang="en-US" dirty="0" smtClean="0"/>
              <a:t>as </a:t>
            </a:r>
            <a:r>
              <a:rPr lang="en-US" dirty="0"/>
              <a:t>a main verb.</a:t>
            </a:r>
          </a:p>
          <a:p>
            <a:endParaRPr lang="en-US" dirty="0"/>
          </a:p>
          <a:p>
            <a:r>
              <a:rPr lang="en-US" dirty="0"/>
              <a:t>The distribution and frequency of translation equivalents in both </a:t>
            </a:r>
            <a:r>
              <a:rPr lang="en-US" dirty="0" err="1" smtClean="0"/>
              <a:t>lg</a:t>
            </a:r>
            <a:r>
              <a:rPr lang="en-US" dirty="0" smtClean="0"/>
              <a:t> </a:t>
            </a:r>
            <a:r>
              <a:rPr lang="en-US" i="1" dirty="0" smtClean="0"/>
              <a:t>in the same usage event</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KSC MU</a:t>
            </a:r>
            <a:endParaRPr lang="en-US" dirty="0"/>
          </a:p>
        </p:txBody>
      </p:sp>
      <p:sp>
        <p:nvSpPr>
          <p:cNvPr id="5" name="Slide Number Placeholder 4"/>
          <p:cNvSpPr>
            <a:spLocks noGrp="1"/>
          </p:cNvSpPr>
          <p:nvPr>
            <p:ph type="sldNum" sz="quarter" idx="12"/>
          </p:nvPr>
        </p:nvSpPr>
        <p:spPr/>
        <p:txBody>
          <a:bodyPr/>
          <a:lstStyle/>
          <a:p>
            <a:fld id="{67840197-9C17-473D-BAC2-C5A157CC8037}" type="slidenum">
              <a:rPr lang="en-US" smtClean="0"/>
              <a:t>14</a:t>
            </a:fld>
            <a:endParaRPr lang="en-US"/>
          </a:p>
        </p:txBody>
      </p:sp>
    </p:spTree>
    <p:extLst>
      <p:ext uri="{BB962C8B-B14F-4D97-AF65-F5344CB8AC3E}">
        <p14:creationId xmlns:p14="http://schemas.microsoft.com/office/powerpoint/2010/main" val="79850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1260"/>
            <a:ext cx="8077200" cy="857250"/>
          </a:xfrm>
        </p:spPr>
        <p:txBody>
          <a:bodyPr>
            <a:normAutofit fontScale="90000"/>
          </a:bodyPr>
          <a:lstStyle/>
          <a:p>
            <a:r>
              <a:rPr lang="en-US" dirty="0" smtClean="0"/>
              <a:t>Resultative Constructions in Chinese</a:t>
            </a:r>
            <a:endParaRPr lang="en-US" dirty="0"/>
          </a:p>
        </p:txBody>
      </p:sp>
      <p:sp>
        <p:nvSpPr>
          <p:cNvPr id="3" name="Content Placeholder 2"/>
          <p:cNvSpPr>
            <a:spLocks noGrp="1"/>
          </p:cNvSpPr>
          <p:nvPr>
            <p:ph idx="1"/>
          </p:nvPr>
        </p:nvSpPr>
        <p:spPr>
          <a:xfrm>
            <a:off x="990600" y="1499533"/>
            <a:ext cx="7391400" cy="1428750"/>
          </a:xfrm>
        </p:spPr>
        <p:txBody>
          <a:bodyPr>
            <a:normAutofit/>
          </a:bodyPr>
          <a:lstStyle/>
          <a:p>
            <a:r>
              <a:rPr lang="en-US" dirty="0" err="1" smtClean="0"/>
              <a:t>Cx</a:t>
            </a:r>
            <a:r>
              <a:rPr lang="en-US" dirty="0" smtClean="0"/>
              <a:t> Schema: V(-</a:t>
            </a:r>
            <a:r>
              <a:rPr lang="en-US" dirty="0" err="1" smtClean="0"/>
              <a:t>DIRectional</a:t>
            </a:r>
            <a:r>
              <a:rPr lang="en-US" dirty="0" smtClean="0"/>
              <a:t>)(-</a:t>
            </a:r>
            <a:r>
              <a:rPr lang="en-US" dirty="0" err="1" smtClean="0"/>
              <a:t>DEIctic</a:t>
            </a:r>
            <a:r>
              <a:rPr lang="en-US" dirty="0" smtClean="0"/>
              <a:t>)</a:t>
            </a:r>
            <a:endParaRPr lang="en-US" dirty="0"/>
          </a:p>
          <a:p>
            <a:r>
              <a:rPr lang="en-US" dirty="0" smtClean="0"/>
              <a:t>V-DIR-DEI:</a:t>
            </a:r>
          </a:p>
        </p:txBody>
      </p:sp>
      <p:sp>
        <p:nvSpPr>
          <p:cNvPr id="7" name="Slide Number Placeholder 6"/>
          <p:cNvSpPr>
            <a:spLocks noGrp="1"/>
          </p:cNvSpPr>
          <p:nvPr>
            <p:ph type="sldNum" sz="quarter" idx="12"/>
          </p:nvPr>
        </p:nvSpPr>
        <p:spPr/>
        <p:txBody>
          <a:bodyPr/>
          <a:lstStyle/>
          <a:p>
            <a:fld id="{67840197-9C17-473D-BAC2-C5A157CC8037}" type="slidenum">
              <a:rPr lang="en-US" smtClean="0"/>
              <a:t>15</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797168643"/>
              </p:ext>
            </p:extLst>
          </p:nvPr>
        </p:nvGraphicFramePr>
        <p:xfrm>
          <a:off x="228600" y="2743199"/>
          <a:ext cx="8763000" cy="3505201"/>
        </p:xfrm>
        <a:graphic>
          <a:graphicData uri="http://schemas.openxmlformats.org/drawingml/2006/table">
            <a:tbl>
              <a:tblPr firstRow="1" firstCol="1" bandRow="1"/>
              <a:tblGrid>
                <a:gridCol w="1095374"/>
                <a:gridCol w="1343025"/>
                <a:gridCol w="1066801"/>
                <a:gridCol w="876302"/>
                <a:gridCol w="1095374"/>
                <a:gridCol w="954686"/>
                <a:gridCol w="1236064"/>
                <a:gridCol w="1095374"/>
              </a:tblGrid>
              <a:tr h="404053">
                <a:tc>
                  <a:txBody>
                    <a:bodyPr/>
                    <a:lstStyle/>
                    <a:p>
                      <a:pPr marL="0" marR="0">
                        <a:lnSpc>
                          <a:spcPct val="115000"/>
                        </a:lnSpc>
                        <a:spcBef>
                          <a:spcPts val="0"/>
                        </a:spcBef>
                        <a:spcAft>
                          <a:spcPts val="0"/>
                        </a:spcAft>
                      </a:pPr>
                      <a:r>
                        <a:rPr lang="en-US" sz="1800" dirty="0" err="1">
                          <a:effectLst/>
                          <a:latin typeface="Calibri"/>
                          <a:ea typeface="SimSun"/>
                          <a:cs typeface="Times New Roman"/>
                        </a:rPr>
                        <a:t>qian-bian</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huang</a:t>
                      </a:r>
                      <a:r>
                        <a:rPr lang="en-US" sz="1800" dirty="0">
                          <a:effectLst/>
                          <a:latin typeface="Calibri"/>
                          <a:ea typeface="SimSun"/>
                          <a:cs typeface="Times New Roman"/>
                        </a:rPr>
                        <a:t>-he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pai</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err="1">
                          <a:effectLst/>
                          <a:latin typeface="Calibri"/>
                          <a:ea typeface="SimSun"/>
                          <a:cs typeface="Times New Roman"/>
                        </a:rPr>
                        <a:t>zaizhong-kache</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jiashi</a:t>
                      </a:r>
                      <a:r>
                        <a:rPr lang="en-US" sz="1800" dirty="0">
                          <a:effectLst/>
                          <a:latin typeface="Calibri"/>
                          <a:ea typeface="SimSun"/>
                          <a:cs typeface="Times New Roman"/>
                        </a:rPr>
                        <a:t>-yuan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cong</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710">
                <a:tc>
                  <a:txBody>
                    <a:bodyPr/>
                    <a:lstStyle/>
                    <a:p>
                      <a:pPr marL="0" marR="0">
                        <a:lnSpc>
                          <a:spcPct val="115000"/>
                        </a:lnSpc>
                        <a:spcBef>
                          <a:spcPts val="0"/>
                        </a:spcBef>
                        <a:spcAft>
                          <a:spcPts val="0"/>
                        </a:spcAft>
                      </a:pPr>
                      <a:r>
                        <a:rPr lang="en-US" sz="1800" dirty="0">
                          <a:effectLst/>
                          <a:latin typeface="Calibri"/>
                          <a:ea typeface="SimSun"/>
                          <a:cs typeface="Times New Roman"/>
                        </a:rPr>
                        <a:t>front-side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yellow-river</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brand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big-rig-truck</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drive-man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from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2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20">
                <a:tc gridSpan="2">
                  <a:txBody>
                    <a:bodyPr/>
                    <a:lstStyle/>
                    <a:p>
                      <a:pPr marL="0" marR="0">
                        <a:lnSpc>
                          <a:spcPct val="115000"/>
                        </a:lnSpc>
                        <a:spcBef>
                          <a:spcPts val="0"/>
                        </a:spcBef>
                        <a:spcAft>
                          <a:spcPts val="0"/>
                        </a:spcAft>
                      </a:pPr>
                      <a:r>
                        <a:rPr lang="en-US" sz="1800" dirty="0" err="1">
                          <a:effectLst/>
                          <a:latin typeface="Calibri"/>
                          <a:ea typeface="SimSun"/>
                          <a:cs typeface="Times New Roman"/>
                        </a:rPr>
                        <a:t>jiashi-shi</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err="1" smtClean="0">
                          <a:effectLst/>
                          <a:latin typeface="Calibri"/>
                          <a:ea typeface="SimSun"/>
                          <a:cs typeface="Times New Roman"/>
                        </a:rPr>
                        <a:t>tiao-xia-lai</a:t>
                      </a:r>
                      <a:r>
                        <a:rPr lang="en-US" sz="1800" dirty="0" smtClean="0">
                          <a:effectLst/>
                          <a:latin typeface="Calibri"/>
                          <a:ea typeface="SimSun"/>
                          <a:cs typeface="Times New Roman"/>
                        </a:rPr>
                        <a:t>…</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232">
                <a:tc gridSpan="2">
                  <a:txBody>
                    <a:bodyPr/>
                    <a:lstStyle/>
                    <a:p>
                      <a:pPr marL="0" marR="0">
                        <a:lnSpc>
                          <a:spcPct val="115000"/>
                        </a:lnSpc>
                        <a:spcBef>
                          <a:spcPts val="0"/>
                        </a:spcBef>
                        <a:spcAft>
                          <a:spcPts val="0"/>
                        </a:spcAft>
                      </a:pPr>
                      <a:r>
                        <a:rPr lang="en-US" sz="1800" dirty="0">
                          <a:effectLst/>
                          <a:latin typeface="Calibri"/>
                          <a:ea typeface="SimSun"/>
                          <a:cs typeface="Times New Roman"/>
                        </a:rPr>
                        <a:t>drive-room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in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jump-down-come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2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0846">
                <a:tc gridSpan="8">
                  <a:txBody>
                    <a:bodyPr/>
                    <a:lstStyle/>
                    <a:p>
                      <a:pPr marL="0" marR="0">
                        <a:lnSpc>
                          <a:spcPct val="115000"/>
                        </a:lnSpc>
                        <a:spcBef>
                          <a:spcPts val="0"/>
                        </a:spcBef>
                        <a:spcAft>
                          <a:spcPts val="0"/>
                        </a:spcAft>
                      </a:pPr>
                      <a:r>
                        <a:rPr lang="en-US" sz="1800" dirty="0" smtClean="0">
                          <a:effectLst/>
                          <a:latin typeface="Calibri"/>
                          <a:ea typeface="SimSun"/>
                          <a:cs typeface="Times New Roman"/>
                        </a:rPr>
                        <a:t>(Lit.) “The driver of the Yellow River big-rig in front</a:t>
                      </a:r>
                      <a:r>
                        <a:rPr lang="en-US" sz="1800" baseline="0" dirty="0" smtClean="0">
                          <a:effectLst/>
                          <a:latin typeface="Calibri"/>
                          <a:ea typeface="SimSun"/>
                          <a:cs typeface="Times New Roman"/>
                        </a:rPr>
                        <a:t> of them came down from his cab by means of jumping…</a:t>
                      </a:r>
                      <a:r>
                        <a:rPr lang="en-US" sz="1800" dirty="0" smtClean="0">
                          <a:effectLst/>
                          <a:latin typeface="Calibri"/>
                          <a:ea typeface="SimSun"/>
                          <a:cs typeface="Times New Roman"/>
                        </a:rPr>
                        <a:t>”</a:t>
                      </a:r>
                    </a:p>
                    <a:p>
                      <a:pPr marL="0" marR="0">
                        <a:lnSpc>
                          <a:spcPct val="115000"/>
                        </a:lnSpc>
                        <a:spcBef>
                          <a:spcPts val="0"/>
                        </a:spcBef>
                        <a:spcAft>
                          <a:spcPts val="0"/>
                        </a:spcAft>
                      </a:pPr>
                      <a:r>
                        <a:rPr lang="en-US" sz="1800" dirty="0" smtClean="0">
                          <a:effectLst/>
                          <a:latin typeface="Calibri"/>
                          <a:ea typeface="SimSun"/>
                          <a:cs typeface="Times New Roman"/>
                        </a:rPr>
                        <a:t>(PT) “</a:t>
                      </a:r>
                      <a:r>
                        <a:rPr lang="en-US" sz="1800" dirty="0">
                          <a:effectLst/>
                          <a:latin typeface="Calibri"/>
                          <a:ea typeface="SimSun"/>
                          <a:cs typeface="Times New Roman"/>
                        </a:rPr>
                        <a:t>The driver of the Yellow River big-rig in front of them jumped out of his </a:t>
                      </a:r>
                      <a:r>
                        <a:rPr lang="en-US" sz="1800" dirty="0" smtClean="0">
                          <a:effectLst/>
                          <a:latin typeface="Calibri"/>
                          <a:ea typeface="SimSun"/>
                          <a:cs typeface="Times New Roman"/>
                        </a:rPr>
                        <a:t>cab...”</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Oval 5"/>
          <p:cNvSpPr/>
          <p:nvPr/>
        </p:nvSpPr>
        <p:spPr>
          <a:xfrm>
            <a:off x="4495800" y="3829049"/>
            <a:ext cx="457200" cy="3429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Footer Placeholder 7"/>
          <p:cNvSpPr>
            <a:spLocks noGrp="1"/>
          </p:cNvSpPr>
          <p:nvPr>
            <p:ph type="ftr" sz="quarter" idx="11"/>
          </p:nvPr>
        </p:nvSpPr>
        <p:spPr/>
        <p:txBody>
          <a:bodyPr/>
          <a:lstStyle/>
          <a:p>
            <a:r>
              <a:rPr lang="en-US" smtClean="0"/>
              <a:t>KSC MU</a:t>
            </a:r>
            <a:endParaRPr lang="en-US"/>
          </a:p>
        </p:txBody>
      </p:sp>
    </p:spTree>
    <p:extLst>
      <p:ext uri="{BB962C8B-B14F-4D97-AF65-F5344CB8AC3E}">
        <p14:creationId xmlns:p14="http://schemas.microsoft.com/office/powerpoint/2010/main" val="310368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Instance of V-DEI</a:t>
            </a:r>
            <a:endParaRPr lang="en-US" dirty="0"/>
          </a:p>
        </p:txBody>
      </p:sp>
      <p:sp>
        <p:nvSpPr>
          <p:cNvPr id="6" name="Slide Number Placeholder 5"/>
          <p:cNvSpPr>
            <a:spLocks noGrp="1"/>
          </p:cNvSpPr>
          <p:nvPr>
            <p:ph type="sldNum" sz="quarter" idx="12"/>
          </p:nvPr>
        </p:nvSpPr>
        <p:spPr/>
        <p:txBody>
          <a:bodyPr/>
          <a:lstStyle/>
          <a:p>
            <a:fld id="{67840197-9C17-473D-BAC2-C5A157CC8037}" type="slidenum">
              <a:rPr lang="en-US" smtClean="0"/>
              <a:t>16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993250384"/>
              </p:ext>
            </p:extLst>
          </p:nvPr>
        </p:nvGraphicFramePr>
        <p:xfrm>
          <a:off x="990600" y="2457451"/>
          <a:ext cx="7391402" cy="3660174"/>
        </p:xfrm>
        <a:graphic>
          <a:graphicData uri="http://schemas.openxmlformats.org/drawingml/2006/table">
            <a:tbl>
              <a:tblPr firstRow="1" firstCol="1" bandRow="1"/>
              <a:tblGrid>
                <a:gridCol w="1055915"/>
                <a:gridCol w="1055915"/>
                <a:gridCol w="1055915"/>
                <a:gridCol w="612406"/>
                <a:gridCol w="1499421"/>
                <a:gridCol w="1055915"/>
                <a:gridCol w="1055915"/>
              </a:tblGrid>
              <a:tr h="366842">
                <a:tc>
                  <a:txBody>
                    <a:bodyPr/>
                    <a:lstStyle/>
                    <a:p>
                      <a:pPr marL="0" marR="0">
                        <a:lnSpc>
                          <a:spcPct val="115000"/>
                        </a:lnSpc>
                        <a:spcBef>
                          <a:spcPts val="0"/>
                        </a:spcBef>
                        <a:spcAft>
                          <a:spcPts val="0"/>
                        </a:spcAft>
                      </a:pPr>
                      <a:r>
                        <a:rPr lang="en-US" sz="2000" dirty="0" err="1">
                          <a:effectLst/>
                          <a:latin typeface="Calibri"/>
                          <a:ea typeface="SimSun"/>
                          <a:cs typeface="Times New Roman"/>
                        </a:rPr>
                        <a:t>wo</a:t>
                      </a:r>
                      <a:endParaRPr lang="en-US" sz="20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err="1">
                          <a:effectLst/>
                          <a:latin typeface="Calibri"/>
                          <a:ea typeface="SimSun"/>
                          <a:cs typeface="Times New Roman"/>
                        </a:rPr>
                        <a:t>shi</a:t>
                      </a:r>
                      <a:endParaRPr lang="en-US" sz="20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err="1">
                          <a:effectLst/>
                          <a:latin typeface="Calibri"/>
                          <a:ea typeface="SimSun"/>
                          <a:cs typeface="Times New Roman"/>
                        </a:rPr>
                        <a:t>shi</a:t>
                      </a:r>
                      <a:endParaRPr lang="en-US" sz="20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pai-lai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xin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617">
                <a:tc>
                  <a:txBody>
                    <a:bodyPr/>
                    <a:lstStyle/>
                    <a:p>
                      <a:pPr marL="0" marR="0">
                        <a:lnSpc>
                          <a:spcPct val="115000"/>
                        </a:lnSpc>
                        <a:spcBef>
                          <a:spcPts val="0"/>
                        </a:spcBef>
                        <a:spcAft>
                          <a:spcPts val="0"/>
                        </a:spcAft>
                      </a:pPr>
                      <a:r>
                        <a:rPr lang="en-US" sz="2000" dirty="0">
                          <a:effectLst/>
                          <a:latin typeface="Calibri"/>
                          <a:ea typeface="SimSun"/>
                          <a:cs typeface="Times New Roman"/>
                        </a:rPr>
                        <a:t>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am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city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in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send-come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new</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34">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840">
                <a:tc gridSpan="2">
                  <a:txBody>
                    <a:bodyPr/>
                    <a:lstStyle/>
                    <a:p>
                      <a:pPr marL="0" marR="0">
                        <a:lnSpc>
                          <a:spcPct val="115000"/>
                        </a:lnSpc>
                        <a:spcBef>
                          <a:spcPts val="0"/>
                        </a:spcBef>
                        <a:spcAft>
                          <a:spcPts val="0"/>
                        </a:spcAft>
                      </a:pPr>
                      <a:r>
                        <a:rPr lang="en-US" sz="2000" dirty="0" err="1" smtClean="0">
                          <a:effectLst/>
                          <a:latin typeface="Calibri"/>
                          <a:ea typeface="SimSun"/>
                          <a:cs typeface="Times New Roman"/>
                        </a:rPr>
                        <a:t>kuang-zhang</a:t>
                      </a:r>
                      <a:endParaRPr lang="en-US" sz="20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20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841">
                <a:tc gridSpan="2">
                  <a:txBody>
                    <a:bodyPr/>
                    <a:lstStyle/>
                    <a:p>
                      <a:pPr marL="0" marR="0">
                        <a:lnSpc>
                          <a:spcPct val="115000"/>
                        </a:lnSpc>
                        <a:spcBef>
                          <a:spcPts val="0"/>
                        </a:spcBef>
                        <a:spcAft>
                          <a:spcPts val="0"/>
                        </a:spcAft>
                      </a:pPr>
                      <a:r>
                        <a:rPr lang="en-US" sz="2000" dirty="0" smtClean="0">
                          <a:effectLst/>
                          <a:latin typeface="Calibri"/>
                          <a:ea typeface="SimSun"/>
                          <a:cs typeface="Times New Roman"/>
                        </a:rPr>
                        <a:t>mine-head</a:t>
                      </a:r>
                      <a:endParaRPr lang="en-US" sz="20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20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493">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2481">
                <a:tc gridSpan="7">
                  <a:txBody>
                    <a:bodyPr/>
                    <a:lstStyle/>
                    <a:p>
                      <a:pPr marL="0" marR="0">
                        <a:lnSpc>
                          <a:spcPct val="115000"/>
                        </a:lnSpc>
                        <a:spcBef>
                          <a:spcPts val="0"/>
                        </a:spcBef>
                        <a:spcAft>
                          <a:spcPts val="0"/>
                        </a:spcAft>
                      </a:pPr>
                      <a:r>
                        <a:rPr lang="zh-TW" altLang="en-US" sz="2000" dirty="0" smtClean="0">
                          <a:effectLst/>
                          <a:latin typeface="Calibri"/>
                          <a:ea typeface="SimSun"/>
                          <a:cs typeface="Times New Roman"/>
                        </a:rPr>
                        <a:t>我是市里派来的新矿长。</a:t>
                      </a:r>
                      <a:endParaRPr lang="en-US" sz="2000" dirty="0" smtClean="0">
                        <a:effectLst/>
                        <a:latin typeface="Calibri"/>
                        <a:ea typeface="SimSun"/>
                        <a:cs typeface="Times New Roman"/>
                      </a:endParaRPr>
                    </a:p>
                    <a:p>
                      <a:pPr marL="0" marR="0">
                        <a:lnSpc>
                          <a:spcPct val="115000"/>
                        </a:lnSpc>
                        <a:spcBef>
                          <a:spcPts val="0"/>
                        </a:spcBef>
                        <a:spcAft>
                          <a:spcPts val="0"/>
                        </a:spcAft>
                      </a:pPr>
                      <a:r>
                        <a:rPr lang="en-US" sz="2000" dirty="0" smtClean="0">
                          <a:effectLst/>
                          <a:latin typeface="Calibri"/>
                          <a:ea typeface="SimSun"/>
                          <a:cs typeface="Times New Roman"/>
                        </a:rPr>
                        <a:t>(Lit.) “I am the new</a:t>
                      </a:r>
                      <a:r>
                        <a:rPr lang="en-US" sz="2000" baseline="0" dirty="0" smtClean="0">
                          <a:effectLst/>
                          <a:latin typeface="Calibri"/>
                          <a:ea typeface="SimSun"/>
                          <a:cs typeface="Times New Roman"/>
                        </a:rPr>
                        <a:t> Mine Director, from the city (they) sent (me) and (I) came.</a:t>
                      </a:r>
                      <a:r>
                        <a:rPr lang="en-US" sz="2000" dirty="0" smtClean="0">
                          <a:effectLst/>
                          <a:latin typeface="Calibri"/>
                          <a:ea typeface="SimSun"/>
                          <a:cs typeface="Times New Roman"/>
                        </a:rPr>
                        <a:t>”</a:t>
                      </a:r>
                    </a:p>
                    <a:p>
                      <a:pPr marL="0" marR="0">
                        <a:lnSpc>
                          <a:spcPct val="115000"/>
                        </a:lnSpc>
                        <a:spcBef>
                          <a:spcPts val="0"/>
                        </a:spcBef>
                        <a:spcAft>
                          <a:spcPts val="0"/>
                        </a:spcAft>
                      </a:pPr>
                      <a:r>
                        <a:rPr lang="en-US" sz="2000" dirty="0" smtClean="0">
                          <a:effectLst/>
                          <a:latin typeface="Calibri"/>
                          <a:ea typeface="SimSun"/>
                          <a:cs typeface="Times New Roman"/>
                        </a:rPr>
                        <a:t>(PT) “</a:t>
                      </a:r>
                      <a:r>
                        <a:rPr lang="en-US" sz="2000" dirty="0">
                          <a:effectLst/>
                          <a:latin typeface="Calibri"/>
                          <a:ea typeface="SimSun"/>
                          <a:cs typeface="Times New Roman"/>
                        </a:rPr>
                        <a:t>I’m the new Mine Director, sent here by municipal authorities.”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Oval 3"/>
          <p:cNvSpPr/>
          <p:nvPr/>
        </p:nvSpPr>
        <p:spPr>
          <a:xfrm>
            <a:off x="5105399" y="2419888"/>
            <a:ext cx="609601" cy="475712"/>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Footer Placeholder 6"/>
          <p:cNvSpPr>
            <a:spLocks noGrp="1"/>
          </p:cNvSpPr>
          <p:nvPr>
            <p:ph type="ftr" sz="quarter" idx="11"/>
          </p:nvPr>
        </p:nvSpPr>
        <p:spPr/>
        <p:txBody>
          <a:bodyPr/>
          <a:lstStyle/>
          <a:p>
            <a:r>
              <a:rPr lang="en-US" smtClean="0"/>
              <a:t>KSC MU</a:t>
            </a:r>
            <a:endParaRPr lang="en-US"/>
          </a:p>
        </p:txBody>
      </p:sp>
    </p:spTree>
    <p:extLst>
      <p:ext uri="{BB962C8B-B14F-4D97-AF65-F5344CB8AC3E}">
        <p14:creationId xmlns:p14="http://schemas.microsoft.com/office/powerpoint/2010/main" val="353080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914400"/>
          </a:xfrm>
        </p:spPr>
        <p:txBody>
          <a:bodyPr>
            <a:normAutofit fontScale="90000"/>
          </a:bodyPr>
          <a:lstStyle/>
          <a:p>
            <a:r>
              <a:rPr lang="en-US" dirty="0" smtClean="0"/>
              <a:t>Use of </a:t>
            </a:r>
            <a:r>
              <a:rPr lang="en-US" i="1" dirty="0" smtClean="0"/>
              <a:t>Come</a:t>
            </a:r>
            <a:r>
              <a:rPr lang="en-US" dirty="0" smtClean="0"/>
              <a:t> as a </a:t>
            </a:r>
            <a:r>
              <a:rPr lang="en-US" dirty="0" err="1" smtClean="0"/>
              <a:t>Dispreferred</a:t>
            </a:r>
            <a:r>
              <a:rPr lang="en-US" dirty="0" smtClean="0"/>
              <a:t> Option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08276642"/>
              </p:ext>
            </p:extLst>
          </p:nvPr>
        </p:nvGraphicFramePr>
        <p:xfrm>
          <a:off x="380999" y="1193198"/>
          <a:ext cx="8382002" cy="5563032"/>
        </p:xfrm>
        <a:graphic>
          <a:graphicData uri="http://schemas.openxmlformats.org/drawingml/2006/table">
            <a:tbl>
              <a:tblPr firstRow="1" firstCol="1" bandRow="1"/>
              <a:tblGrid>
                <a:gridCol w="1047751"/>
                <a:gridCol w="1410128"/>
                <a:gridCol w="1102894"/>
                <a:gridCol w="630225"/>
                <a:gridCol w="1047751"/>
                <a:gridCol w="1047751"/>
                <a:gridCol w="1047751"/>
                <a:gridCol w="1047751"/>
              </a:tblGrid>
              <a:tr h="370114">
                <a:tc>
                  <a:txBody>
                    <a:bodyPr/>
                    <a:lstStyle/>
                    <a:p>
                      <a:pPr marL="0" marR="0">
                        <a:lnSpc>
                          <a:spcPct val="115000"/>
                        </a:lnSpc>
                        <a:spcBef>
                          <a:spcPts val="0"/>
                        </a:spcBef>
                        <a:spcAft>
                          <a:spcPts val="0"/>
                        </a:spcAft>
                      </a:pPr>
                      <a:r>
                        <a:rPr lang="en-US" sz="1600" dirty="0" err="1">
                          <a:effectLst/>
                          <a:latin typeface="Calibri"/>
                          <a:ea typeface="SimSun"/>
                          <a:cs typeface="Times New Roman"/>
                        </a:rPr>
                        <a:t>qian-bian</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effectLst/>
                          <a:latin typeface="Calibri"/>
                          <a:ea typeface="SimSun"/>
                          <a:cs typeface="Times New Roman"/>
                        </a:rPr>
                        <a:t>huang</a:t>
                      </a:r>
                      <a:r>
                        <a:rPr lang="en-US" sz="1600"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effectLst/>
                          <a:latin typeface="Calibri"/>
                          <a:ea typeface="SimSun"/>
                          <a:cs typeface="Times New Roman"/>
                        </a:rPr>
                        <a:t>pai</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dirty="0" err="1">
                          <a:effectLst/>
                          <a:latin typeface="Calibri"/>
                          <a:ea typeface="SimSun"/>
                          <a:cs typeface="Times New Roman"/>
                        </a:rPr>
                        <a:t>zaizhong-kache</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dirty="0" smtClean="0">
                          <a:effectLst/>
                          <a:latin typeface="Calibri"/>
                          <a:ea typeface="SimSun"/>
                          <a:cs typeface="Times New Roman"/>
                        </a:rPr>
                        <a:t>De</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jiashi-yuan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cong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dirty="0">
                          <a:effectLst/>
                          <a:latin typeface="Calibri"/>
                          <a:ea typeface="SimSun"/>
                          <a:cs typeface="Times New Roman"/>
                        </a:rPr>
                        <a:t>front-side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yellow-river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brand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dirty="0">
                          <a:effectLst/>
                          <a:latin typeface="Calibri"/>
                          <a:ea typeface="SimSun"/>
                          <a:cs typeface="Times New Roman"/>
                        </a:rPr>
                        <a:t>big-rig-truck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drive-man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gridSpan="2">
                  <a:txBody>
                    <a:bodyPr/>
                    <a:lstStyle/>
                    <a:p>
                      <a:pPr marL="0" marR="0">
                        <a:lnSpc>
                          <a:spcPct val="115000"/>
                        </a:lnSpc>
                        <a:spcBef>
                          <a:spcPts val="0"/>
                        </a:spcBef>
                        <a:spcAft>
                          <a:spcPts val="0"/>
                        </a:spcAft>
                      </a:pPr>
                      <a:r>
                        <a:rPr lang="en-US" sz="1600" dirty="0" err="1">
                          <a:effectLst/>
                          <a:latin typeface="Calibri"/>
                          <a:ea typeface="SimSun"/>
                          <a:cs typeface="Times New Roman"/>
                        </a:rPr>
                        <a:t>jiashi-shi</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dirty="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dirty="0" err="1">
                          <a:effectLst/>
                          <a:latin typeface="Calibri"/>
                          <a:ea typeface="SimSun"/>
                          <a:cs typeface="Times New Roman"/>
                        </a:rPr>
                        <a:t>tiao-xia-lai</a:t>
                      </a:r>
                      <a:r>
                        <a:rPr lang="en-US" sz="1600"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a:effectLst/>
                          <a:latin typeface="Calibri"/>
                          <a:ea typeface="SimSun"/>
                          <a:cs typeface="Times New Roman"/>
                        </a:rPr>
                        <a:t>zhan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zai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lu-bian,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gridSpan="2">
                  <a:txBody>
                    <a:bodyPr/>
                    <a:lstStyle/>
                    <a:p>
                      <a:pPr marL="0" marR="0">
                        <a:lnSpc>
                          <a:spcPct val="115000"/>
                        </a:lnSpc>
                        <a:spcBef>
                          <a:spcPts val="0"/>
                        </a:spcBef>
                        <a:spcAft>
                          <a:spcPts val="0"/>
                        </a:spcAft>
                      </a:pPr>
                      <a:r>
                        <a:rPr lang="en-US" sz="1600">
                          <a:effectLst/>
                          <a:latin typeface="Calibri"/>
                          <a:ea typeface="SimSun"/>
                          <a:cs typeface="Times New Roman"/>
                        </a:rPr>
                        <a:t>drive-room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dirty="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dirty="0">
                          <a:effectLst/>
                          <a:latin typeface="Calibri"/>
                          <a:ea typeface="SimSun"/>
                          <a:cs typeface="Times New Roman"/>
                        </a:rPr>
                        <a:t>jump-down-come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a:effectLst/>
                          <a:latin typeface="Calibri"/>
                          <a:ea typeface="SimSun"/>
                          <a:cs typeface="Times New Roman"/>
                        </a:rPr>
                        <a:t>stand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LOC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naonu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kan-zhe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effectLst/>
                          <a:latin typeface="Calibri"/>
                          <a:ea typeface="SimSun"/>
                          <a:cs typeface="Times New Roman"/>
                        </a:rPr>
                        <a:t>(</a:t>
                      </a:r>
                      <a:r>
                        <a:rPr lang="en-US" sz="1600" dirty="0" err="1" smtClean="0">
                          <a:effectLst/>
                          <a:latin typeface="Calibri"/>
                          <a:ea typeface="SimSun"/>
                          <a:cs typeface="Times New Roman"/>
                        </a:rPr>
                        <a:t>zui</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a:effectLst/>
                          <a:latin typeface="Calibri"/>
                          <a:ea typeface="SimSun"/>
                          <a:cs typeface="Times New Roman"/>
                        </a:rPr>
                        <a:t>dunang-zhe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look-IMP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effectLst/>
                          <a:latin typeface="Calibri"/>
                          <a:ea typeface="SimSun"/>
                          <a:cs typeface="Times New Roman"/>
                        </a:rPr>
                        <a:t>mouth</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a:effectLst/>
                          <a:latin typeface="Calibri"/>
                          <a:ea typeface="SimSun"/>
                          <a:cs typeface="Times New Roman"/>
                        </a:rPr>
                        <a:t>murmur-IMP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ni-ma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effectLst/>
                          <a:latin typeface="Calibri"/>
                          <a:ea typeface="SimSun"/>
                          <a:cs typeface="Times New Roman"/>
                        </a:rPr>
                        <a:t>qiu</a:t>
                      </a:r>
                      <a:r>
                        <a:rPr lang="en-US" sz="1600" dirty="0" smtClean="0">
                          <a:effectLst/>
                          <a:latin typeface="Calibri"/>
                          <a:ea typeface="SimSun"/>
                          <a:cs typeface="Times New Roman"/>
                        </a:rPr>
                        <a:t>!”)</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press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you-mother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CL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ball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230">
                <a:tc gridSpan="8">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effectLst/>
                          <a:latin typeface="+mn-lt"/>
                          <a:ea typeface="SimSun"/>
                          <a:cs typeface="Times New Roman"/>
                        </a:rPr>
                        <a:t>(Lit.) “The driver of the Yellow</a:t>
                      </a:r>
                      <a:r>
                        <a:rPr lang="en-US" sz="1600" baseline="0" dirty="0" smtClean="0">
                          <a:effectLst/>
                          <a:latin typeface="+mn-lt"/>
                          <a:ea typeface="SimSun"/>
                          <a:cs typeface="Times New Roman"/>
                        </a:rPr>
                        <a:t> River big-rig in front of them came down by means of jumping and stared daggers at her from the roadside, (murmuring “Stop pressing the fucking horn!”)</a:t>
                      </a:r>
                      <a:r>
                        <a:rPr lang="en-US" sz="1600" dirty="0" smtClean="0">
                          <a:effectLst/>
                          <a:latin typeface="+mn-lt"/>
                          <a:ea typeface="SimSun"/>
                          <a:cs typeface="Times New Roman"/>
                        </a:rPr>
                        <a:t>”</a:t>
                      </a:r>
                      <a:endParaRPr lang="en-US" sz="1600" dirty="0" smtClean="0">
                        <a:effectLst/>
                        <a:latin typeface="Calibri"/>
                        <a:ea typeface="SimSun"/>
                        <a:cs typeface="Times New Roman"/>
                      </a:endParaRPr>
                    </a:p>
                    <a:p>
                      <a:pPr marL="0" marR="0">
                        <a:lnSpc>
                          <a:spcPct val="115000"/>
                        </a:lnSpc>
                        <a:spcBef>
                          <a:spcPts val="0"/>
                        </a:spcBef>
                        <a:spcAft>
                          <a:spcPts val="0"/>
                        </a:spcAft>
                      </a:pPr>
                      <a:r>
                        <a:rPr lang="en-US" sz="1600" dirty="0" smtClean="0">
                          <a:effectLst/>
                          <a:latin typeface="Calibri"/>
                          <a:ea typeface="SimSun"/>
                          <a:cs typeface="Times New Roman"/>
                        </a:rPr>
                        <a:t>(PT) “</a:t>
                      </a:r>
                      <a:r>
                        <a:rPr lang="en-US" sz="1600" dirty="0">
                          <a:effectLst/>
                          <a:latin typeface="Calibri"/>
                          <a:ea typeface="SimSun"/>
                          <a:cs typeface="Times New Roman"/>
                        </a:rPr>
                        <a:t>The driver of the Yellow River big-rig in front of them jumped out of his cab and stared daggers at her from the </a:t>
                      </a:r>
                      <a:r>
                        <a:rPr lang="en-US" sz="1600" dirty="0" smtClean="0">
                          <a:effectLst/>
                          <a:latin typeface="Calibri"/>
                          <a:ea typeface="SimSun"/>
                          <a:cs typeface="Times New Roman"/>
                        </a:rPr>
                        <a:t>roadside.”</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Oval 5"/>
          <p:cNvSpPr/>
          <p:nvPr/>
        </p:nvSpPr>
        <p:spPr>
          <a:xfrm>
            <a:off x="4572000" y="2209800"/>
            <a:ext cx="990600" cy="9144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p:cNvSpPr>
            <a:spLocks noGrp="1"/>
          </p:cNvSpPr>
          <p:nvPr>
            <p:ph type="ftr" sz="quarter" idx="11"/>
          </p:nvPr>
        </p:nvSpPr>
        <p:spPr/>
        <p:txBody>
          <a:bodyPr/>
          <a:lstStyle/>
          <a:p>
            <a:r>
              <a:rPr lang="en-US" smtClean="0"/>
              <a:t>KSC MU</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17</a:t>
            </a:fld>
            <a:endParaRPr lang="en-US"/>
          </a:p>
        </p:txBody>
      </p:sp>
    </p:spTree>
    <p:extLst>
      <p:ext uri="{BB962C8B-B14F-4D97-AF65-F5344CB8AC3E}">
        <p14:creationId xmlns:p14="http://schemas.microsoft.com/office/powerpoint/2010/main" val="81367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884238"/>
          </a:xfrm>
        </p:spPr>
        <p:txBody>
          <a:bodyPr>
            <a:normAutofit/>
          </a:bodyPr>
          <a:lstStyle/>
          <a:p>
            <a:r>
              <a:rPr lang="en-US" dirty="0" smtClean="0"/>
              <a:t>Translator’s improvisation</a:t>
            </a:r>
            <a:endParaRPr lang="en-US" dirty="0"/>
          </a:p>
        </p:txBody>
      </p:sp>
      <p:sp>
        <p:nvSpPr>
          <p:cNvPr id="3" name="Content Placeholder 2"/>
          <p:cNvSpPr>
            <a:spLocks noGrp="1"/>
          </p:cNvSpPr>
          <p:nvPr>
            <p:ph idx="1"/>
          </p:nvPr>
        </p:nvSpPr>
        <p:spPr>
          <a:xfrm>
            <a:off x="457200" y="1447800"/>
            <a:ext cx="8458200" cy="5410200"/>
          </a:xfrm>
        </p:spPr>
        <p:txBody>
          <a:bodyPr>
            <a:normAutofit/>
          </a:bodyPr>
          <a:lstStyle/>
          <a:p>
            <a:r>
              <a:rPr lang="en-US" dirty="0" smtClean="0"/>
              <a:t>An inserted passage: </a:t>
            </a:r>
            <a:r>
              <a:rPr lang="en-US" i="1" dirty="0" smtClean="0"/>
              <a:t>Ding </a:t>
            </a:r>
            <a:r>
              <a:rPr lang="en-US" i="1" dirty="0" err="1"/>
              <a:t>Gou’er</a:t>
            </a:r>
            <a:r>
              <a:rPr lang="en-US" i="1" dirty="0"/>
              <a:t> could feel the </a:t>
            </a:r>
            <a:r>
              <a:rPr lang="en-US" i="1" dirty="0" smtClean="0"/>
              <a:t>anger radiating </a:t>
            </a:r>
            <a:r>
              <a:rPr lang="en-US" i="1" dirty="0"/>
              <a:t>from the man’s eyes through the </a:t>
            </a:r>
            <a:r>
              <a:rPr lang="en-US" i="1" dirty="0" smtClean="0"/>
              <a:t>gleaming </a:t>
            </a:r>
            <a:r>
              <a:rPr lang="en-US" i="1" dirty="0"/>
              <a:t>surface of his mirror-lens sunglasses</a:t>
            </a:r>
            <a:r>
              <a:rPr lang="en-US" i="1" dirty="0" smtClean="0"/>
              <a:t>.</a:t>
            </a:r>
          </a:p>
          <a:p>
            <a:endParaRPr lang="en-US" dirty="0" smtClean="0"/>
          </a:p>
          <a:p>
            <a:r>
              <a:rPr lang="en-US" dirty="0" smtClean="0"/>
              <a:t>Use of cog verb as an “approximation” of the </a:t>
            </a:r>
            <a:r>
              <a:rPr lang="en-US" dirty="0" err="1" smtClean="0"/>
              <a:t>viewpointing</a:t>
            </a:r>
            <a:r>
              <a:rPr lang="en-US" dirty="0" smtClean="0"/>
              <a:t> effect.</a:t>
            </a:r>
          </a:p>
          <a:p>
            <a:endParaRPr lang="en-US" dirty="0"/>
          </a:p>
          <a:p>
            <a:r>
              <a:rPr lang="en-US" dirty="0" smtClean="0"/>
              <a:t>A difference in style and in construal remains.</a:t>
            </a:r>
            <a:endParaRPr lang="en-US" dirty="0"/>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18</a:t>
            </a:fld>
            <a:endParaRPr lang="en-US"/>
          </a:p>
        </p:txBody>
      </p:sp>
    </p:spTree>
    <p:extLst>
      <p:ext uri="{BB962C8B-B14F-4D97-AF65-F5344CB8AC3E}">
        <p14:creationId xmlns:p14="http://schemas.microsoft.com/office/powerpoint/2010/main" val="324220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4962"/>
            <a:ext cx="5867400" cy="655638"/>
          </a:xfrm>
        </p:spPr>
        <p:txBody>
          <a:bodyPr>
            <a:normAutofit fontScale="90000"/>
          </a:bodyPr>
          <a:lstStyle/>
          <a:p>
            <a:r>
              <a:rPr lang="en-US" dirty="0" smtClean="0"/>
              <a:t>The Importance of Being…</a:t>
            </a:r>
            <a:endParaRPr lang="en-US" dirty="0"/>
          </a:p>
        </p:txBody>
      </p:sp>
      <p:sp>
        <p:nvSpPr>
          <p:cNvPr id="3" name="Content Placeholder 2"/>
          <p:cNvSpPr>
            <a:spLocks noGrp="1"/>
          </p:cNvSpPr>
          <p:nvPr>
            <p:ph idx="1"/>
          </p:nvPr>
        </p:nvSpPr>
        <p:spPr>
          <a:xfrm>
            <a:off x="314459" y="1485027"/>
            <a:ext cx="8620259" cy="5029200"/>
          </a:xfrm>
        </p:spPr>
        <p:txBody>
          <a:bodyPr>
            <a:normAutofit fontScale="92500" lnSpcReduction="10000"/>
          </a:bodyPr>
          <a:lstStyle/>
          <a:p>
            <a:r>
              <a:rPr lang="en-US" dirty="0"/>
              <a:t>D</a:t>
            </a:r>
            <a:r>
              <a:rPr lang="en-US" dirty="0" smtClean="0"/>
              <a:t>isproportion accounted for by occurrences of a </a:t>
            </a:r>
            <a:r>
              <a:rPr lang="en-US" dirty="0" err="1" smtClean="0"/>
              <a:t>PoV</a:t>
            </a:r>
            <a:r>
              <a:rPr lang="en-US" dirty="0" smtClean="0"/>
              <a:t> marker in particular </a:t>
            </a:r>
            <a:r>
              <a:rPr lang="en-US" dirty="0" err="1" smtClean="0"/>
              <a:t>cxs</a:t>
            </a:r>
            <a:r>
              <a:rPr lang="en-US" dirty="0" smtClean="0"/>
              <a:t>.</a:t>
            </a:r>
          </a:p>
          <a:p>
            <a:endParaRPr lang="en-US" dirty="0" smtClean="0"/>
          </a:p>
          <a:p>
            <a:r>
              <a:rPr lang="en-US" dirty="0" smtClean="0"/>
              <a:t>Influence of grammar on stylistics.</a:t>
            </a:r>
          </a:p>
          <a:p>
            <a:pPr marL="0" indent="0">
              <a:buNone/>
            </a:pPr>
            <a:endParaRPr lang="en-US" dirty="0"/>
          </a:p>
          <a:p>
            <a:r>
              <a:rPr lang="en-US" dirty="0" smtClean="0"/>
              <a:t>And on constructional means to coordinate readers’ cognitive states.</a:t>
            </a:r>
          </a:p>
          <a:p>
            <a:endParaRPr lang="en-US" dirty="0" smtClean="0"/>
          </a:p>
          <a:p>
            <a:r>
              <a:rPr lang="en-US" dirty="0" smtClean="0"/>
              <a:t>Grammar: Speaker’s tendency to associate certain words with given constructions.</a:t>
            </a:r>
          </a:p>
        </p:txBody>
      </p:sp>
      <p:sp>
        <p:nvSpPr>
          <p:cNvPr id="4" name="Title 1"/>
          <p:cNvSpPr txBox="1">
            <a:spLocks/>
          </p:cNvSpPr>
          <p:nvPr/>
        </p:nvSpPr>
        <p:spPr>
          <a:xfrm>
            <a:off x="5791200" y="0"/>
            <a:ext cx="3124200" cy="990600"/>
          </a:xfrm>
          <a:prstGeom prst="rect">
            <a:avLst/>
          </a:prstGeom>
        </p:spPr>
        <p:txBody>
          <a:bodyPr bIns="91440" anchor="b" anchorCtr="0">
            <a:normAutofit fontScale="67500" lnSpcReduction="2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dirty="0" smtClean="0"/>
              <a:t/>
            </a:r>
            <a:br>
              <a:rPr lang="en-US" dirty="0" smtClean="0"/>
            </a:br>
            <a:r>
              <a:rPr lang="en-US" sz="5300" dirty="0" smtClean="0"/>
              <a:t>Constructionist</a:t>
            </a:r>
            <a:endParaRPr lang="en-US" sz="5300" dirty="0"/>
          </a:p>
        </p:txBody>
      </p:sp>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19</a:t>
            </a:fld>
            <a:endParaRPr lang="en-US"/>
          </a:p>
        </p:txBody>
      </p:sp>
    </p:spTree>
    <p:extLst>
      <p:ext uri="{BB962C8B-B14F-4D97-AF65-F5344CB8AC3E}">
        <p14:creationId xmlns:p14="http://schemas.microsoft.com/office/powerpoint/2010/main" val="123248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Thought</a:t>
            </a:r>
            <a:endParaRPr lang="en-US" dirty="0"/>
          </a:p>
        </p:txBody>
      </p:sp>
      <p:sp>
        <p:nvSpPr>
          <p:cNvPr id="3" name="Content Placeholder 2"/>
          <p:cNvSpPr>
            <a:spLocks noGrp="1"/>
          </p:cNvSpPr>
          <p:nvPr>
            <p:ph idx="1"/>
          </p:nvPr>
        </p:nvSpPr>
        <p:spPr/>
        <p:txBody>
          <a:bodyPr>
            <a:normAutofit/>
          </a:bodyPr>
          <a:lstStyle/>
          <a:p>
            <a:r>
              <a:rPr lang="en-US" dirty="0" smtClean="0"/>
              <a:t>How humans use language to create understanding.</a:t>
            </a:r>
          </a:p>
          <a:p>
            <a:r>
              <a:rPr lang="en-US" dirty="0" smtClean="0"/>
              <a:t>Understand one thing in terms of another.</a:t>
            </a:r>
          </a:p>
          <a:p>
            <a:r>
              <a:rPr lang="zh-TW" altLang="en-US" dirty="0" smtClean="0"/>
              <a:t>吕老师的课程让我爱上 </a:t>
            </a:r>
            <a:r>
              <a:rPr lang="en-US" altLang="zh-TW" dirty="0" smtClean="0"/>
              <a:t>(love-up/on) </a:t>
            </a:r>
            <a:r>
              <a:rPr lang="zh-TW" altLang="en-US" dirty="0" smtClean="0"/>
              <a:t>了中文。</a:t>
            </a:r>
            <a:endParaRPr lang="en-US" dirty="0" smtClean="0"/>
          </a:p>
          <a:p>
            <a:r>
              <a:rPr lang="en-US" dirty="0" smtClean="0"/>
              <a:t>INCEPTION &gt;&gt; SPACE</a:t>
            </a:r>
          </a:p>
          <a:p>
            <a:r>
              <a:rPr lang="zh-TW" altLang="en-US" dirty="0" smtClean="0"/>
              <a:t>关上门</a:t>
            </a:r>
            <a:r>
              <a:rPr lang="en-US" altLang="zh-TW" dirty="0" smtClean="0"/>
              <a:t> (close-up/on-door)</a:t>
            </a:r>
            <a:r>
              <a:rPr lang="zh-TW" altLang="en-US" dirty="0" smtClean="0"/>
              <a:t>、闭上嘴</a:t>
            </a:r>
            <a:r>
              <a:rPr lang="en-US" altLang="zh-TW" dirty="0" smtClean="0"/>
              <a:t> (shut-up/on-mouth)</a:t>
            </a:r>
          </a:p>
          <a:p>
            <a:r>
              <a:rPr lang="en-US" i="1" dirty="0" smtClean="0"/>
              <a:t>Use up, eat up, shut up</a:t>
            </a:r>
            <a:r>
              <a:rPr lang="en-US" dirty="0" smtClean="0"/>
              <a:t>, etc.</a:t>
            </a:r>
          </a:p>
        </p:txBody>
      </p:sp>
      <p:sp>
        <p:nvSpPr>
          <p:cNvPr id="4" name="Footer Placeholder 3"/>
          <p:cNvSpPr>
            <a:spLocks noGrp="1"/>
          </p:cNvSpPr>
          <p:nvPr>
            <p:ph type="ftr" sz="quarter" idx="11"/>
          </p:nvPr>
        </p:nvSpPr>
        <p:spPr/>
        <p:txBody>
          <a:bodyPr/>
          <a:lstStyle/>
          <a:p>
            <a:r>
              <a:rPr lang="en-US" smtClean="0"/>
              <a:t>KSC MU</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2</a:t>
            </a:fld>
            <a:endParaRPr lang="en-US"/>
          </a:p>
        </p:txBody>
      </p:sp>
    </p:spTree>
    <p:extLst>
      <p:ext uri="{BB962C8B-B14F-4D97-AF65-F5344CB8AC3E}">
        <p14:creationId xmlns:p14="http://schemas.microsoft.com/office/powerpoint/2010/main" val="341467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543800" cy="1020762"/>
          </a:xfrm>
        </p:spPr>
        <p:txBody>
          <a:bodyPr>
            <a:normAutofit/>
          </a:bodyPr>
          <a:lstStyle/>
          <a:p>
            <a:r>
              <a:rPr lang="en-US" dirty="0" err="1" smtClean="0"/>
              <a:t>PoV</a:t>
            </a:r>
            <a:r>
              <a:rPr lang="en-US" dirty="0" smtClean="0"/>
              <a:t> Markers That Get Across?</a:t>
            </a:r>
            <a:endParaRPr lang="en-US" dirty="0"/>
          </a:p>
        </p:txBody>
      </p:sp>
      <p:sp>
        <p:nvSpPr>
          <p:cNvPr id="3" name="Content Placeholder 2"/>
          <p:cNvSpPr>
            <a:spLocks noGrp="1"/>
          </p:cNvSpPr>
          <p:nvPr>
            <p:ph idx="1"/>
          </p:nvPr>
        </p:nvSpPr>
        <p:spPr>
          <a:xfrm>
            <a:off x="533400" y="1447799"/>
            <a:ext cx="8305800" cy="5273675"/>
          </a:xfrm>
        </p:spPr>
        <p:txBody>
          <a:bodyPr>
            <a:normAutofit lnSpcReduction="10000"/>
          </a:bodyPr>
          <a:lstStyle/>
          <a:p>
            <a:r>
              <a:rPr lang="en-US" dirty="0"/>
              <a:t>Deictic COME: 10 (</a:t>
            </a:r>
            <a:r>
              <a:rPr lang="en-US" dirty="0" err="1"/>
              <a:t>Eng</a:t>
            </a:r>
            <a:r>
              <a:rPr lang="en-US" dirty="0"/>
              <a:t>), 40 (Chi)</a:t>
            </a:r>
          </a:p>
          <a:p>
            <a:endParaRPr lang="en-US" dirty="0" smtClean="0"/>
          </a:p>
          <a:p>
            <a:r>
              <a:rPr lang="en-US" dirty="0" smtClean="0"/>
              <a:t>It seems that only 10 tokens of deictic COME have “survived” the translation.</a:t>
            </a:r>
          </a:p>
          <a:p>
            <a:pPr marL="0" indent="0">
              <a:buNone/>
            </a:pPr>
            <a:endParaRPr lang="en-US" dirty="0"/>
          </a:p>
          <a:p>
            <a:r>
              <a:rPr lang="en-US" dirty="0"/>
              <a:t>Only 5 tokens, out of 10, pair up with </a:t>
            </a:r>
            <a:r>
              <a:rPr lang="en-US" i="1" dirty="0" err="1"/>
              <a:t>lai</a:t>
            </a:r>
            <a:r>
              <a:rPr lang="en-US" dirty="0"/>
              <a:t> in the original.</a:t>
            </a:r>
          </a:p>
          <a:p>
            <a:endParaRPr lang="en-US" dirty="0"/>
          </a:p>
          <a:p>
            <a:r>
              <a:rPr lang="en-US" dirty="0"/>
              <a:t>The rest, 50</a:t>
            </a:r>
            <a:r>
              <a:rPr lang="en-US" dirty="0" smtClean="0"/>
              <a:t>%(!), is the translator’s </a:t>
            </a:r>
            <a:r>
              <a:rPr lang="en-US" dirty="0"/>
              <a:t>own invention</a:t>
            </a:r>
            <a:r>
              <a:rPr lang="en-US" dirty="0" smtClean="0"/>
              <a:t>.</a:t>
            </a:r>
            <a:endParaRPr lang="en-US" dirty="0"/>
          </a:p>
        </p:txBody>
      </p:sp>
      <p:sp>
        <p:nvSpPr>
          <p:cNvPr id="6" name="Title 1"/>
          <p:cNvSpPr txBox="1">
            <a:spLocks/>
          </p:cNvSpPr>
          <p:nvPr/>
        </p:nvSpPr>
        <p:spPr>
          <a:xfrm>
            <a:off x="914400" y="304800"/>
            <a:ext cx="5105400" cy="1020762"/>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dirty="0"/>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20</a:t>
            </a:fld>
            <a:endParaRPr lang="en-US"/>
          </a:p>
        </p:txBody>
      </p:sp>
    </p:spTree>
    <p:extLst>
      <p:ext uri="{BB962C8B-B14F-4D97-AF65-F5344CB8AC3E}">
        <p14:creationId xmlns:p14="http://schemas.microsoft.com/office/powerpoint/2010/main" val="2038160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68362"/>
          </a:xfrm>
        </p:spPr>
        <p:txBody>
          <a:bodyPr>
            <a:normAutofit/>
          </a:bodyPr>
          <a:lstStyle/>
          <a:p>
            <a:r>
              <a:rPr lang="en-US" dirty="0" smtClean="0"/>
              <a:t>Radical Invention: Opposite </a:t>
            </a:r>
            <a:r>
              <a:rPr lang="en-US" dirty="0" err="1" smtClean="0"/>
              <a:t>PoV</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92649881"/>
              </p:ext>
            </p:extLst>
          </p:nvPr>
        </p:nvGraphicFramePr>
        <p:xfrm>
          <a:off x="152400" y="944562"/>
          <a:ext cx="8915397" cy="5841012"/>
        </p:xfrm>
        <a:graphic>
          <a:graphicData uri="http://schemas.openxmlformats.org/drawingml/2006/table">
            <a:tbl>
              <a:tblPr firstRow="1" firstCol="1" bandRow="1"/>
              <a:tblGrid>
                <a:gridCol w="1238249"/>
                <a:gridCol w="1085849"/>
                <a:gridCol w="1085849"/>
                <a:gridCol w="1162050"/>
                <a:gridCol w="838200"/>
                <a:gridCol w="171448"/>
                <a:gridCol w="1363435"/>
                <a:gridCol w="674917"/>
                <a:gridCol w="1295400"/>
              </a:tblGrid>
              <a:tr h="377170">
                <a:tc>
                  <a:txBody>
                    <a:bodyPr/>
                    <a:lstStyle/>
                    <a:p>
                      <a:pPr marL="0" marR="0">
                        <a:lnSpc>
                          <a:spcPct val="115000"/>
                        </a:lnSpc>
                        <a:spcBef>
                          <a:spcPts val="0"/>
                        </a:spcBef>
                        <a:spcAft>
                          <a:spcPts val="0"/>
                        </a:spcAft>
                      </a:pPr>
                      <a:r>
                        <a:rPr lang="en-US" sz="1800" dirty="0" err="1">
                          <a:effectLst/>
                          <a:latin typeface="Calibri"/>
                          <a:ea typeface="SimSun"/>
                          <a:cs typeface="Times New Roman"/>
                        </a:rPr>
                        <a:t>qing</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ni-men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a:effectLst/>
                          <a:latin typeface="Calibri"/>
                          <a:ea typeface="SimSun"/>
                          <a:cs typeface="Times New Roman"/>
                        </a:rPr>
                        <a:t>yansu-dian!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xianren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err="1">
                          <a:effectLst/>
                          <a:latin typeface="Calibri"/>
                          <a:ea typeface="SimSun"/>
                          <a:cs typeface="Times New Roman"/>
                        </a:rPr>
                        <a:t>jiu-guo</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80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shi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wei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dirty="0">
                          <a:effectLst/>
                          <a:latin typeface="Calibri"/>
                          <a:ea typeface="SimSun"/>
                          <a:cs typeface="Times New Roman"/>
                        </a:rPr>
                        <a:t>please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you-PL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serious-DIM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current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wine-country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80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committee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80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dirty="0" err="1">
                          <a:effectLst/>
                          <a:latin typeface="Calibri"/>
                          <a:ea typeface="SimSun"/>
                          <a:cs typeface="Times New Roman"/>
                        </a:rPr>
                        <a:t>xuanchuan</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bu</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err="1">
                          <a:effectLst/>
                          <a:latin typeface="Calibri"/>
                          <a:ea typeface="SimSun"/>
                          <a:cs typeface="Times New Roman"/>
                        </a:rPr>
                        <a:t>fu-bu-zhang</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a:lnSpc>
                          <a:spcPct val="115000"/>
                        </a:lnSpc>
                        <a:spcBef>
                          <a:spcPts val="0"/>
                        </a:spcBef>
                        <a:spcAft>
                          <a:spcPts val="0"/>
                        </a:spcAft>
                      </a:pPr>
                      <a:r>
                        <a:rPr lang="en-US" sz="1800">
                          <a:effectLst/>
                          <a:latin typeface="Calibri"/>
                          <a:ea typeface="SimSun"/>
                          <a:cs typeface="Times New Roman"/>
                        </a:rPr>
                        <a:t>Jin Gangzuan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shi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promote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deputy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vice-deputy-head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a:lnSpc>
                          <a:spcPct val="115000"/>
                        </a:lnSpc>
                        <a:spcBef>
                          <a:spcPts val="0"/>
                        </a:spcBef>
                        <a:spcAft>
                          <a:spcPts val="0"/>
                        </a:spcAft>
                      </a:pPr>
                      <a:r>
                        <a:rPr lang="en-US" sz="1800">
                          <a:effectLst/>
                          <a:latin typeface="Calibri"/>
                          <a:ea typeface="SimSun"/>
                          <a:cs typeface="Times New Roman"/>
                        </a:rPr>
                        <a:t>Jin Gangzuan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BE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this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a:effectLst/>
                          <a:latin typeface="Calibri"/>
                          <a:ea typeface="SimSun"/>
                          <a:cs typeface="Times New Roman"/>
                        </a:rPr>
                        <a:t>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zhongyao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xianyiren</a:t>
                      </a:r>
                      <a:r>
                        <a:rPr lang="en-US" sz="1800"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shi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cong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gui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case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important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suspect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BE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you-HON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dirty="0" err="1">
                          <a:effectLst/>
                          <a:latin typeface="Calibri"/>
                          <a:ea typeface="SimSun"/>
                          <a:cs typeface="Times New Roman"/>
                        </a:rPr>
                        <a:t>kuang</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chu-qu</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mine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out-go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4860">
                <a:tc gridSpan="9">
                  <a:txBody>
                    <a:bodyPr/>
                    <a:lstStyle/>
                    <a:p>
                      <a:pPr marL="0" marR="0">
                        <a:lnSpc>
                          <a:spcPct val="115000"/>
                        </a:lnSpc>
                        <a:spcBef>
                          <a:spcPts val="0"/>
                        </a:spcBef>
                        <a:spcAft>
                          <a:spcPts val="0"/>
                        </a:spcAft>
                      </a:pPr>
                      <a:r>
                        <a:rPr lang="zh-TW" altLang="en-US" sz="1800" dirty="0" smtClean="0">
                          <a:effectLst/>
                          <a:latin typeface="Calibri"/>
                          <a:ea typeface="SimSun"/>
                          <a:cs typeface="Times New Roman"/>
                        </a:rPr>
                        <a:t>请你们严肃点！现任酒国市委宣传部副部长金刚钻是此案的重要嫌疑人，他是从贵矿出去的。</a:t>
                      </a:r>
                      <a:endParaRPr lang="en-US" sz="1800" dirty="0" smtClean="0">
                        <a:effectLst/>
                        <a:latin typeface="Calibri"/>
                        <a:ea typeface="SimSun"/>
                        <a:cs typeface="Times New Roman"/>
                      </a:endParaRPr>
                    </a:p>
                    <a:p>
                      <a:pPr marL="0" marR="0">
                        <a:lnSpc>
                          <a:spcPct val="115000"/>
                        </a:lnSpc>
                        <a:spcBef>
                          <a:spcPts val="0"/>
                        </a:spcBef>
                        <a:spcAft>
                          <a:spcPts val="0"/>
                        </a:spcAft>
                      </a:pPr>
                      <a:r>
                        <a:rPr lang="en-US" sz="1800" dirty="0" smtClean="0">
                          <a:effectLst/>
                          <a:latin typeface="Calibri"/>
                          <a:ea typeface="SimSun"/>
                          <a:cs typeface="Times New Roman"/>
                        </a:rPr>
                        <a:t>(PT) “</a:t>
                      </a:r>
                      <a:r>
                        <a:rPr lang="en-US" sz="1800" dirty="0">
                          <a:effectLst/>
                          <a:latin typeface="Calibri"/>
                          <a:ea typeface="SimSun"/>
                          <a:cs typeface="Times New Roman"/>
                        </a:rPr>
                        <a:t>I must ask you to take this seriously. </a:t>
                      </a:r>
                      <a:r>
                        <a:rPr lang="en-US" sz="1800" dirty="0" err="1">
                          <a:effectLst/>
                          <a:latin typeface="Calibri"/>
                          <a:ea typeface="SimSun"/>
                          <a:cs typeface="Times New Roman"/>
                        </a:rPr>
                        <a:t>Liquorland’s</a:t>
                      </a:r>
                      <a:r>
                        <a:rPr lang="en-US" sz="1800" dirty="0">
                          <a:effectLst/>
                          <a:latin typeface="Calibri"/>
                          <a:ea typeface="SimSun"/>
                          <a:cs typeface="Times New Roman"/>
                        </a:rPr>
                        <a:t> Deputy Head of Propaganda, Diamond Jin, who is a prime suspect, comes from your esteemed mine</a:t>
                      </a:r>
                      <a:r>
                        <a:rPr lang="en-US" sz="1800" dirty="0" smtClean="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Oval 2"/>
          <p:cNvSpPr/>
          <p:nvPr/>
        </p:nvSpPr>
        <p:spPr>
          <a:xfrm>
            <a:off x="1752600" y="4419600"/>
            <a:ext cx="457200" cy="6858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743200" y="6477000"/>
            <a:ext cx="685800" cy="3810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21</a:t>
            </a:fld>
            <a:endParaRPr lang="en-US"/>
          </a:p>
        </p:txBody>
      </p:sp>
    </p:spTree>
    <p:extLst>
      <p:ext uri="{BB962C8B-B14F-4D97-AF65-F5344CB8AC3E}">
        <p14:creationId xmlns:p14="http://schemas.microsoft.com/office/powerpoint/2010/main" val="412477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Concept to Meaning and Form</a:t>
            </a:r>
            <a:endParaRPr lang="en-US" dirty="0"/>
          </a:p>
        </p:txBody>
      </p:sp>
      <p:sp>
        <p:nvSpPr>
          <p:cNvPr id="3" name="Content Placeholder 2"/>
          <p:cNvSpPr>
            <a:spLocks noGrp="1"/>
          </p:cNvSpPr>
          <p:nvPr>
            <p:ph idx="1"/>
          </p:nvPr>
        </p:nvSpPr>
        <p:spPr/>
        <p:txBody>
          <a:bodyPr/>
          <a:lstStyle/>
          <a:p>
            <a:r>
              <a:rPr lang="en-US" dirty="0" smtClean="0"/>
              <a:t>In the Chinese original</a:t>
            </a:r>
            <a:r>
              <a:rPr lang="en-US" dirty="0"/>
              <a:t>, only the </a:t>
            </a:r>
            <a:r>
              <a:rPr lang="en-US" dirty="0" smtClean="0"/>
              <a:t>SOURCE (</a:t>
            </a:r>
            <a:r>
              <a:rPr lang="en-US" i="1" dirty="0" err="1" smtClean="0"/>
              <a:t>cong</a:t>
            </a:r>
            <a:r>
              <a:rPr lang="en-US" dirty="0" smtClean="0"/>
              <a:t> ‘from’) </a:t>
            </a:r>
            <a:r>
              <a:rPr lang="en-US" dirty="0"/>
              <a:t>and </a:t>
            </a:r>
            <a:r>
              <a:rPr lang="en-US" dirty="0" smtClean="0"/>
              <a:t>PATH (</a:t>
            </a:r>
            <a:r>
              <a:rPr lang="en-US" i="1" dirty="0" err="1" smtClean="0"/>
              <a:t>chu-qu</a:t>
            </a:r>
            <a:r>
              <a:rPr lang="en-US" dirty="0" smtClean="0"/>
              <a:t> ‘out-go’) </a:t>
            </a:r>
            <a:r>
              <a:rPr lang="en-US" dirty="0"/>
              <a:t>of the motion are </a:t>
            </a:r>
            <a:r>
              <a:rPr lang="en-US" dirty="0" smtClean="0"/>
              <a:t>linguistically elaborated.</a:t>
            </a:r>
          </a:p>
          <a:p>
            <a:endParaRPr lang="en-US" dirty="0"/>
          </a:p>
          <a:p>
            <a:r>
              <a:rPr lang="en-US" dirty="0" smtClean="0"/>
              <a:t>Direction: away from the speaker</a:t>
            </a:r>
          </a:p>
          <a:p>
            <a:endParaRPr lang="en-US" dirty="0"/>
          </a:p>
          <a:p>
            <a:r>
              <a:rPr lang="en-US" i="1" dirty="0" smtClean="0"/>
              <a:t>Go (out) from</a:t>
            </a:r>
            <a:r>
              <a:rPr lang="en-US" dirty="0" smtClean="0"/>
              <a:t> would make THE ideal translation.</a:t>
            </a:r>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22</a:t>
            </a:fld>
            <a:endParaRPr lang="en-US"/>
          </a:p>
        </p:txBody>
      </p:sp>
    </p:spTree>
    <p:extLst>
      <p:ext uri="{BB962C8B-B14F-4D97-AF65-F5344CB8AC3E}">
        <p14:creationId xmlns:p14="http://schemas.microsoft.com/office/powerpoint/2010/main" val="320894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868362"/>
          </a:xfrm>
        </p:spPr>
        <p:txBody>
          <a:bodyPr>
            <a:normAutofit/>
          </a:bodyPr>
          <a:lstStyle/>
          <a:p>
            <a:r>
              <a:rPr lang="en-US" dirty="0" err="1" smtClean="0"/>
              <a:t>Cx</a:t>
            </a:r>
            <a:r>
              <a:rPr lang="en-US" dirty="0" smtClean="0"/>
              <a:t> Profile in the Way</a:t>
            </a:r>
            <a:endParaRPr lang="en-US" dirty="0"/>
          </a:p>
        </p:txBody>
      </p:sp>
      <p:sp>
        <p:nvSpPr>
          <p:cNvPr id="4" name="Content Placeholder 3"/>
          <p:cNvSpPr>
            <a:spLocks noGrp="1"/>
          </p:cNvSpPr>
          <p:nvPr>
            <p:ph idx="1"/>
          </p:nvPr>
        </p:nvSpPr>
        <p:spPr>
          <a:xfrm>
            <a:off x="457200" y="1600200"/>
            <a:ext cx="8229600" cy="5257800"/>
          </a:xfrm>
        </p:spPr>
        <p:txBody>
          <a:bodyPr>
            <a:normAutofit fontScale="85000" lnSpcReduction="20000"/>
          </a:bodyPr>
          <a:lstStyle/>
          <a:p>
            <a:r>
              <a:rPr lang="en-US" dirty="0" smtClean="0"/>
              <a:t>Constructional </a:t>
            </a:r>
            <a:r>
              <a:rPr lang="en-US" dirty="0"/>
              <a:t>profile: 70% (14/20) in </a:t>
            </a:r>
            <a:r>
              <a:rPr lang="en-US" i="1" dirty="0"/>
              <a:t>go from </a:t>
            </a:r>
            <a:r>
              <a:rPr lang="en-US" dirty="0"/>
              <a:t>involves a very specific pattern of </a:t>
            </a:r>
            <a:r>
              <a:rPr lang="en-US" i="1" dirty="0"/>
              <a:t>go from </a:t>
            </a:r>
            <a:r>
              <a:rPr lang="en-US" dirty="0"/>
              <a:t>X </a:t>
            </a:r>
            <a:r>
              <a:rPr lang="en-US" i="1" dirty="0"/>
              <a:t>to</a:t>
            </a:r>
            <a:r>
              <a:rPr lang="en-US" dirty="0"/>
              <a:t> </a:t>
            </a:r>
            <a:r>
              <a:rPr lang="en-US" dirty="0" smtClean="0"/>
              <a:t>Y (cf. </a:t>
            </a:r>
            <a:r>
              <a:rPr lang="en-US" i="1" dirty="0" smtClean="0"/>
              <a:t>come from</a:t>
            </a:r>
            <a:r>
              <a:rPr lang="en-US" dirty="0" smtClean="0"/>
              <a:t>: 0%)</a:t>
            </a:r>
          </a:p>
          <a:p>
            <a:endParaRPr lang="en-US" dirty="0"/>
          </a:p>
          <a:p>
            <a:r>
              <a:rPr lang="en-US" i="1" dirty="0"/>
              <a:t>Go from X </a:t>
            </a:r>
            <a:r>
              <a:rPr lang="en-US" dirty="0"/>
              <a:t>is attracted much more towards a construction with a GOAL specified than without.</a:t>
            </a:r>
          </a:p>
          <a:p>
            <a:endParaRPr lang="en-US" dirty="0"/>
          </a:p>
          <a:p>
            <a:r>
              <a:rPr lang="en-US" dirty="0"/>
              <a:t>As a result </a:t>
            </a:r>
            <a:r>
              <a:rPr lang="en-US" i="1" dirty="0"/>
              <a:t>go from X</a:t>
            </a:r>
            <a:r>
              <a:rPr lang="en-US" dirty="0"/>
              <a:t> does not sound natural enough in that context (where the GOAL is not specified in the ST).</a:t>
            </a:r>
          </a:p>
          <a:p>
            <a:endParaRPr lang="en-US" dirty="0"/>
          </a:p>
          <a:p>
            <a:r>
              <a:rPr lang="en-US" dirty="0"/>
              <a:t>The entrenchment of the full pattern </a:t>
            </a:r>
            <a:r>
              <a:rPr lang="en-US" i="1" dirty="0"/>
              <a:t>go from X to Y </a:t>
            </a:r>
            <a:r>
              <a:rPr lang="en-US" dirty="0"/>
              <a:t>makes the reduced </a:t>
            </a:r>
            <a:r>
              <a:rPr lang="en-US" i="1" dirty="0"/>
              <a:t>go from X </a:t>
            </a:r>
            <a:r>
              <a:rPr lang="en-US" dirty="0"/>
              <a:t>a bad </a:t>
            </a:r>
            <a:r>
              <a:rPr lang="en-US" dirty="0" smtClean="0"/>
              <a:t>choice (though not impossible).</a:t>
            </a:r>
            <a:endParaRPr lang="en-US" dirty="0"/>
          </a:p>
        </p:txBody>
      </p:sp>
      <p:sp>
        <p:nvSpPr>
          <p:cNvPr id="5" name="Slide Number Placeholder 4"/>
          <p:cNvSpPr>
            <a:spLocks noGrp="1"/>
          </p:cNvSpPr>
          <p:nvPr>
            <p:ph type="sldNum" sz="quarter" idx="12"/>
          </p:nvPr>
        </p:nvSpPr>
        <p:spPr/>
        <p:txBody>
          <a:bodyPr/>
          <a:lstStyle/>
          <a:p>
            <a:fld id="{67840197-9C17-473D-BAC2-C5A157CC8037}" type="slidenum">
              <a:rPr lang="en-US" smtClean="0"/>
              <a:t>23</a:t>
            </a:fld>
            <a:endParaRPr lang="en-US"/>
          </a:p>
        </p:txBody>
      </p:sp>
      <p:sp>
        <p:nvSpPr>
          <p:cNvPr id="3" name="Footer Placeholder 2"/>
          <p:cNvSpPr>
            <a:spLocks noGrp="1"/>
          </p:cNvSpPr>
          <p:nvPr>
            <p:ph type="ftr" sz="quarter" idx="11"/>
          </p:nvPr>
        </p:nvSpPr>
        <p:spPr/>
        <p:txBody>
          <a:bodyPr/>
          <a:lstStyle/>
          <a:p>
            <a:r>
              <a:rPr lang="en-US" smtClean="0"/>
              <a:t>KSC MU</a:t>
            </a:r>
            <a:endParaRPr lang="en-US"/>
          </a:p>
        </p:txBody>
      </p:sp>
    </p:spTree>
    <p:extLst>
      <p:ext uri="{BB962C8B-B14F-4D97-AF65-F5344CB8AC3E}">
        <p14:creationId xmlns:p14="http://schemas.microsoft.com/office/powerpoint/2010/main" val="156879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4756150"/>
          </a:xfrm>
        </p:spPr>
        <p:txBody>
          <a:bodyPr>
            <a:normAutofit fontScale="77500" lnSpcReduction="20000"/>
          </a:bodyPr>
          <a:lstStyle/>
          <a:p>
            <a:r>
              <a:rPr lang="en-US" dirty="0" smtClean="0"/>
              <a:t>Differences and mismatches abound in the </a:t>
            </a:r>
            <a:r>
              <a:rPr lang="en-US" dirty="0" smtClean="0"/>
              <a:t>translated</a:t>
            </a:r>
            <a:r>
              <a:rPr lang="en-US" dirty="0" smtClean="0"/>
              <a:t> </a:t>
            </a:r>
            <a:r>
              <a:rPr lang="en-US" dirty="0" smtClean="0"/>
              <a:t>texts.</a:t>
            </a:r>
          </a:p>
          <a:p>
            <a:endParaRPr lang="en-US" dirty="0" smtClean="0"/>
          </a:p>
          <a:p>
            <a:r>
              <a:rPr lang="en-US" dirty="0" smtClean="0"/>
              <a:t>Each </a:t>
            </a:r>
            <a:r>
              <a:rPr lang="en-US" dirty="0" err="1"/>
              <a:t>lg</a:t>
            </a:r>
            <a:r>
              <a:rPr lang="en-US" dirty="0"/>
              <a:t> has its own unique way of utilizing deictic </a:t>
            </a:r>
            <a:r>
              <a:rPr lang="en-US" dirty="0" smtClean="0"/>
              <a:t>elements </a:t>
            </a:r>
            <a:r>
              <a:rPr lang="en-US" dirty="0"/>
              <a:t>as a </a:t>
            </a:r>
            <a:r>
              <a:rPr lang="en-US" dirty="0" err="1" smtClean="0"/>
              <a:t>PoV</a:t>
            </a:r>
            <a:r>
              <a:rPr lang="en-US" dirty="0"/>
              <a:t> </a:t>
            </a:r>
            <a:r>
              <a:rPr lang="en-US" dirty="0" smtClean="0"/>
              <a:t>operator </a:t>
            </a:r>
            <a:r>
              <a:rPr lang="en-US" dirty="0"/>
              <a:t>in narratives.</a:t>
            </a:r>
          </a:p>
          <a:p>
            <a:endParaRPr lang="en-US" dirty="0"/>
          </a:p>
          <a:p>
            <a:r>
              <a:rPr lang="en-US" dirty="0"/>
              <a:t>Thus its distinct pattern of cognitive </a:t>
            </a:r>
            <a:r>
              <a:rPr lang="en-US" dirty="0" smtClean="0"/>
              <a:t>coordination and literary stylistics.</a:t>
            </a:r>
            <a:endParaRPr lang="en-US" dirty="0"/>
          </a:p>
          <a:p>
            <a:pPr marL="0" indent="0">
              <a:buNone/>
            </a:pPr>
            <a:endParaRPr lang="en-US" dirty="0"/>
          </a:p>
          <a:p>
            <a:r>
              <a:rPr lang="en-US" dirty="0" smtClean="0"/>
              <a:t>Should </a:t>
            </a:r>
            <a:r>
              <a:rPr lang="en-US" dirty="0"/>
              <a:t>be seen as </a:t>
            </a:r>
            <a:r>
              <a:rPr lang="en-US" dirty="0" smtClean="0"/>
              <a:t>the translator’s spontaneous </a:t>
            </a:r>
            <a:r>
              <a:rPr lang="en-US" dirty="0"/>
              <a:t>response to the </a:t>
            </a:r>
            <a:r>
              <a:rPr lang="en-US" dirty="0" smtClean="0"/>
              <a:t>differences </a:t>
            </a:r>
            <a:r>
              <a:rPr lang="en-US" dirty="0"/>
              <a:t>between </a:t>
            </a:r>
            <a:r>
              <a:rPr lang="en-US" dirty="0" smtClean="0"/>
              <a:t>the two systems.</a:t>
            </a:r>
            <a:endParaRPr lang="en-US" dirty="0"/>
          </a:p>
          <a:p>
            <a:endParaRPr lang="en-US" dirty="0"/>
          </a:p>
          <a:p>
            <a:r>
              <a:rPr lang="en-US" dirty="0"/>
              <a:t>Makes </a:t>
            </a:r>
            <a:r>
              <a:rPr lang="en-US" dirty="0" smtClean="0"/>
              <a:t>sense </a:t>
            </a:r>
            <a:r>
              <a:rPr lang="en-US" dirty="0"/>
              <a:t>only when we view grammar as </a:t>
            </a:r>
            <a:r>
              <a:rPr lang="en-US" dirty="0" smtClean="0"/>
              <a:t>a system of cog </a:t>
            </a:r>
            <a:r>
              <a:rPr lang="en-US" dirty="0"/>
              <a:t>routines with varying degrees of </a:t>
            </a:r>
            <a:r>
              <a:rPr lang="en-US" dirty="0" smtClean="0"/>
              <a:t>entrenchment.</a:t>
            </a:r>
            <a:endParaRPr lang="en-US" dirty="0"/>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24</a:t>
            </a:fld>
            <a:endParaRPr lang="en-US"/>
          </a:p>
        </p:txBody>
      </p:sp>
    </p:spTree>
    <p:extLst>
      <p:ext uri="{BB962C8B-B14F-4D97-AF65-F5344CB8AC3E}">
        <p14:creationId xmlns:p14="http://schemas.microsoft.com/office/powerpoint/2010/main" val="333647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1143000"/>
          </a:xfrm>
        </p:spPr>
        <p:txBody>
          <a:bodyPr>
            <a:normAutofit fontScale="90000"/>
          </a:bodyPr>
          <a:lstStyle/>
          <a:p>
            <a:r>
              <a:rPr lang="en-US" dirty="0" smtClean="0"/>
              <a:t>What </a:t>
            </a:r>
            <a:r>
              <a:rPr lang="en-US" dirty="0" smtClean="0"/>
              <a:t>Translated</a:t>
            </a:r>
            <a:r>
              <a:rPr lang="en-US" dirty="0" smtClean="0"/>
              <a:t> </a:t>
            </a:r>
            <a:r>
              <a:rPr lang="en-US" dirty="0" smtClean="0"/>
              <a:t>Texts Have Revealed</a:t>
            </a:r>
            <a:endParaRPr lang="en-US" dirty="0"/>
          </a:p>
        </p:txBody>
      </p:sp>
      <p:sp>
        <p:nvSpPr>
          <p:cNvPr id="3" name="Content Placeholder 2"/>
          <p:cNvSpPr>
            <a:spLocks noGrp="1"/>
          </p:cNvSpPr>
          <p:nvPr>
            <p:ph idx="1"/>
          </p:nvPr>
        </p:nvSpPr>
        <p:spPr>
          <a:xfrm>
            <a:off x="914400" y="1447800"/>
            <a:ext cx="7772400" cy="4908550"/>
          </a:xfrm>
        </p:spPr>
        <p:txBody>
          <a:bodyPr>
            <a:normAutofit lnSpcReduction="10000"/>
          </a:bodyPr>
          <a:lstStyle/>
          <a:p>
            <a:r>
              <a:rPr lang="en-US" dirty="0" smtClean="0"/>
              <a:t>Difference in frequency and distribution of translation equivalents </a:t>
            </a:r>
            <a:r>
              <a:rPr lang="en-US" i="1" dirty="0" smtClean="0"/>
              <a:t>in the same usage event.</a:t>
            </a:r>
          </a:p>
          <a:p>
            <a:endParaRPr lang="en-US" dirty="0" smtClean="0"/>
          </a:p>
          <a:p>
            <a:r>
              <a:rPr lang="en-US" dirty="0" smtClean="0"/>
              <a:t>Translator’s improvisation and a consequent difference in construal.</a:t>
            </a:r>
          </a:p>
          <a:p>
            <a:endParaRPr lang="en-US" dirty="0" smtClean="0"/>
          </a:p>
          <a:p>
            <a:r>
              <a:rPr lang="en-US" dirty="0" smtClean="0"/>
              <a:t>The fact that the same usage event </a:t>
            </a:r>
            <a:r>
              <a:rPr lang="en-US" i="1" dirty="0" smtClean="0"/>
              <a:t>needs to be </a:t>
            </a:r>
            <a:r>
              <a:rPr lang="en-US" dirty="0" smtClean="0"/>
              <a:t>presented from opposite viewpoints in different languages.</a:t>
            </a:r>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25</a:t>
            </a:fld>
            <a:endParaRPr lang="en-US"/>
          </a:p>
        </p:txBody>
      </p:sp>
    </p:spTree>
    <p:extLst>
      <p:ext uri="{BB962C8B-B14F-4D97-AF65-F5344CB8AC3E}">
        <p14:creationId xmlns:p14="http://schemas.microsoft.com/office/powerpoint/2010/main" val="372157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Take-home Messages</a:t>
            </a:r>
            <a:endParaRPr lang="en-US" dirty="0"/>
          </a:p>
        </p:txBody>
      </p:sp>
      <p:sp>
        <p:nvSpPr>
          <p:cNvPr id="3" name="Content Placeholder 2"/>
          <p:cNvSpPr>
            <a:spLocks noGrp="1"/>
          </p:cNvSpPr>
          <p:nvPr>
            <p:ph idx="1"/>
          </p:nvPr>
        </p:nvSpPr>
        <p:spPr/>
        <p:txBody>
          <a:bodyPr>
            <a:normAutofit/>
          </a:bodyPr>
          <a:lstStyle/>
          <a:p>
            <a:r>
              <a:rPr lang="en-US" dirty="0" smtClean="0"/>
              <a:t>Use of </a:t>
            </a:r>
            <a:r>
              <a:rPr lang="en-US" dirty="0" smtClean="0"/>
              <a:t>translations </a:t>
            </a:r>
            <a:r>
              <a:rPr lang="en-US" dirty="0" smtClean="0"/>
              <a:t>as a promising methodology in CLR.</a:t>
            </a:r>
          </a:p>
          <a:p>
            <a:endParaRPr lang="en-US" dirty="0" smtClean="0"/>
          </a:p>
          <a:p>
            <a:r>
              <a:rPr lang="en-US" dirty="0" smtClean="0"/>
              <a:t>Translation as a window to the interaction of grammar, stylistics and thinking.</a:t>
            </a:r>
            <a:endParaRPr lang="en-US" dirty="0"/>
          </a:p>
          <a:p>
            <a:endParaRPr lang="en-US" dirty="0" smtClean="0"/>
          </a:p>
          <a:p>
            <a:r>
              <a:rPr lang="en-US" dirty="0" smtClean="0"/>
              <a:t>The study of stylistics and translation cannot do without (constructional) grammar.</a:t>
            </a:r>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26</a:t>
            </a:fld>
            <a:endParaRPr lang="en-US"/>
          </a:p>
        </p:txBody>
      </p:sp>
    </p:spTree>
    <p:extLst>
      <p:ext uri="{BB962C8B-B14F-4D97-AF65-F5344CB8AC3E}">
        <p14:creationId xmlns:p14="http://schemas.microsoft.com/office/powerpoint/2010/main" val="359748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Including more translations FROM modern Chinese:</a:t>
            </a:r>
          </a:p>
          <a:p>
            <a:r>
              <a:rPr lang="en-US" dirty="0" smtClean="0"/>
              <a:t>Qian </a:t>
            </a:r>
            <a:r>
              <a:rPr lang="en-US" dirty="0" err="1" smtClean="0"/>
              <a:t>Zhongshu</a:t>
            </a:r>
            <a:endParaRPr lang="en-US" dirty="0"/>
          </a:p>
          <a:p>
            <a:r>
              <a:rPr lang="en-US" dirty="0"/>
              <a:t>Lu </a:t>
            </a:r>
            <a:r>
              <a:rPr lang="en-US" dirty="0" err="1"/>
              <a:t>Xun</a:t>
            </a:r>
            <a:endParaRPr lang="en-US" dirty="0"/>
          </a:p>
          <a:p>
            <a:r>
              <a:rPr lang="en-US" dirty="0"/>
              <a:t>Eileen </a:t>
            </a:r>
            <a:r>
              <a:rPr lang="en-US" dirty="0" smtClean="0"/>
              <a:t>Chang</a:t>
            </a:r>
          </a:p>
          <a:p>
            <a:r>
              <a:rPr lang="en-US" dirty="0" smtClean="0">
                <a:solidFill>
                  <a:srgbClr val="FF0000"/>
                </a:solidFill>
              </a:rPr>
              <a:t>Lin </a:t>
            </a:r>
            <a:r>
              <a:rPr lang="en-US" dirty="0" err="1" smtClean="0">
                <a:solidFill>
                  <a:srgbClr val="FF0000"/>
                </a:solidFill>
              </a:rPr>
              <a:t>Yutang</a:t>
            </a:r>
            <a:endParaRPr lang="en-US" dirty="0" smtClean="0">
              <a:solidFill>
                <a:srgbClr val="FF0000"/>
              </a:solidFill>
            </a:endParaRPr>
          </a:p>
          <a:p>
            <a:r>
              <a:rPr lang="en-US" dirty="0" smtClean="0">
                <a:solidFill>
                  <a:srgbClr val="FF0000"/>
                </a:solidFill>
              </a:rPr>
              <a:t>Bai </a:t>
            </a:r>
            <a:r>
              <a:rPr lang="en-US" dirty="0" err="1" smtClean="0">
                <a:solidFill>
                  <a:srgbClr val="FF0000"/>
                </a:solidFill>
              </a:rPr>
              <a:t>Xianyong</a:t>
            </a:r>
            <a:endParaRPr lang="en-US" dirty="0" smtClean="0">
              <a:solidFill>
                <a:srgbClr val="FF0000"/>
              </a:solidFill>
            </a:endParaRPr>
          </a:p>
          <a:p>
            <a:endParaRPr lang="en-US" dirty="0" smtClean="0"/>
          </a:p>
          <a:p>
            <a:r>
              <a:rPr lang="en-US" dirty="0" smtClean="0"/>
              <a:t>Translations of world masterpieces INTO modern Chinese</a:t>
            </a:r>
            <a:endParaRPr lang="en-US" dirty="0"/>
          </a:p>
        </p:txBody>
      </p:sp>
      <p:sp>
        <p:nvSpPr>
          <p:cNvPr id="4" name="Footer Placeholder 3"/>
          <p:cNvSpPr>
            <a:spLocks noGrp="1"/>
          </p:cNvSpPr>
          <p:nvPr>
            <p:ph type="ftr" sz="quarter" idx="11"/>
          </p:nvPr>
        </p:nvSpPr>
        <p:spPr/>
        <p:txBody>
          <a:bodyPr/>
          <a:lstStyle/>
          <a:p>
            <a:r>
              <a:rPr lang="en-US" smtClean="0"/>
              <a:t>KSC MU</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27</a:t>
            </a:fld>
            <a:endParaRPr lang="en-US"/>
          </a:p>
        </p:txBody>
      </p:sp>
    </p:spTree>
    <p:extLst>
      <p:ext uri="{BB962C8B-B14F-4D97-AF65-F5344CB8AC3E}">
        <p14:creationId xmlns:p14="http://schemas.microsoft.com/office/powerpoint/2010/main" val="104044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Cognitive Linguistics in FF MU</a:t>
            </a:r>
            <a:endParaRPr lang="en-US" dirty="0"/>
          </a:p>
        </p:txBody>
      </p:sp>
      <p:sp>
        <p:nvSpPr>
          <p:cNvPr id="3" name="Content Placeholder 2"/>
          <p:cNvSpPr>
            <a:spLocks noGrp="1"/>
          </p:cNvSpPr>
          <p:nvPr>
            <p:ph idx="1"/>
          </p:nvPr>
        </p:nvSpPr>
        <p:spPr>
          <a:xfrm>
            <a:off x="304800" y="1752600"/>
            <a:ext cx="8686800" cy="4968875"/>
          </a:xfrm>
        </p:spPr>
        <p:txBody>
          <a:bodyPr>
            <a:normAutofit fontScale="92500" lnSpcReduction="20000"/>
          </a:bodyPr>
          <a:lstStyle/>
          <a:p>
            <a:r>
              <a:rPr lang="en-US" dirty="0" smtClean="0"/>
              <a:t>Teachers:</a:t>
            </a:r>
          </a:p>
          <a:p>
            <a:pPr lvl="1"/>
            <a:r>
              <a:rPr lang="en-US" dirty="0" smtClean="0"/>
              <a:t>Nadia </a:t>
            </a:r>
            <a:r>
              <a:rPr lang="en-US" dirty="0" err="1" smtClean="0"/>
              <a:t>Kudrnacova</a:t>
            </a:r>
            <a:r>
              <a:rPr lang="en-US" dirty="0" smtClean="0"/>
              <a:t> (EN)</a:t>
            </a:r>
          </a:p>
          <a:p>
            <a:pPr lvl="1"/>
            <a:r>
              <a:rPr lang="en-US" dirty="0" smtClean="0"/>
              <a:t>Wei-lun Lu (CH)</a:t>
            </a:r>
          </a:p>
          <a:p>
            <a:pPr lvl="1"/>
            <a:r>
              <a:rPr lang="en-US" dirty="0" smtClean="0"/>
              <a:t>Jiri </a:t>
            </a:r>
            <a:r>
              <a:rPr lang="en-US" dirty="0" err="1" smtClean="0"/>
              <a:t>Matela</a:t>
            </a:r>
            <a:r>
              <a:rPr lang="en-US" dirty="0" smtClean="0"/>
              <a:t> (JP)</a:t>
            </a:r>
          </a:p>
          <a:p>
            <a:r>
              <a:rPr lang="en-US" dirty="0" smtClean="0"/>
              <a:t>Doctoral students:</a:t>
            </a:r>
          </a:p>
          <a:p>
            <a:pPr lvl="1"/>
            <a:r>
              <a:rPr lang="en-US" dirty="0" smtClean="0"/>
              <a:t>Jan Hartman (EN)</a:t>
            </a:r>
          </a:p>
          <a:p>
            <a:pPr lvl="1"/>
            <a:r>
              <a:rPr lang="en-US" dirty="0"/>
              <a:t>Magdalena </a:t>
            </a:r>
            <a:r>
              <a:rPr lang="en-US" dirty="0" err="1"/>
              <a:t>Knotkova</a:t>
            </a:r>
            <a:r>
              <a:rPr lang="en-US" dirty="0"/>
              <a:t> (EN)</a:t>
            </a:r>
          </a:p>
          <a:p>
            <a:pPr lvl="1"/>
            <a:r>
              <a:rPr lang="en-US" dirty="0" smtClean="0"/>
              <a:t>Ivana </a:t>
            </a:r>
            <a:r>
              <a:rPr lang="en-US" dirty="0" err="1" smtClean="0"/>
              <a:t>Kralikova</a:t>
            </a:r>
            <a:r>
              <a:rPr lang="en-US" dirty="0" smtClean="0"/>
              <a:t> (EN)</a:t>
            </a:r>
          </a:p>
          <a:p>
            <a:endParaRPr lang="en-US" dirty="0"/>
          </a:p>
          <a:p>
            <a:r>
              <a:rPr lang="en-US" dirty="0" smtClean="0"/>
              <a:t>Cog Ling in Brno (</a:t>
            </a:r>
            <a:r>
              <a:rPr lang="en-US" dirty="0" err="1" smtClean="0"/>
              <a:t>CLiB</a:t>
            </a:r>
            <a:r>
              <a:rPr lang="en-US" dirty="0" smtClean="0"/>
              <a:t>)</a:t>
            </a:r>
            <a:endParaRPr lang="en-US" dirty="0" smtClean="0"/>
          </a:p>
          <a:p>
            <a:r>
              <a:rPr lang="en-US" dirty="0" smtClean="0"/>
              <a:t>Keynote: Zoltan K (2015), Laura </a:t>
            </a:r>
            <a:r>
              <a:rPr lang="en-US" dirty="0" err="1" smtClean="0"/>
              <a:t>Janda</a:t>
            </a:r>
            <a:r>
              <a:rPr lang="en-US" dirty="0" smtClean="0"/>
              <a:t> (2016)</a:t>
            </a:r>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28</a:t>
            </a:fld>
            <a:endParaRPr lang="en-US"/>
          </a:p>
        </p:txBody>
      </p:sp>
    </p:spTree>
    <p:extLst>
      <p:ext uri="{BB962C8B-B14F-4D97-AF65-F5344CB8AC3E}">
        <p14:creationId xmlns:p14="http://schemas.microsoft.com/office/powerpoint/2010/main" val="273857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fade">
                                      <p:cBhvr>
                                        <p:cTn id="5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sz="4400" dirty="0" smtClean="0"/>
              <a:t>THANK YOU!</a:t>
            </a:r>
          </a:p>
          <a:p>
            <a:pPr marL="0" indent="0" algn="ctr">
              <a:buNone/>
            </a:pPr>
            <a:r>
              <a:rPr lang="en-US" dirty="0" smtClean="0">
                <a:hlinkClick r:id="rId2"/>
              </a:rPr>
              <a:t>weilunlu@gmail.com</a:t>
            </a:r>
            <a:endParaRPr lang="en-US" dirty="0" smtClean="0"/>
          </a:p>
          <a:p>
            <a:pPr marL="0" indent="0" algn="ctr">
              <a:buNone/>
            </a:pPr>
            <a:endParaRPr lang="en-US" dirty="0"/>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29</a:t>
            </a:fld>
            <a:endParaRPr lang="en-US"/>
          </a:p>
        </p:txBody>
      </p:sp>
    </p:spTree>
    <p:extLst>
      <p:ext uri="{BB962C8B-B14F-4D97-AF65-F5344CB8AC3E}">
        <p14:creationId xmlns:p14="http://schemas.microsoft.com/office/powerpoint/2010/main" val="1226318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a:lstStyle/>
          <a:p>
            <a:r>
              <a:rPr lang="en-US" dirty="0" smtClean="0"/>
              <a:t>Meaning and understanding</a:t>
            </a:r>
            <a:endParaRPr lang="en-US" dirty="0"/>
          </a:p>
        </p:txBody>
      </p:sp>
      <p:sp>
        <p:nvSpPr>
          <p:cNvPr id="3" name="Content Placeholder 2"/>
          <p:cNvSpPr>
            <a:spLocks noGrp="1"/>
          </p:cNvSpPr>
          <p:nvPr>
            <p:ph idx="1"/>
          </p:nvPr>
        </p:nvSpPr>
        <p:spPr>
          <a:xfrm>
            <a:off x="509155" y="1905000"/>
            <a:ext cx="6509903" cy="4571999"/>
          </a:xfrm>
        </p:spPr>
        <p:txBody>
          <a:bodyPr>
            <a:normAutofit/>
          </a:bodyPr>
          <a:lstStyle/>
          <a:p>
            <a:r>
              <a:rPr lang="en-US" dirty="0" smtClean="0"/>
              <a:t>Various ways of understanding.</a:t>
            </a:r>
          </a:p>
          <a:p>
            <a:endParaRPr lang="en-US" dirty="0"/>
          </a:p>
          <a:p>
            <a:r>
              <a:rPr lang="en-US" dirty="0" smtClean="0"/>
              <a:t>Meaning of the picture resides in the way we understand it.</a:t>
            </a:r>
          </a:p>
          <a:p>
            <a:endParaRPr lang="en-US" dirty="0"/>
          </a:p>
          <a:p>
            <a:r>
              <a:rPr lang="en-US" dirty="0" smtClean="0"/>
              <a:t>Meaning of a situation resides in the way we verbalize it.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3003" y="898844"/>
            <a:ext cx="1725915" cy="212748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8019" y="3094946"/>
            <a:ext cx="2135981" cy="12001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8019" y="4345404"/>
            <a:ext cx="2135981" cy="1695223"/>
          </a:xfrm>
          <a:prstGeom prst="rect">
            <a:avLst/>
          </a:prstGeom>
        </p:spPr>
      </p:pic>
      <p:sp>
        <p:nvSpPr>
          <p:cNvPr id="10" name="Footer Placeholder 9"/>
          <p:cNvSpPr>
            <a:spLocks noGrp="1"/>
          </p:cNvSpPr>
          <p:nvPr>
            <p:ph type="ftr" sz="quarter" idx="11"/>
          </p:nvPr>
        </p:nvSpPr>
        <p:spPr/>
        <p:txBody>
          <a:bodyPr/>
          <a:lstStyle/>
          <a:p>
            <a:r>
              <a:rPr lang="en-US" smtClean="0"/>
              <a:t>KSC MU</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3</a:t>
            </a:fld>
            <a:endParaRPr lang="en-US"/>
          </a:p>
        </p:txBody>
      </p:sp>
    </p:spTree>
    <p:extLst>
      <p:ext uri="{BB962C8B-B14F-4D97-AF65-F5344CB8AC3E}">
        <p14:creationId xmlns:p14="http://schemas.microsoft.com/office/powerpoint/2010/main" val="1110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Viewpoint and Construal</a:t>
            </a:r>
            <a:endParaRPr lang="en-US" dirty="0"/>
          </a:p>
        </p:txBody>
      </p:sp>
      <p:sp>
        <p:nvSpPr>
          <p:cNvPr id="3" name="Content Placeholder 2"/>
          <p:cNvSpPr>
            <a:spLocks noGrp="1"/>
          </p:cNvSpPr>
          <p:nvPr>
            <p:ph idx="1"/>
          </p:nvPr>
        </p:nvSpPr>
        <p:spPr>
          <a:xfrm>
            <a:off x="22538" y="1418600"/>
            <a:ext cx="7296419" cy="5440362"/>
          </a:xfrm>
        </p:spPr>
        <p:txBody>
          <a:bodyPr>
            <a:normAutofit fontScale="85000" lnSpcReduction="20000"/>
          </a:bodyPr>
          <a:lstStyle/>
          <a:p>
            <a:r>
              <a:rPr lang="en-US" altLang="zh-TW" i="1" dirty="0" smtClean="0"/>
              <a:t>Wei-lun went to Bratislava to give a talk.</a:t>
            </a:r>
          </a:p>
          <a:p>
            <a:r>
              <a:rPr lang="en-US" altLang="zh-TW" i="1" dirty="0" smtClean="0"/>
              <a:t>Wei-lun came to Bratislava to give a talk.</a:t>
            </a:r>
            <a:endParaRPr lang="en-US" i="1" dirty="0"/>
          </a:p>
          <a:p>
            <a:endParaRPr lang="en-US" dirty="0" smtClean="0"/>
          </a:p>
          <a:p>
            <a:r>
              <a:rPr lang="en-US" i="1" dirty="0" smtClean="0"/>
              <a:t>How she </a:t>
            </a:r>
            <a:r>
              <a:rPr lang="en-US" i="1" dirty="0"/>
              <a:t>[</a:t>
            </a:r>
            <a:r>
              <a:rPr lang="en-US" i="1" dirty="0" smtClean="0"/>
              <a:t>Alice] </a:t>
            </a:r>
            <a:r>
              <a:rPr lang="en-US" i="1" dirty="0"/>
              <a:t>longed to get out of that dark </a:t>
            </a:r>
            <a:r>
              <a:rPr lang="en-US" i="1" dirty="0" smtClean="0"/>
              <a:t>hall!</a:t>
            </a:r>
          </a:p>
          <a:p>
            <a:r>
              <a:rPr lang="en-US" i="1" dirty="0"/>
              <a:t>How she [Alice] longed to get out of </a:t>
            </a:r>
            <a:r>
              <a:rPr lang="en-US" i="1" dirty="0" smtClean="0"/>
              <a:t>this </a:t>
            </a:r>
            <a:r>
              <a:rPr lang="en-US" i="1" dirty="0"/>
              <a:t>dark hall!</a:t>
            </a:r>
          </a:p>
          <a:p>
            <a:endParaRPr lang="en-US" dirty="0"/>
          </a:p>
          <a:p>
            <a:r>
              <a:rPr lang="en-US" dirty="0" smtClean="0"/>
              <a:t>Typical </a:t>
            </a:r>
            <a:r>
              <a:rPr lang="en-US" dirty="0" err="1"/>
              <a:t>PoV</a:t>
            </a:r>
            <a:r>
              <a:rPr lang="en-US" dirty="0"/>
              <a:t> markers:</a:t>
            </a:r>
          </a:p>
          <a:p>
            <a:pPr lvl="1"/>
            <a:r>
              <a:rPr lang="en-US" dirty="0"/>
              <a:t>Deictic </a:t>
            </a:r>
            <a:r>
              <a:rPr lang="en-US" dirty="0" smtClean="0"/>
              <a:t>verbs, demonstratives...</a:t>
            </a:r>
            <a:endParaRPr lang="en-US" dirty="0"/>
          </a:p>
          <a:p>
            <a:pPr lvl="1"/>
            <a:endParaRPr lang="en-US" dirty="0"/>
          </a:p>
          <a:p>
            <a:r>
              <a:rPr lang="en-US" dirty="0" smtClean="0"/>
              <a:t>Different linguistic manifestations, different </a:t>
            </a:r>
            <a:r>
              <a:rPr lang="en-US" dirty="0" err="1" smtClean="0"/>
              <a:t>construals</a:t>
            </a:r>
            <a:r>
              <a:rPr lang="en-US" dirty="0" smtClean="0"/>
              <a: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6462" y="1178666"/>
            <a:ext cx="1905000" cy="2873115"/>
          </a:xfrm>
          <a:prstGeom prst="rect">
            <a:avLst/>
          </a:prstGeom>
        </p:spPr>
      </p:pic>
      <p:sp>
        <p:nvSpPr>
          <p:cNvPr id="5" name="Footer Placeholder 4"/>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a:t>
            </a:fld>
            <a:endParaRPr lang="en-US"/>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05730" y="4050227"/>
            <a:ext cx="1905000" cy="2806700"/>
          </a:xfrm>
          <a:prstGeom prst="rect">
            <a:avLst/>
          </a:prstGeom>
        </p:spPr>
      </p:pic>
    </p:spTree>
    <p:extLst>
      <p:ext uri="{BB962C8B-B14F-4D97-AF65-F5344CB8AC3E}">
        <p14:creationId xmlns:p14="http://schemas.microsoft.com/office/powerpoint/2010/main" val="424410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What’s New?</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Cognitive Linguistics has taken advantage of various research methods.</a:t>
            </a:r>
          </a:p>
          <a:p>
            <a:pPr lvl="1"/>
            <a:r>
              <a:rPr lang="en-US" dirty="0" smtClean="0"/>
              <a:t>Intuition-based.</a:t>
            </a:r>
          </a:p>
          <a:p>
            <a:pPr lvl="1"/>
            <a:r>
              <a:rPr lang="en-US" dirty="0" smtClean="0"/>
              <a:t>Mono-lingual corpora.</a:t>
            </a:r>
          </a:p>
          <a:p>
            <a:pPr lvl="1"/>
            <a:r>
              <a:rPr lang="en-US" dirty="0" smtClean="0"/>
              <a:t>Experimental (fMRI, EEG, eye-tracking).</a:t>
            </a:r>
          </a:p>
          <a:p>
            <a:endParaRPr lang="en-US" dirty="0" smtClean="0"/>
          </a:p>
          <a:p>
            <a:r>
              <a:rPr lang="en-US" dirty="0" smtClean="0"/>
              <a:t>No systematic use of parallel texts or translation corpora yet.</a:t>
            </a:r>
          </a:p>
          <a:p>
            <a:pPr lvl="1"/>
            <a:r>
              <a:rPr lang="en-US" dirty="0" err="1" smtClean="0"/>
              <a:t>Rojo</a:t>
            </a:r>
            <a:r>
              <a:rPr lang="en-US" dirty="0" smtClean="0"/>
              <a:t> </a:t>
            </a:r>
            <a:r>
              <a:rPr lang="en-US" dirty="0"/>
              <a:t>and </a:t>
            </a:r>
            <a:r>
              <a:rPr lang="en-US" dirty="0" err="1"/>
              <a:t>Ibarretxe-Antuñano</a:t>
            </a:r>
            <a:r>
              <a:rPr lang="en-US" dirty="0"/>
              <a:t> 2013; </a:t>
            </a:r>
            <a:r>
              <a:rPr lang="en-US" dirty="0" err="1"/>
              <a:t>Muskat-Tabakowska</a:t>
            </a:r>
            <a:r>
              <a:rPr lang="en-US" dirty="0"/>
              <a:t> 2014; </a:t>
            </a:r>
            <a:r>
              <a:rPr lang="en-US" dirty="0" err="1"/>
              <a:t>Slobin</a:t>
            </a:r>
            <a:r>
              <a:rPr lang="en-US" dirty="0"/>
              <a:t> 1996, 2003; </a:t>
            </a:r>
            <a:r>
              <a:rPr lang="en-US" dirty="0" err="1"/>
              <a:t>Tabakowska</a:t>
            </a:r>
            <a:r>
              <a:rPr lang="en-US" dirty="0"/>
              <a:t> </a:t>
            </a:r>
            <a:r>
              <a:rPr lang="en-US" dirty="0" smtClean="0"/>
              <a:t>1993; Wu 2004.</a:t>
            </a:r>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5</a:t>
            </a:fld>
            <a:endParaRPr lang="en-US"/>
          </a:p>
        </p:txBody>
      </p:sp>
    </p:spTree>
    <p:extLst>
      <p:ext uri="{BB962C8B-B14F-4D97-AF65-F5344CB8AC3E}">
        <p14:creationId xmlns:p14="http://schemas.microsoft.com/office/powerpoint/2010/main" val="30747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Parallel Texts?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Parallel texts as a collection of texts put alongside with their </a:t>
            </a:r>
            <a:r>
              <a:rPr lang="en-US" dirty="0" smtClean="0"/>
              <a:t>translations.</a:t>
            </a:r>
          </a:p>
          <a:p>
            <a:endParaRPr lang="en-US" dirty="0"/>
          </a:p>
          <a:p>
            <a:r>
              <a:rPr lang="en-US" dirty="0" smtClean="0"/>
              <a:t>Benefit: Verbalization of highly similar (if not identical) usage events.</a:t>
            </a:r>
            <a:endParaRPr lang="en-US" dirty="0"/>
          </a:p>
          <a:p>
            <a:endParaRPr lang="en-US" dirty="0" smtClean="0"/>
          </a:p>
          <a:p>
            <a:r>
              <a:rPr lang="en-US" dirty="0" smtClean="0"/>
              <a:t>Use of world masterpieces.</a:t>
            </a:r>
          </a:p>
          <a:p>
            <a:pPr lvl="1"/>
            <a:r>
              <a:rPr lang="en-US" dirty="0"/>
              <a:t>T</a:t>
            </a:r>
            <a:r>
              <a:rPr lang="en-US" dirty="0" smtClean="0"/>
              <a:t>ranslations in various languages</a:t>
            </a:r>
          </a:p>
          <a:p>
            <a:pPr lvl="1"/>
            <a:r>
              <a:rPr lang="en-US" dirty="0" smtClean="0"/>
              <a:t>More than one version in a given language</a:t>
            </a:r>
          </a:p>
          <a:p>
            <a:pPr lvl="1"/>
            <a:r>
              <a:rPr lang="en-US" dirty="0" smtClean="0"/>
              <a:t>Inter- and intra-language variation</a:t>
            </a:r>
          </a:p>
          <a:p>
            <a:endParaRPr lang="en-US" dirty="0"/>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6</a:t>
            </a:fld>
            <a:endParaRPr lang="en-US"/>
          </a:p>
        </p:txBody>
      </p:sp>
    </p:spTree>
    <p:extLst>
      <p:ext uri="{BB962C8B-B14F-4D97-AF65-F5344CB8AC3E}">
        <p14:creationId xmlns:p14="http://schemas.microsoft.com/office/powerpoint/2010/main" val="370189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a:bodyPr>
          <a:lstStyle/>
          <a:p>
            <a:r>
              <a:rPr lang="en-US" dirty="0" smtClean="0"/>
              <a:t>Methodological Concern</a:t>
            </a:r>
            <a:endParaRPr lang="en-US" dirty="0"/>
          </a:p>
        </p:txBody>
      </p:sp>
      <p:sp>
        <p:nvSpPr>
          <p:cNvPr id="3" name="Content Placeholder 2"/>
          <p:cNvSpPr>
            <a:spLocks noGrp="1"/>
          </p:cNvSpPr>
          <p:nvPr>
            <p:ph idx="1"/>
          </p:nvPr>
        </p:nvSpPr>
        <p:spPr/>
        <p:txBody>
          <a:bodyPr/>
          <a:lstStyle/>
          <a:p>
            <a:r>
              <a:rPr lang="en-US" dirty="0" smtClean="0"/>
              <a:t>What can </a:t>
            </a:r>
            <a:r>
              <a:rPr lang="en-US" dirty="0" smtClean="0"/>
              <a:t>translated texts</a:t>
            </a:r>
            <a:r>
              <a:rPr lang="en-US" dirty="0" smtClean="0"/>
              <a:t> </a:t>
            </a:r>
            <a:r>
              <a:rPr lang="en-US" dirty="0" smtClean="0"/>
              <a:t>reveal that other methods cannot?</a:t>
            </a:r>
          </a:p>
        </p:txBody>
      </p:sp>
      <p:sp>
        <p:nvSpPr>
          <p:cNvPr id="8" name="Footer Placeholder 7"/>
          <p:cNvSpPr>
            <a:spLocks noGrp="1"/>
          </p:cNvSpPr>
          <p:nvPr>
            <p:ph type="ftr" sz="quarter" idx="11"/>
          </p:nvPr>
        </p:nvSpPr>
        <p:spPr/>
        <p:txBody>
          <a:bodyPr/>
          <a:lstStyle/>
          <a:p>
            <a:r>
              <a:rPr lang="en-US" smtClean="0"/>
              <a:t>KSC MU</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7</a:t>
            </a:fld>
            <a:endParaRPr lang="en-US"/>
          </a:p>
        </p:txBody>
      </p:sp>
    </p:spTree>
    <p:extLst>
      <p:ext uri="{BB962C8B-B14F-4D97-AF65-F5344CB8AC3E}">
        <p14:creationId xmlns:p14="http://schemas.microsoft.com/office/powerpoint/2010/main" val="341407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5867400" cy="1020762"/>
          </a:xfrm>
        </p:spPr>
        <p:txBody>
          <a:bodyPr>
            <a:normAutofit/>
          </a:bodyPr>
          <a:lstStyle/>
          <a:p>
            <a:r>
              <a:rPr lang="en-US" dirty="0" smtClean="0"/>
              <a:t>COME in Chinese: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35259916"/>
              </p:ext>
            </p:extLst>
          </p:nvPr>
        </p:nvGraphicFramePr>
        <p:xfrm>
          <a:off x="228600" y="1652823"/>
          <a:ext cx="8762996" cy="4997938"/>
        </p:xfrm>
        <a:graphic>
          <a:graphicData uri="http://schemas.openxmlformats.org/drawingml/2006/table">
            <a:tbl>
              <a:tblPr firstRow="1" firstCol="1" bandRow="1"/>
              <a:tblGrid>
                <a:gridCol w="1095374"/>
                <a:gridCol w="1343024"/>
                <a:gridCol w="1066800"/>
                <a:gridCol w="876302"/>
                <a:gridCol w="1095374"/>
                <a:gridCol w="954684"/>
                <a:gridCol w="1236064"/>
                <a:gridCol w="1095374"/>
              </a:tblGrid>
              <a:tr h="381002">
                <a:tc>
                  <a:txBody>
                    <a:bodyPr/>
                    <a:lstStyle/>
                    <a:p>
                      <a:pPr marL="0" marR="0">
                        <a:lnSpc>
                          <a:spcPct val="115000"/>
                        </a:lnSpc>
                        <a:spcBef>
                          <a:spcPts val="0"/>
                        </a:spcBef>
                        <a:spcAft>
                          <a:spcPts val="0"/>
                        </a:spcAft>
                      </a:pPr>
                      <a:r>
                        <a:rPr lang="en-US" sz="1800" dirty="0" err="1">
                          <a:effectLst/>
                          <a:latin typeface="Calibri"/>
                          <a:ea typeface="SimSun"/>
                          <a:cs typeface="Times New Roman"/>
                        </a:rPr>
                        <a:t>qian-bian</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huang</a:t>
                      </a:r>
                      <a:r>
                        <a:rPr lang="en-US" sz="1800"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pai</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a:effectLst/>
                          <a:latin typeface="Calibri"/>
                          <a:ea typeface="SimSun"/>
                          <a:cs typeface="Times New Roman"/>
                        </a:rPr>
                        <a:t>zaizhong-kache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jiashi-yuan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cong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12">
                <a:tc>
                  <a:txBody>
                    <a:bodyPr/>
                    <a:lstStyle/>
                    <a:p>
                      <a:pPr marL="0" marR="0">
                        <a:lnSpc>
                          <a:spcPct val="115000"/>
                        </a:lnSpc>
                        <a:spcBef>
                          <a:spcPts val="0"/>
                        </a:spcBef>
                        <a:spcAft>
                          <a:spcPts val="0"/>
                        </a:spcAft>
                      </a:pPr>
                      <a:r>
                        <a:rPr lang="en-US" sz="1800" dirty="0">
                          <a:effectLst/>
                          <a:latin typeface="Calibri"/>
                          <a:ea typeface="SimSun"/>
                          <a:cs typeface="Times New Roman"/>
                        </a:rPr>
                        <a:t>front-side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yellow-river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brand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big-rig-truck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drive-man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gridSpan="2">
                  <a:txBody>
                    <a:bodyPr/>
                    <a:lstStyle/>
                    <a:p>
                      <a:pPr marL="0" marR="0">
                        <a:lnSpc>
                          <a:spcPct val="115000"/>
                        </a:lnSpc>
                        <a:spcBef>
                          <a:spcPts val="0"/>
                        </a:spcBef>
                        <a:spcAft>
                          <a:spcPts val="0"/>
                        </a:spcAft>
                      </a:pPr>
                      <a:r>
                        <a:rPr lang="en-US" sz="1800">
                          <a:effectLst/>
                          <a:latin typeface="Calibri"/>
                          <a:ea typeface="SimSun"/>
                          <a:cs typeface="Times New Roman"/>
                        </a:rPr>
                        <a:t>jiashi-shi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err="1">
                          <a:effectLst/>
                          <a:latin typeface="Calibri"/>
                          <a:ea typeface="SimSun"/>
                          <a:cs typeface="Times New Roman"/>
                        </a:rPr>
                        <a:t>tiao-xia-lai</a:t>
                      </a:r>
                      <a:r>
                        <a:rPr lang="en-US" sz="1800"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zhan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zai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lu-bian,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80">
                <a:tc gridSpan="2">
                  <a:txBody>
                    <a:bodyPr/>
                    <a:lstStyle/>
                    <a:p>
                      <a:pPr marL="0" marR="0">
                        <a:lnSpc>
                          <a:spcPct val="115000"/>
                        </a:lnSpc>
                        <a:spcBef>
                          <a:spcPts val="0"/>
                        </a:spcBef>
                        <a:spcAft>
                          <a:spcPts val="0"/>
                        </a:spcAft>
                      </a:pPr>
                      <a:r>
                        <a:rPr lang="en-US" sz="1800">
                          <a:effectLst/>
                          <a:latin typeface="Calibri"/>
                          <a:ea typeface="SimSun"/>
                          <a:cs typeface="Times New Roman"/>
                        </a:rPr>
                        <a:t>drive-room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jump-down-come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stand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596">
                <a:tc>
                  <a:txBody>
                    <a:bodyPr/>
                    <a:lstStyle/>
                    <a:p>
                      <a:pPr marL="0" marR="0">
                        <a:lnSpc>
                          <a:spcPct val="115000"/>
                        </a:lnSpc>
                        <a:spcBef>
                          <a:spcPts val="0"/>
                        </a:spcBef>
                        <a:spcAft>
                          <a:spcPts val="0"/>
                        </a:spcAft>
                      </a:pPr>
                      <a:r>
                        <a:rPr lang="en-US" sz="1800" dirty="0" err="1">
                          <a:effectLst/>
                          <a:latin typeface="Calibri"/>
                          <a:ea typeface="SimSun"/>
                          <a:cs typeface="Times New Roman"/>
                        </a:rPr>
                        <a:t>naonu</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kan-zhe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192">
                <a:tc>
                  <a:txBody>
                    <a:bodyPr/>
                    <a:lstStyle/>
                    <a:p>
                      <a:pPr marL="0" marR="0">
                        <a:lnSpc>
                          <a:spcPct val="115000"/>
                        </a:lnSpc>
                        <a:spcBef>
                          <a:spcPts val="0"/>
                        </a:spcBef>
                        <a:spcAft>
                          <a:spcPts val="0"/>
                        </a:spcAft>
                      </a:pPr>
                      <a:r>
                        <a:rPr lang="en-US" sz="1800">
                          <a:effectLst/>
                          <a:latin typeface="Calibri"/>
                          <a:ea typeface="SimSun"/>
                          <a:cs typeface="Times New Roman"/>
                        </a:rPr>
                        <a:t>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look-IMP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204">
                <a:tc gridSpan="8">
                  <a:txBody>
                    <a:bodyPr/>
                    <a:lstStyle/>
                    <a:p>
                      <a:pPr marL="0" marR="0">
                        <a:lnSpc>
                          <a:spcPct val="115000"/>
                        </a:lnSpc>
                        <a:spcBef>
                          <a:spcPts val="0"/>
                        </a:spcBef>
                        <a:spcAft>
                          <a:spcPts val="0"/>
                        </a:spcAft>
                      </a:pPr>
                      <a:r>
                        <a:rPr lang="zh-TW" altLang="en-US" sz="1800" dirty="0" smtClean="0">
                          <a:effectLst/>
                          <a:latin typeface="+mn-lt"/>
                          <a:ea typeface="SimSun"/>
                          <a:cs typeface="Times New Roman"/>
                        </a:rPr>
                        <a:t>前边黄河牌载重卡车的驾驶员从驾驶室里跳下来，站在路边恼怒的看著她</a:t>
                      </a:r>
                      <a:r>
                        <a:rPr lang="en-US" altLang="zh-TW" sz="1800" dirty="0" smtClean="0">
                          <a:effectLst/>
                          <a:latin typeface="+mn-lt"/>
                          <a:ea typeface="SimSun"/>
                          <a:cs typeface="Times New Roman"/>
                        </a:rPr>
                        <a:t>…</a:t>
                      </a:r>
                      <a:endParaRPr lang="en-US" sz="1800" dirty="0" smtClean="0">
                        <a:effectLst/>
                        <a:latin typeface="+mn-lt"/>
                        <a:ea typeface="SimSun"/>
                        <a:cs typeface="Times New Roman"/>
                      </a:endParaRPr>
                    </a:p>
                    <a:p>
                      <a:pPr marL="0" marR="0">
                        <a:lnSpc>
                          <a:spcPct val="115000"/>
                        </a:lnSpc>
                        <a:spcBef>
                          <a:spcPts val="0"/>
                        </a:spcBef>
                        <a:spcAft>
                          <a:spcPts val="0"/>
                        </a:spcAft>
                      </a:pPr>
                      <a:r>
                        <a:rPr lang="en-US" sz="1800" dirty="0" smtClean="0">
                          <a:effectLst/>
                          <a:latin typeface="+mn-lt"/>
                          <a:ea typeface="SimSun"/>
                          <a:cs typeface="Times New Roman"/>
                        </a:rPr>
                        <a:t>(Lit.) “The driver of the Yellow</a:t>
                      </a:r>
                      <a:r>
                        <a:rPr lang="en-US" sz="1800" baseline="0" dirty="0" smtClean="0">
                          <a:effectLst/>
                          <a:latin typeface="+mn-lt"/>
                          <a:ea typeface="SimSun"/>
                          <a:cs typeface="Times New Roman"/>
                        </a:rPr>
                        <a:t> River big-rig in front of them came down by means of jumping and stared daggers at her from the roadside.</a:t>
                      </a:r>
                      <a:r>
                        <a:rPr lang="en-US" sz="1800" dirty="0" smtClean="0">
                          <a:effectLst/>
                          <a:latin typeface="+mn-lt"/>
                          <a:ea typeface="SimSun"/>
                          <a:cs typeface="Times New Roman"/>
                        </a:rPr>
                        <a:t>”</a:t>
                      </a:r>
                    </a:p>
                    <a:p>
                      <a:pPr marL="0" marR="0">
                        <a:lnSpc>
                          <a:spcPct val="115000"/>
                        </a:lnSpc>
                        <a:spcBef>
                          <a:spcPts val="0"/>
                        </a:spcBef>
                        <a:spcAft>
                          <a:spcPts val="0"/>
                        </a:spcAft>
                      </a:pPr>
                      <a:r>
                        <a:rPr lang="en-US" sz="1800" dirty="0" smtClean="0">
                          <a:effectLst/>
                          <a:latin typeface="+mn-lt"/>
                          <a:ea typeface="SimSun"/>
                          <a:cs typeface="Times New Roman"/>
                        </a:rPr>
                        <a:t>(Published</a:t>
                      </a:r>
                      <a:r>
                        <a:rPr lang="en-US" sz="1800" baseline="0" dirty="0" smtClean="0">
                          <a:effectLst/>
                          <a:latin typeface="+mn-lt"/>
                          <a:ea typeface="SimSun"/>
                          <a:cs typeface="Times New Roman"/>
                        </a:rPr>
                        <a:t> </a:t>
                      </a:r>
                      <a:r>
                        <a:rPr lang="en-US" sz="1800" dirty="0" smtClean="0">
                          <a:effectLst/>
                          <a:latin typeface="+mn-lt"/>
                          <a:ea typeface="SimSun"/>
                          <a:cs typeface="Times New Roman"/>
                        </a:rPr>
                        <a:t>Translation) “The driver of the Yellow River big-rig in front of them jumped out of his cab and stared daggers at her from the 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Oval 3"/>
          <p:cNvSpPr/>
          <p:nvPr/>
        </p:nvSpPr>
        <p:spPr>
          <a:xfrm>
            <a:off x="4419600" y="2743200"/>
            <a:ext cx="1295400" cy="7620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5715000" y="142276"/>
            <a:ext cx="1066800" cy="1020762"/>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i="1" dirty="0" smtClean="0"/>
              <a:t>Lai</a:t>
            </a:r>
            <a:endParaRPr lang="en-US" i="1" dirty="0"/>
          </a:p>
        </p:txBody>
      </p:sp>
      <p:sp>
        <p:nvSpPr>
          <p:cNvPr id="3" name="Footer Placeholder 2"/>
          <p:cNvSpPr>
            <a:spLocks noGrp="1"/>
          </p:cNvSpPr>
          <p:nvPr>
            <p:ph type="ftr" sz="quarter" idx="11"/>
          </p:nvPr>
        </p:nvSpPr>
        <p:spPr/>
        <p:txBody>
          <a:bodyPr/>
          <a:lstStyle/>
          <a:p>
            <a:r>
              <a:rPr lang="en-US" smtClean="0"/>
              <a:t>KSC MU</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8</a:t>
            </a:fld>
            <a:endParaRPr lang="en-US"/>
          </a:p>
        </p:txBody>
      </p:sp>
    </p:spTree>
    <p:extLst>
      <p:ext uri="{BB962C8B-B14F-4D97-AF65-F5344CB8AC3E}">
        <p14:creationId xmlns:p14="http://schemas.microsoft.com/office/powerpoint/2010/main" val="102838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Lai</a:t>
            </a:r>
            <a:r>
              <a:rPr lang="en-US" dirty="0" smtClean="0"/>
              <a:t> ‘Come’ vs. </a:t>
            </a:r>
            <a:r>
              <a:rPr lang="en-US" i="1" dirty="0" err="1"/>
              <a:t>Q</a:t>
            </a:r>
            <a:r>
              <a:rPr lang="en-US" i="1" dirty="0" err="1" smtClean="0"/>
              <a:t>u</a:t>
            </a:r>
            <a:r>
              <a:rPr lang="en-US" dirty="0" smtClean="0"/>
              <a:t> ‘Go’</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35806913"/>
              </p:ext>
            </p:extLst>
          </p:nvPr>
        </p:nvGraphicFramePr>
        <p:xfrm>
          <a:off x="228600" y="1981200"/>
          <a:ext cx="8762996" cy="4682470"/>
        </p:xfrm>
        <a:graphic>
          <a:graphicData uri="http://schemas.openxmlformats.org/drawingml/2006/table">
            <a:tbl>
              <a:tblPr firstRow="1" firstCol="1" bandRow="1"/>
              <a:tblGrid>
                <a:gridCol w="1095374"/>
                <a:gridCol w="1343024"/>
                <a:gridCol w="1066800"/>
                <a:gridCol w="876302"/>
                <a:gridCol w="1095374"/>
                <a:gridCol w="954684"/>
                <a:gridCol w="1236064"/>
                <a:gridCol w="1095374"/>
              </a:tblGrid>
              <a:tr h="381002">
                <a:tc>
                  <a:txBody>
                    <a:bodyPr/>
                    <a:lstStyle/>
                    <a:p>
                      <a:pPr marL="0" marR="0">
                        <a:lnSpc>
                          <a:spcPct val="115000"/>
                        </a:lnSpc>
                        <a:spcBef>
                          <a:spcPts val="0"/>
                        </a:spcBef>
                        <a:spcAft>
                          <a:spcPts val="0"/>
                        </a:spcAft>
                      </a:pPr>
                      <a:r>
                        <a:rPr lang="en-US" sz="1800" dirty="0" err="1">
                          <a:effectLst/>
                          <a:latin typeface="Calibri"/>
                          <a:ea typeface="SimSun"/>
                          <a:cs typeface="Times New Roman"/>
                        </a:rPr>
                        <a:t>qian-bian</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huang</a:t>
                      </a:r>
                      <a:r>
                        <a:rPr lang="en-US" sz="1800"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err="1">
                          <a:effectLst/>
                          <a:latin typeface="Calibri"/>
                          <a:ea typeface="SimSun"/>
                          <a:cs typeface="Times New Roman"/>
                        </a:rPr>
                        <a:t>pai</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a:effectLst/>
                          <a:latin typeface="Calibri"/>
                          <a:ea typeface="SimSun"/>
                          <a:cs typeface="Times New Roman"/>
                        </a:rPr>
                        <a:t>zaizhong-kache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jiashi-yuan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cong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12">
                <a:tc>
                  <a:txBody>
                    <a:bodyPr/>
                    <a:lstStyle/>
                    <a:p>
                      <a:pPr marL="0" marR="0">
                        <a:lnSpc>
                          <a:spcPct val="115000"/>
                        </a:lnSpc>
                        <a:spcBef>
                          <a:spcPts val="0"/>
                        </a:spcBef>
                        <a:spcAft>
                          <a:spcPts val="0"/>
                        </a:spcAft>
                      </a:pPr>
                      <a:r>
                        <a:rPr lang="en-US" sz="1800" dirty="0">
                          <a:effectLst/>
                          <a:latin typeface="Calibri"/>
                          <a:ea typeface="SimSun"/>
                          <a:cs typeface="Times New Roman"/>
                        </a:rPr>
                        <a:t>front-side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yellow-river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brand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big-rig-truck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drive-man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gridSpan="2">
                  <a:txBody>
                    <a:bodyPr/>
                    <a:lstStyle/>
                    <a:p>
                      <a:pPr marL="0" marR="0">
                        <a:lnSpc>
                          <a:spcPct val="115000"/>
                        </a:lnSpc>
                        <a:spcBef>
                          <a:spcPts val="0"/>
                        </a:spcBef>
                        <a:spcAft>
                          <a:spcPts val="0"/>
                        </a:spcAft>
                      </a:pPr>
                      <a:r>
                        <a:rPr lang="en-US" sz="1800">
                          <a:effectLst/>
                          <a:latin typeface="Calibri"/>
                          <a:ea typeface="SimSun"/>
                          <a:cs typeface="Times New Roman"/>
                        </a:rPr>
                        <a:t>jiashi-shi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err="1" smtClean="0">
                          <a:effectLst/>
                          <a:latin typeface="Calibri"/>
                          <a:ea typeface="SimSun"/>
                          <a:cs typeface="Times New Roman"/>
                        </a:rPr>
                        <a:t>tiao-xia-qu</a:t>
                      </a:r>
                      <a:r>
                        <a:rPr lang="en-US" sz="1800" dirty="0" smtClean="0">
                          <a:effectLst/>
                          <a:latin typeface="Calibri"/>
                          <a:ea typeface="SimSun"/>
                          <a:cs typeface="Times New Roman"/>
                        </a:rPr>
                        <a:t>,</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zhan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zai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lu-bian,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80">
                <a:tc gridSpan="2">
                  <a:txBody>
                    <a:bodyPr/>
                    <a:lstStyle/>
                    <a:p>
                      <a:pPr marL="0" marR="0">
                        <a:lnSpc>
                          <a:spcPct val="115000"/>
                        </a:lnSpc>
                        <a:spcBef>
                          <a:spcPts val="0"/>
                        </a:spcBef>
                        <a:spcAft>
                          <a:spcPts val="0"/>
                        </a:spcAft>
                      </a:pPr>
                      <a:r>
                        <a:rPr lang="en-US" sz="1800">
                          <a:effectLst/>
                          <a:latin typeface="Calibri"/>
                          <a:ea typeface="SimSun"/>
                          <a:cs typeface="Times New Roman"/>
                        </a:rPr>
                        <a:t>drive-room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smtClean="0">
                          <a:effectLst/>
                          <a:latin typeface="Calibri"/>
                          <a:ea typeface="SimSun"/>
                          <a:cs typeface="Times New Roman"/>
                        </a:rPr>
                        <a:t>jump-down-go</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stand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596">
                <a:tc>
                  <a:txBody>
                    <a:bodyPr/>
                    <a:lstStyle/>
                    <a:p>
                      <a:pPr marL="0" marR="0">
                        <a:lnSpc>
                          <a:spcPct val="115000"/>
                        </a:lnSpc>
                        <a:spcBef>
                          <a:spcPts val="0"/>
                        </a:spcBef>
                        <a:spcAft>
                          <a:spcPts val="0"/>
                        </a:spcAft>
                      </a:pPr>
                      <a:r>
                        <a:rPr lang="en-US" sz="1800">
                          <a:effectLst/>
                          <a:latin typeface="Calibri"/>
                          <a:ea typeface="SimSun"/>
                          <a:cs typeface="Times New Roman"/>
                        </a:rPr>
                        <a:t>naonu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kan-zhe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192">
                <a:tc>
                  <a:txBody>
                    <a:bodyPr/>
                    <a:lstStyle/>
                    <a:p>
                      <a:pPr marL="0" marR="0">
                        <a:lnSpc>
                          <a:spcPct val="115000"/>
                        </a:lnSpc>
                        <a:spcBef>
                          <a:spcPts val="0"/>
                        </a:spcBef>
                        <a:spcAft>
                          <a:spcPts val="0"/>
                        </a:spcAft>
                      </a:pPr>
                      <a:r>
                        <a:rPr lang="en-US" sz="1800">
                          <a:effectLst/>
                          <a:latin typeface="Calibri"/>
                          <a:ea typeface="SimSun"/>
                          <a:cs typeface="Times New Roman"/>
                        </a:rPr>
                        <a:t>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look-IMP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204">
                <a:tc gridSpan="8">
                  <a:txBody>
                    <a:bodyPr/>
                    <a:lstStyle/>
                    <a:p>
                      <a:pPr marL="0" marR="0">
                        <a:lnSpc>
                          <a:spcPct val="115000"/>
                        </a:lnSpc>
                        <a:spcBef>
                          <a:spcPts val="0"/>
                        </a:spcBef>
                        <a:spcAft>
                          <a:spcPts val="0"/>
                        </a:spcAft>
                      </a:pPr>
                      <a:r>
                        <a:rPr lang="zh-TW" altLang="en-US" sz="1800" dirty="0" smtClean="0">
                          <a:effectLst/>
                          <a:latin typeface="+mn-lt"/>
                          <a:ea typeface="SimSun"/>
                          <a:cs typeface="Times New Roman"/>
                        </a:rPr>
                        <a:t>前边黄河牌载重卡车的驾驶员从驾驶室里跳下去，站在路边恼怒的看著她</a:t>
                      </a:r>
                      <a:r>
                        <a:rPr lang="en-US" altLang="zh-TW" sz="1800" dirty="0" smtClean="0">
                          <a:effectLst/>
                          <a:latin typeface="+mn-lt"/>
                          <a:ea typeface="SimSun"/>
                          <a:cs typeface="Times New Roman"/>
                        </a:rPr>
                        <a:t>…</a:t>
                      </a:r>
                      <a:endParaRPr lang="en-US" sz="1800" dirty="0" smtClean="0">
                        <a:effectLst/>
                        <a:latin typeface="+mn-lt"/>
                        <a:ea typeface="SimSun"/>
                        <a:cs typeface="Times New Roman"/>
                      </a:endParaRPr>
                    </a:p>
                    <a:p>
                      <a:pPr marL="0" marR="0">
                        <a:lnSpc>
                          <a:spcPct val="115000"/>
                        </a:lnSpc>
                        <a:spcBef>
                          <a:spcPts val="0"/>
                        </a:spcBef>
                        <a:spcAft>
                          <a:spcPts val="0"/>
                        </a:spcAft>
                      </a:pPr>
                      <a:endParaRPr lang="en-US" sz="1800" dirty="0" smtClean="0">
                        <a:effectLst/>
                        <a:latin typeface="Calibri"/>
                        <a:ea typeface="SimSun"/>
                        <a:cs typeface="Times New Roman"/>
                      </a:endParaRPr>
                    </a:p>
                    <a:p>
                      <a:pPr marL="0" marR="0">
                        <a:lnSpc>
                          <a:spcPct val="115000"/>
                        </a:lnSpc>
                        <a:spcBef>
                          <a:spcPts val="0"/>
                        </a:spcBef>
                        <a:spcAft>
                          <a:spcPts val="0"/>
                        </a:spcAft>
                      </a:pPr>
                      <a:r>
                        <a:rPr lang="en-US" sz="1800" dirty="0" smtClean="0">
                          <a:effectLst/>
                          <a:latin typeface="Calibri"/>
                          <a:ea typeface="SimSun"/>
                          <a:cs typeface="Times New Roman"/>
                        </a:rPr>
                        <a:t>(Lit.) “</a:t>
                      </a:r>
                      <a:r>
                        <a:rPr lang="en-US" sz="1800" dirty="0">
                          <a:effectLst/>
                          <a:latin typeface="Calibri"/>
                          <a:ea typeface="SimSun"/>
                          <a:cs typeface="Times New Roman"/>
                        </a:rPr>
                        <a:t>The driver of the Yellow River big-rig in front of them </a:t>
                      </a:r>
                      <a:r>
                        <a:rPr lang="en-US" sz="1800" dirty="0" smtClean="0">
                          <a:effectLst/>
                          <a:latin typeface="Calibri"/>
                          <a:ea typeface="SimSun"/>
                          <a:cs typeface="Times New Roman"/>
                        </a:rPr>
                        <a:t>went</a:t>
                      </a:r>
                      <a:r>
                        <a:rPr lang="en-US" sz="1800" baseline="0" dirty="0" smtClean="0">
                          <a:effectLst/>
                          <a:latin typeface="Calibri"/>
                          <a:ea typeface="SimSun"/>
                          <a:cs typeface="Times New Roman"/>
                        </a:rPr>
                        <a:t> down by means of jumping</a:t>
                      </a:r>
                      <a:r>
                        <a:rPr lang="en-US" sz="1800" dirty="0" smtClean="0">
                          <a:effectLst/>
                          <a:latin typeface="Calibri"/>
                          <a:ea typeface="SimSun"/>
                          <a:cs typeface="Times New Roman"/>
                        </a:rPr>
                        <a:t> from </a:t>
                      </a:r>
                      <a:r>
                        <a:rPr lang="en-US" sz="1800" dirty="0">
                          <a:effectLst/>
                          <a:latin typeface="Calibri"/>
                          <a:ea typeface="SimSun"/>
                          <a:cs typeface="Times New Roman"/>
                        </a:rPr>
                        <a:t>his cab and stared daggers at her from the roadside</a:t>
                      </a:r>
                      <a:r>
                        <a:rPr lang="en-US" sz="1800" dirty="0" smtClean="0">
                          <a:effectLst/>
                          <a:latin typeface="Calibri"/>
                          <a:ea typeface="SimSun"/>
                          <a:cs typeface="Times New Roman"/>
                        </a:rPr>
                        <a:t>.” (constructed)</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Oval 3"/>
          <p:cNvSpPr/>
          <p:nvPr/>
        </p:nvSpPr>
        <p:spPr>
          <a:xfrm>
            <a:off x="4419600" y="3124200"/>
            <a:ext cx="914400" cy="6858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67840197-9C17-473D-BAC2-C5A157CC8037}" type="slidenum">
              <a:rPr lang="en-US" smtClean="0"/>
              <a:t>9</a:t>
            </a:fld>
            <a:endParaRPr lang="en-US"/>
          </a:p>
        </p:txBody>
      </p:sp>
      <p:sp>
        <p:nvSpPr>
          <p:cNvPr id="6" name="Footer Placeholder 5"/>
          <p:cNvSpPr>
            <a:spLocks noGrp="1"/>
          </p:cNvSpPr>
          <p:nvPr>
            <p:ph type="ftr" sz="quarter" idx="11"/>
          </p:nvPr>
        </p:nvSpPr>
        <p:spPr/>
        <p:txBody>
          <a:bodyPr/>
          <a:lstStyle/>
          <a:p>
            <a:r>
              <a:rPr lang="en-US" smtClean="0"/>
              <a:t>KSC MU</a:t>
            </a:r>
            <a:endParaRPr lang="en-US"/>
          </a:p>
        </p:txBody>
      </p:sp>
    </p:spTree>
    <p:extLst>
      <p:ext uri="{BB962C8B-B14F-4D97-AF65-F5344CB8AC3E}">
        <p14:creationId xmlns:p14="http://schemas.microsoft.com/office/powerpoint/2010/main" val="393650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13224</TotalTime>
  <Words>3089</Words>
  <Application>Microsoft Office PowerPoint</Application>
  <PresentationFormat>On-screen Show (4:3)</PresentationFormat>
  <Paragraphs>693</Paragraphs>
  <Slides>29</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新細明體</vt:lpstr>
      <vt:lpstr>SimSun</vt:lpstr>
      <vt:lpstr>Arial</vt:lpstr>
      <vt:lpstr>Calibri</vt:lpstr>
      <vt:lpstr>Times New Roman</vt:lpstr>
      <vt:lpstr>Wingdings</vt:lpstr>
      <vt:lpstr>Office Theme</vt:lpstr>
      <vt:lpstr>Use of Translation in Cross-linguistic Study of Language and Thinking</vt:lpstr>
      <vt:lpstr>Language and Thought</vt:lpstr>
      <vt:lpstr>Meaning and understanding</vt:lpstr>
      <vt:lpstr>Viewpoint and Construal</vt:lpstr>
      <vt:lpstr>What’s New?</vt:lpstr>
      <vt:lpstr>What Are Parallel Texts?</vt:lpstr>
      <vt:lpstr>Methodological Concern</vt:lpstr>
      <vt:lpstr>COME in Chinese:</vt:lpstr>
      <vt:lpstr>Lai ‘Come’ vs. Qu ‘Go’</vt:lpstr>
      <vt:lpstr>Specific Research Questions</vt:lpstr>
      <vt:lpstr>Material Choice</vt:lpstr>
      <vt:lpstr>Frequency of COME in Chinese</vt:lpstr>
      <vt:lpstr>Frequency of COME in English?</vt:lpstr>
      <vt:lpstr>Distribution of Lai</vt:lpstr>
      <vt:lpstr>Resultative Constructions in Chinese</vt:lpstr>
      <vt:lpstr>Instance of V-DEI</vt:lpstr>
      <vt:lpstr>Use of Come as a Dispreferred Option</vt:lpstr>
      <vt:lpstr>Translator’s improvisation</vt:lpstr>
      <vt:lpstr>The Importance of Being…</vt:lpstr>
      <vt:lpstr>PoV Markers That Get Across?</vt:lpstr>
      <vt:lpstr>Radical Invention: Opposite PoV</vt:lpstr>
      <vt:lpstr>From Concept to Meaning and Form</vt:lpstr>
      <vt:lpstr>Cx Profile in the Way</vt:lpstr>
      <vt:lpstr>Summary</vt:lpstr>
      <vt:lpstr>What Translated Texts Have Revealed</vt:lpstr>
      <vt:lpstr>Take-home Messages</vt:lpstr>
      <vt:lpstr>Future Works</vt:lpstr>
      <vt:lpstr>Cognitive Linguistics in FF MU</vt:lpstr>
      <vt:lpstr>PowerPoint Presentation</vt:lpstr>
    </vt:vector>
  </TitlesOfParts>
  <Company>UVT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of view management in translation:  COME in The Republic of Wine</dc:title>
  <dc:creator>Wei-lun Lu</dc:creator>
  <cp:lastModifiedBy>Wei-lun</cp:lastModifiedBy>
  <cp:revision>370</cp:revision>
  <dcterms:created xsi:type="dcterms:W3CDTF">2013-04-15T14:16:09Z</dcterms:created>
  <dcterms:modified xsi:type="dcterms:W3CDTF">2016-10-14T13:28:01Z</dcterms:modified>
</cp:coreProperties>
</file>