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80" r:id="rId7"/>
    <p:sldId id="281" r:id="rId8"/>
    <p:sldId id="292" r:id="rId9"/>
    <p:sldId id="279" r:id="rId10"/>
    <p:sldId id="282" r:id="rId11"/>
    <p:sldId id="283" r:id="rId12"/>
    <p:sldId id="274" r:id="rId13"/>
    <p:sldId id="285" r:id="rId14"/>
    <p:sldId id="258" r:id="rId15"/>
    <p:sldId id="262" r:id="rId16"/>
    <p:sldId id="299" r:id="rId17"/>
    <p:sldId id="300" r:id="rId18"/>
    <p:sldId id="301" r:id="rId19"/>
    <p:sldId id="302" r:id="rId20"/>
    <p:sldId id="303" r:id="rId21"/>
    <p:sldId id="309" r:id="rId22"/>
    <p:sldId id="304" r:id="rId23"/>
    <p:sldId id="305" r:id="rId24"/>
    <p:sldId id="311" r:id="rId25"/>
    <p:sldId id="306" r:id="rId26"/>
    <p:sldId id="314" r:id="rId27"/>
    <p:sldId id="308" r:id="rId28"/>
    <p:sldId id="318" r:id="rId29"/>
    <p:sldId id="312" r:id="rId30"/>
    <p:sldId id="320" r:id="rId31"/>
    <p:sldId id="313" r:id="rId32"/>
    <p:sldId id="319" r:id="rId33"/>
    <p:sldId id="315" r:id="rId34"/>
    <p:sldId id="316" r:id="rId35"/>
    <p:sldId id="321" r:id="rId36"/>
    <p:sldId id="307" r:id="rId37"/>
    <p:sldId id="275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103" d="100"/>
          <a:sy n="103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52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00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04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66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11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4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76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95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30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00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6B4E-2DAE-4252-B7D4-29A17C7EBB3E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4568-C0B0-43BF-871F-5FC73C4E8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0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05064"/>
            <a:ext cx="7772400" cy="1470025"/>
          </a:xfrm>
        </p:spPr>
        <p:txBody>
          <a:bodyPr/>
          <a:lstStyle/>
          <a:p>
            <a:r>
              <a:rPr lang="cs-CZ" b="1" cap="all" dirty="0" smtClean="0"/>
              <a:t>Co je právo?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1752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seminář - Základní pojmy právní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Mgr. et Mgr.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Naďa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Fiedler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ová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Ph.D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40374\Desktop\vá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33"/>
            <a:ext cx="64389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J:\Základní pojmy právní\foto Justitia\proces_1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259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" b="274"/>
          <a:stretch>
            <a:fillRect/>
          </a:stretch>
        </p:blipFill>
        <p:spPr>
          <a:xfrm>
            <a:off x="0" y="-99392"/>
            <a:ext cx="9161180" cy="634467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6309320"/>
            <a:ext cx="5486400" cy="80486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Pavučina zákonů, ca 1535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137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v-ivo-jp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9154853" cy="12390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692696"/>
            <a:ext cx="2783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cs-CZ" sz="2800" dirty="0" err="1" smtClean="0"/>
              <a:t>vatý</a:t>
            </a:r>
            <a:r>
              <a:rPr lang="en-US" sz="2800" dirty="0" smtClean="0"/>
              <a:t> </a:t>
            </a:r>
            <a:r>
              <a:rPr lang="en-US" sz="2800" b="1" dirty="0"/>
              <a:t>Ivo </a:t>
            </a:r>
            <a:r>
              <a:rPr lang="cs-CZ" sz="2800" b="1" dirty="0" smtClean="0"/>
              <a:t>z </a:t>
            </a:r>
            <a:r>
              <a:rPr lang="cs-CZ" sz="2800" b="1" dirty="0" err="1" smtClean="0"/>
              <a:t>Hélory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93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8184" y="6237312"/>
            <a:ext cx="5486400" cy="566738"/>
          </a:xfrm>
        </p:spPr>
        <p:txBody>
          <a:bodyPr>
            <a:normAutofit/>
          </a:bodyPr>
          <a:lstStyle/>
          <a:p>
            <a:r>
              <a:rPr lang="cs-CZ" dirty="0" smtClean="0"/>
              <a:t>Zemský soud v Praze 1530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>
          <a:xfrm>
            <a:off x="1691680" y="548680"/>
            <a:ext cx="5486400" cy="4114800"/>
          </a:xfrm>
        </p:spPr>
      </p:sp>
      <p:pic>
        <p:nvPicPr>
          <p:cNvPr id="8196" name="Picture 4" descr="http://upload.wikimedia.org/wikipedia/commons/7/74/Zased%C3%A1n%C3%AD_zemsk%C3%A9ho_soudu_15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7852"/>
            <a:ext cx="5472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 Slovo právo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23" y="1268760"/>
            <a:ext cx="9117976" cy="5717232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117000"/>
            </a:pPr>
            <a:r>
              <a:rPr lang="cs-CZ" dirty="0" smtClean="0">
                <a:solidFill>
                  <a:schemeClr val="accent4"/>
                </a:solidFill>
              </a:rPr>
              <a:t>Etymologie – tři roviny: morálka, rituál, zákon</a:t>
            </a:r>
          </a:p>
          <a:p>
            <a:pPr>
              <a:buClr>
                <a:schemeClr val="accent4"/>
              </a:buClr>
              <a:buSzPct val="117000"/>
            </a:pPr>
            <a:r>
              <a:rPr lang="cs-CZ" b="1" dirty="0" smtClean="0">
                <a:solidFill>
                  <a:schemeClr val="accent4"/>
                </a:solidFill>
              </a:rPr>
              <a:t>Česky </a:t>
            </a:r>
            <a:r>
              <a:rPr lang="cs-CZ" b="1" i="1" dirty="0" smtClean="0">
                <a:solidFill>
                  <a:schemeClr val="accent4"/>
                </a:solidFill>
              </a:rPr>
              <a:t>právo, </a:t>
            </a:r>
            <a:r>
              <a:rPr lang="cs-CZ" b="1" i="1" dirty="0" err="1" smtClean="0">
                <a:solidFill>
                  <a:schemeClr val="accent4"/>
                </a:solidFill>
              </a:rPr>
              <a:t>pravь</a:t>
            </a:r>
            <a:r>
              <a:rPr lang="cs-CZ" b="1" i="1" dirty="0" smtClean="0">
                <a:solidFill>
                  <a:schemeClr val="accent4"/>
                </a:solidFill>
              </a:rPr>
              <a:t>, pravda</a:t>
            </a:r>
            <a:r>
              <a:rPr lang="cs-CZ" b="1" dirty="0" smtClean="0">
                <a:solidFill>
                  <a:schemeClr val="accent4"/>
                </a:solidFill>
              </a:rPr>
              <a:t> – rovný, přímý, správný</a:t>
            </a:r>
          </a:p>
          <a:p>
            <a:pPr>
              <a:buClr>
                <a:schemeClr val="accent4"/>
              </a:buClr>
              <a:buSzPct val="117000"/>
            </a:pPr>
            <a:r>
              <a:rPr lang="cs-CZ" dirty="0" smtClean="0"/>
              <a:t>Lat. </a:t>
            </a:r>
            <a:r>
              <a:rPr lang="cs-CZ" i="1" dirty="0" err="1" smtClean="0"/>
              <a:t>directus</a:t>
            </a:r>
            <a:r>
              <a:rPr lang="cs-CZ" dirty="0" smtClean="0"/>
              <a:t>, </a:t>
            </a:r>
            <a:r>
              <a:rPr lang="cs-CZ" i="1" dirty="0" smtClean="0"/>
              <a:t>ius</a:t>
            </a:r>
            <a:r>
              <a:rPr lang="cs-CZ" dirty="0" smtClean="0"/>
              <a:t> (pozemský řád), </a:t>
            </a:r>
            <a:r>
              <a:rPr lang="cs-CZ" i="1" dirty="0" smtClean="0"/>
              <a:t>lex</a:t>
            </a:r>
            <a:r>
              <a:rPr lang="cs-CZ" dirty="0" smtClean="0"/>
              <a:t> (</a:t>
            </a:r>
            <a:r>
              <a:rPr lang="cs-CZ" dirty="0" err="1"/>
              <a:t>pův</a:t>
            </a:r>
            <a:r>
              <a:rPr lang="cs-CZ" dirty="0"/>
              <a:t>. </a:t>
            </a:r>
            <a:r>
              <a:rPr lang="cs-CZ" dirty="0" smtClean="0"/>
              <a:t>rituál, později zákon), </a:t>
            </a:r>
            <a:r>
              <a:rPr lang="cs-CZ" i="1" dirty="0" err="1" smtClean="0"/>
              <a:t>fas</a:t>
            </a:r>
            <a:r>
              <a:rPr lang="cs-CZ" dirty="0" smtClean="0"/>
              <a:t> (nadpozemský řád)</a:t>
            </a:r>
          </a:p>
          <a:p>
            <a:pPr>
              <a:buClr>
                <a:schemeClr val="accent4"/>
              </a:buClr>
              <a:buSzPct val="117000"/>
            </a:pPr>
            <a:r>
              <a:rPr lang="cs-CZ" dirty="0" smtClean="0"/>
              <a:t>Franc. </a:t>
            </a:r>
            <a:r>
              <a:rPr lang="cs-CZ" i="1" dirty="0" err="1"/>
              <a:t>d</a:t>
            </a:r>
            <a:r>
              <a:rPr lang="cs-CZ" i="1" dirty="0" err="1" smtClean="0"/>
              <a:t>roit</a:t>
            </a:r>
            <a:endParaRPr lang="cs-CZ" i="1" dirty="0" smtClean="0"/>
          </a:p>
          <a:p>
            <a:pPr>
              <a:buClr>
                <a:schemeClr val="accent4"/>
              </a:buClr>
              <a:buSzPct val="117000"/>
            </a:pPr>
            <a:r>
              <a:rPr lang="cs-CZ" dirty="0" smtClean="0"/>
              <a:t>Něm. </a:t>
            </a:r>
            <a:r>
              <a:rPr lang="cs-CZ" i="1" dirty="0" err="1" smtClean="0"/>
              <a:t>Recht</a:t>
            </a:r>
            <a:endParaRPr lang="cs-CZ" i="1" dirty="0" smtClean="0"/>
          </a:p>
          <a:p>
            <a:pPr>
              <a:buClr>
                <a:schemeClr val="accent4"/>
              </a:buClr>
              <a:buSzPct val="117000"/>
            </a:pPr>
            <a:r>
              <a:rPr lang="cs-CZ" dirty="0" smtClean="0"/>
              <a:t>Angl. </a:t>
            </a:r>
            <a:r>
              <a:rPr lang="cs-CZ" i="1" dirty="0" err="1"/>
              <a:t>r</a:t>
            </a:r>
            <a:r>
              <a:rPr lang="cs-CZ" i="1" dirty="0" err="1" smtClean="0"/>
              <a:t>ight</a:t>
            </a:r>
            <a:r>
              <a:rPr lang="cs-CZ" dirty="0" smtClean="0"/>
              <a:t>, </a:t>
            </a:r>
            <a:r>
              <a:rPr lang="cs-CZ" i="1" dirty="0" err="1"/>
              <a:t>l</a:t>
            </a:r>
            <a:r>
              <a:rPr lang="cs-CZ" i="1" dirty="0" err="1" smtClean="0"/>
              <a:t>aw</a:t>
            </a:r>
            <a:endParaRPr lang="cs-CZ" i="1" dirty="0" smtClean="0"/>
          </a:p>
          <a:p>
            <a:pPr>
              <a:buClr>
                <a:schemeClr val="accent4"/>
              </a:buClr>
              <a:buSzPct val="117000"/>
            </a:pPr>
            <a:r>
              <a:rPr lang="cs-CZ" dirty="0" err="1" smtClean="0"/>
              <a:t>Ita</a:t>
            </a:r>
            <a:r>
              <a:rPr lang="cs-CZ" dirty="0" smtClean="0"/>
              <a:t>. </a:t>
            </a:r>
            <a:r>
              <a:rPr lang="cs-CZ" i="1" dirty="0" err="1" smtClean="0"/>
              <a:t>diritto</a:t>
            </a:r>
            <a:endParaRPr lang="cs-CZ" i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1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Významové roviny 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SzPct val="117000"/>
            </a:pPr>
            <a:r>
              <a:rPr lang="cs-CZ" sz="4400" dirty="0" smtClean="0"/>
              <a:t>Neprávní významy</a:t>
            </a:r>
          </a:p>
          <a:p>
            <a:pPr>
              <a:buClr>
                <a:schemeClr val="accent4"/>
              </a:buClr>
              <a:buSzPct val="117000"/>
            </a:pPr>
            <a:r>
              <a:rPr lang="cs-CZ" sz="4400" dirty="0" smtClean="0"/>
              <a:t>Abstrakta právního charakteru</a:t>
            </a:r>
          </a:p>
          <a:p>
            <a:pPr>
              <a:buClr>
                <a:schemeClr val="accent4"/>
              </a:buClr>
              <a:buSzPct val="117000"/>
            </a:pPr>
            <a:r>
              <a:rPr lang="cs-CZ" sz="4400" dirty="0" smtClean="0"/>
              <a:t>Konkréta právního charakteru</a:t>
            </a:r>
          </a:p>
          <a:p>
            <a:pPr>
              <a:buClr>
                <a:schemeClr val="accent4"/>
              </a:buClr>
              <a:buSzPct val="117000"/>
            </a:pPr>
            <a:r>
              <a:rPr lang="cs-CZ" sz="2800" dirty="0" smtClean="0"/>
              <a:t>Viz vokabulář webový (stč. právo a jeho </a:t>
            </a:r>
            <a:r>
              <a:rPr lang="cs-CZ" sz="2800" dirty="0"/>
              <a:t>v</a:t>
            </a:r>
            <a:r>
              <a:rPr lang="cs-CZ" sz="2800" dirty="0" smtClean="0"/>
              <a:t>ýznamy)</a:t>
            </a:r>
          </a:p>
          <a:p>
            <a:pPr marL="0" indent="0">
              <a:buClr>
                <a:schemeClr val="accent4"/>
              </a:buClr>
              <a:buSzPct val="117000"/>
              <a:buNone/>
            </a:pPr>
            <a:endParaRPr lang="cs-CZ" sz="1800" dirty="0"/>
          </a:p>
        </p:txBody>
      </p:sp>
      <p:pic>
        <p:nvPicPr>
          <p:cNvPr id="5" name="Picture 4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  <p:pic>
        <p:nvPicPr>
          <p:cNvPr id="3074" name="Picture 2" descr="C:\Users\40374\Desktop\VWZahla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781103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3. Původ práva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768"/>
              </a:spcBef>
              <a:buClr>
                <a:schemeClr val="accent4"/>
              </a:buClr>
              <a:buSzPct val="117000"/>
            </a:pPr>
            <a:r>
              <a:rPr lang="cs-CZ" sz="14400" dirty="0" smtClean="0"/>
              <a:t>Právní dualismus</a:t>
            </a:r>
          </a:p>
          <a:p>
            <a:pPr marL="342900" lvl="1" indent="-342900">
              <a:lnSpc>
                <a:spcPct val="120000"/>
              </a:lnSpc>
              <a:spcBef>
                <a:spcPts val="768"/>
              </a:spcBef>
              <a:buClr>
                <a:schemeClr val="accent4"/>
              </a:buClr>
              <a:buSzPct val="117000"/>
              <a:buFont typeface="Arial" panose="020B0604020202020204" pitchFamily="34" charset="0"/>
              <a:buChar char="•"/>
            </a:pPr>
            <a:r>
              <a:rPr lang="cs-CZ" sz="12800" b="1" i="1" dirty="0" smtClean="0">
                <a:solidFill>
                  <a:schemeClr val="accent4"/>
                </a:solidFill>
              </a:rPr>
              <a:t>přirozené </a:t>
            </a:r>
            <a:r>
              <a:rPr lang="cs-CZ" sz="12800" b="1" i="1" dirty="0">
                <a:solidFill>
                  <a:schemeClr val="accent4"/>
                </a:solidFill>
              </a:rPr>
              <a:t>právo </a:t>
            </a:r>
            <a:r>
              <a:rPr lang="cs-CZ" sz="12800" dirty="0"/>
              <a:t>– právo existující nezávisle na státu, tedy souhrn určitých principů a nezadatelných práv, který předchází právu platnému a je mu nadřazen, toto právo je </a:t>
            </a:r>
            <a:r>
              <a:rPr lang="cs-CZ" sz="12800" dirty="0" smtClean="0"/>
              <a:t>neměnné a transcendentní („odjinud“)</a:t>
            </a:r>
          </a:p>
          <a:p>
            <a:pPr marL="342900" lvl="1" indent="-342900">
              <a:lnSpc>
                <a:spcPct val="120000"/>
              </a:lnSpc>
              <a:spcBef>
                <a:spcPts val="768"/>
              </a:spcBef>
              <a:buClr>
                <a:schemeClr val="accent4"/>
              </a:buClr>
              <a:buSzPct val="117000"/>
              <a:buFont typeface="Arial" panose="020B0604020202020204" pitchFamily="34" charset="0"/>
              <a:buChar char="•"/>
            </a:pPr>
            <a:r>
              <a:rPr lang="cs-CZ" sz="12800" b="1" i="1" dirty="0">
                <a:solidFill>
                  <a:schemeClr val="accent4"/>
                </a:solidFill>
              </a:rPr>
              <a:t>právo platné</a:t>
            </a:r>
            <a:r>
              <a:rPr lang="cs-CZ" sz="12800" dirty="0">
                <a:solidFill>
                  <a:schemeClr val="accent4"/>
                </a:solidFill>
              </a:rPr>
              <a:t> </a:t>
            </a:r>
            <a:r>
              <a:rPr lang="cs-CZ" sz="12800" dirty="0"/>
              <a:t>– právo „dané“ státem nebo společenstvím států, </a:t>
            </a:r>
            <a:r>
              <a:rPr lang="cs-CZ" sz="12800" dirty="0" smtClean="0"/>
              <a:t>jím uznané (vychází ze světa lidí)</a:t>
            </a:r>
            <a:endParaRPr lang="cs-CZ" sz="12800" dirty="0"/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Přirozenoprávní </a:t>
            </a:r>
            <a:r>
              <a:rPr lang="cs-CZ" b="1" dirty="0" smtClean="0"/>
              <a:t>škola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marL="342000" indent="-342000">
              <a:spcBef>
                <a:spcPts val="768"/>
              </a:spcBef>
              <a:defRPr/>
            </a:pPr>
            <a:r>
              <a:rPr lang="cs-CZ" sz="3600" b="1" dirty="0" smtClean="0">
                <a:solidFill>
                  <a:schemeClr val="accent4"/>
                </a:solidFill>
              </a:rPr>
              <a:t>Zdrojem</a:t>
            </a:r>
            <a:r>
              <a:rPr lang="cs-CZ" sz="3600" dirty="0" smtClean="0">
                <a:solidFill>
                  <a:schemeClr val="accent4"/>
                </a:solidFill>
              </a:rPr>
              <a:t> (metafyzický, náboženský, racionální…)</a:t>
            </a:r>
            <a:r>
              <a:rPr lang="cs-CZ" sz="3600" dirty="0" smtClean="0"/>
              <a:t> přirozeného </a:t>
            </a:r>
            <a:r>
              <a:rPr lang="cs-CZ" sz="3600" dirty="0"/>
              <a:t>práva podle jednotlivých škol mohl být </a:t>
            </a:r>
            <a:endParaRPr lang="cs-CZ" sz="3600" dirty="0" smtClean="0"/>
          </a:p>
          <a:p>
            <a:pPr marL="457200" lvl="1" indent="-457200">
              <a:spcBef>
                <a:spcPts val="768"/>
              </a:spcBef>
              <a:buFont typeface="Calibri" panose="020F0502020204030204" pitchFamily="34" charset="0"/>
              <a:buChar char="−"/>
              <a:defRPr/>
            </a:pPr>
            <a:r>
              <a:rPr lang="cs-CZ" sz="3200" b="1" dirty="0" smtClean="0">
                <a:solidFill>
                  <a:schemeClr val="accent4"/>
                </a:solidFill>
              </a:rPr>
              <a:t>přirozený </a:t>
            </a:r>
            <a:r>
              <a:rPr lang="cs-CZ" sz="3200" b="1" dirty="0">
                <a:solidFill>
                  <a:schemeClr val="accent4"/>
                </a:solidFill>
              </a:rPr>
              <a:t>zákon imanentní přírodě </a:t>
            </a:r>
            <a:r>
              <a:rPr lang="cs-CZ" sz="3200" i="1" dirty="0"/>
              <a:t>(ius </a:t>
            </a:r>
            <a:r>
              <a:rPr lang="cs-CZ" sz="3200" i="1" dirty="0" err="1"/>
              <a:t>naturae</a:t>
            </a:r>
            <a:r>
              <a:rPr lang="cs-CZ" sz="3200" dirty="0"/>
              <a:t>), např. stoikové </a:t>
            </a:r>
            <a:endParaRPr lang="cs-CZ" sz="3600" dirty="0"/>
          </a:p>
          <a:p>
            <a:pPr marL="342000" lvl="1" indent="-342000">
              <a:spcBef>
                <a:spcPts val="768"/>
              </a:spcBef>
              <a:defRPr/>
            </a:pPr>
            <a:r>
              <a:rPr lang="cs-CZ" sz="3200" b="1" dirty="0">
                <a:solidFill>
                  <a:schemeClr val="accent4"/>
                </a:solidFill>
              </a:rPr>
              <a:t>Bůh</a:t>
            </a:r>
            <a:r>
              <a:rPr lang="cs-CZ" sz="3200" dirty="0"/>
              <a:t> (</a:t>
            </a:r>
            <a:r>
              <a:rPr lang="cs-CZ" sz="3200" i="1" dirty="0"/>
              <a:t>ius </a:t>
            </a:r>
            <a:r>
              <a:rPr lang="cs-CZ" sz="3200" i="1" dirty="0" err="1"/>
              <a:t>divinum</a:t>
            </a:r>
            <a:r>
              <a:rPr lang="cs-CZ" sz="3200" i="1" dirty="0"/>
              <a:t>, lex </a:t>
            </a:r>
            <a:r>
              <a:rPr lang="cs-CZ" sz="3200" i="1" dirty="0" err="1"/>
              <a:t>aeterna</a:t>
            </a:r>
            <a:r>
              <a:rPr lang="cs-CZ" sz="3200" dirty="0" smtClean="0"/>
              <a:t>), např. Tomáš Akvinský</a:t>
            </a:r>
            <a:endParaRPr lang="cs-CZ" sz="3200" dirty="0"/>
          </a:p>
          <a:p>
            <a:pPr marL="342000" lvl="1" indent="-342000">
              <a:spcBef>
                <a:spcPts val="768"/>
              </a:spcBef>
              <a:defRPr/>
            </a:pPr>
            <a:r>
              <a:rPr lang="cs-CZ" sz="3200" b="1" dirty="0" smtClean="0">
                <a:solidFill>
                  <a:schemeClr val="accent4"/>
                </a:solidFill>
              </a:rPr>
              <a:t>rozum</a:t>
            </a:r>
            <a:r>
              <a:rPr lang="cs-CZ" sz="3200" dirty="0" smtClean="0"/>
              <a:t> (</a:t>
            </a:r>
            <a:r>
              <a:rPr lang="cs-CZ" sz="3200" i="1" dirty="0"/>
              <a:t>ius </a:t>
            </a:r>
            <a:r>
              <a:rPr lang="cs-CZ" sz="3200" i="1" dirty="0" err="1"/>
              <a:t>rationale</a:t>
            </a:r>
            <a:r>
              <a:rPr lang="cs-CZ" sz="3200" dirty="0"/>
              <a:t>) </a:t>
            </a:r>
            <a:r>
              <a:rPr lang="cs-CZ" sz="3200" dirty="0" smtClean="0"/>
              <a:t>, např. René Descartes</a:t>
            </a:r>
            <a:endParaRPr lang="cs-CZ" sz="3200" dirty="0"/>
          </a:p>
          <a:p>
            <a:pPr marL="342000" indent="-342000">
              <a:spcBef>
                <a:spcPts val="768"/>
              </a:spcBef>
              <a:defRPr/>
            </a:pPr>
            <a:r>
              <a:rPr lang="cs-CZ" sz="3600" dirty="0"/>
              <a:t>Podstatný význam v koncepci základních lidských </a:t>
            </a:r>
            <a:r>
              <a:rPr lang="cs-CZ" sz="3600" dirty="0" smtClean="0"/>
              <a:t>práv</a:t>
            </a:r>
            <a:endParaRPr lang="cs-CZ" sz="3600" dirty="0"/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Sofoklovo</a:t>
            </a:r>
            <a:r>
              <a:rPr lang="cs-CZ" b="1" dirty="0"/>
              <a:t> (497 – 405 př. Kr.) svědectví o přirozeném právu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Antigonin</a:t>
            </a:r>
            <a:r>
              <a:rPr lang="cs-CZ" dirty="0" smtClean="0"/>
              <a:t> monolog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Ten </a:t>
            </a:r>
            <a:r>
              <a:rPr lang="cs-CZ" i="1" dirty="0"/>
              <a:t>zákaz přec mi neohlásil Zeus</a:t>
            </a:r>
            <a:r>
              <a:rPr lang="cs-CZ" i="1" dirty="0" smtClean="0"/>
              <a:t>, </a:t>
            </a:r>
            <a:r>
              <a:rPr lang="cs-CZ" i="1" dirty="0"/>
              <a:t>ni </a:t>
            </a:r>
            <a:r>
              <a:rPr lang="cs-CZ" i="1" dirty="0" err="1"/>
              <a:t>Diké</a:t>
            </a:r>
            <a:r>
              <a:rPr lang="cs-CZ" i="1" dirty="0"/>
              <a:t>, </a:t>
            </a:r>
            <a:r>
              <a:rPr lang="cs-CZ" i="1" dirty="0" smtClean="0"/>
              <a:t>družka </a:t>
            </a:r>
            <a:r>
              <a:rPr lang="cs-CZ" i="1" dirty="0"/>
              <a:t>bohů podsvětních</a:t>
            </a:r>
            <a:r>
              <a:rPr lang="cs-CZ" i="1" dirty="0" smtClean="0"/>
              <a:t>, </a:t>
            </a:r>
            <a:r>
              <a:rPr lang="cs-CZ" i="1" dirty="0"/>
              <a:t>zde takové nám řády </a:t>
            </a:r>
            <a:r>
              <a:rPr lang="cs-CZ" i="1" dirty="0" smtClean="0"/>
              <a:t>nedala </a:t>
            </a:r>
            <a:r>
              <a:rPr lang="cs-CZ" i="1" dirty="0"/>
              <a:t>a nemyslila jsem, ž</a:t>
            </a:r>
            <a:r>
              <a:rPr lang="cs-CZ" i="1" dirty="0" smtClean="0"/>
              <a:t>e takovou </a:t>
            </a:r>
            <a:r>
              <a:rPr lang="cs-CZ" i="1" dirty="0"/>
              <a:t>má moc tvůj zákon – dal jej smrtelník </a:t>
            </a:r>
            <a:r>
              <a:rPr lang="cs-CZ" i="1" dirty="0" smtClean="0"/>
              <a:t>–, </a:t>
            </a:r>
            <a:r>
              <a:rPr lang="cs-CZ" i="1" dirty="0"/>
              <a:t>ž</a:t>
            </a:r>
            <a:r>
              <a:rPr lang="cs-CZ" i="1" dirty="0" smtClean="0"/>
              <a:t>e </a:t>
            </a:r>
            <a:r>
              <a:rPr lang="cs-CZ" i="1" dirty="0" err="1"/>
              <a:t>moh</a:t>
            </a:r>
            <a:r>
              <a:rPr lang="cs-CZ" i="1" dirty="0"/>
              <a:t>´ by platit víc </a:t>
            </a:r>
            <a:r>
              <a:rPr lang="cs-CZ" i="1" dirty="0" smtClean="0"/>
              <a:t>než </a:t>
            </a:r>
            <a:r>
              <a:rPr lang="cs-CZ" i="1" dirty="0" smtClean="0">
                <a:solidFill>
                  <a:schemeClr val="accent4"/>
                </a:solidFill>
              </a:rPr>
              <a:t>nepsané </a:t>
            </a:r>
            <a:r>
              <a:rPr lang="cs-CZ" i="1" dirty="0">
                <a:solidFill>
                  <a:schemeClr val="accent4"/>
                </a:solidFill>
              </a:rPr>
              <a:t>a neochvějné bohů zákony</a:t>
            </a:r>
            <a:r>
              <a:rPr lang="cs-CZ" i="1" dirty="0" smtClean="0">
                <a:solidFill>
                  <a:schemeClr val="accent4"/>
                </a:solidFill>
              </a:rPr>
              <a:t>. </a:t>
            </a:r>
            <a:r>
              <a:rPr lang="cs-CZ" i="1" dirty="0">
                <a:solidFill>
                  <a:schemeClr val="accent4"/>
                </a:solidFill>
              </a:rPr>
              <a:t>Ty </a:t>
            </a:r>
            <a:r>
              <a:rPr lang="cs-CZ" i="1" dirty="0" smtClean="0">
                <a:solidFill>
                  <a:schemeClr val="accent4"/>
                </a:solidFill>
              </a:rPr>
              <a:t>nežijí </a:t>
            </a:r>
            <a:r>
              <a:rPr lang="cs-CZ" i="1" dirty="0">
                <a:solidFill>
                  <a:schemeClr val="accent4"/>
                </a:solidFill>
              </a:rPr>
              <a:t>jen včera nebo dnes</a:t>
            </a:r>
            <a:r>
              <a:rPr lang="cs-CZ" i="1" dirty="0" smtClean="0">
                <a:solidFill>
                  <a:schemeClr val="accent4"/>
                </a:solidFill>
              </a:rPr>
              <a:t>, </a:t>
            </a:r>
            <a:r>
              <a:rPr lang="cs-CZ" i="1" dirty="0">
                <a:solidFill>
                  <a:schemeClr val="accent4"/>
                </a:solidFill>
              </a:rPr>
              <a:t>však věčně, </a:t>
            </a:r>
            <a:r>
              <a:rPr lang="cs-CZ" i="1" dirty="0" smtClean="0">
                <a:solidFill>
                  <a:schemeClr val="accent4"/>
                </a:solidFill>
              </a:rPr>
              <a:t>aniž </a:t>
            </a:r>
            <a:r>
              <a:rPr lang="cs-CZ" i="1" dirty="0">
                <a:solidFill>
                  <a:schemeClr val="accent4"/>
                </a:solidFill>
              </a:rPr>
              <a:t>víme, kdo je dal</a:t>
            </a:r>
            <a:r>
              <a:rPr lang="cs-CZ" dirty="0"/>
              <a:t>.“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Právní pozitivismus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768"/>
              </a:spcBef>
              <a:defRPr/>
            </a:pPr>
            <a:r>
              <a:rPr lang="cs-CZ" sz="2800" dirty="0"/>
              <a:t>Vznik: </a:t>
            </a:r>
            <a:r>
              <a:rPr lang="cs-CZ" sz="2800" dirty="0" smtClean="0"/>
              <a:t>19. </a:t>
            </a:r>
            <a:r>
              <a:rPr lang="cs-CZ" sz="2800" dirty="0"/>
              <a:t>století</a:t>
            </a:r>
          </a:p>
          <a:p>
            <a:pPr>
              <a:spcBef>
                <a:spcPts val="768"/>
              </a:spcBef>
              <a:defRPr/>
            </a:pPr>
            <a:r>
              <a:rPr lang="cs-CZ" dirty="0"/>
              <a:t>programové odmítnutí dělení práva na přirozené a platné. </a:t>
            </a:r>
            <a:r>
              <a:rPr lang="cs-CZ" dirty="0">
                <a:solidFill>
                  <a:schemeClr val="accent4"/>
                </a:solidFill>
              </a:rPr>
              <a:t>Právem je to, co </a:t>
            </a:r>
            <a:r>
              <a:rPr lang="cs-CZ" b="1" dirty="0">
                <a:solidFill>
                  <a:schemeClr val="accent4"/>
                </a:solidFill>
              </a:rPr>
              <a:t>zákonodárce</a:t>
            </a:r>
            <a:r>
              <a:rPr lang="cs-CZ" dirty="0">
                <a:solidFill>
                  <a:schemeClr val="accent4"/>
                </a:solidFill>
              </a:rPr>
              <a:t> (stát)  uzná  za závazné</a:t>
            </a:r>
            <a:r>
              <a:rPr lang="cs-CZ" dirty="0"/>
              <a:t>. Nemohou existovat normy nevyjádřené a nevynucované.</a:t>
            </a:r>
          </a:p>
          <a:p>
            <a:pPr>
              <a:spcBef>
                <a:spcPts val="768"/>
              </a:spcBef>
              <a:defRPr/>
            </a:pPr>
            <a:r>
              <a:rPr lang="cs-CZ" sz="2400" i="1" dirty="0"/>
              <a:t>In </a:t>
            </a:r>
            <a:r>
              <a:rPr lang="cs-CZ" sz="2400" i="1" dirty="0" err="1"/>
              <a:t>extremis</a:t>
            </a:r>
            <a:r>
              <a:rPr lang="cs-CZ" sz="2400" dirty="0"/>
              <a:t>: chybí korektiv správnosti a spravedlnosti, </a:t>
            </a:r>
          </a:p>
          <a:p>
            <a:pPr>
              <a:spcBef>
                <a:spcPts val="768"/>
              </a:spcBef>
              <a:defRPr/>
            </a:pPr>
            <a:r>
              <a:rPr lang="cs-CZ" sz="2400" dirty="0"/>
              <a:t> uchvácení práva totalitními režimy fašismu a </a:t>
            </a:r>
            <a:r>
              <a:rPr lang="cs-CZ" sz="2400" dirty="0" smtClean="0"/>
              <a:t>komunismu</a:t>
            </a:r>
            <a:r>
              <a:rPr lang="cs-CZ" sz="2800" dirty="0" smtClean="0"/>
              <a:t> </a:t>
            </a:r>
            <a:endParaRPr lang="cs-CZ" sz="2800" b="1" i="1" dirty="0"/>
          </a:p>
          <a:p>
            <a:pPr>
              <a:spcBef>
                <a:spcPts val="768"/>
              </a:spcBef>
              <a:defRPr/>
            </a:pPr>
            <a:r>
              <a:rPr lang="cs-CZ" sz="2800" b="1" i="1" dirty="0" smtClean="0"/>
              <a:t>Hans </a:t>
            </a:r>
            <a:r>
              <a:rPr lang="cs-CZ" sz="2800" b="1" i="1" dirty="0" err="1" smtClean="0"/>
              <a:t>Kelsen</a:t>
            </a:r>
            <a:r>
              <a:rPr lang="cs-CZ" sz="2800" b="1" i="1" dirty="0"/>
              <a:t>: „…Z hlediska právní vědy bylo právo za nacistické vlády </a:t>
            </a:r>
            <a:r>
              <a:rPr lang="cs-CZ" sz="2800" b="1" i="1" dirty="0" smtClean="0"/>
              <a:t>právem.“</a:t>
            </a:r>
            <a:endParaRPr lang="cs-CZ" sz="2800" b="1" i="1" dirty="0"/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Struktura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  <a:buSzPct val="117000"/>
              <a:buFont typeface="Arial"/>
              <a:buChar char="•"/>
            </a:pPr>
            <a:r>
              <a:rPr lang="cs-CZ" sz="5400" dirty="0" smtClean="0"/>
              <a:t>Co je právo?</a:t>
            </a:r>
          </a:p>
          <a:p>
            <a:pPr>
              <a:buClr>
                <a:schemeClr val="accent4"/>
              </a:buClr>
              <a:buSzPct val="117000"/>
              <a:buFont typeface="Arial"/>
              <a:buChar char="•"/>
            </a:pPr>
            <a:r>
              <a:rPr lang="cs-CZ" sz="5400" dirty="0" smtClean="0"/>
              <a:t>Symboly práva (tvář práva)</a:t>
            </a:r>
          </a:p>
          <a:p>
            <a:pPr>
              <a:buClr>
                <a:schemeClr val="accent4"/>
              </a:buClr>
              <a:buSzPct val="117000"/>
              <a:buFont typeface="Arial"/>
              <a:buChar char="•"/>
            </a:pPr>
            <a:r>
              <a:rPr lang="cs-CZ" sz="5400" dirty="0" smtClean="0"/>
              <a:t>Slovo právo</a:t>
            </a:r>
          </a:p>
          <a:p>
            <a:pPr>
              <a:buClr>
                <a:schemeClr val="accent4"/>
              </a:buClr>
              <a:buSzPct val="117000"/>
              <a:buFont typeface="Arial"/>
              <a:buChar char="•"/>
            </a:pPr>
            <a:r>
              <a:rPr lang="cs-CZ" sz="5400" dirty="0" smtClean="0"/>
              <a:t>Původ práva</a:t>
            </a:r>
          </a:p>
          <a:p>
            <a:pPr>
              <a:buClr>
                <a:schemeClr val="accent4"/>
              </a:buClr>
              <a:buSzPct val="117000"/>
              <a:buFont typeface="Arial"/>
              <a:buChar char="•"/>
            </a:pPr>
            <a:r>
              <a:rPr lang="cs-CZ" sz="5400" dirty="0" smtClean="0"/>
              <a:t>Pojem právo</a:t>
            </a:r>
            <a:r>
              <a:rPr lang="cs-CZ" dirty="0" smtClean="0"/>
              <a:t> </a:t>
            </a:r>
          </a:p>
          <a:p>
            <a:pPr>
              <a:buClr>
                <a:schemeClr val="accent4"/>
              </a:buClr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Sociologický přístup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768"/>
              </a:spcBef>
              <a:defRPr/>
            </a:pPr>
            <a:r>
              <a:rPr lang="cs-CZ" sz="2800" b="1" dirty="0" smtClean="0">
                <a:solidFill>
                  <a:schemeClr val="accent4"/>
                </a:solidFill>
              </a:rPr>
              <a:t>rozdíl </a:t>
            </a:r>
            <a:r>
              <a:rPr lang="cs-CZ" sz="2800" b="1" dirty="0">
                <a:solidFill>
                  <a:schemeClr val="accent4"/>
                </a:solidFill>
              </a:rPr>
              <a:t>mezi platným právem a právem, jak ve skutečnosti </a:t>
            </a:r>
            <a:r>
              <a:rPr lang="cs-CZ" sz="2800" b="1" dirty="0" smtClean="0">
                <a:solidFill>
                  <a:schemeClr val="accent4"/>
                </a:solidFill>
              </a:rPr>
              <a:t>působí</a:t>
            </a:r>
            <a:endParaRPr lang="cs-CZ" sz="2800" b="1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  <a:spcBef>
                <a:spcPts val="768"/>
              </a:spcBef>
              <a:defRPr/>
            </a:pPr>
            <a:r>
              <a:rPr lang="cs-CZ" sz="2800" dirty="0"/>
              <a:t>právo je chápáno jako výsledek střetu sociálních zájmů a jeho smyslem je neustálé a včasné řešení těchto </a:t>
            </a:r>
            <a:r>
              <a:rPr lang="cs-CZ" sz="2800" dirty="0" smtClean="0"/>
              <a:t>konfliktů </a:t>
            </a:r>
          </a:p>
          <a:p>
            <a:r>
              <a:rPr lang="cs-CZ" altLang="cs-CZ" sz="2800" b="1" dirty="0">
                <a:solidFill>
                  <a:schemeClr val="accent4"/>
                </a:solidFill>
              </a:rPr>
              <a:t>zkoumá účinky práva na lidi a lidí na právo </a:t>
            </a:r>
          </a:p>
          <a:p>
            <a:r>
              <a:rPr lang="cs-CZ" altLang="cs-CZ" sz="2800" dirty="0"/>
              <a:t>nevidí právo v knihách (zákonících) </a:t>
            </a:r>
            <a:r>
              <a:rPr lang="cs-CZ" altLang="cs-CZ" sz="2800" i="1" dirty="0"/>
              <a:t>– </a:t>
            </a:r>
            <a:r>
              <a:rPr lang="cs-CZ" altLang="cs-CZ" sz="2800" i="1" dirty="0" err="1"/>
              <a:t>law</a:t>
            </a:r>
            <a:r>
              <a:rPr lang="cs-CZ" altLang="cs-CZ" sz="2800" i="1" dirty="0"/>
              <a:t> in </a:t>
            </a:r>
            <a:r>
              <a:rPr lang="cs-CZ" altLang="cs-CZ" sz="2800" i="1" dirty="0" err="1"/>
              <a:t>books</a:t>
            </a:r>
            <a:r>
              <a:rPr lang="cs-CZ" altLang="cs-CZ" sz="2800" dirty="0"/>
              <a:t>, ale právo v jeho realizaci </a:t>
            </a:r>
            <a:r>
              <a:rPr lang="cs-CZ" altLang="cs-CZ" sz="2800" i="1" dirty="0"/>
              <a:t>– </a:t>
            </a:r>
            <a:r>
              <a:rPr lang="cs-CZ" altLang="cs-CZ" sz="2800" i="1" dirty="0" err="1"/>
              <a:t>law</a:t>
            </a:r>
            <a:r>
              <a:rPr lang="cs-CZ" altLang="cs-CZ" sz="2800" i="1" dirty="0"/>
              <a:t> in </a:t>
            </a:r>
            <a:r>
              <a:rPr lang="cs-CZ" altLang="cs-CZ" sz="2800" i="1" dirty="0" err="1" smtClean="0"/>
              <a:t>action</a:t>
            </a:r>
            <a:endParaRPr lang="cs-CZ" i="1" dirty="0"/>
          </a:p>
          <a:p>
            <a:pPr>
              <a:lnSpc>
                <a:spcPct val="120000"/>
              </a:lnSpc>
              <a:spcBef>
                <a:spcPts val="768"/>
              </a:spcBef>
              <a:defRPr/>
            </a:pPr>
            <a:r>
              <a:rPr lang="cs-CZ" sz="2400" dirty="0" smtClean="0"/>
              <a:t>„</a:t>
            </a:r>
            <a:r>
              <a:rPr lang="cs-CZ" sz="2400" b="1" i="1" dirty="0" smtClean="0"/>
              <a:t>Těžiště právního vývoje neleží ani v legislativě, ani v právní vědě či soudních rozhodnutích, ale ve společnosti samé</a:t>
            </a:r>
            <a:r>
              <a:rPr lang="cs-CZ" sz="2400" dirty="0" smtClean="0"/>
              <a:t>.“ (</a:t>
            </a:r>
            <a:r>
              <a:rPr lang="cs-CZ" sz="2400" b="1" dirty="0" smtClean="0"/>
              <a:t>Eugen </a:t>
            </a:r>
            <a:r>
              <a:rPr lang="cs-CZ" sz="2400" b="1" dirty="0" err="1" smtClean="0"/>
              <a:t>Ehrlich</a:t>
            </a:r>
            <a:r>
              <a:rPr lang="cs-CZ" sz="2400" dirty="0" smtClean="0"/>
              <a:t>, zakladatel </a:t>
            </a:r>
            <a:r>
              <a:rPr lang="cs-CZ" sz="2400" dirty="0" err="1" smtClean="0"/>
              <a:t>evr</a:t>
            </a:r>
            <a:r>
              <a:rPr lang="cs-CZ" sz="2400" dirty="0" smtClean="0"/>
              <a:t>. </a:t>
            </a:r>
            <a:r>
              <a:rPr lang="cs-CZ" sz="2400" dirty="0"/>
              <a:t>s</a:t>
            </a:r>
            <a:r>
              <a:rPr lang="cs-CZ" sz="2400" dirty="0" smtClean="0"/>
              <a:t>ociologie práva)</a:t>
            </a: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9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4</a:t>
            </a:r>
            <a:r>
              <a:rPr lang="cs-CZ" b="1" dirty="0" smtClean="0"/>
              <a:t>. </a:t>
            </a:r>
            <a:r>
              <a:rPr lang="cs-CZ" sz="4900" b="1" dirty="0" smtClean="0"/>
              <a:t>Pojem právo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defRPr/>
            </a:pPr>
            <a:r>
              <a:rPr lang="pl-PL" dirty="0"/>
              <a:t>Právo je jedním ze společenských </a:t>
            </a:r>
            <a:r>
              <a:rPr lang="pl-PL" dirty="0" smtClean="0"/>
              <a:t>normativních </a:t>
            </a:r>
            <a:r>
              <a:rPr lang="cs-CZ" dirty="0" smtClean="0"/>
              <a:t>systémů; </a:t>
            </a:r>
            <a:r>
              <a:rPr lang="cs-CZ" dirty="0"/>
              <a:t>usměrňuje chování lidí vedle morálky, etiky</a:t>
            </a:r>
            <a:r>
              <a:rPr lang="cs-CZ" dirty="0" smtClean="0"/>
              <a:t>, náboženských </a:t>
            </a:r>
            <a:r>
              <a:rPr lang="cs-CZ" dirty="0"/>
              <a:t>norem, ale i estetických </a:t>
            </a:r>
            <a:r>
              <a:rPr lang="cs-CZ" dirty="0" smtClean="0"/>
              <a:t>norem, sportovních </a:t>
            </a:r>
            <a:r>
              <a:rPr lang="cs-CZ" dirty="0"/>
              <a:t>pravidel </a:t>
            </a:r>
            <a:r>
              <a:rPr lang="cs-CZ" dirty="0" smtClean="0"/>
              <a:t>apod.</a:t>
            </a:r>
          </a:p>
          <a:p>
            <a:pPr>
              <a:buClr>
                <a:schemeClr val="accent3"/>
              </a:buClr>
              <a:defRPr/>
            </a:pPr>
            <a:r>
              <a:rPr lang="cs-CZ" dirty="0" smtClean="0">
                <a:solidFill>
                  <a:schemeClr val="accent4"/>
                </a:solidFill>
              </a:rPr>
              <a:t>Právo </a:t>
            </a:r>
            <a:r>
              <a:rPr lang="cs-CZ" dirty="0">
                <a:solidFill>
                  <a:schemeClr val="accent4"/>
                </a:solidFill>
              </a:rPr>
              <a:t>je soubor pravidel, podle kterých </a:t>
            </a:r>
            <a:r>
              <a:rPr lang="cs-CZ" dirty="0" smtClean="0">
                <a:solidFill>
                  <a:schemeClr val="accent4"/>
                </a:solidFill>
              </a:rPr>
              <a:t>se organizuje </a:t>
            </a:r>
            <a:r>
              <a:rPr lang="cs-CZ" dirty="0">
                <a:solidFill>
                  <a:schemeClr val="accent4"/>
                </a:solidFill>
              </a:rPr>
              <a:t>a řídí lidské soužití</a:t>
            </a:r>
            <a:endParaRPr lang="cs-CZ" b="1" dirty="0" smtClean="0">
              <a:solidFill>
                <a:schemeClr val="accent4"/>
              </a:solidFill>
            </a:endParaRP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4</a:t>
            </a:r>
            <a:r>
              <a:rPr lang="cs-CZ" b="1" dirty="0" smtClean="0"/>
              <a:t>. </a:t>
            </a:r>
            <a:r>
              <a:rPr lang="cs-CZ" sz="4900" b="1" dirty="0" smtClean="0"/>
              <a:t>Pojem právo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/>
              </a:buClr>
              <a:buSzPct val="117000"/>
            </a:pPr>
            <a:r>
              <a:rPr lang="cs-CZ" dirty="0" smtClean="0"/>
              <a:t>Mnohovýznamový pojem (</a:t>
            </a:r>
            <a:r>
              <a:rPr lang="cs-CZ" dirty="0" err="1" smtClean="0"/>
              <a:t>polysém</a:t>
            </a:r>
            <a:r>
              <a:rPr lang="cs-CZ" dirty="0" smtClean="0"/>
              <a:t>)</a:t>
            </a:r>
          </a:p>
          <a:p>
            <a:pPr>
              <a:buClr>
                <a:schemeClr val="accent4"/>
              </a:buClr>
              <a:buSzPct val="117000"/>
            </a:pPr>
            <a:r>
              <a:rPr lang="cs-CZ" dirty="0"/>
              <a:t>Různé pohledy právní teorie, sociologie práva, právní filosofie, antropologie, psychologie atd.</a:t>
            </a:r>
          </a:p>
          <a:p>
            <a:pPr>
              <a:buClr>
                <a:schemeClr val="accent4"/>
              </a:buClr>
              <a:buSzPct val="117000"/>
            </a:pPr>
            <a:r>
              <a:rPr lang="cs-CZ" b="1" dirty="0" smtClean="0">
                <a:solidFill>
                  <a:schemeClr val="accent4"/>
                </a:solidFill>
              </a:rPr>
              <a:t>Právo jako regulační systém: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cs-CZ" dirty="0" smtClean="0"/>
              <a:t>Systém </a:t>
            </a:r>
            <a:r>
              <a:rPr lang="cs-CZ" dirty="0"/>
              <a:t>regulujících (normativních) pravidel chování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cs-CZ" dirty="0"/>
              <a:t>Pravidla tvořená (zachycovaná) státem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cs-CZ" dirty="0"/>
              <a:t>Jejich porušování státem sankcionováno</a:t>
            </a:r>
          </a:p>
          <a:p>
            <a:pPr marL="0" indent="0">
              <a:buClr>
                <a:schemeClr val="accent4"/>
              </a:buClr>
              <a:buSzPct val="117000"/>
              <a:buNone/>
            </a:pPr>
            <a:endParaRPr lang="cs-CZ" b="1" dirty="0" smtClean="0">
              <a:solidFill>
                <a:schemeClr val="accent4"/>
              </a:solidFill>
            </a:endParaRP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Jiné normativní systémy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4"/>
                </a:solidFill>
              </a:rPr>
              <a:t>náboženství </a:t>
            </a:r>
            <a:r>
              <a:rPr lang="cs-CZ" sz="2800" dirty="0"/>
              <a:t>(zavržení, klatba)</a:t>
            </a:r>
            <a:endParaRPr lang="cs-CZ" sz="2800" b="1" dirty="0"/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4"/>
                </a:solidFill>
              </a:rPr>
              <a:t>veřejné mínění </a:t>
            </a:r>
            <a:r>
              <a:rPr lang="cs-CZ" sz="2800" dirty="0"/>
              <a:t>(veřejné pohoršení, ostrakizace)</a:t>
            </a:r>
            <a:endParaRPr lang="cs-CZ" sz="2800" b="1" dirty="0"/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4"/>
                </a:solidFill>
              </a:rPr>
              <a:t>morálka</a:t>
            </a:r>
            <a:r>
              <a:rPr lang="cs-CZ" sz="2800" b="1" dirty="0"/>
              <a:t> </a:t>
            </a:r>
            <a:r>
              <a:rPr lang="cs-CZ" sz="2800" dirty="0"/>
              <a:t>(opovržení, výčitky svědomí)</a:t>
            </a:r>
          </a:p>
          <a:p>
            <a:pPr>
              <a:lnSpc>
                <a:spcPct val="90000"/>
              </a:lnSpc>
              <a:defRPr/>
            </a:pPr>
            <a:r>
              <a:rPr lang="cs-CZ" sz="2800" dirty="0" smtClean="0"/>
              <a:t>Odlišnosti:</a:t>
            </a:r>
            <a:endParaRPr lang="cs-CZ" sz="2800" dirty="0"/>
          </a:p>
          <a:p>
            <a:pPr lvl="1">
              <a:lnSpc>
                <a:spcPct val="90000"/>
              </a:lnSpc>
              <a:defRPr/>
            </a:pPr>
            <a:r>
              <a:rPr lang="cs-CZ" sz="2400" dirty="0"/>
              <a:t> typ sankcí, 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/>
              <a:t>vznik norem,  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/>
              <a:t> hlavní: právo jako jediné je tvořeno státem a porušení práva státem </a:t>
            </a:r>
            <a:r>
              <a:rPr lang="cs-CZ" sz="2400" dirty="0" smtClean="0"/>
              <a:t>sankcionováno</a:t>
            </a:r>
            <a:endParaRPr lang="cs-CZ" sz="2400" i="1" dirty="0"/>
          </a:p>
          <a:p>
            <a:pPr>
              <a:lnSpc>
                <a:spcPct val="90000"/>
              </a:lnSpc>
              <a:defRPr/>
            </a:pPr>
            <a:r>
              <a:rPr lang="cs-CZ" sz="2800" i="1" dirty="0"/>
              <a:t>Jednotlivé systémy se nekryjí, i když se bezesporu navzájem </a:t>
            </a:r>
            <a:r>
              <a:rPr lang="cs-CZ" sz="2800" i="1" dirty="0" smtClean="0"/>
              <a:t>ovlivňují</a:t>
            </a:r>
            <a:endParaRPr lang="cs-CZ" sz="2800" i="1" dirty="0"/>
          </a:p>
          <a:p>
            <a:pPr>
              <a:lnSpc>
                <a:spcPct val="90000"/>
              </a:lnSpc>
              <a:defRPr/>
            </a:pPr>
            <a:r>
              <a:rPr lang="cs-CZ" sz="2400" i="1" dirty="0" smtClean="0"/>
              <a:t>Např.:</a:t>
            </a:r>
            <a:endParaRPr lang="cs-CZ" sz="2400" i="1" dirty="0"/>
          </a:p>
          <a:p>
            <a:pPr lvl="1">
              <a:lnSpc>
                <a:spcPct val="90000"/>
              </a:lnSpc>
              <a:defRPr/>
            </a:pPr>
            <a:r>
              <a:rPr lang="cs-CZ" sz="2400" i="1" dirty="0"/>
              <a:t>Homosexualita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i="1" dirty="0"/>
              <a:t>Trest smrti</a:t>
            </a: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Dělení práva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b="1" dirty="0"/>
              <a:t>pozitivní</a:t>
            </a:r>
          </a:p>
          <a:p>
            <a:r>
              <a:rPr lang="cs-CZ" altLang="cs-CZ" b="1" dirty="0"/>
              <a:t>objektivní</a:t>
            </a:r>
          </a:p>
          <a:p>
            <a:r>
              <a:rPr lang="cs-CZ" altLang="cs-CZ" b="1" dirty="0"/>
              <a:t>veřejné</a:t>
            </a:r>
          </a:p>
          <a:p>
            <a:r>
              <a:rPr lang="cs-CZ" altLang="cs-CZ" b="1" dirty="0"/>
              <a:t>hmotné </a:t>
            </a:r>
          </a:p>
          <a:p>
            <a:r>
              <a:rPr lang="cs-CZ" altLang="cs-CZ" b="1" dirty="0"/>
              <a:t>vnitrostátní </a:t>
            </a:r>
          </a:p>
          <a:p>
            <a:r>
              <a:rPr lang="cs-CZ" altLang="cs-CZ" b="1" dirty="0" smtClean="0"/>
              <a:t>kogentní </a:t>
            </a:r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44526" y="1556792"/>
            <a:ext cx="4038600" cy="4525963"/>
          </a:xfrm>
        </p:spPr>
        <p:txBody>
          <a:bodyPr/>
          <a:lstStyle/>
          <a:p>
            <a:r>
              <a:rPr lang="cs-CZ" altLang="cs-CZ" b="1" dirty="0"/>
              <a:t>přirozené</a:t>
            </a:r>
          </a:p>
          <a:p>
            <a:r>
              <a:rPr lang="cs-CZ" altLang="cs-CZ" b="1" dirty="0"/>
              <a:t>subjektivní</a:t>
            </a:r>
          </a:p>
          <a:p>
            <a:r>
              <a:rPr lang="cs-CZ" altLang="cs-CZ" b="1" dirty="0"/>
              <a:t>soukromé</a:t>
            </a:r>
          </a:p>
          <a:p>
            <a:r>
              <a:rPr lang="cs-CZ" altLang="cs-CZ" b="1" dirty="0"/>
              <a:t>procesní</a:t>
            </a:r>
          </a:p>
          <a:p>
            <a:r>
              <a:rPr lang="cs-CZ" altLang="cs-CZ" b="1" dirty="0"/>
              <a:t>mezinárodní</a:t>
            </a:r>
          </a:p>
          <a:p>
            <a:r>
              <a:rPr lang="cs-CZ" altLang="cs-CZ" b="1" dirty="0" smtClean="0"/>
              <a:t>dispozitivní</a:t>
            </a:r>
            <a:endParaRPr lang="cs-CZ" altLang="cs-CZ" b="1" dirty="0"/>
          </a:p>
          <a:p>
            <a:endParaRPr lang="cs-CZ" dirty="0"/>
          </a:p>
        </p:txBody>
      </p:sp>
      <p:pic>
        <p:nvPicPr>
          <p:cNvPr id="1026" name="Picture 2" descr="C:\Users\40374\Desktop\paragr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55" y="3217074"/>
            <a:ext cx="4045473" cy="36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23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pt-BR" b="1" dirty="0"/>
              <a:t>Právo pozitivní a právo přirozené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b="1" dirty="0" smtClean="0">
                <a:solidFill>
                  <a:schemeClr val="accent4"/>
                </a:solidFill>
              </a:rPr>
              <a:t>Právo </a:t>
            </a:r>
            <a:r>
              <a:rPr lang="cs-CZ" sz="2800" b="1" dirty="0">
                <a:solidFill>
                  <a:schemeClr val="accent4"/>
                </a:solidFill>
              </a:rPr>
              <a:t>přirozené (</a:t>
            </a:r>
            <a:r>
              <a:rPr lang="cs-CZ" sz="2800" b="1" i="1" dirty="0">
                <a:solidFill>
                  <a:schemeClr val="accent4"/>
                </a:solidFill>
              </a:rPr>
              <a:t>ius naturale</a:t>
            </a:r>
            <a:r>
              <a:rPr lang="cs-CZ" sz="2800" b="1" dirty="0">
                <a:solidFill>
                  <a:schemeClr val="accent4"/>
                </a:solidFill>
              </a:rPr>
              <a:t>)</a:t>
            </a:r>
            <a:r>
              <a:rPr lang="cs-CZ" sz="2800" b="1" dirty="0"/>
              <a:t>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/>
              <a:t>existuje nezávisle na </a:t>
            </a:r>
            <a:r>
              <a:rPr lang="cs-CZ" sz="2800" dirty="0" smtClean="0"/>
              <a:t>státě </a:t>
            </a:r>
            <a:endParaRPr lang="cs-CZ" sz="28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/>
              <a:t>souhrn principů, které jsou adekvátní dosaženému stupni vývoje společnosti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/>
              <a:t>předchází pozitivní právo (je prepozitivní)</a:t>
            </a:r>
          </a:p>
          <a:p>
            <a:pPr marL="1188720" lvl="3" indent="-210312">
              <a:buClr>
                <a:schemeClr val="accent3"/>
              </a:buClr>
              <a:buFont typeface="Wingdings 2"/>
              <a:buChar char=""/>
              <a:defRPr/>
            </a:pPr>
            <a:endParaRPr lang="cs-CZ" sz="28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b="1" dirty="0" smtClean="0">
                <a:solidFill>
                  <a:schemeClr val="accent4"/>
                </a:solidFill>
              </a:rPr>
              <a:t>Právo pozitivní (</a:t>
            </a:r>
            <a:r>
              <a:rPr lang="cs-CZ" sz="2800" b="1" i="1" dirty="0" smtClean="0">
                <a:solidFill>
                  <a:schemeClr val="accent4"/>
                </a:solidFill>
              </a:rPr>
              <a:t>ius </a:t>
            </a:r>
            <a:r>
              <a:rPr lang="cs-CZ" sz="2800" b="1" i="1" dirty="0">
                <a:solidFill>
                  <a:schemeClr val="accent4"/>
                </a:solidFill>
              </a:rPr>
              <a:t>pozitivum</a:t>
            </a:r>
            <a:r>
              <a:rPr lang="cs-CZ" sz="2800" b="1" dirty="0">
                <a:solidFill>
                  <a:schemeClr val="accent4"/>
                </a:solidFill>
              </a:rPr>
              <a:t>)</a:t>
            </a:r>
            <a:r>
              <a:rPr lang="cs-CZ" sz="2800" b="1" dirty="0"/>
              <a:t>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/>
              <a:t>je dané státem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/>
              <a:t>je to právo platné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/>
              <a:t>jsou to předvídatelná pravidla, která se vynucují, tzn. že protiprávní jednání je postihováno.</a:t>
            </a:r>
          </a:p>
          <a:p>
            <a:pPr marL="0" indent="0">
              <a:spcBef>
                <a:spcPts val="768"/>
              </a:spcBef>
              <a:buNone/>
              <a:defRPr/>
            </a:pPr>
            <a:endParaRPr lang="cs-CZ" sz="1400" b="1" dirty="0">
              <a:solidFill>
                <a:schemeClr val="accent4"/>
              </a:solidFill>
            </a:endParaRP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Právo objektivní a subjektivní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768"/>
              </a:spcBef>
              <a:defRPr/>
            </a:pPr>
            <a:r>
              <a:rPr lang="cs-CZ" sz="2800" b="1" dirty="0">
                <a:solidFill>
                  <a:schemeClr val="accent4"/>
                </a:solidFill>
              </a:rPr>
              <a:t>Právo </a:t>
            </a:r>
            <a:r>
              <a:rPr lang="cs-CZ" sz="2800" b="1" dirty="0" smtClean="0">
                <a:solidFill>
                  <a:schemeClr val="accent4"/>
                </a:solidFill>
              </a:rPr>
              <a:t>objektivní (angl. </a:t>
            </a:r>
            <a:r>
              <a:rPr lang="cs-CZ" sz="2800" b="1" dirty="0" err="1" smtClean="0">
                <a:solidFill>
                  <a:schemeClr val="accent4"/>
                </a:solidFill>
              </a:rPr>
              <a:t>Law</a:t>
            </a:r>
            <a:r>
              <a:rPr lang="cs-CZ" sz="2800" b="1" dirty="0" smtClean="0">
                <a:solidFill>
                  <a:schemeClr val="accent4"/>
                </a:solidFill>
              </a:rPr>
              <a:t>):</a:t>
            </a:r>
            <a:endParaRPr lang="cs-CZ" sz="2800" dirty="0">
              <a:solidFill>
                <a:schemeClr val="accent4"/>
              </a:solidFill>
            </a:endParaRPr>
          </a:p>
          <a:p>
            <a:pPr>
              <a:spcBef>
                <a:spcPts val="768"/>
              </a:spcBef>
              <a:buNone/>
              <a:defRPr/>
            </a:pPr>
            <a:r>
              <a:rPr lang="cs-CZ" sz="2800" dirty="0" smtClean="0"/>
              <a:t>	souhrn </a:t>
            </a:r>
            <a:r>
              <a:rPr lang="cs-CZ" sz="2800" dirty="0"/>
              <a:t>právních norem jako obecně závazných pravidel </a:t>
            </a:r>
            <a:r>
              <a:rPr lang="cs-CZ" sz="2800" dirty="0" smtClean="0"/>
              <a:t>chování stanovených </a:t>
            </a:r>
            <a:r>
              <a:rPr lang="cs-CZ" sz="2800" dirty="0"/>
              <a:t>či uznaných státem (resp. mezinárodním společenstvím</a:t>
            </a:r>
            <a:r>
              <a:rPr lang="cs-CZ" sz="2800" dirty="0" smtClean="0"/>
              <a:t>) a státem vynucovaných</a:t>
            </a:r>
            <a:endParaRPr lang="cs-CZ" sz="2800" b="1" dirty="0"/>
          </a:p>
          <a:p>
            <a:pPr>
              <a:spcBef>
                <a:spcPts val="768"/>
              </a:spcBef>
              <a:defRPr/>
            </a:pPr>
            <a:r>
              <a:rPr lang="cs-CZ" sz="2800" b="1" dirty="0">
                <a:solidFill>
                  <a:schemeClr val="accent4"/>
                </a:solidFill>
              </a:rPr>
              <a:t>Právo </a:t>
            </a:r>
            <a:r>
              <a:rPr lang="cs-CZ" sz="2800" b="1" dirty="0" smtClean="0">
                <a:solidFill>
                  <a:schemeClr val="accent4"/>
                </a:solidFill>
              </a:rPr>
              <a:t>subjektivní (angl. </a:t>
            </a:r>
            <a:r>
              <a:rPr lang="cs-CZ" sz="2800" b="1" dirty="0" err="1" smtClean="0">
                <a:solidFill>
                  <a:schemeClr val="accent4"/>
                </a:solidFill>
              </a:rPr>
              <a:t>Right</a:t>
            </a:r>
            <a:r>
              <a:rPr lang="cs-CZ" sz="2800" b="1" dirty="0" smtClean="0">
                <a:solidFill>
                  <a:schemeClr val="accent4"/>
                </a:solidFill>
              </a:rPr>
              <a:t>):</a:t>
            </a:r>
            <a:endParaRPr lang="cs-CZ" sz="2800" dirty="0">
              <a:solidFill>
                <a:schemeClr val="accent4"/>
              </a:solidFill>
            </a:endParaRPr>
          </a:p>
          <a:p>
            <a:pPr>
              <a:spcBef>
                <a:spcPts val="768"/>
              </a:spcBef>
              <a:buNone/>
              <a:defRPr/>
            </a:pPr>
            <a:r>
              <a:rPr lang="cs-CZ" sz="2800" dirty="0" smtClean="0"/>
              <a:t>	Možnost </a:t>
            </a:r>
            <a:r>
              <a:rPr lang="cs-CZ" sz="2800" dirty="0"/>
              <a:t>chování zaručená právním subjektům  objektivním </a:t>
            </a:r>
            <a:r>
              <a:rPr lang="cs-CZ" sz="2800" dirty="0" smtClean="0"/>
              <a:t>právem („</a:t>
            </a:r>
            <a:r>
              <a:rPr lang="cs-CZ" sz="2800" i="1" dirty="0" smtClean="0"/>
              <a:t>Mám na něco právo</a:t>
            </a:r>
            <a:r>
              <a:rPr lang="cs-CZ" sz="2800" dirty="0" smtClean="0"/>
              <a:t>“) </a:t>
            </a:r>
            <a:endParaRPr lang="cs-CZ" sz="2800" dirty="0"/>
          </a:p>
          <a:p>
            <a:pPr>
              <a:spcBef>
                <a:spcPts val="768"/>
              </a:spcBef>
              <a:buNone/>
              <a:defRPr/>
            </a:pPr>
            <a:r>
              <a:rPr lang="cs-CZ" sz="2800" dirty="0" smtClean="0"/>
              <a:t>	Určité </a:t>
            </a:r>
            <a:r>
              <a:rPr lang="cs-CZ" sz="2800" dirty="0"/>
              <a:t>oprávnění </a:t>
            </a:r>
            <a:r>
              <a:rPr lang="cs-CZ" sz="2800" dirty="0" smtClean="0"/>
              <a:t>na jedné straně odpovídá</a:t>
            </a:r>
            <a:r>
              <a:rPr lang="cs-CZ" sz="2800" dirty="0"/>
              <a:t> </a:t>
            </a:r>
            <a:r>
              <a:rPr lang="cs-CZ" sz="2800" dirty="0" smtClean="0"/>
              <a:t>právní povinnosti na straně druhé (např. kupující má právo věc převzít, prodávající má povinnost věc odevzdat kupujícímu)</a:t>
            </a:r>
          </a:p>
          <a:p>
            <a:pPr marL="0" indent="0">
              <a:spcBef>
                <a:spcPts val="768"/>
              </a:spcBef>
              <a:buNone/>
              <a:defRPr/>
            </a:pPr>
            <a:endParaRPr lang="cs-CZ" sz="1400" b="1" dirty="0">
              <a:solidFill>
                <a:schemeClr val="accent4"/>
              </a:solidFill>
            </a:endParaRP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Právo objektivní a subjektivní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517632" cy="5544616"/>
          </a:xfrm>
        </p:spPr>
        <p:txBody>
          <a:bodyPr>
            <a:noAutofit/>
          </a:bodyPr>
          <a:lstStyle/>
          <a:p>
            <a:pPr>
              <a:spcBef>
                <a:spcPts val="768"/>
              </a:spcBef>
              <a:defRPr/>
            </a:pPr>
            <a:r>
              <a:rPr lang="cs-CZ" sz="2800" b="1" dirty="0">
                <a:solidFill>
                  <a:schemeClr val="accent4"/>
                </a:solidFill>
              </a:rPr>
              <a:t>Právo </a:t>
            </a:r>
            <a:r>
              <a:rPr lang="cs-CZ" sz="2800" b="1" dirty="0" smtClean="0">
                <a:solidFill>
                  <a:schemeClr val="accent4"/>
                </a:solidFill>
              </a:rPr>
              <a:t>objektivní</a:t>
            </a:r>
          </a:p>
          <a:p>
            <a:pPr marL="0" indent="0">
              <a:spcBef>
                <a:spcPts val="768"/>
              </a:spcBef>
              <a:buNone/>
              <a:defRPr/>
            </a:pPr>
            <a:r>
              <a:rPr lang="cs-CZ" sz="2800" dirty="0" smtClean="0"/>
              <a:t>	subjektivní </a:t>
            </a:r>
            <a:r>
              <a:rPr lang="cs-CZ" sz="2800" dirty="0"/>
              <a:t>práva buď přímo umožňuje, subjektivní práva z něj vyplývají, anebo je alespoň </a:t>
            </a:r>
            <a:r>
              <a:rPr lang="cs-CZ" sz="2800" dirty="0" smtClean="0"/>
              <a:t>nezakazuje</a:t>
            </a:r>
          </a:p>
          <a:p>
            <a:pPr marL="0" indent="0">
              <a:spcBef>
                <a:spcPts val="768"/>
              </a:spcBef>
              <a:buNone/>
              <a:defRPr/>
            </a:pPr>
            <a:r>
              <a:rPr lang="cs-CZ" sz="2800" dirty="0" smtClean="0"/>
              <a:t>	zakládá </a:t>
            </a:r>
            <a:r>
              <a:rPr lang="cs-CZ" sz="2800" dirty="0"/>
              <a:t>postupy, kterými se subjektivní právo vynucuje, pokud je porušeno, např. </a:t>
            </a:r>
            <a:r>
              <a:rPr lang="cs-CZ" sz="2800" dirty="0" smtClean="0"/>
              <a:t>podáním žaloby </a:t>
            </a:r>
            <a:r>
              <a:rPr lang="cs-CZ" sz="2800" dirty="0"/>
              <a:t>k </a:t>
            </a:r>
            <a:r>
              <a:rPr lang="cs-CZ" sz="2800" dirty="0" smtClean="0"/>
              <a:t>soudu</a:t>
            </a:r>
            <a:endParaRPr lang="cs-CZ" sz="2800" dirty="0">
              <a:solidFill>
                <a:schemeClr val="accent4"/>
              </a:solidFill>
            </a:endParaRPr>
          </a:p>
          <a:p>
            <a:pPr>
              <a:spcBef>
                <a:spcPts val="768"/>
              </a:spcBef>
              <a:buNone/>
              <a:defRPr/>
            </a:pPr>
            <a:r>
              <a:rPr lang="cs-CZ" sz="2800" dirty="0" smtClean="0"/>
              <a:t>	</a:t>
            </a:r>
            <a:endParaRPr lang="cs-CZ" sz="2800" b="1" dirty="0" smtClean="0"/>
          </a:p>
          <a:p>
            <a:pPr>
              <a:spcBef>
                <a:spcPts val="768"/>
              </a:spcBef>
              <a:defRPr/>
            </a:pPr>
            <a:r>
              <a:rPr lang="cs-CZ" sz="2800" b="1" dirty="0" smtClean="0">
                <a:solidFill>
                  <a:schemeClr val="accent4"/>
                </a:solidFill>
              </a:rPr>
              <a:t>Právo subjektivní = oprávnění</a:t>
            </a:r>
          </a:p>
          <a:p>
            <a:pPr marL="0" indent="0">
              <a:spcBef>
                <a:spcPts val="768"/>
              </a:spcBef>
              <a:buNone/>
              <a:defRPr/>
            </a:pPr>
            <a:r>
              <a:rPr lang="cs-CZ" sz="2800" dirty="0" smtClean="0"/>
              <a:t>	Označuje</a:t>
            </a:r>
            <a:r>
              <a:rPr lang="cs-CZ" sz="2800" b="1" dirty="0" smtClean="0">
                <a:solidFill>
                  <a:schemeClr val="accent4"/>
                </a:solidFill>
              </a:rPr>
              <a:t> právo určitého subjektu na něco</a:t>
            </a:r>
          </a:p>
          <a:p>
            <a:pPr>
              <a:spcBef>
                <a:spcPts val="768"/>
              </a:spcBef>
              <a:defRPr/>
            </a:pPr>
            <a:r>
              <a:rPr lang="cs-CZ" sz="2800" dirty="0" smtClean="0"/>
              <a:t>možnost </a:t>
            </a:r>
            <a:r>
              <a:rPr lang="cs-CZ" sz="2800" dirty="0"/>
              <a:t>chovat se určitým </a:t>
            </a:r>
            <a:r>
              <a:rPr lang="cs-CZ" sz="2800" dirty="0" smtClean="0"/>
              <a:t>způsobem</a:t>
            </a:r>
          </a:p>
          <a:p>
            <a:pPr>
              <a:spcBef>
                <a:spcPts val="768"/>
              </a:spcBef>
              <a:defRPr/>
            </a:pPr>
            <a:r>
              <a:rPr lang="cs-CZ" sz="2800" dirty="0"/>
              <a:t>zákonem garantovaná míra možného chování</a:t>
            </a:r>
            <a:endParaRPr lang="cs-CZ" sz="2800" dirty="0">
              <a:solidFill>
                <a:schemeClr val="accent4"/>
              </a:solidFill>
            </a:endParaRPr>
          </a:p>
          <a:p>
            <a:pPr>
              <a:spcBef>
                <a:spcPts val="768"/>
              </a:spcBef>
              <a:buNone/>
              <a:defRPr/>
            </a:pPr>
            <a:r>
              <a:rPr lang="cs-CZ" sz="2800" dirty="0" smtClean="0"/>
              <a:t>	</a:t>
            </a:r>
            <a:endParaRPr lang="cs-CZ" sz="1400" b="1" dirty="0">
              <a:solidFill>
                <a:schemeClr val="accent4"/>
              </a:solidFill>
            </a:endParaRP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  <p:cxnSp>
        <p:nvCxnSpPr>
          <p:cNvPr id="8" name="Pravoúhlá spojnice 7"/>
          <p:cNvCxnSpPr/>
          <p:nvPr/>
        </p:nvCxnSpPr>
        <p:spPr>
          <a:xfrm>
            <a:off x="467544" y="1877486"/>
            <a:ext cx="648072" cy="216024"/>
          </a:xfrm>
          <a:prstGeom prst="bentConnector3">
            <a:avLst>
              <a:gd name="adj1" fmla="val 3603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ravoúhlá spojnice 10"/>
          <p:cNvCxnSpPr/>
          <p:nvPr/>
        </p:nvCxnSpPr>
        <p:spPr>
          <a:xfrm>
            <a:off x="467544" y="2780928"/>
            <a:ext cx="648072" cy="288032"/>
          </a:xfrm>
          <a:prstGeom prst="bentConnector3">
            <a:avLst>
              <a:gd name="adj1" fmla="val 3463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>
            <a:off x="323528" y="5225497"/>
            <a:ext cx="648072" cy="288032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Právo objektivní a subjektivní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517632" cy="5544616"/>
          </a:xfrm>
        </p:spPr>
        <p:txBody>
          <a:bodyPr>
            <a:noAutofit/>
          </a:bodyPr>
          <a:lstStyle/>
          <a:p>
            <a:pPr>
              <a:spcBef>
                <a:spcPts val="768"/>
              </a:spcBef>
              <a:defRPr/>
            </a:pPr>
            <a:r>
              <a:rPr lang="cs-CZ" sz="2800" b="1" dirty="0" smtClean="0">
                <a:solidFill>
                  <a:schemeClr val="accent4"/>
                </a:solidFill>
              </a:rPr>
              <a:t>příklad</a:t>
            </a:r>
            <a:endParaRPr lang="cs-CZ" sz="2800" b="1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768"/>
              </a:spcBef>
              <a:buNone/>
              <a:defRPr/>
            </a:pPr>
            <a:r>
              <a:rPr lang="cs-CZ" sz="2800" dirty="0" smtClean="0"/>
              <a:t>	</a:t>
            </a:r>
            <a:r>
              <a:rPr lang="cs-CZ" sz="2800" dirty="0"/>
              <a:t>Objektivní právo stanoví, že alkoholické nápoje může požívat pouze osoba zletilá, tedy starší 18 let</a:t>
            </a:r>
            <a:r>
              <a:rPr lang="cs-CZ" sz="2800" dirty="0" smtClean="0"/>
              <a:t>.</a:t>
            </a:r>
          </a:p>
          <a:p>
            <a:pPr marL="0" indent="0">
              <a:spcBef>
                <a:spcPts val="768"/>
              </a:spcBef>
              <a:buNone/>
              <a:defRPr/>
            </a:pPr>
            <a:endParaRPr lang="cs-CZ" sz="2800" dirty="0"/>
          </a:p>
          <a:p>
            <a:pPr marL="0" indent="0">
              <a:spcBef>
                <a:spcPts val="768"/>
              </a:spcBef>
              <a:buNone/>
              <a:defRPr/>
            </a:pPr>
            <a:r>
              <a:rPr lang="cs-CZ" sz="2800" dirty="0" smtClean="0"/>
              <a:t> </a:t>
            </a:r>
            <a:r>
              <a:rPr lang="cs-CZ" sz="2800" dirty="0" smtClean="0"/>
              <a:t>	</a:t>
            </a:r>
            <a:endParaRPr lang="cs-CZ" sz="2800" b="1" dirty="0" smtClean="0"/>
          </a:p>
          <a:p>
            <a:pPr>
              <a:spcBef>
                <a:spcPts val="768"/>
              </a:spcBef>
              <a:buNone/>
              <a:defRPr/>
            </a:pPr>
            <a:r>
              <a:rPr lang="cs-CZ" sz="2800" dirty="0" smtClean="0"/>
              <a:t>		</a:t>
            </a:r>
            <a:r>
              <a:rPr lang="cs-CZ" sz="2800" dirty="0" smtClean="0"/>
              <a:t>Subjektivní </a:t>
            </a:r>
            <a:r>
              <a:rPr lang="cs-CZ" sz="2800" dirty="0"/>
              <a:t>právo chovat se určitým způsobem, tedy alkoholický nápoj požít, získává osoba dnem následujícím po dni, kdy dovršila věk osmnácti let.</a:t>
            </a:r>
          </a:p>
          <a:p>
            <a:pPr>
              <a:spcBef>
                <a:spcPts val="768"/>
              </a:spcBef>
              <a:buNone/>
              <a:defRPr/>
            </a:pPr>
            <a:endParaRPr lang="cs-CZ" sz="1400" b="1" dirty="0">
              <a:solidFill>
                <a:schemeClr val="accent4"/>
              </a:solidFill>
            </a:endParaRP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6940681" cy="4941168"/>
          </a:xfrm>
          <a:prstGeom prst="rect">
            <a:avLst/>
          </a:prstGeom>
        </p:spPr>
      </p:pic>
      <p:cxnSp>
        <p:nvCxnSpPr>
          <p:cNvPr id="8" name="Pravoúhlá spojnice 7"/>
          <p:cNvCxnSpPr/>
          <p:nvPr/>
        </p:nvCxnSpPr>
        <p:spPr>
          <a:xfrm>
            <a:off x="467544" y="1877486"/>
            <a:ext cx="648072" cy="216024"/>
          </a:xfrm>
          <a:prstGeom prst="bentConnector3">
            <a:avLst>
              <a:gd name="adj1" fmla="val 3603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>
            <a:off x="251520" y="3789040"/>
            <a:ext cx="648072" cy="288032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cs typeface="Times New Roman" panose="02020603050405020304" pitchFamily="18" charset="0"/>
              </a:rPr>
              <a:t>Soukromé a veřejné právo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768"/>
              </a:spcBef>
              <a:defRPr/>
            </a:pPr>
            <a:r>
              <a:rPr lang="cs-CZ" dirty="0">
                <a:cs typeface="Times New Roman" panose="02020603050405020304" pitchFamily="18" charset="0"/>
              </a:rPr>
              <a:t>Již od dob starých Římanů se rozlišuje dělení práva na </a:t>
            </a:r>
            <a:r>
              <a:rPr lang="cs-CZ" b="1" dirty="0">
                <a:solidFill>
                  <a:schemeClr val="accent4"/>
                </a:solidFill>
                <a:cs typeface="Times New Roman" panose="02020603050405020304" pitchFamily="18" charset="0"/>
              </a:rPr>
              <a:t>právo veřejné a právo soukromé</a:t>
            </a:r>
            <a:endParaRPr lang="cs-CZ" b="1" dirty="0">
              <a:solidFill>
                <a:schemeClr val="accent4"/>
              </a:solidFill>
            </a:endParaRPr>
          </a:p>
          <a:p>
            <a:pPr>
              <a:spcBef>
                <a:spcPts val="768"/>
              </a:spcBef>
              <a:defRPr/>
            </a:pPr>
            <a:r>
              <a:rPr lang="cs-CZ" b="1" dirty="0" smtClean="0">
                <a:solidFill>
                  <a:schemeClr val="accent4"/>
                </a:solidFill>
              </a:rPr>
              <a:t>Soukromé právo </a:t>
            </a:r>
            <a:r>
              <a:rPr lang="cs-CZ" dirty="0" smtClean="0"/>
              <a:t>je charakterizováno </a:t>
            </a:r>
            <a:r>
              <a:rPr lang="cs-CZ" b="1" dirty="0" smtClean="0">
                <a:solidFill>
                  <a:schemeClr val="accent4"/>
                </a:solidFill>
              </a:rPr>
              <a:t>rovností postavení účastníků v právních vztazích</a:t>
            </a:r>
          </a:p>
          <a:p>
            <a:pPr>
              <a:spcBef>
                <a:spcPts val="768"/>
              </a:spcBef>
              <a:defRPr/>
            </a:pPr>
            <a:r>
              <a:rPr lang="cs-CZ" dirty="0" smtClean="0"/>
              <a:t>Ve </a:t>
            </a:r>
            <a:r>
              <a:rPr lang="cs-CZ" b="1" dirty="0" smtClean="0">
                <a:solidFill>
                  <a:schemeClr val="accent4"/>
                </a:solidFill>
              </a:rPr>
              <a:t>veřejném právu </a:t>
            </a:r>
            <a:r>
              <a:rPr lang="cs-CZ" dirty="0" smtClean="0"/>
              <a:t>panují </a:t>
            </a:r>
            <a:r>
              <a:rPr lang="cs-CZ" b="1" dirty="0" smtClean="0">
                <a:solidFill>
                  <a:schemeClr val="accent4"/>
                </a:solidFill>
              </a:rPr>
              <a:t>vztahy nadřazenosti a podřazenosti </a:t>
            </a:r>
            <a:r>
              <a:rPr lang="cs-CZ" dirty="0" smtClean="0"/>
              <a:t>(jeden ze subjektů rozhoduje o právech a povinnostech subjektu druhého, např. soud vynáší rozsudek nad obžalovaným)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cs-CZ" sz="2000" dirty="0"/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41129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0374\Desktop\image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92" y="435"/>
            <a:ext cx="2567308" cy="38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je právo?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 dirty="0" smtClean="0"/>
              <a:t>Mnohovýznamový pojem</a:t>
            </a:r>
          </a:p>
          <a:p>
            <a:r>
              <a:rPr lang="cs-CZ" sz="4000" dirty="0" smtClean="0"/>
              <a:t>Nejde pouze o soubor právních norem</a:t>
            </a:r>
          </a:p>
          <a:p>
            <a:r>
              <a:rPr lang="cs-CZ" sz="4000" dirty="0"/>
              <a:t>Obtíže  při definování - intuitivně pociťována souvislost se </a:t>
            </a:r>
            <a:r>
              <a:rPr lang="cs-CZ" sz="4000" dirty="0" smtClean="0"/>
              <a:t>spravedlností</a:t>
            </a:r>
          </a:p>
          <a:p>
            <a:r>
              <a:rPr lang="cs-CZ" sz="4000" dirty="0" smtClean="0">
                <a:solidFill>
                  <a:schemeClr val="accent4"/>
                </a:solidFill>
              </a:rPr>
              <a:t>Tři způsoby přístupu k právu</a:t>
            </a:r>
            <a:endParaRPr lang="cs-CZ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Times New Roman" panose="02020603050405020304" pitchFamily="18" charset="0"/>
              </a:rPr>
              <a:t>Soukromé a veřejné právo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Veřejné právo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504" y="1772816"/>
            <a:ext cx="4389884" cy="508518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práva a povinnosti vznikají </a:t>
            </a:r>
            <a:r>
              <a:rPr lang="cs-CZ" dirty="0" smtClean="0"/>
              <a:t>subjektům zpravidla </a:t>
            </a:r>
            <a:r>
              <a:rPr lang="cs-CZ" dirty="0"/>
              <a:t>na základě aktu veřejné </a:t>
            </a:r>
            <a:r>
              <a:rPr lang="cs-CZ" dirty="0" smtClean="0"/>
              <a:t>moci</a:t>
            </a:r>
          </a:p>
          <a:p>
            <a:r>
              <a:rPr lang="cs-CZ" dirty="0"/>
              <a:t>převažují kogentní </a:t>
            </a:r>
            <a:r>
              <a:rPr lang="cs-CZ" dirty="0" smtClean="0"/>
              <a:t>normy</a:t>
            </a:r>
          </a:p>
          <a:p>
            <a:r>
              <a:rPr lang="cs-CZ" dirty="0"/>
              <a:t>nadřazenost orgánu veřejné </a:t>
            </a:r>
            <a:r>
              <a:rPr lang="cs-CZ" dirty="0" smtClean="0"/>
              <a:t>moci</a:t>
            </a:r>
          </a:p>
          <a:p>
            <a:r>
              <a:rPr lang="cs-CZ" dirty="0"/>
              <a:t>právní poměry vznikají i proti </a:t>
            </a:r>
            <a:r>
              <a:rPr lang="cs-CZ" dirty="0" smtClean="0"/>
              <a:t>vůli účastníka</a:t>
            </a:r>
          </a:p>
          <a:p>
            <a:r>
              <a:rPr lang="pt-BR" dirty="0"/>
              <a:t>právní poměry nejsou reciproční, co </a:t>
            </a:r>
            <a:r>
              <a:rPr lang="pt-BR" dirty="0" smtClean="0"/>
              <a:t>se</a:t>
            </a:r>
            <a:r>
              <a:rPr lang="cs-CZ" dirty="0" smtClean="0"/>
              <a:t> týče </a:t>
            </a:r>
            <a:r>
              <a:rPr lang="cs-CZ" dirty="0"/>
              <a:t>práv a </a:t>
            </a:r>
            <a:r>
              <a:rPr lang="cs-CZ" dirty="0" smtClean="0"/>
              <a:t>povinností</a:t>
            </a:r>
          </a:p>
          <a:p>
            <a:r>
              <a:rPr lang="cs-CZ" dirty="0"/>
              <a:t>ochraně před libovůlí orgánu </a:t>
            </a:r>
            <a:r>
              <a:rPr lang="cs-CZ" dirty="0" smtClean="0"/>
              <a:t>veřejné moci </a:t>
            </a:r>
            <a:r>
              <a:rPr lang="cs-CZ" dirty="0"/>
              <a:t>slouží správní a ústavní soudnictví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Soukromé právo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99993" y="1844824"/>
            <a:ext cx="4186808" cy="482453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práva a povinnosti vznikají </a:t>
            </a:r>
            <a:r>
              <a:rPr lang="cs-CZ" dirty="0" smtClean="0"/>
              <a:t>subjektům zpravidla </a:t>
            </a:r>
            <a:r>
              <a:rPr lang="cs-CZ" dirty="0"/>
              <a:t>na </a:t>
            </a:r>
            <a:r>
              <a:rPr lang="cs-CZ" dirty="0" smtClean="0"/>
              <a:t>základě </a:t>
            </a:r>
            <a:r>
              <a:rPr lang="cs-CZ" dirty="0"/>
              <a:t>právního </a:t>
            </a:r>
            <a:r>
              <a:rPr lang="cs-CZ" dirty="0" smtClean="0"/>
              <a:t>jednání</a:t>
            </a:r>
          </a:p>
          <a:p>
            <a:r>
              <a:rPr lang="cs-CZ" dirty="0"/>
              <a:t>převažují dispozitivní </a:t>
            </a:r>
            <a:r>
              <a:rPr lang="cs-CZ" dirty="0" smtClean="0"/>
              <a:t>normy</a:t>
            </a:r>
          </a:p>
          <a:p>
            <a:r>
              <a:rPr lang="cs-CZ" dirty="0"/>
              <a:t>rovnost </a:t>
            </a:r>
            <a:r>
              <a:rPr lang="cs-CZ" dirty="0" smtClean="0"/>
              <a:t>subjektů</a:t>
            </a:r>
          </a:p>
          <a:p>
            <a:r>
              <a:rPr lang="cs-CZ" dirty="0"/>
              <a:t>právní poměry vznikají z vůle </a:t>
            </a:r>
            <a:r>
              <a:rPr lang="cs-CZ" dirty="0" smtClean="0"/>
              <a:t>účastníků</a:t>
            </a:r>
          </a:p>
          <a:p>
            <a:r>
              <a:rPr lang="pt-BR" dirty="0"/>
              <a:t>právní poměry se vyznačují </a:t>
            </a:r>
            <a:r>
              <a:rPr lang="pt-BR" dirty="0" smtClean="0"/>
              <a:t>reciprocitou</a:t>
            </a:r>
            <a:r>
              <a:rPr lang="cs-CZ" dirty="0" smtClean="0"/>
              <a:t> vzájemných </a:t>
            </a:r>
            <a:r>
              <a:rPr lang="cs-CZ" dirty="0"/>
              <a:t>práv a </a:t>
            </a:r>
            <a:r>
              <a:rPr lang="cs-CZ" dirty="0" smtClean="0"/>
              <a:t>povinností</a:t>
            </a:r>
          </a:p>
          <a:p>
            <a:r>
              <a:rPr lang="cs-CZ" dirty="0"/>
              <a:t>konflikty mezi subjekty řeší třetí </a:t>
            </a:r>
            <a:r>
              <a:rPr lang="cs-CZ" dirty="0" smtClean="0"/>
              <a:t>nezávislý subjekt </a:t>
            </a:r>
            <a:r>
              <a:rPr lang="cs-CZ" dirty="0"/>
              <a:t>(soud, rozhodce)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241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Právo hmotné a procesní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768"/>
              </a:spcBef>
              <a:defRPr/>
            </a:pPr>
            <a:r>
              <a:rPr lang="cs-CZ" sz="2800" b="1" dirty="0">
                <a:solidFill>
                  <a:schemeClr val="accent4"/>
                </a:solidFill>
                <a:cs typeface="Times New Roman" charset="0"/>
              </a:rPr>
              <a:t>Právo hmotné: </a:t>
            </a:r>
            <a:r>
              <a:rPr lang="cs-CZ" sz="2800" dirty="0">
                <a:solidFill>
                  <a:schemeClr val="accent4"/>
                </a:solidFill>
                <a:cs typeface="Times New Roman" charset="0"/>
              </a:rPr>
              <a:t> </a:t>
            </a:r>
            <a:r>
              <a:rPr lang="cs-CZ" sz="2800" dirty="0">
                <a:cs typeface="Times New Roman" charset="0"/>
              </a:rPr>
              <a:t>obecná soustava právních norem, které stanoví, </a:t>
            </a:r>
            <a:r>
              <a:rPr lang="cs-CZ" sz="2800" b="1" dirty="0">
                <a:cs typeface="Times New Roman" charset="0"/>
              </a:rPr>
              <a:t>jak se lidé mají ve společnosti </a:t>
            </a:r>
            <a:r>
              <a:rPr lang="cs-CZ" sz="2800" b="1" dirty="0" smtClean="0">
                <a:cs typeface="Times New Roman" charset="0"/>
              </a:rPr>
              <a:t>chovat (úprava práv a povinností)</a:t>
            </a:r>
            <a:r>
              <a:rPr lang="cs-CZ" sz="2800" dirty="0" smtClean="0">
                <a:cs typeface="Times New Roman" charset="0"/>
              </a:rPr>
              <a:t>, </a:t>
            </a:r>
            <a:r>
              <a:rPr lang="cs-CZ" sz="2800" dirty="0">
                <a:cs typeface="Times New Roman" charset="0"/>
              </a:rPr>
              <a:t>aniž by takové chování vyžadovalo zásah státního orgánu.</a:t>
            </a:r>
          </a:p>
          <a:p>
            <a:pPr>
              <a:lnSpc>
                <a:spcPct val="120000"/>
              </a:lnSpc>
              <a:spcBef>
                <a:spcPts val="768"/>
              </a:spcBef>
              <a:buNone/>
              <a:defRPr/>
            </a:pPr>
            <a:r>
              <a:rPr lang="cs-CZ" sz="2800" dirty="0">
                <a:cs typeface="Times New Roman" charset="0"/>
              </a:rPr>
              <a:t> </a:t>
            </a:r>
            <a:endParaRPr lang="cs-CZ" sz="2800" dirty="0" smtClean="0"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768"/>
              </a:spcBef>
              <a:defRPr/>
            </a:pPr>
            <a:r>
              <a:rPr lang="cs-CZ" sz="2800" b="1" dirty="0" smtClean="0">
                <a:solidFill>
                  <a:schemeClr val="accent4"/>
                </a:solidFill>
                <a:cs typeface="Times New Roman" charset="0"/>
              </a:rPr>
              <a:t>Právo procesní: </a:t>
            </a:r>
            <a:r>
              <a:rPr lang="cs-CZ" sz="2800" dirty="0" smtClean="0">
                <a:cs typeface="Times New Roman" charset="0"/>
              </a:rPr>
              <a:t>upravuje chování jedince vůči státnímu orgánu, který uplatňuje státní moc, a jeho chování </a:t>
            </a:r>
            <a:r>
              <a:rPr lang="cs-CZ" sz="2800" b="1" dirty="0" smtClean="0">
                <a:cs typeface="Times New Roman" charset="0"/>
              </a:rPr>
              <a:t>(předpisy daný procesní, formální postup, jak práv a povinností dosáhnout nebo je obhájit v řízení před soudem).</a:t>
            </a:r>
            <a:endParaRPr lang="cs-CZ" sz="2800" b="1" dirty="0">
              <a:cs typeface="Times New Roman" charset="0"/>
            </a:endParaRP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Právo hmotné a procesní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</a:rPr>
              <a:t>Příklad</a:t>
            </a:r>
          </a:p>
          <a:p>
            <a:r>
              <a:rPr lang="cs-CZ" sz="2800" dirty="0" smtClean="0"/>
              <a:t>Pokud </a:t>
            </a:r>
            <a:r>
              <a:rPr lang="cs-CZ" sz="2800" dirty="0"/>
              <a:t>je </a:t>
            </a:r>
            <a:r>
              <a:rPr lang="cs-CZ" sz="2800" dirty="0" smtClean="0"/>
              <a:t>člověk </a:t>
            </a:r>
            <a:r>
              <a:rPr lang="cs-CZ" sz="2800" dirty="0"/>
              <a:t>vlastníkem nemovité věci, jeho práva a </a:t>
            </a:r>
            <a:r>
              <a:rPr lang="cs-CZ" sz="2800" dirty="0" smtClean="0"/>
              <a:t>povinnosti s </a:t>
            </a:r>
            <a:r>
              <a:rPr lang="cs-CZ" sz="2800" dirty="0"/>
              <a:t>tímto vlastnictvím spojené jsou uvedeny v občanském zákoníku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</a:p>
          <a:p>
            <a:r>
              <a:rPr lang="cs-CZ" sz="2800" dirty="0" smtClean="0"/>
              <a:t>Pokud </a:t>
            </a:r>
            <a:r>
              <a:rPr lang="cs-CZ" sz="2800" dirty="0"/>
              <a:t>by do </a:t>
            </a:r>
            <a:r>
              <a:rPr lang="cs-CZ" sz="2800" dirty="0" smtClean="0"/>
              <a:t>jeho vlastnických </a:t>
            </a:r>
            <a:r>
              <a:rPr lang="cs-CZ" sz="2800" dirty="0"/>
              <a:t>práv bylo někým zasahováno, domáhal by se ochrany svých práv </a:t>
            </a:r>
            <a:r>
              <a:rPr lang="cs-CZ" sz="2800" dirty="0" smtClean="0"/>
              <a:t>pomocí občanského </a:t>
            </a:r>
            <a:r>
              <a:rPr lang="cs-CZ" sz="2800" dirty="0"/>
              <a:t>soudního řádu.</a:t>
            </a:r>
            <a:endParaRPr lang="cs-CZ" sz="2800" b="1" dirty="0">
              <a:cs typeface="Times New Roman" charset="0"/>
            </a:endParaRP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Právo vnitrostátní a mezinárodní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517632" cy="5400600"/>
          </a:xfr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chemeClr val="accent4"/>
                </a:solidFill>
              </a:rPr>
              <a:t>Mezinárodní právo veřejné </a:t>
            </a:r>
            <a:r>
              <a:rPr lang="cs-CZ" altLang="cs-CZ" sz="2800" dirty="0"/>
              <a:t>upravuje vztahy  mezi státy a jimi vytvářenými organizacemi</a:t>
            </a:r>
            <a:r>
              <a:rPr lang="cs-CZ" altLang="cs-CZ" sz="2800" dirty="0" smtClean="0"/>
              <a:t>.</a:t>
            </a:r>
          </a:p>
          <a:p>
            <a:r>
              <a:rPr lang="cs-CZ" sz="2800" dirty="0"/>
              <a:t>se zabývá vztahy mezi různými státy, mezi státy a mezinárodními organizacemi, či mezinárodními organizacemi navzájem </a:t>
            </a:r>
            <a:endParaRPr lang="cs-CZ" sz="2800" dirty="0" smtClean="0"/>
          </a:p>
          <a:p>
            <a:pPr marL="0" indent="0">
              <a:buNone/>
            </a:pPr>
            <a:endParaRPr lang="cs-CZ" altLang="cs-CZ" sz="2800" dirty="0"/>
          </a:p>
          <a:p>
            <a:r>
              <a:rPr lang="cs-CZ" altLang="cs-CZ" sz="2800" b="1" dirty="0" smtClean="0">
                <a:solidFill>
                  <a:schemeClr val="accent4"/>
                </a:solidFill>
              </a:rPr>
              <a:t>Právo vnitrostátní </a:t>
            </a:r>
            <a:r>
              <a:rPr lang="cs-CZ" altLang="cs-CZ" sz="2800" dirty="0" smtClean="0"/>
              <a:t>- </a:t>
            </a:r>
            <a:r>
              <a:rPr lang="cs-CZ" sz="2800" dirty="0" smtClean="0"/>
              <a:t>řeší </a:t>
            </a:r>
            <a:r>
              <a:rPr lang="cs-CZ" sz="2800" dirty="0"/>
              <a:t>vztahy mezi subjekty na území jednoho státu </a:t>
            </a:r>
          </a:p>
          <a:p>
            <a:endParaRPr lang="pt-BR" altLang="cs-CZ" sz="2800" dirty="0"/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Právo kogentní a dispozitivní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3999" cy="5661248"/>
          </a:xfrm>
        </p:spPr>
        <p:txBody>
          <a:bodyPr>
            <a:no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b="1" dirty="0">
                <a:solidFill>
                  <a:schemeClr val="accent4"/>
                </a:solidFill>
              </a:rPr>
              <a:t>kogentní (kategorické)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/>
              <a:t>závazně stanoví pravidlo chování, neponechávají prostor pro vůli adresáta.</a:t>
            </a:r>
          </a:p>
          <a:p>
            <a:pPr lvl="2" indent="-246888">
              <a:buFont typeface="Wingdings 2"/>
              <a:buChar char=""/>
              <a:defRPr/>
            </a:pPr>
            <a:endParaRPr lang="cs-CZ" sz="28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b="1" dirty="0">
                <a:solidFill>
                  <a:schemeClr val="accent4"/>
                </a:solidFill>
              </a:rPr>
              <a:t>dispozitivní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/>
              <a:t>nestanoví zásadní pravidlo chování vůbec, nebo ho stanoví pouze </a:t>
            </a:r>
            <a:r>
              <a:rPr lang="cs-CZ" sz="2800" dirty="0" smtClean="0"/>
              <a:t>alternativně, nechává </a:t>
            </a:r>
            <a:r>
              <a:rPr lang="cs-CZ" sz="2800" dirty="0"/>
              <a:t>na adresátech, aby si ho sami stanovili. Jestliže tak neučiní, slouží ustanovení v normě jako vodítko pro soudce, aby věděl, jak rozhodnout.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/>
              <a:t>ponejvíce se vyskytují v občanském právu, tam, kde je větší variabilita řešení různých situací (seberegulace).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dirty="0"/>
              <a:t>dávají přednost vůli adresátů.</a:t>
            </a: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Právo kogentní a dispozitivní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3999" cy="5661248"/>
          </a:xfrm>
        </p:spPr>
        <p:txBody>
          <a:bodyPr>
            <a:no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b="1" dirty="0" smtClean="0"/>
              <a:t>Příkladem </a:t>
            </a:r>
            <a:r>
              <a:rPr lang="cs-CZ" sz="2800" b="1" dirty="0"/>
              <a:t>kogentní normy</a:t>
            </a:r>
            <a:r>
              <a:rPr lang="cs-CZ" sz="2800" dirty="0"/>
              <a:t> může být ustanovení § 46 odst.1 </a:t>
            </a:r>
            <a:r>
              <a:rPr lang="cs-CZ" sz="2800" dirty="0" smtClean="0"/>
              <a:t>OZ 40/1964 Sb., </a:t>
            </a:r>
            <a:r>
              <a:rPr lang="cs-CZ" sz="2800" dirty="0"/>
              <a:t>podle něhož smlouvy o převodu nemovitostí musejí mít písemnou formu. </a:t>
            </a:r>
            <a:r>
              <a:rPr lang="cs-CZ" sz="2800" dirty="0" smtClean="0"/>
              <a:t>Tímto </a:t>
            </a:r>
            <a:r>
              <a:rPr lang="cs-CZ" sz="2800" dirty="0"/>
              <a:t>je </a:t>
            </a:r>
            <a:r>
              <a:rPr lang="cs-CZ" sz="2800" dirty="0" smtClean="0"/>
              <a:t>jasně </a:t>
            </a:r>
            <a:r>
              <a:rPr lang="cs-CZ" sz="2800" dirty="0"/>
              <a:t>dáno, že smlouva musí být sepsána a neexistuje žádná jiná alternativa tohoto právního </a:t>
            </a:r>
            <a:r>
              <a:rPr lang="cs-CZ" sz="2800" dirty="0" smtClean="0"/>
              <a:t>úkonu.</a:t>
            </a:r>
            <a:endParaRPr lang="cs-CZ" sz="28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800" b="1" dirty="0" smtClean="0"/>
              <a:t>Příkladem </a:t>
            </a:r>
            <a:r>
              <a:rPr lang="cs-CZ" sz="2800" b="1" dirty="0"/>
              <a:t>dispozitivní normy</a:t>
            </a:r>
            <a:r>
              <a:rPr lang="cs-CZ" sz="2800" dirty="0"/>
              <a:t> je ustanovení § 567 </a:t>
            </a:r>
            <a:r>
              <a:rPr lang="cs-CZ" sz="2800" dirty="0" smtClean="0"/>
              <a:t>OZ 40/1964 Sb., </a:t>
            </a:r>
            <a:r>
              <a:rPr lang="cs-CZ" sz="2800" dirty="0"/>
              <a:t>že místem splnění , není-li určeno dohodou účastníků , je bydliště nebo sídlo dlužníka</a:t>
            </a:r>
            <a:r>
              <a:rPr lang="cs-CZ" sz="2800" dirty="0" smtClean="0"/>
              <a:t>.</a:t>
            </a:r>
            <a:r>
              <a:rPr lang="cs-CZ" sz="2800" i="1" dirty="0" smtClean="0"/>
              <a:t> </a:t>
            </a:r>
            <a:r>
              <a:rPr lang="cs-CZ" sz="2800" i="1" dirty="0"/>
              <a:t>Účastníkům byla ponechána volnost dohody místa splnění, a pokud </a:t>
            </a:r>
            <a:r>
              <a:rPr lang="cs-CZ" sz="2800" i="1" smtClean="0"/>
              <a:t>by se byli </a:t>
            </a:r>
            <a:r>
              <a:rPr lang="cs-CZ" sz="2800" i="1" dirty="0"/>
              <a:t>bývali nedohodli, bylo by místem splnění bydliště nebo sídlo  dlužníka. </a:t>
            </a:r>
            <a:endParaRPr lang="cs-CZ" sz="28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cs-CZ" sz="2800" b="1" dirty="0">
              <a:solidFill>
                <a:schemeClr val="accent4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cs-CZ" sz="2800" dirty="0"/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Výkon práva</a:t>
            </a:r>
            <a:r>
              <a:rPr lang="cs-CZ" b="1" dirty="0">
                <a:solidFill>
                  <a:schemeClr val="accent4"/>
                </a:solidFill>
              </a:rPr>
              <a:t/>
            </a:r>
            <a:br>
              <a:rPr lang="cs-CZ" b="1" dirty="0">
                <a:solidFill>
                  <a:schemeClr val="accent4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768"/>
              </a:spcBef>
              <a:defRPr/>
            </a:pPr>
            <a:r>
              <a:rPr lang="cs-CZ" sz="11200" b="1" dirty="0">
                <a:solidFill>
                  <a:schemeClr val="accent4"/>
                </a:solidFill>
              </a:rPr>
              <a:t>vlastní faktické chování v mezích subjektivního </a:t>
            </a:r>
            <a:r>
              <a:rPr lang="cs-CZ" sz="11200" b="1" dirty="0" smtClean="0">
                <a:solidFill>
                  <a:schemeClr val="accent4"/>
                </a:solidFill>
              </a:rPr>
              <a:t>práva</a:t>
            </a:r>
            <a:endParaRPr lang="cs-CZ" sz="11200" b="1" i="1" dirty="0" smtClean="0">
              <a:solidFill>
                <a:schemeClr val="accent4"/>
              </a:solidFill>
            </a:endParaRPr>
          </a:p>
          <a:p>
            <a:pPr algn="just">
              <a:lnSpc>
                <a:spcPct val="120000"/>
              </a:lnSpc>
              <a:spcBef>
                <a:spcPts val="768"/>
              </a:spcBef>
              <a:defRPr/>
            </a:pPr>
            <a:r>
              <a:rPr lang="cs-CZ" sz="11200" i="1" dirty="0" smtClean="0"/>
              <a:t>Př.: </a:t>
            </a:r>
            <a:r>
              <a:rPr lang="cs-CZ" sz="11200" i="1" dirty="0"/>
              <a:t>Subjektivním právem každého úspěšného absolventa </a:t>
            </a:r>
            <a:r>
              <a:rPr lang="cs-CZ" sz="11200" i="1" dirty="0" smtClean="0"/>
              <a:t>oboru archivnictví </a:t>
            </a:r>
            <a:r>
              <a:rPr lang="cs-CZ" sz="11200" i="1" dirty="0"/>
              <a:t>je právo vykonávat </a:t>
            </a:r>
            <a:r>
              <a:rPr lang="cs-CZ" sz="11200" i="1" dirty="0" smtClean="0"/>
              <a:t>povolání archiváře </a:t>
            </a:r>
            <a:r>
              <a:rPr lang="cs-CZ" sz="11200" i="1" dirty="0"/>
              <a:t>na území ČR. Zda </a:t>
            </a:r>
            <a:r>
              <a:rPr lang="cs-CZ" sz="11200" i="1" dirty="0" smtClean="0"/>
              <a:t>ho </a:t>
            </a:r>
            <a:r>
              <a:rPr lang="cs-CZ" sz="11200" i="1" dirty="0"/>
              <a:t>bude skutečně vykonávat, je jeho svobodnou volbou. Pokud se však rozhodne, že ano, k realizaci tohoto rozhodnutí je povinen dodržet řadu právních povinností, např</a:t>
            </a:r>
            <a:r>
              <a:rPr lang="cs-CZ" sz="11200" i="1" dirty="0" smtClean="0"/>
              <a:t>. zachovávat </a:t>
            </a:r>
            <a:r>
              <a:rPr lang="cs-CZ" sz="11200" i="1" dirty="0"/>
              <a:t>mlčenlivost o skutečnostech, o nichž se dozvěděl v souvislosti s výkonem svého </a:t>
            </a:r>
            <a:r>
              <a:rPr lang="cs-CZ" sz="11200" i="1" dirty="0" smtClean="0"/>
              <a:t>povolání (§ 14 zák. 499/2004 Sb., o archivnictví a o spisové službě). Bude-li </a:t>
            </a:r>
            <a:r>
              <a:rPr lang="cs-CZ" sz="11200" i="1" dirty="0"/>
              <a:t>se tak onen absolvent  skutečně chovat, jde o </a:t>
            </a:r>
            <a:r>
              <a:rPr lang="cs-CZ" sz="11200" b="1" i="1" dirty="0"/>
              <a:t>výkon práva.</a:t>
            </a:r>
            <a:endParaRPr lang="cs-CZ" sz="11200" dirty="0"/>
          </a:p>
          <a:p>
            <a:pPr marL="0" indent="0">
              <a:lnSpc>
                <a:spcPct val="120000"/>
              </a:lnSpc>
              <a:spcBef>
                <a:spcPts val="768"/>
              </a:spcBef>
              <a:buNone/>
              <a:defRPr/>
            </a:pPr>
            <a:endParaRPr lang="cs-CZ" sz="9600" i="1" dirty="0" smtClean="0"/>
          </a:p>
          <a:p>
            <a:pPr marL="0" indent="0">
              <a:lnSpc>
                <a:spcPct val="120000"/>
              </a:lnSpc>
              <a:spcBef>
                <a:spcPts val="768"/>
              </a:spcBef>
              <a:buNone/>
              <a:defRPr/>
            </a:pPr>
            <a:endParaRPr lang="cs-CZ" sz="4800" b="1" dirty="0">
              <a:solidFill>
                <a:schemeClr val="accent4"/>
              </a:solidFill>
            </a:endParaRP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i="1" dirty="0" smtClean="0">
                <a:solidFill>
                  <a:schemeClr val="accent4"/>
                </a:solidFill>
              </a:rPr>
              <a:t>Děkuji za pozornost</a:t>
            </a:r>
            <a:endParaRPr lang="en-US" sz="6600" i="1" dirty="0">
              <a:solidFill>
                <a:schemeClr val="accent4"/>
              </a:solidFill>
            </a:endParaRPr>
          </a:p>
        </p:txBody>
      </p:sp>
      <p:pic>
        <p:nvPicPr>
          <p:cNvPr id="4" name="Picture 3" descr="OpenBook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18" y="1916832"/>
            <a:ext cx="694068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 Tvář 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Symbolika</a:t>
            </a:r>
          </a:p>
          <a:p>
            <a:r>
              <a:rPr lang="cs-CZ" dirty="0" smtClean="0"/>
              <a:t>Rituály</a:t>
            </a:r>
          </a:p>
          <a:p>
            <a:r>
              <a:rPr lang="cs-CZ" b="1" dirty="0">
                <a:solidFill>
                  <a:schemeClr val="accent4"/>
                </a:solidFill>
              </a:rPr>
              <a:t>Právní ikonografie </a:t>
            </a:r>
            <a:r>
              <a:rPr lang="cs-CZ" dirty="0" smtClean="0"/>
              <a:t>(popis obrazu) = jedno </a:t>
            </a:r>
            <a:r>
              <a:rPr lang="cs-CZ" dirty="0"/>
              <a:t>z odvětví </a:t>
            </a:r>
            <a:r>
              <a:rPr lang="cs-CZ" dirty="0" smtClean="0"/>
              <a:t>dějin umění, které </a:t>
            </a:r>
            <a:r>
              <a:rPr lang="cs-CZ" dirty="0"/>
              <a:t>se zabývá popisem, klasifikací a interpretací různých zobrazení</a:t>
            </a:r>
          </a:p>
          <a:p>
            <a:r>
              <a:rPr lang="cs-CZ" b="1" dirty="0">
                <a:solidFill>
                  <a:schemeClr val="accent4"/>
                </a:solidFill>
              </a:rPr>
              <a:t>P</a:t>
            </a:r>
            <a:r>
              <a:rPr lang="cs-CZ" b="1" dirty="0" smtClean="0">
                <a:solidFill>
                  <a:schemeClr val="accent4"/>
                </a:solidFill>
              </a:rPr>
              <a:t>rávní archeologie </a:t>
            </a:r>
            <a:r>
              <a:rPr lang="cs-CZ" dirty="0"/>
              <a:t>= vědní obor, jehož předmětem zkoumání jsou hmotné právní památky</a:t>
            </a:r>
          </a:p>
        </p:txBody>
      </p:sp>
      <p:pic>
        <p:nvPicPr>
          <p:cNvPr id="4" name="Picture 3" descr="znak_PF_fialovy.e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520280" cy="25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>
          <a:xfrm>
            <a:off x="-17477" y="0"/>
            <a:ext cx="9143999" cy="684408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99592" y="1196752"/>
            <a:ext cx="5486400" cy="804862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Justitia</a:t>
            </a:r>
            <a:r>
              <a:rPr lang="cs-CZ" sz="3600" b="1" dirty="0" smtClean="0"/>
              <a:t>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145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Základní pojmy právní\foto Justitia\justitia_ri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95" y="0"/>
            <a:ext cx="5672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Základní pojmy právní\foto Justitia\justiti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8864"/>
            <a:ext cx="5148064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0374\Desktop\city-portal-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6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" b="38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900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1172</Words>
  <Application>Microsoft Office PowerPoint</Application>
  <PresentationFormat>Předvádění na obrazovce (4:3)</PresentationFormat>
  <Paragraphs>177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Co je právo?</vt:lpstr>
      <vt:lpstr>Struktura</vt:lpstr>
      <vt:lpstr>Co je právo?</vt:lpstr>
      <vt:lpstr>1. Tvář práva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Zemský soud v Praze 1530</vt:lpstr>
      <vt:lpstr>2. Slovo právo</vt:lpstr>
      <vt:lpstr>Významové roviny práva</vt:lpstr>
      <vt:lpstr> 3. Původ práva </vt:lpstr>
      <vt:lpstr> Přirozenoprávní škola </vt:lpstr>
      <vt:lpstr>Sofoklovo (497 – 405 př. Kr.) svědectví o přirozeném právu </vt:lpstr>
      <vt:lpstr> Právní pozitivismus </vt:lpstr>
      <vt:lpstr> Sociologický přístup </vt:lpstr>
      <vt:lpstr> 4. Pojem právo </vt:lpstr>
      <vt:lpstr> 4. Pojem právo </vt:lpstr>
      <vt:lpstr>Jiné normativní systémy</vt:lpstr>
      <vt:lpstr>Dělení práva</vt:lpstr>
      <vt:lpstr> Právo pozitivní a právo přirozené </vt:lpstr>
      <vt:lpstr> Právo objektivní a subjektivní </vt:lpstr>
      <vt:lpstr> Právo objektivní a subjektivní </vt:lpstr>
      <vt:lpstr> Právo objektivní a subjektivní </vt:lpstr>
      <vt:lpstr>Soukromé a veřejné právo</vt:lpstr>
      <vt:lpstr>Soukromé a veřejné právo</vt:lpstr>
      <vt:lpstr> Právo hmotné a procesní </vt:lpstr>
      <vt:lpstr> Právo hmotné a procesní </vt:lpstr>
      <vt:lpstr> Právo vnitrostátní a mezinárodní </vt:lpstr>
      <vt:lpstr> Právo kogentní a dispozitivní </vt:lpstr>
      <vt:lpstr> Právo kogentní a dispozitivní </vt:lpstr>
      <vt:lpstr> Výkon práva </vt:lpstr>
      <vt:lpstr>Prezentace aplikace PowerPoint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40374</dc:creator>
  <cp:lastModifiedBy>Naďa Štachová</cp:lastModifiedBy>
  <cp:revision>115</cp:revision>
  <dcterms:created xsi:type="dcterms:W3CDTF">2014-07-30T15:04:58Z</dcterms:created>
  <dcterms:modified xsi:type="dcterms:W3CDTF">2016-10-19T08:28:10Z</dcterms:modified>
</cp:coreProperties>
</file>