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sldIdLst>
    <p:sldId id="319" r:id="rId2"/>
    <p:sldId id="270" r:id="rId3"/>
    <p:sldId id="272" r:id="rId4"/>
    <p:sldId id="313" r:id="rId5"/>
    <p:sldId id="273" r:id="rId6"/>
    <p:sldId id="299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300" r:id="rId16"/>
    <p:sldId id="303" r:id="rId17"/>
    <p:sldId id="302" r:id="rId18"/>
    <p:sldId id="306" r:id="rId19"/>
    <p:sldId id="310" r:id="rId20"/>
    <p:sldId id="314" r:id="rId21"/>
    <p:sldId id="315" r:id="rId22"/>
    <p:sldId id="316" r:id="rId23"/>
    <p:sldId id="317" r:id="rId24"/>
    <p:sldId id="307" r:id="rId25"/>
    <p:sldId id="308" r:id="rId26"/>
    <p:sldId id="309" r:id="rId27"/>
    <p:sldId id="322" r:id="rId28"/>
    <p:sldId id="321" r:id="rId29"/>
    <p:sldId id="331" r:id="rId30"/>
    <p:sldId id="320" r:id="rId31"/>
    <p:sldId id="325" r:id="rId32"/>
    <p:sldId id="323" r:id="rId33"/>
    <p:sldId id="324" r:id="rId34"/>
    <p:sldId id="326" r:id="rId35"/>
    <p:sldId id="327" r:id="rId36"/>
    <p:sldId id="328" r:id="rId37"/>
    <p:sldId id="329" r:id="rId38"/>
    <p:sldId id="330" r:id="rId39"/>
    <p:sldId id="305" r:id="rId40"/>
    <p:sldId id="301" r:id="rId41"/>
    <p:sldId id="332" r:id="rId42"/>
    <p:sldId id="261" r:id="rId43"/>
    <p:sldId id="284" r:id="rId44"/>
    <p:sldId id="333" r:id="rId45"/>
    <p:sldId id="274" r:id="rId46"/>
    <p:sldId id="285" r:id="rId47"/>
    <p:sldId id="286" r:id="rId48"/>
    <p:sldId id="287" r:id="rId49"/>
    <p:sldId id="288" r:id="rId50"/>
    <p:sldId id="289" r:id="rId51"/>
    <p:sldId id="291" r:id="rId52"/>
    <p:sldId id="334" r:id="rId53"/>
    <p:sldId id="335" r:id="rId54"/>
    <p:sldId id="336" r:id="rId55"/>
    <p:sldId id="337" r:id="rId56"/>
    <p:sldId id="266" r:id="rId57"/>
  </p:sldIdLst>
  <p:sldSz cx="9144000" cy="6858000" type="screen4x3"/>
  <p:notesSz cx="9144000" cy="6858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938" autoAdjust="0"/>
    <p:restoredTop sz="99135" autoAdjust="0"/>
  </p:normalViewPr>
  <p:slideViewPr>
    <p:cSldViewPr>
      <p:cViewPr varScale="1">
        <p:scale>
          <a:sx n="103" d="100"/>
          <a:sy n="103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2233D-5356-4AF2-8108-5C3B87EDBE2F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0E15B-C73D-4971-B510-A7170FF6CD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569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361EB0-84D7-47F9-BC5B-5765D4DD3C03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6058958"/>
      </p:ext>
    </p:extLst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B87C4E7-183C-4A54-B9D3-30C01E64BCD4}" type="datetimeFigureOut">
              <a:rPr lang="sk-SK" smtClean="0"/>
              <a:t>24.10.2016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BDEE001-AB2B-4C1D-8AFD-770674359DED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nv.sk/?sprava-registratur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ovensko.sk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sk-SK" dirty="0" smtClean="0"/>
          </a:p>
          <a:p>
            <a:pPr marL="109728" indent="0">
              <a:buNone/>
            </a:pPr>
            <a:endParaRPr lang="sk-SK" dirty="0"/>
          </a:p>
          <a:p>
            <a:pPr marL="109728" indent="0">
              <a:buNone/>
            </a:pPr>
            <a:endParaRPr lang="sk-SK" dirty="0" smtClean="0"/>
          </a:p>
          <a:p>
            <a:pPr marL="109728" indent="0" algn="ctr">
              <a:buNone/>
            </a:pPr>
            <a:r>
              <a:rPr lang="sk-SK" sz="6000" dirty="0" smtClean="0"/>
              <a:t>História a súčasnosť</a:t>
            </a:r>
            <a:endParaRPr lang="sk-SK" sz="6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Štátny archív v Žiline so sídlom v Bytči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7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P101000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389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4376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P101004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39196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P101004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590865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P101005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2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77894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P101004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2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33072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728" indent="0" algn="just">
              <a:buNone/>
            </a:pPr>
            <a:r>
              <a:rPr lang="sk-SK" sz="2800" dirty="0"/>
              <a:t>Riadiacim orgánom archívnictva na Slovensku je Ministerstvo vnútra Slovenskej republiky</a:t>
            </a:r>
            <a:r>
              <a:rPr lang="sk-SK" sz="2800" b="1" dirty="0"/>
              <a:t>.</a:t>
            </a:r>
          </a:p>
          <a:p>
            <a:pPr marL="109728" indent="0" algn="just">
              <a:buNone/>
            </a:pPr>
            <a:endParaRPr lang="sk-SK" sz="2800" dirty="0"/>
          </a:p>
          <a:p>
            <a:pPr marL="109728" indent="0" algn="just">
              <a:buNone/>
            </a:pPr>
            <a:r>
              <a:rPr lang="sk-SK" sz="2800" dirty="0"/>
              <a:t>- ministerstvo organizuje a riadi archívnictvo najmä tým, že určuje koncepciu jeho rozvoja, zjednocuje odbornú činnosť archívov a metodiku archívnej práce, vytvára a zabezpečuje vhodné podmienky na zachovanie archívnych dokumentov. Ďalej zabezpečuje ochranu a evidenciu archívnych dokumentov, kontroluje ich stav a uloženie v archívoch, stará sa o spracúvanie, sprístupňovanie a zverejňovanie archívnych dokumentov. Koordinuje medzinárodnú, najmä vedeckú spoluprácu, stará sa o odborný rast archívnych pracovníkov. Ministerstvo vnútra SR </a:t>
            </a:r>
            <a:r>
              <a:rPr lang="sk-SK" sz="2800" dirty="0" err="1"/>
              <a:t>gestoruje</a:t>
            </a:r>
            <a:r>
              <a:rPr lang="sk-SK" sz="2800" dirty="0"/>
              <a:t> aj správu registratúry.</a:t>
            </a:r>
            <a:r>
              <a:rPr lang="sk-SK" sz="2400" dirty="0">
                <a:hlinkClick r:id="rId2"/>
              </a:rPr>
              <a:t/>
            </a:r>
            <a:br>
              <a:rPr lang="sk-SK" sz="2400" dirty="0">
                <a:hlinkClick r:id="rId2"/>
              </a:rPr>
            </a:br>
            <a:r>
              <a:rPr lang="sk-SK" sz="2400" dirty="0"/>
              <a:t>    </a:t>
            </a:r>
            <a:endParaRPr lang="sk-SK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Súčasná legislatíva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107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k-SK" b="1" dirty="0" smtClean="0"/>
              <a:t>Zákon 395/2002 </a:t>
            </a:r>
            <a:r>
              <a:rPr lang="sk-SK" dirty="0" smtClean="0"/>
              <a:t>o archívoch a registratúrach a</a:t>
            </a:r>
            <a:r>
              <a:rPr lang="sk-SK" dirty="0"/>
              <a:t> o doplnení niektorých zákonov v </a:t>
            </a:r>
            <a:r>
              <a:rPr lang="sk-SK" dirty="0" smtClean="0"/>
              <a:t>znení neskorších predpisov </a:t>
            </a:r>
          </a:p>
          <a:p>
            <a:pPr marL="109728" indent="0">
              <a:buNone/>
            </a:pPr>
            <a:r>
              <a:rPr lang="sk-SK" dirty="0" smtClean="0"/>
              <a:t>   </a:t>
            </a:r>
            <a:r>
              <a:rPr lang="sk-SK" b="1" dirty="0" smtClean="0"/>
              <a:t>Posledná novela:</a:t>
            </a:r>
          </a:p>
          <a:p>
            <a:r>
              <a:rPr lang="sk-SK" b="1" dirty="0" smtClean="0"/>
              <a:t>Zákon 266/2015</a:t>
            </a:r>
            <a:r>
              <a:rPr lang="sk-SK" dirty="0" smtClean="0"/>
              <a:t>, ktorým </a:t>
            </a:r>
            <a:r>
              <a:rPr lang="sk-SK" dirty="0"/>
              <a:t>sa mení a dopĺňa </a:t>
            </a:r>
            <a:r>
              <a:rPr lang="sk-SK" dirty="0" smtClean="0"/>
              <a:t>zákon</a:t>
            </a:r>
          </a:p>
          <a:p>
            <a:pPr marL="109728" indent="0">
              <a:buNone/>
            </a:pPr>
            <a:r>
              <a:rPr lang="sk-SK" dirty="0" smtClean="0"/>
              <a:t>   </a:t>
            </a:r>
            <a:r>
              <a:rPr lang="sk-SK" dirty="0"/>
              <a:t>č. </a:t>
            </a:r>
            <a:r>
              <a:rPr lang="sk-SK" dirty="0" smtClean="0"/>
              <a:t>395/2002 </a:t>
            </a:r>
            <a:r>
              <a:rPr lang="sk-SK" dirty="0" err="1" smtClean="0"/>
              <a:t>Z.z</a:t>
            </a:r>
            <a:r>
              <a:rPr lang="sk-SK" dirty="0" smtClean="0"/>
              <a:t>. </a:t>
            </a:r>
            <a:r>
              <a:rPr lang="sk-SK" dirty="0"/>
              <a:t>o archívoch a registratúrach a o </a:t>
            </a:r>
            <a:r>
              <a:rPr lang="sk-SK" dirty="0" smtClean="0"/>
              <a:t>  </a:t>
            </a:r>
          </a:p>
          <a:p>
            <a:pPr marL="109728" indent="0">
              <a:buNone/>
            </a:pPr>
            <a:r>
              <a:rPr lang="sk-SK" dirty="0" smtClean="0"/>
              <a:t>   doplnení </a:t>
            </a:r>
            <a:r>
              <a:rPr lang="sk-SK" dirty="0"/>
              <a:t>niektorých zákonov v znení neskorších </a:t>
            </a:r>
            <a:endParaRPr lang="sk-SK" dirty="0" smtClean="0"/>
          </a:p>
          <a:p>
            <a:pPr marL="109728" indent="0">
              <a:buNone/>
            </a:pPr>
            <a:r>
              <a:rPr lang="sk-SK" dirty="0" smtClean="0"/>
              <a:t>   predpisov </a:t>
            </a:r>
            <a:r>
              <a:rPr lang="sk-SK" dirty="0"/>
              <a:t>a ktorým sa mení zákon č. </a:t>
            </a:r>
            <a:r>
              <a:rPr lang="sk-SK" dirty="0" smtClean="0"/>
              <a:t>455/1991Zb. </a:t>
            </a:r>
          </a:p>
          <a:p>
            <a:pPr marL="109728" indent="0">
              <a:buNone/>
            </a:pPr>
            <a:r>
              <a:rPr lang="sk-SK" dirty="0"/>
              <a:t> </a:t>
            </a:r>
            <a:r>
              <a:rPr lang="sk-SK" dirty="0" smtClean="0"/>
              <a:t>  o živnostenskom </a:t>
            </a:r>
            <a:r>
              <a:rPr lang="sk-SK" dirty="0"/>
              <a:t>podnikaní (živnostenský zákon</a:t>
            </a:r>
            <a:r>
              <a:rPr lang="sk-SK" dirty="0" smtClean="0"/>
              <a:t>)</a:t>
            </a:r>
          </a:p>
          <a:p>
            <a:pPr marL="109728" indent="0">
              <a:buNone/>
            </a:pPr>
            <a:r>
              <a:rPr lang="sk-SK" dirty="0" smtClean="0"/>
              <a:t>   </a:t>
            </a:r>
            <a:r>
              <a:rPr lang="sk-SK" dirty="0"/>
              <a:t>v </a:t>
            </a:r>
            <a:r>
              <a:rPr lang="sk-SK" dirty="0" smtClean="0"/>
              <a:t>znení </a:t>
            </a:r>
            <a:r>
              <a:rPr lang="sk-SK" dirty="0"/>
              <a:t>neskorších </a:t>
            </a:r>
            <a:r>
              <a:rPr lang="sk-SK" dirty="0" smtClean="0"/>
              <a:t>predpisov</a:t>
            </a:r>
          </a:p>
          <a:p>
            <a:r>
              <a:rPr lang="sk-SK" b="1" dirty="0" smtClean="0"/>
              <a:t>Vyhláška 628/2002</a:t>
            </a:r>
            <a:r>
              <a:rPr lang="sk-SK" b="1" dirty="0"/>
              <a:t> </a:t>
            </a:r>
            <a:r>
              <a:rPr lang="sk-SK" dirty="0" smtClean="0"/>
              <a:t>ktorou </a:t>
            </a:r>
            <a:r>
              <a:rPr lang="sk-SK" dirty="0"/>
              <a:t>sa vykonávajú niektoré ustanovenia zákona o </a:t>
            </a:r>
            <a:r>
              <a:rPr lang="sk-SK" dirty="0" smtClean="0"/>
              <a:t>archívoch a </a:t>
            </a:r>
            <a:r>
              <a:rPr lang="sk-SK" dirty="0"/>
              <a:t>registratúrach a o doplnení niektorých </a:t>
            </a:r>
            <a:r>
              <a:rPr lang="sk-SK" dirty="0" smtClean="0"/>
              <a:t>zákonov </a:t>
            </a:r>
          </a:p>
          <a:p>
            <a:pPr marL="109728" indent="0">
              <a:buNone/>
            </a:pPr>
            <a:r>
              <a:rPr lang="sk-SK" dirty="0" smtClean="0"/>
              <a:t>  - Pripravuje sa novela vyhlášky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7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endParaRPr lang="sk-SK" b="1" dirty="0"/>
          </a:p>
          <a:p>
            <a:r>
              <a:rPr lang="sk-SK" sz="3200" dirty="0" smtClean="0"/>
              <a:t>Sústavu </a:t>
            </a:r>
            <a:r>
              <a:rPr lang="sk-SK" sz="3200" dirty="0"/>
              <a:t>archívov podľa zákona č. 395/2002 Z. z. v znení neskorších predpisov tvoria verejné archívy a súkromné archívy. </a:t>
            </a:r>
            <a:br>
              <a:rPr lang="sk-SK" sz="3200" dirty="0"/>
            </a:br>
            <a:r>
              <a:rPr lang="sk-SK" sz="3200" dirty="0"/>
              <a:t/>
            </a:r>
            <a:br>
              <a:rPr lang="sk-SK" sz="3200" dirty="0"/>
            </a:br>
            <a:r>
              <a:rPr lang="sk-SK" sz="3200" b="1" dirty="0" smtClean="0"/>
              <a:t>Verejné archívy</a:t>
            </a:r>
            <a:endParaRPr lang="sk-SK" sz="3200" b="1" dirty="0"/>
          </a:p>
          <a:p>
            <a:r>
              <a:rPr lang="sk-SK" sz="3200" dirty="0" smtClean="0"/>
              <a:t>štátny </a:t>
            </a:r>
            <a:r>
              <a:rPr lang="sk-SK" sz="3200" dirty="0"/>
              <a:t>ústredný archív a štátne archívy s regionálnou územnou pôsobnosťou</a:t>
            </a:r>
            <a:r>
              <a:rPr lang="sk-SK" sz="3200" dirty="0" smtClean="0"/>
              <a:t>,</a:t>
            </a:r>
            <a:endParaRPr lang="sk-SK" sz="3200" dirty="0"/>
          </a:p>
          <a:p>
            <a:r>
              <a:rPr lang="sk-SK" sz="3200" dirty="0" smtClean="0"/>
              <a:t> </a:t>
            </a:r>
            <a:r>
              <a:rPr lang="sk-SK" sz="3200" dirty="0"/>
              <a:t>špecializované archívy, ktorými sú archívy štátnych orgánov, štátnych rozpočtových organizácií, štátnych príspevkových organizácií a archívy právnických osôb zriadených zákonom</a:t>
            </a:r>
            <a:r>
              <a:rPr lang="sk-SK" sz="3200" dirty="0" smtClean="0"/>
              <a:t>,</a:t>
            </a:r>
            <a:endParaRPr lang="sk-SK" sz="3200" dirty="0"/>
          </a:p>
          <a:p>
            <a:r>
              <a:rPr lang="sk-SK" sz="3200" dirty="0" smtClean="0"/>
              <a:t>mestské </a:t>
            </a:r>
            <a:r>
              <a:rPr lang="sk-SK" sz="3200" dirty="0"/>
              <a:t>archívy a archívy samosprávnych krajov</a:t>
            </a:r>
            <a:r>
              <a:rPr lang="sk-SK" sz="3200" dirty="0" smtClean="0"/>
              <a:t>,</a:t>
            </a:r>
            <a:endParaRPr lang="sk-SK" sz="3200" dirty="0"/>
          </a:p>
          <a:p>
            <a:r>
              <a:rPr lang="sk-SK" sz="3200" dirty="0" smtClean="0"/>
              <a:t>archívy </a:t>
            </a:r>
            <a:r>
              <a:rPr lang="sk-SK" sz="3200" dirty="0"/>
              <a:t>právnických osôb a archívy fyzických osôb, ktoré sú orgánmi verejnej moci, </a:t>
            </a:r>
            <a:endParaRPr lang="sk-SK" sz="3200" dirty="0" smtClean="0"/>
          </a:p>
          <a:p>
            <a:pPr marL="109728" indent="0">
              <a:buNone/>
            </a:pPr>
            <a:r>
              <a:rPr lang="sk-SK" sz="3200" b="1" dirty="0" smtClean="0"/>
              <a:t>     Súkromné </a:t>
            </a:r>
            <a:r>
              <a:rPr lang="sk-SK" sz="3200" b="1" dirty="0"/>
              <a:t>archívy </a:t>
            </a:r>
            <a:r>
              <a:rPr lang="sk-SK" sz="3200" dirty="0" smtClean="0"/>
              <a:t>sú</a:t>
            </a:r>
            <a:r>
              <a:rPr lang="sk-SK" sz="3200" b="1" dirty="0" smtClean="0"/>
              <a:t> </a:t>
            </a:r>
            <a:r>
              <a:rPr lang="sk-SK" sz="3200" dirty="0" smtClean="0"/>
              <a:t>archívy </a:t>
            </a:r>
            <a:r>
              <a:rPr lang="sk-SK" sz="3200" dirty="0"/>
              <a:t>právnických osôb a archívy fyzických osôb. </a:t>
            </a:r>
          </a:p>
          <a:p>
            <a:pPr marL="109728" indent="0">
              <a:buNone/>
            </a:pPr>
            <a:r>
              <a:rPr lang="sk-SK" sz="3100" dirty="0"/>
              <a:t/>
            </a:r>
            <a:br>
              <a:rPr lang="sk-SK" sz="3100" dirty="0"/>
            </a:br>
            <a:endParaRPr lang="sk-SK" sz="3100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Sústava archívov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/>
              <a:t>sídelný archív v Bytči, do ktorého sa včlenila aj  </a:t>
            </a:r>
            <a:r>
              <a:rPr lang="sk-SK" dirty="0" smtClean="0"/>
              <a:t>  žilinská </a:t>
            </a:r>
            <a:r>
              <a:rPr lang="sk-SK" dirty="0"/>
              <a:t>pobočka bývalého Štátneho archívu v Bytči </a:t>
            </a:r>
          </a:p>
          <a:p>
            <a:pPr marL="0" indent="0">
              <a:buNone/>
            </a:pPr>
            <a:r>
              <a:rPr lang="sk-SK" dirty="0"/>
              <a:t>     </a:t>
            </a:r>
            <a:r>
              <a:rPr lang="sk-SK" dirty="0" smtClean="0"/>
              <a:t>(</a:t>
            </a:r>
            <a:r>
              <a:rPr lang="sk-SK" dirty="0"/>
              <a:t>býv. pobočka v Považskej Bystrici </a:t>
            </a:r>
            <a:r>
              <a:rPr lang="sk-SK" dirty="0" smtClean="0"/>
              <a:t>bola v roku 2015   </a:t>
            </a:r>
          </a:p>
          <a:p>
            <a:pPr marL="0" indent="0">
              <a:buNone/>
            </a:pPr>
            <a:r>
              <a:rPr lang="sk-SK" dirty="0" smtClean="0"/>
              <a:t>     začlenená </a:t>
            </a:r>
            <a:r>
              <a:rPr lang="sk-SK" dirty="0"/>
              <a:t>do </a:t>
            </a:r>
            <a:r>
              <a:rPr lang="sk-SK" dirty="0" smtClean="0"/>
              <a:t>novovytvoreného Štátneho </a:t>
            </a:r>
            <a:r>
              <a:rPr lang="sk-SK" dirty="0"/>
              <a:t>archívu v </a:t>
            </a:r>
            <a:r>
              <a:rPr lang="sk-SK" dirty="0" smtClean="0"/>
              <a:t>  </a:t>
            </a:r>
          </a:p>
          <a:p>
            <a:pPr marL="0" indent="0">
              <a:buNone/>
            </a:pPr>
            <a:r>
              <a:rPr lang="sk-SK" dirty="0" smtClean="0"/>
              <a:t>     Trenčíne</a:t>
            </a:r>
            <a:r>
              <a:rPr lang="sk-SK" dirty="0"/>
              <a:t>)                 </a:t>
            </a:r>
          </a:p>
          <a:p>
            <a:pPr marL="0" indent="0">
              <a:buNone/>
            </a:pPr>
            <a:r>
              <a:rPr lang="sk-SK" dirty="0"/>
              <a:t>    - </a:t>
            </a:r>
            <a:r>
              <a:rPr lang="sk-SK" dirty="0" smtClean="0"/>
              <a:t>oddelenia archívu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        1. spracúvania archívnych dokumentov (6 prac.)</a:t>
            </a:r>
          </a:p>
          <a:p>
            <a:pPr marL="0" indent="0">
              <a:buNone/>
            </a:pPr>
            <a:r>
              <a:rPr lang="sk-SK" dirty="0"/>
              <a:t>        2.  služieb verejnosti (7 prac.)</a:t>
            </a:r>
          </a:p>
          <a:p>
            <a:r>
              <a:rPr lang="sk-SK" dirty="0"/>
              <a:t>pracovisko Archív Dolný Kubín</a:t>
            </a:r>
          </a:p>
          <a:p>
            <a:r>
              <a:rPr lang="sk-SK" dirty="0"/>
              <a:t>pracovisko Archív Čadca</a:t>
            </a:r>
          </a:p>
          <a:p>
            <a:r>
              <a:rPr lang="sk-SK" dirty="0"/>
              <a:t>pracovisko Archív Liptovský Mikuláš</a:t>
            </a:r>
          </a:p>
          <a:p>
            <a:r>
              <a:rPr lang="sk-SK" dirty="0"/>
              <a:t>pracovisko Archív Martin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Organizačná štruktúra Štátneho archívu v Žiline so sídlom v Bytči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00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Archív má 39 systemizovaných miest ( z toho sídelný archív 14)</a:t>
            </a:r>
          </a:p>
          <a:p>
            <a:r>
              <a:rPr lang="sk-SK" dirty="0" smtClean="0"/>
              <a:t>Pracovníci:</a:t>
            </a:r>
          </a:p>
          <a:p>
            <a:pPr marL="109728" indent="0">
              <a:buNone/>
            </a:pPr>
            <a:r>
              <a:rPr lang="sk-SK" dirty="0" smtClean="0"/>
              <a:t>  - štátna služba   </a:t>
            </a:r>
          </a:p>
          <a:p>
            <a:pPr marL="109728" indent="0">
              <a:buNone/>
            </a:pPr>
            <a:r>
              <a:rPr lang="sk-SK" dirty="0" smtClean="0"/>
              <a:t>  - výkon práce vo verejnom záujme</a:t>
            </a:r>
          </a:p>
          <a:p>
            <a:r>
              <a:rPr lang="sk-SK" dirty="0" smtClean="0"/>
              <a:t>Približne rovnaký počet vysokoškolsky a stredoškolsky  vzdelaných pracovníkov</a:t>
            </a:r>
          </a:p>
          <a:p>
            <a:r>
              <a:rPr lang="sk-SK" dirty="0" smtClean="0"/>
              <a:t>Zriadené fotolaboratórium s odborným pracovníkom   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Pracovníci archívu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762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kurucarova_j\Desktop\pohľad na zámok v Bytči, po roku 1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88" y="0"/>
            <a:ext cx="9742488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3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pPr algn="just"/>
            <a:r>
              <a:rPr lang="sk-SK" dirty="0"/>
              <a:t>Počas existencie štátneho archívu </a:t>
            </a:r>
            <a:r>
              <a:rPr lang="sk-SK" dirty="0" smtClean="0"/>
              <a:t>sa v</a:t>
            </a:r>
            <a:r>
              <a:rPr lang="sk-SK" dirty="0"/>
              <a:t> jeho službách vystriedalo viacero erudovaných archivárov a historikov. </a:t>
            </a:r>
            <a:r>
              <a:rPr lang="sk-SK" dirty="0" smtClean="0"/>
              <a:t>Na </a:t>
            </a:r>
            <a:r>
              <a:rPr lang="sk-SK" dirty="0"/>
              <a:t>čele ústavu od </a:t>
            </a:r>
            <a:r>
              <a:rPr lang="sk-SK" dirty="0" smtClean="0"/>
              <a:t>jeho </a:t>
            </a:r>
            <a:r>
              <a:rPr lang="sk-SK" dirty="0"/>
              <a:t>vzniku až do </a:t>
            </a:r>
            <a:r>
              <a:rPr lang="sk-SK" dirty="0" smtClean="0"/>
              <a:t>roku </a:t>
            </a:r>
            <a:r>
              <a:rPr lang="sk-SK" dirty="0"/>
              <a:t>1990 </a:t>
            </a:r>
            <a:r>
              <a:rPr lang="sk-SK" dirty="0" smtClean="0"/>
              <a:t>stál PhDr</a:t>
            </a:r>
            <a:r>
              <a:rPr lang="sk-SK" dirty="0"/>
              <a:t>. </a:t>
            </a:r>
            <a:r>
              <a:rPr lang="sk-SK" dirty="0" smtClean="0"/>
              <a:t>Jozef Kočiš</a:t>
            </a:r>
            <a:r>
              <a:rPr lang="sk-SK" dirty="0" smtClean="0"/>
              <a:t>, </a:t>
            </a:r>
            <a:r>
              <a:rPr lang="sk-SK" dirty="0"/>
              <a:t>CSc., </a:t>
            </a:r>
            <a:r>
              <a:rPr lang="sk-SK" dirty="0" smtClean="0"/>
              <a:t>ktorý </a:t>
            </a:r>
            <a:r>
              <a:rPr lang="sk-SK" dirty="0"/>
              <a:t>výrazne prispel k tomu, že archív </a:t>
            </a:r>
            <a:r>
              <a:rPr lang="sk-SK" dirty="0" smtClean="0"/>
              <a:t>patrí  medzi </a:t>
            </a:r>
            <a:r>
              <a:rPr lang="sk-SK" dirty="0"/>
              <a:t>najvýznamnejšie </a:t>
            </a:r>
            <a:r>
              <a:rPr lang="sk-SK" dirty="0" smtClean="0"/>
              <a:t>na </a:t>
            </a:r>
            <a:r>
              <a:rPr lang="sk-SK" dirty="0" smtClean="0"/>
              <a:t>Slovensku</a:t>
            </a:r>
            <a:r>
              <a:rPr lang="sk-SK" dirty="0"/>
              <a:t>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56028" y="692696"/>
            <a:ext cx="8229600" cy="144016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19458" name="Picture 2" descr="G:\Brno\kocis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8960"/>
            <a:ext cx="380047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G:\Brno\book_106541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8862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Brno\palat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72" y="332656"/>
            <a:ext cx="4286250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G:\Brno\byt.zám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7363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:\Brno\3560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36" y="476672"/>
            <a:ext cx="348615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G:\Brno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2736304" cy="39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:\Brno\big_neznamy-janosik-Qc2-146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752528" cy="58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sk-SK" dirty="0"/>
              <a:t>Štátny archív v Žiline spravuje 3869 fondov</a:t>
            </a:r>
            <a:r>
              <a:rPr lang="sk-SK" dirty="0" smtClean="0"/>
              <a:t>, </a:t>
            </a:r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</a:t>
            </a:r>
            <a:r>
              <a:rPr lang="sk-SK" dirty="0" smtClean="0"/>
              <a:t>t.j. 21 </a:t>
            </a:r>
            <a:r>
              <a:rPr lang="sk-SK" dirty="0"/>
              <a:t>007 </a:t>
            </a:r>
            <a:r>
              <a:rPr lang="sk-SK" dirty="0" err="1" smtClean="0"/>
              <a:t>b.m</a:t>
            </a:r>
            <a:r>
              <a:rPr lang="sk-SK" dirty="0"/>
              <a:t> </a:t>
            </a:r>
            <a:r>
              <a:rPr lang="sk-SK" dirty="0" smtClean="0"/>
              <a:t>archívneho materiálu</a:t>
            </a:r>
            <a:endParaRPr lang="sk-SK" dirty="0" smtClean="0"/>
          </a:p>
          <a:p>
            <a:pPr algn="just"/>
            <a:r>
              <a:rPr lang="sk-SK" dirty="0" smtClean="0"/>
              <a:t>Z toho sídelný archív 682 </a:t>
            </a:r>
            <a:r>
              <a:rPr lang="sk-SK" dirty="0" smtClean="0"/>
              <a:t>fondov, </a:t>
            </a:r>
            <a:r>
              <a:rPr lang="sk-SK" dirty="0"/>
              <a:t>6417 </a:t>
            </a:r>
            <a:r>
              <a:rPr lang="sk-SK" dirty="0" err="1"/>
              <a:t>b.m</a:t>
            </a:r>
            <a:r>
              <a:rPr lang="sk-SK" dirty="0" smtClean="0"/>
              <a:t>.</a:t>
            </a:r>
            <a:endParaRPr lang="sk-SK" dirty="0"/>
          </a:p>
          <a:p>
            <a:pPr marL="109728" indent="0" algn="just">
              <a:buNone/>
            </a:pPr>
            <a:r>
              <a:rPr lang="sk-SK" dirty="0" smtClean="0"/>
              <a:t> 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</a:t>
            </a:r>
            <a:r>
              <a:rPr lang="sk-SK" dirty="0" smtClean="0"/>
              <a:t> Archív má územnú </a:t>
            </a:r>
            <a:r>
              <a:rPr lang="sk-SK" dirty="0" smtClean="0"/>
              <a:t>k</a:t>
            </a:r>
            <a:r>
              <a:rPr lang="sk-SK" dirty="0" smtClean="0"/>
              <a:t>ompetenciu: 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 smtClean="0"/>
              <a:t>   </a:t>
            </a:r>
            <a:r>
              <a:rPr lang="sk-SK" dirty="0" smtClean="0"/>
              <a:t>Stredné </a:t>
            </a:r>
            <a:r>
              <a:rPr lang="sk-SK" dirty="0"/>
              <a:t>Považie, Kysuce, </a:t>
            </a:r>
            <a:r>
              <a:rPr lang="sk-SK" dirty="0" smtClean="0"/>
              <a:t>Rajecká dolina</a:t>
            </a:r>
            <a:r>
              <a:rPr lang="sk-SK" dirty="0" smtClean="0"/>
              <a:t>,</a:t>
            </a:r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</a:t>
            </a:r>
            <a:r>
              <a:rPr lang="sk-SK" dirty="0"/>
              <a:t>Orava, Liptov a </a:t>
            </a:r>
            <a:r>
              <a:rPr lang="sk-SK" dirty="0" smtClean="0"/>
              <a:t>Turiec. Územie, bohaté </a:t>
            </a:r>
            <a:r>
              <a:rPr lang="sk-SK" dirty="0"/>
              <a:t>na </a:t>
            </a:r>
            <a:r>
              <a:rPr lang="sk-SK" dirty="0" smtClean="0"/>
              <a:t> </a:t>
            </a:r>
          </a:p>
          <a:p>
            <a:pPr marL="109728" indent="0" algn="just">
              <a:buNone/>
            </a:pPr>
            <a:r>
              <a:rPr lang="sk-SK" dirty="0" smtClean="0"/>
              <a:t> </a:t>
            </a:r>
            <a:r>
              <a:rPr lang="sk-SK" dirty="0" smtClean="0"/>
              <a:t>  historické </a:t>
            </a:r>
            <a:r>
              <a:rPr lang="sk-SK" dirty="0"/>
              <a:t>udalosti, dalo základ pramennej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 smtClean="0"/>
              <a:t>   </a:t>
            </a:r>
            <a:r>
              <a:rPr lang="sk-SK" dirty="0" smtClean="0"/>
              <a:t>báze archívu</a:t>
            </a:r>
            <a:r>
              <a:rPr lang="sk-SK" dirty="0"/>
              <a:t>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Fondy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97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18451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sk-SK" b="1" dirty="0"/>
              <a:t>Fondy štátneho archívu sa členia podľa klasifikačnej schémy:</a:t>
            </a:r>
          </a:p>
          <a:p>
            <a:pPr lvl="0"/>
            <a:r>
              <a:rPr lang="sk-SK" dirty="0"/>
              <a:t>štátna moc, správa, samospráva</a:t>
            </a:r>
          </a:p>
          <a:p>
            <a:pPr lvl="0"/>
            <a:r>
              <a:rPr lang="sk-SK" dirty="0"/>
              <a:t>justícia</a:t>
            </a:r>
          </a:p>
          <a:p>
            <a:pPr lvl="0"/>
            <a:r>
              <a:rPr lang="sk-SK" dirty="0"/>
              <a:t>armáda a bezpečnosť</a:t>
            </a:r>
          </a:p>
          <a:p>
            <a:pPr lvl="0"/>
            <a:r>
              <a:rPr lang="sk-SK" dirty="0"/>
              <a:t>finančníctvo</a:t>
            </a:r>
          </a:p>
          <a:p>
            <a:pPr lvl="0"/>
            <a:r>
              <a:rPr lang="sk-SK" dirty="0"/>
              <a:t>hospodárstvo</a:t>
            </a:r>
          </a:p>
          <a:p>
            <a:pPr lvl="0"/>
            <a:r>
              <a:rPr lang="sk-SK" dirty="0"/>
              <a:t>družstevníctvo</a:t>
            </a:r>
          </a:p>
          <a:p>
            <a:pPr lvl="0"/>
            <a:r>
              <a:rPr lang="sk-SK" dirty="0"/>
              <a:t>politické strany, orgány a spoločenské organizácie národného fondu</a:t>
            </a:r>
          </a:p>
          <a:p>
            <a:pPr lvl="0"/>
            <a:r>
              <a:rPr lang="sk-SK" dirty="0"/>
              <a:t>veda, kultúra, osveta</a:t>
            </a:r>
          </a:p>
          <a:p>
            <a:pPr lvl="0"/>
            <a:r>
              <a:rPr lang="sk-SK" dirty="0"/>
              <a:t>školstvo</a:t>
            </a:r>
          </a:p>
          <a:p>
            <a:pPr lvl="0"/>
            <a:r>
              <a:rPr lang="sk-SK" dirty="0"/>
              <a:t>zdravotníctvo a sociálna starostlivosť</a:t>
            </a:r>
          </a:p>
          <a:p>
            <a:pPr lvl="0"/>
            <a:r>
              <a:rPr lang="sk-SK" dirty="0"/>
              <a:t>náboženské organizácie</a:t>
            </a:r>
          </a:p>
          <a:p>
            <a:pPr lvl="0"/>
            <a:r>
              <a:rPr lang="sk-SK" dirty="0"/>
              <a:t>rody a panstvá</a:t>
            </a:r>
          </a:p>
          <a:p>
            <a:pPr lvl="0"/>
            <a:r>
              <a:rPr lang="sk-SK" dirty="0"/>
              <a:t>rodiny a osoby</a:t>
            </a:r>
          </a:p>
          <a:p>
            <a:pPr lvl="0"/>
            <a:r>
              <a:rPr lang="sk-SK" dirty="0"/>
              <a:t>cechy, spolky a záujmové organizácie</a:t>
            </a:r>
          </a:p>
          <a:p>
            <a:pPr lvl="0"/>
            <a:r>
              <a:rPr lang="sk-SK" dirty="0"/>
              <a:t>zbierky </a:t>
            </a:r>
          </a:p>
          <a:p>
            <a:pPr lvl="0"/>
            <a:r>
              <a:rPr lang="sk-SK" dirty="0"/>
              <a:t>a iné archívne fondy 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71420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Časový rozsah  a členenie fondov</a:t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1263 – 2016</a:t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sk-SK" dirty="0"/>
              <a:t>Medzi najrozsiahlejšie a najcennejšie patria fondy historických stolíc a neskorších </a:t>
            </a:r>
            <a:r>
              <a:rPr lang="sk-SK" dirty="0" smtClean="0"/>
              <a:t>žúp:</a:t>
            </a:r>
          </a:p>
          <a:p>
            <a:pPr algn="just"/>
            <a:r>
              <a:rPr lang="sk-SK" dirty="0" smtClean="0"/>
              <a:t> </a:t>
            </a:r>
            <a:r>
              <a:rPr lang="sk-SK" b="1" dirty="0"/>
              <a:t>Trenčianskej </a:t>
            </a:r>
            <a:r>
              <a:rPr lang="sk-SK" dirty="0"/>
              <a:t>/1491-1931/,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 smtClean="0"/>
              <a:t>     - rodové písomnosti</a:t>
            </a:r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- Ilešházi</a:t>
            </a:r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- povodeň 1813</a:t>
            </a:r>
          </a:p>
          <a:p>
            <a:pPr algn="just"/>
            <a:r>
              <a:rPr lang="sk-SK" dirty="0" smtClean="0"/>
              <a:t> </a:t>
            </a:r>
            <a:r>
              <a:rPr lang="sk-SK" b="1" dirty="0" smtClean="0"/>
              <a:t>Turčianskej</a:t>
            </a:r>
            <a:r>
              <a:rPr lang="sk-SK" dirty="0" smtClean="0"/>
              <a:t> </a:t>
            </a:r>
            <a:r>
              <a:rPr lang="sk-SK" dirty="0"/>
              <a:t>/</a:t>
            </a:r>
            <a:r>
              <a:rPr lang="sk-SK" dirty="0" smtClean="0"/>
              <a:t>1486-1922/,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 smtClean="0"/>
              <a:t>     - Matica slovenská 1863, Živena 1869</a:t>
            </a:r>
          </a:p>
          <a:p>
            <a:pPr algn="just"/>
            <a:r>
              <a:rPr lang="sk-SK" dirty="0" smtClean="0"/>
              <a:t> </a:t>
            </a:r>
            <a:r>
              <a:rPr lang="sk-SK" b="1" dirty="0" smtClean="0"/>
              <a:t>Oravske</a:t>
            </a:r>
            <a:r>
              <a:rPr lang="sk-SK" dirty="0" smtClean="0"/>
              <a:t>j </a:t>
            </a:r>
            <a:r>
              <a:rPr lang="sk-SK" dirty="0"/>
              <a:t>/1582-1922/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- </a:t>
            </a:r>
            <a:r>
              <a:rPr lang="sk-SK" dirty="0" err="1" smtClean="0"/>
              <a:t>Thurzovci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/>
              <a:t> </a:t>
            </a:r>
            <a:r>
              <a:rPr lang="sk-SK" dirty="0" smtClean="0"/>
              <a:t>    - Oravský komposesorát</a:t>
            </a:r>
          </a:p>
          <a:p>
            <a:pPr algn="just"/>
            <a:r>
              <a:rPr lang="sk-SK" dirty="0" smtClean="0"/>
              <a:t>  </a:t>
            </a:r>
            <a:r>
              <a:rPr lang="sk-SK" b="1" dirty="0" smtClean="0"/>
              <a:t>Liptovske</a:t>
            </a:r>
            <a:r>
              <a:rPr lang="sk-SK" dirty="0" smtClean="0"/>
              <a:t>j </a:t>
            </a:r>
            <a:r>
              <a:rPr lang="sk-SK" dirty="0"/>
              <a:t>/1391-1922/, </a:t>
            </a:r>
            <a:endParaRPr lang="sk-SK" dirty="0" smtClean="0"/>
          </a:p>
          <a:p>
            <a:pPr marL="109728" indent="0" algn="just">
              <a:buNone/>
            </a:pPr>
            <a:r>
              <a:rPr lang="sk-SK" dirty="0" smtClean="0"/>
              <a:t>    </a:t>
            </a:r>
            <a:r>
              <a:rPr lang="sk-SK" dirty="0" smtClean="0"/>
              <a:t>  </a:t>
            </a:r>
            <a:r>
              <a:rPr lang="sk-SK" dirty="0" smtClean="0"/>
              <a:t>- kuriálne obce, rody, Hrádocké panstvo, lesnícka škola,  </a:t>
            </a:r>
          </a:p>
          <a:p>
            <a:pPr marL="109728" indent="0" algn="just">
              <a:buNone/>
            </a:pPr>
            <a:r>
              <a:rPr lang="sk-SK" dirty="0" smtClean="0"/>
              <a:t>  </a:t>
            </a:r>
            <a:r>
              <a:rPr lang="sk-SK" dirty="0" smtClean="0"/>
              <a:t>    </a:t>
            </a:r>
            <a:r>
              <a:rPr lang="sk-SK" dirty="0" smtClean="0"/>
              <a:t>štúrovské  obdobie Výzva k Slovákom, 1848, Jánošík</a:t>
            </a:r>
          </a:p>
          <a:p>
            <a:pPr algn="just"/>
            <a:r>
              <a:rPr lang="sk-SK" dirty="0" smtClean="0"/>
              <a:t>  štyri </a:t>
            </a:r>
            <a:r>
              <a:rPr lang="sk-SK" dirty="0"/>
              <a:t>fondy </a:t>
            </a:r>
            <a:r>
              <a:rPr lang="sk-SK" dirty="0" err="1"/>
              <a:t>verejnosprávnych</a:t>
            </a:r>
            <a:r>
              <a:rPr lang="sk-SK" dirty="0"/>
              <a:t> výborov týchto žúp /</a:t>
            </a:r>
            <a:r>
              <a:rPr lang="sk-SK" dirty="0" smtClean="0"/>
              <a:t>1876-1918/</a:t>
            </a:r>
          </a:p>
          <a:p>
            <a:pPr algn="just"/>
            <a:r>
              <a:rPr lang="sk-SK" dirty="0" smtClean="0"/>
              <a:t>  </a:t>
            </a:r>
            <a:r>
              <a:rPr lang="sk-SK" dirty="0"/>
              <a:t>fondy 22 </a:t>
            </a:r>
            <a:r>
              <a:rPr lang="sk-SK" dirty="0" err="1"/>
              <a:t>slúžnovských</a:t>
            </a:r>
            <a:r>
              <a:rPr lang="sk-SK" dirty="0"/>
              <a:t> úradov /1849-1922/ z ich teritória. </a:t>
            </a:r>
            <a:endParaRPr lang="sk-SK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10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Veľmi hodnotnou a na pramene bohatou je skupina , ktorú tvoria archívy </a:t>
            </a:r>
            <a:endParaRPr lang="sk-SK" dirty="0" smtClean="0"/>
          </a:p>
          <a:p>
            <a:r>
              <a:rPr lang="sk-SK" dirty="0" smtClean="0"/>
              <a:t>12 </a:t>
            </a:r>
            <a:r>
              <a:rPr lang="sk-SK" dirty="0"/>
              <a:t>feudálnych panstiev </a:t>
            </a:r>
            <a:r>
              <a:rPr lang="sk-SK" dirty="0" smtClean="0"/>
              <a:t>a</a:t>
            </a:r>
          </a:p>
          <a:p>
            <a:r>
              <a:rPr lang="sk-SK" dirty="0" smtClean="0"/>
              <a:t> </a:t>
            </a:r>
            <a:r>
              <a:rPr lang="sk-SK" dirty="0"/>
              <a:t>81 rodových </a:t>
            </a:r>
            <a:r>
              <a:rPr lang="sk-SK" dirty="0" smtClean="0"/>
              <a:t>archívov</a:t>
            </a:r>
            <a:endParaRPr lang="sk-SK" dirty="0"/>
          </a:p>
          <a:p>
            <a:r>
              <a:rPr lang="sk-SK" dirty="0" smtClean="0"/>
              <a:t> </a:t>
            </a:r>
            <a:r>
              <a:rPr lang="sk-SK" dirty="0"/>
              <a:t>Cirkevné archívy reprezentujú predovšetkým písomnosti františkánskych kláštorov v Pruskom /1607-1950/ a v Žiline /1701-1945/ a zbierka cirkevných matrík /1628-1955</a:t>
            </a:r>
            <a:r>
              <a:rPr lang="sk-SK" dirty="0" smtClean="0"/>
              <a:t>/</a:t>
            </a:r>
          </a:p>
          <a:p>
            <a:r>
              <a:rPr lang="sk-SK" dirty="0" smtClean="0"/>
              <a:t>Zvláštny </a:t>
            </a:r>
            <a:r>
              <a:rPr lang="sk-SK" dirty="0"/>
              <a:t>význam majú fondy úradov pre správu štátnych a neštátnych lesov. Najcennejší je fond Riaditeľstvo štátnych lesov v Liptovskom Hrádku, ktoré pôsobilo v rokoch 1851-1944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137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sk-SK" dirty="0"/>
              <a:t>Novšie </a:t>
            </a:r>
            <a:r>
              <a:rPr lang="sk-SK" dirty="0" err="1"/>
              <a:t>verejnosprávne</a:t>
            </a:r>
            <a:r>
              <a:rPr lang="sk-SK" dirty="0"/>
              <a:t> inštitúcie reprezentujú fondy Podtatranskej a Považskej župy /1923-1926/ a písomnosti župy Tatranskej a Trenčianskej z rokov 1940-1945. Do tejto skupiny patria aj písomnosti krajských úradov z rokov 1949-1960, najmä materiál Krajského národného výboru v Žiline. </a:t>
            </a:r>
          </a:p>
          <a:p>
            <a:pPr algn="just"/>
            <a:endParaRPr lang="sk-SK" dirty="0" smtClean="0"/>
          </a:p>
          <a:p>
            <a:pPr algn="just"/>
            <a:r>
              <a:rPr lang="sk-SK" dirty="0" smtClean="0"/>
              <a:t>Z </a:t>
            </a:r>
            <a:r>
              <a:rPr lang="sk-SK" dirty="0"/>
              <a:t>justičnej správy sú významné pomerne ucelene zachované fondy súdov tzv. </a:t>
            </a:r>
            <a:r>
              <a:rPr lang="sk-SK" dirty="0" err="1"/>
              <a:t>Bachovej</a:t>
            </a:r>
            <a:r>
              <a:rPr lang="sk-SK" dirty="0"/>
              <a:t> éry, ako i písomnosti Krajských súdov v Ružomberku a v Trenčíne /1871-1949</a:t>
            </a:r>
            <a:r>
              <a:rPr lang="sk-SK" dirty="0" smtClean="0"/>
              <a:t>/. Spisy </a:t>
            </a:r>
            <a:r>
              <a:rPr lang="sk-SK" dirty="0" err="1"/>
              <a:t>retribučných</a:t>
            </a:r>
            <a:r>
              <a:rPr lang="sk-SK" dirty="0"/>
              <a:t> ľudových súdov z územia bývalého Žilinského kraja sú z rokov 1945-1948. </a:t>
            </a:r>
            <a:endParaRPr lang="sk-SK" dirty="0" smtClean="0"/>
          </a:p>
          <a:p>
            <a:pPr algn="just"/>
            <a:endParaRPr lang="sk-SK" dirty="0" smtClean="0"/>
          </a:p>
          <a:p>
            <a:pPr algn="just"/>
            <a:r>
              <a:rPr lang="sk-SK" dirty="0" smtClean="0"/>
              <a:t>Mladšie </a:t>
            </a:r>
            <a:r>
              <a:rPr lang="sk-SK" dirty="0"/>
              <a:t>obdobie justičnej správy je zastúpené </a:t>
            </a:r>
            <a:r>
              <a:rPr lang="sk-SK" dirty="0" err="1" smtClean="0"/>
              <a:t>fondami</a:t>
            </a:r>
            <a:r>
              <a:rPr lang="sk-SK" dirty="0" smtClean="0"/>
              <a:t> </a:t>
            </a:r>
            <a:r>
              <a:rPr lang="sk-SK" dirty="0"/>
              <a:t>Krajský súd v </a:t>
            </a:r>
            <a:r>
              <a:rPr lang="sk-SK" dirty="0" smtClean="0"/>
              <a:t>Žiline, </a:t>
            </a:r>
            <a:r>
              <a:rPr lang="sk-SK" dirty="0"/>
              <a:t>Krajská prokuratúra v Žiline z rokov 1949-1960 a pod.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89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V archíve sú uložené aj pozoruhodné písomnosti Liptovskej sekcie Uhorského karpatského spolku v Liptovskom Mikuláši /1884-1918/, Komitétu utečencov hornej Oravy a Spiša /1944-1948/ a iné. </a:t>
            </a:r>
          </a:p>
          <a:p>
            <a:pPr algn="just"/>
            <a:r>
              <a:rPr lang="sk-SK" dirty="0"/>
              <a:t>Obsahovo zaujímavá je aj zbierka listín /1294-1848/.</a:t>
            </a:r>
          </a:p>
          <a:p>
            <a:pPr algn="just"/>
            <a:r>
              <a:rPr lang="sk-SK" dirty="0"/>
              <a:t> Najnovšia skupina fondov sa vytvára v súčasnosti zo súborov fondov hospodárskych organizácii, ktoré ukončili svoju činnosť, resp. nezriadili archív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0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/>
              <a:t>Archív v Bytči vznikol na základe vládneho nariadenia č</a:t>
            </a:r>
            <a:r>
              <a:rPr lang="sk-SK" dirty="0" smtClean="0"/>
              <a:t>. 29/1954 </a:t>
            </a:r>
            <a:r>
              <a:rPr lang="sk-SK" dirty="0"/>
              <a:t>Zb. o archívnictve. Skutočnú činnosť však začal až 2</a:t>
            </a:r>
            <a:r>
              <a:rPr lang="sk-SK" dirty="0" smtClean="0"/>
              <a:t>. mája </a:t>
            </a:r>
            <a:r>
              <a:rPr lang="sk-SK" dirty="0"/>
              <a:t>1955 ako právny nástupca Krajského archívu v Žiline. </a:t>
            </a:r>
            <a:endParaRPr lang="sk-SK" dirty="0" smtClean="0"/>
          </a:p>
          <a:p>
            <a:pPr algn="just"/>
            <a:endParaRPr lang="sk-SK" dirty="0" smtClean="0"/>
          </a:p>
          <a:p>
            <a:pPr algn="just"/>
            <a:r>
              <a:rPr lang="sk-SK" dirty="0"/>
              <a:t>Výsledky práce Krajského archívu v Žiline z rokov 1950 až 1954 boli nepatrné, a to najmä pre nedostatok odborníkov a vhodných priestorov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Začiatky archívu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/>
          </a:p>
          <a:p>
            <a:r>
              <a:rPr lang="sk-SK" dirty="0"/>
              <a:t>Archív </a:t>
            </a:r>
            <a:r>
              <a:rPr lang="sk-SK" dirty="0" smtClean="0"/>
              <a:t>eviduje</a:t>
            </a:r>
            <a:r>
              <a:rPr lang="sk-SK" dirty="0"/>
              <a:t> </a:t>
            </a:r>
            <a:r>
              <a:rPr lang="sk-SK" dirty="0" smtClean="0"/>
              <a:t>277</a:t>
            </a:r>
            <a:r>
              <a:rPr lang="sk-SK" dirty="0"/>
              <a:t> </a:t>
            </a:r>
            <a:r>
              <a:rPr lang="sk-SK" dirty="0" smtClean="0"/>
              <a:t>pôvodcov</a:t>
            </a:r>
            <a:r>
              <a:rPr lang="sk-SK" dirty="0"/>
              <a:t> </a:t>
            </a:r>
            <a:r>
              <a:rPr lang="sk-SK" dirty="0" smtClean="0"/>
              <a:t>registratúr, z toho </a:t>
            </a:r>
            <a:endParaRPr lang="sk-SK" dirty="0"/>
          </a:p>
          <a:p>
            <a:r>
              <a:rPr lang="sk-SK" dirty="0" smtClean="0"/>
              <a:t>21</a:t>
            </a:r>
            <a:r>
              <a:rPr lang="sk-SK" dirty="0"/>
              <a:t> </a:t>
            </a:r>
            <a:r>
              <a:rPr lang="sk-SK" dirty="0" smtClean="0"/>
              <a:t>so </a:t>
            </a:r>
            <a:r>
              <a:rPr lang="sk-SK" dirty="0"/>
              <a:t>zriadeným </a:t>
            </a:r>
            <a:r>
              <a:rPr lang="sk-SK" dirty="0" smtClean="0"/>
              <a:t>archívom</a:t>
            </a:r>
          </a:p>
          <a:p>
            <a:r>
              <a:rPr lang="sk-SK" dirty="0" smtClean="0"/>
              <a:t>- kategorizácia pôvodcov</a:t>
            </a:r>
          </a:p>
          <a:p>
            <a:r>
              <a:rPr lang="sk-SK" dirty="0" smtClean="0"/>
              <a:t>Štátny odborný dozor</a:t>
            </a:r>
          </a:p>
          <a:p>
            <a:r>
              <a:rPr lang="sk-SK" dirty="0" smtClean="0"/>
              <a:t>Schvaľovanie smerníc</a:t>
            </a:r>
          </a:p>
          <a:p>
            <a:r>
              <a:rPr lang="sk-SK" dirty="0" smtClean="0"/>
              <a:t>Vyraďovacie konanie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Predarchívna starostlivosť </a:t>
            </a:r>
            <a:br>
              <a:rPr lang="sk-SK" dirty="0"/>
            </a:b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sa v súčasnosti vedie len elektronicky</a:t>
            </a:r>
          </a:p>
          <a:p>
            <a:endParaRPr lang="sk-SK" dirty="0" smtClean="0"/>
          </a:p>
          <a:p>
            <a:r>
              <a:rPr lang="sk-SK" dirty="0" smtClean="0"/>
              <a:t>Prírastky do archívu sa získavajú darom, alebo kúpou</a:t>
            </a:r>
          </a:p>
          <a:p>
            <a:r>
              <a:rPr lang="sk-SK" dirty="0" smtClean="0"/>
              <a:t>Akvizičná komisia na Odbore archívov a registratúr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  <a:t>Evidencia archívneho dedičstva</a:t>
            </a:r>
          </a:p>
        </p:txBody>
      </p:sp>
    </p:spTree>
    <p:extLst>
      <p:ext uri="{BB962C8B-B14F-4D97-AF65-F5344CB8AC3E}">
        <p14:creationId xmlns:p14="http://schemas.microsoft.com/office/powerpoint/2010/main" val="73592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sk-SK" dirty="0"/>
          </a:p>
          <a:p>
            <a:r>
              <a:rPr lang="sk-SK" dirty="0" smtClean="0"/>
              <a:t>sledovaniu </a:t>
            </a:r>
            <a:r>
              <a:rPr lang="sk-SK" dirty="0"/>
              <a:t>teploty </a:t>
            </a:r>
            <a:r>
              <a:rPr lang="sk-SK" dirty="0" smtClean="0"/>
              <a:t>a vlhkosti v </a:t>
            </a:r>
            <a:r>
              <a:rPr lang="sk-SK" dirty="0" err="1" smtClean="0"/>
              <a:t>depotoch</a:t>
            </a:r>
            <a:r>
              <a:rPr lang="sk-SK" dirty="0"/>
              <a:t>, </a:t>
            </a:r>
            <a:endParaRPr lang="sk-SK" dirty="0" smtClean="0"/>
          </a:p>
          <a:p>
            <a:r>
              <a:rPr lang="sk-SK" dirty="0" smtClean="0"/>
              <a:t>kontrola </a:t>
            </a:r>
            <a:r>
              <a:rPr lang="sk-SK" dirty="0"/>
              <a:t>fyzického stavu archívnych dokumentov. </a:t>
            </a:r>
          </a:p>
          <a:p>
            <a:r>
              <a:rPr lang="sk-SK" dirty="0" err="1" smtClean="0"/>
              <a:t>Mikrosnímkovanie</a:t>
            </a:r>
            <a:r>
              <a:rPr lang="sk-SK" dirty="0" smtClean="0"/>
              <a:t> a fotografovanie</a:t>
            </a:r>
            <a:endParaRPr lang="sk-SK" dirty="0"/>
          </a:p>
          <a:p>
            <a:pPr marL="109728" indent="0">
              <a:buNone/>
            </a:pPr>
            <a:r>
              <a:rPr lang="sk-SK" dirty="0" smtClean="0"/>
              <a:t>    archívnych dokumentov</a:t>
            </a:r>
          </a:p>
          <a:p>
            <a:pPr marL="109728" indent="0">
              <a:buNone/>
            </a:pPr>
            <a:r>
              <a:rPr lang="sk-SK" dirty="0"/>
              <a:t> </a:t>
            </a:r>
            <a:r>
              <a:rPr lang="sk-SK" dirty="0" smtClean="0"/>
              <a:t>   – vo filmotéke je v súčasnosti 1411 kusov   </a:t>
            </a:r>
          </a:p>
          <a:p>
            <a:pPr marL="109728" indent="0">
              <a:buNone/>
            </a:pPr>
            <a:r>
              <a:rPr lang="sk-SK" dirty="0" smtClean="0"/>
              <a:t>     mikrofilmov konzervačných a študijných kópii</a:t>
            </a:r>
          </a:p>
          <a:p>
            <a:pPr marL="109728" indent="0">
              <a:buNone/>
            </a:pPr>
            <a:r>
              <a:rPr lang="sk-SK" dirty="0"/>
              <a:t> </a:t>
            </a:r>
            <a:r>
              <a:rPr lang="sk-SK" dirty="0" smtClean="0"/>
              <a:t>   digitalizácia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Ochrana archívnych dokumentov</a:t>
            </a:r>
          </a:p>
        </p:txBody>
      </p:sp>
    </p:spTree>
    <p:extLst>
      <p:ext uri="{BB962C8B-B14F-4D97-AF65-F5344CB8AC3E}">
        <p14:creationId xmlns:p14="http://schemas.microsoft.com/office/powerpoint/2010/main" val="21040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09728" indent="0">
              <a:buNone/>
            </a:pPr>
            <a:endParaRPr lang="sk-SK" sz="2800" dirty="0" smtClean="0"/>
          </a:p>
          <a:p>
            <a:pPr marL="109728" indent="0">
              <a:buNone/>
            </a:pPr>
            <a:r>
              <a:rPr lang="sk-SK" sz="2800" dirty="0" smtClean="0"/>
              <a:t>Stav </a:t>
            </a:r>
            <a:r>
              <a:rPr lang="sk-SK" sz="2800" dirty="0"/>
              <a:t>spracovania </a:t>
            </a:r>
            <a:r>
              <a:rPr lang="sk-SK" sz="2800" dirty="0" smtClean="0"/>
              <a:t>a sprístupnenia </a:t>
            </a:r>
            <a:r>
              <a:rPr lang="sk-SK" sz="2800" dirty="0"/>
              <a:t>archívnych dokumentov </a:t>
            </a:r>
            <a:r>
              <a:rPr lang="sk-SK" sz="2800" dirty="0" smtClean="0"/>
              <a:t>k 31</a:t>
            </a:r>
            <a:r>
              <a:rPr lang="sk-SK" sz="2800" dirty="0"/>
              <a:t>. decembru </a:t>
            </a:r>
            <a:r>
              <a:rPr lang="sk-SK" sz="2800" dirty="0" smtClean="0"/>
              <a:t>2015:</a:t>
            </a:r>
            <a:endParaRPr lang="sk-SK" sz="2800" dirty="0"/>
          </a:p>
          <a:p>
            <a:r>
              <a:rPr lang="sk-SK" sz="2800" dirty="0" smtClean="0"/>
              <a:t>Archívne </a:t>
            </a:r>
            <a:r>
              <a:rPr lang="sk-SK" sz="2800" dirty="0"/>
              <a:t>dokumenty celkom: </a:t>
            </a:r>
            <a:r>
              <a:rPr lang="sk-SK" sz="2800" dirty="0" smtClean="0"/>
              <a:t>6417,07</a:t>
            </a:r>
            <a:r>
              <a:rPr lang="sk-SK" sz="2800" dirty="0"/>
              <a:t> </a:t>
            </a:r>
            <a:r>
              <a:rPr lang="sk-SK" sz="2800" dirty="0" err="1" smtClean="0"/>
              <a:t>b.m</a:t>
            </a:r>
            <a:r>
              <a:rPr lang="sk-SK" sz="2800" dirty="0"/>
              <a:t>.</a:t>
            </a:r>
          </a:p>
          <a:p>
            <a:r>
              <a:rPr lang="sk-SK" sz="2800" dirty="0"/>
              <a:t>Roztriedené: </a:t>
            </a:r>
            <a:r>
              <a:rPr lang="sk-SK" sz="2800" dirty="0" smtClean="0"/>
              <a:t>           26,54 </a:t>
            </a:r>
            <a:r>
              <a:rPr lang="sk-SK" sz="2800" dirty="0" err="1" smtClean="0"/>
              <a:t>b.m</a:t>
            </a:r>
            <a:endParaRPr lang="sk-SK" sz="2800" dirty="0" smtClean="0"/>
          </a:p>
          <a:p>
            <a:r>
              <a:rPr lang="sk-SK" sz="2800" dirty="0" smtClean="0"/>
              <a:t>Usporiadané</a:t>
            </a:r>
            <a:r>
              <a:rPr lang="sk-SK" sz="2800" dirty="0"/>
              <a:t>: </a:t>
            </a:r>
            <a:r>
              <a:rPr lang="sk-SK" sz="2800" dirty="0" smtClean="0"/>
              <a:t>        704,7 </a:t>
            </a:r>
            <a:r>
              <a:rPr lang="sk-SK" sz="2800" dirty="0" err="1" smtClean="0"/>
              <a:t>b.m</a:t>
            </a:r>
            <a:r>
              <a:rPr lang="sk-SK" sz="2800" dirty="0"/>
              <a:t>.</a:t>
            </a:r>
          </a:p>
          <a:p>
            <a:r>
              <a:rPr lang="sk-SK" sz="2800" dirty="0"/>
              <a:t>Inventarizované: </a:t>
            </a:r>
            <a:r>
              <a:rPr lang="sk-SK" sz="2800" dirty="0" smtClean="0"/>
              <a:t>5373,</a:t>
            </a:r>
            <a:r>
              <a:rPr lang="sk-SK" sz="2800" dirty="0"/>
              <a:t> </a:t>
            </a:r>
            <a:r>
              <a:rPr lang="sk-SK" sz="2800" dirty="0" smtClean="0"/>
              <a:t>7</a:t>
            </a:r>
            <a:r>
              <a:rPr lang="sk-SK" sz="2800" dirty="0"/>
              <a:t> </a:t>
            </a:r>
            <a:r>
              <a:rPr lang="sk-SK" sz="2800" dirty="0" err="1" smtClean="0"/>
              <a:t>b.m</a:t>
            </a:r>
            <a:r>
              <a:rPr lang="sk-SK" sz="2800" dirty="0"/>
              <a:t>.</a:t>
            </a:r>
          </a:p>
          <a:p>
            <a:r>
              <a:rPr lang="sk-SK" sz="2800" dirty="0"/>
              <a:t>Katalogizované: </a:t>
            </a:r>
            <a:r>
              <a:rPr lang="sk-SK" sz="2800" dirty="0" smtClean="0"/>
              <a:t>   312,13 </a:t>
            </a:r>
            <a:r>
              <a:rPr lang="sk-SK" sz="2800" dirty="0" err="1" smtClean="0"/>
              <a:t>b.m</a:t>
            </a:r>
            <a:r>
              <a:rPr lang="sk-SK" sz="2800" dirty="0" smtClean="0"/>
              <a:t>.</a:t>
            </a:r>
            <a:endParaRPr lang="sk-SK" sz="2800" dirty="0"/>
          </a:p>
          <a:p>
            <a:endParaRPr lang="sk-SK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Spracúvanie a sprístupňovanie </a:t>
            </a:r>
            <a:br>
              <a:rPr lang="pl-PL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archívnych dokumentov</a:t>
            </a: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66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60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sk-SK" dirty="0" smtClean="0"/>
              <a:t>Archívne fondy sprístupňujeme prevažne formou inventárov, v menšej miere katalógov</a:t>
            </a:r>
          </a:p>
          <a:p>
            <a:pPr algn="just">
              <a:lnSpc>
                <a:spcPct val="110000"/>
              </a:lnSpc>
            </a:pPr>
            <a:r>
              <a:rPr lang="sk-SK" dirty="0"/>
              <a:t>Medzinárodný štandard ISAD (G) poskytuje všeobecný návod pre tvorbu archívneho opisu, </a:t>
            </a:r>
            <a:r>
              <a:rPr lang="sk-SK" dirty="0" smtClean="0"/>
              <a:t>ktorý </a:t>
            </a:r>
            <a:r>
              <a:rPr lang="sk-SK" dirty="0"/>
              <a:t>sa dá použiť bez ohľadu na formu alebo fyzický nosič archívneho materiálu. Cieľom </a:t>
            </a:r>
            <a:r>
              <a:rPr lang="sk-SK" dirty="0" smtClean="0"/>
              <a:t>archívneho </a:t>
            </a:r>
            <a:r>
              <a:rPr lang="sk-SK" dirty="0"/>
              <a:t>opisu je určiť </a:t>
            </a:r>
            <a:r>
              <a:rPr lang="sk-SK" dirty="0" smtClean="0"/>
              <a:t>a vysvetliť </a:t>
            </a:r>
            <a:r>
              <a:rPr lang="sk-SK" dirty="0"/>
              <a:t>obsah archívneho dokumentu </a:t>
            </a:r>
            <a:r>
              <a:rPr lang="sk-SK" dirty="0" smtClean="0"/>
              <a:t>vrátane súvislostí </a:t>
            </a:r>
            <a:r>
              <a:rPr lang="sk-SK" dirty="0"/>
              <a:t>tak, aby </a:t>
            </a:r>
            <a:r>
              <a:rPr lang="sk-SK" dirty="0" smtClean="0"/>
              <a:t>sa </a:t>
            </a:r>
            <a:r>
              <a:rPr lang="sk-SK" dirty="0"/>
              <a:t>uľahčila jeho dostupnosť, </a:t>
            </a:r>
            <a:r>
              <a:rPr lang="sk-SK" dirty="0" smtClean="0"/>
              <a:t>a to </a:t>
            </a:r>
            <a:r>
              <a:rPr lang="sk-SK" dirty="0"/>
              <a:t>spôsobom vytvárania presných </a:t>
            </a:r>
            <a:r>
              <a:rPr lang="sk-SK" dirty="0" smtClean="0"/>
              <a:t>a zodpovedajúcich </a:t>
            </a:r>
            <a:r>
              <a:rPr lang="sk-SK" dirty="0"/>
              <a:t>opisov </a:t>
            </a:r>
            <a:r>
              <a:rPr lang="sk-SK" dirty="0" smtClean="0"/>
              <a:t>a jeho </a:t>
            </a:r>
            <a:r>
              <a:rPr lang="sk-SK" dirty="0"/>
              <a:t>usporiadaním. Štandard sa opiera </a:t>
            </a:r>
            <a:r>
              <a:rPr lang="sk-SK" dirty="0" smtClean="0"/>
              <a:t>o </a:t>
            </a:r>
            <a:r>
              <a:rPr lang="sk-SK" dirty="0" err="1" smtClean="0"/>
              <a:t>provenienčný</a:t>
            </a:r>
            <a:r>
              <a:rPr lang="sk-SK" dirty="0" smtClean="0"/>
              <a:t> </a:t>
            </a:r>
            <a:r>
              <a:rPr lang="sk-SK" dirty="0"/>
              <a:t>princíp </a:t>
            </a:r>
            <a:r>
              <a:rPr lang="sk-SK" dirty="0" smtClean="0"/>
              <a:t>a  zohľadňuje </a:t>
            </a:r>
            <a:r>
              <a:rPr lang="sk-SK" dirty="0"/>
              <a:t>ho pri vytváraní </a:t>
            </a:r>
            <a:r>
              <a:rPr lang="sk-SK" dirty="0" smtClean="0"/>
              <a:t>opisu </a:t>
            </a:r>
            <a:r>
              <a:rPr lang="sk-SK" dirty="0"/>
              <a:t>archívnych dokumentov. 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06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Štúdium </a:t>
            </a:r>
          </a:p>
          <a:p>
            <a:r>
              <a:rPr lang="sk-SK" dirty="0" smtClean="0"/>
              <a:t>Ročne priemerne 413 bádateľov, 1362 bádateľských návštev </a:t>
            </a:r>
          </a:p>
          <a:p>
            <a:r>
              <a:rPr lang="sk-SK" dirty="0" smtClean="0"/>
              <a:t>V minulom roku sme bádateľom predložili  737</a:t>
            </a:r>
            <a:endParaRPr lang="sk-SK" dirty="0"/>
          </a:p>
          <a:p>
            <a:pPr marL="109728" indent="0">
              <a:buNone/>
            </a:pPr>
            <a:r>
              <a:rPr lang="sk-SK" dirty="0" smtClean="0"/>
              <a:t>    jednotlivých </a:t>
            </a:r>
            <a:r>
              <a:rPr lang="sk-SK" dirty="0"/>
              <a:t>archívnych dokumentov, </a:t>
            </a:r>
            <a:r>
              <a:rPr lang="sk-SK" dirty="0" smtClean="0"/>
              <a:t>371</a:t>
            </a:r>
            <a:endParaRPr lang="sk-SK" dirty="0"/>
          </a:p>
          <a:p>
            <a:pPr marL="109728" indent="0">
              <a:buNone/>
            </a:pPr>
            <a:r>
              <a:rPr lang="sk-SK" dirty="0" smtClean="0"/>
              <a:t>    škatúľ</a:t>
            </a:r>
            <a:r>
              <a:rPr lang="sk-SK" dirty="0"/>
              <a:t>, </a:t>
            </a:r>
            <a:r>
              <a:rPr lang="sk-SK" dirty="0" smtClean="0"/>
              <a:t>368 fasciklov </a:t>
            </a:r>
            <a:r>
              <a:rPr lang="sk-SK" dirty="0"/>
              <a:t>a </a:t>
            </a:r>
            <a:r>
              <a:rPr lang="sk-SK" dirty="0" smtClean="0"/>
              <a:t>525 mikrofilmov</a:t>
            </a:r>
            <a:r>
              <a:rPr lang="sk-SK" dirty="0"/>
              <a:t>.</a:t>
            </a:r>
          </a:p>
          <a:p>
            <a:r>
              <a:rPr lang="sk-SK" dirty="0"/>
              <a:t>vyhotovili </a:t>
            </a:r>
            <a:r>
              <a:rPr lang="sk-SK" dirty="0" smtClean="0"/>
              <a:t> sme</a:t>
            </a:r>
            <a:r>
              <a:rPr lang="sk-SK" dirty="0"/>
              <a:t> </a:t>
            </a:r>
            <a:r>
              <a:rPr lang="sk-SK" dirty="0" smtClean="0"/>
              <a:t>1302</a:t>
            </a:r>
            <a:r>
              <a:rPr lang="sk-SK" dirty="0"/>
              <a:t> </a:t>
            </a:r>
            <a:r>
              <a:rPr lang="sk-SK" dirty="0" smtClean="0"/>
              <a:t>kópii archívnych dokumentov</a:t>
            </a:r>
          </a:p>
          <a:p>
            <a:pPr marL="109728" indent="0">
              <a:buNone/>
            </a:pPr>
            <a:r>
              <a:rPr lang="sk-SK" dirty="0" smtClean="0"/>
              <a:t> 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>
                <a:effectLst/>
              </a:rPr>
              <a:t>Prístup </a:t>
            </a:r>
            <a:r>
              <a:rPr lang="sk-SK" dirty="0" smtClean="0">
                <a:effectLst/>
              </a:rPr>
              <a:t>k archívnym </a:t>
            </a:r>
            <a:r>
              <a:rPr lang="sk-SK" dirty="0">
                <a:effectLst/>
              </a:rPr>
              <a:t>dokumentom</a:t>
            </a:r>
            <a:br>
              <a:rPr lang="sk-SK" dirty="0">
                <a:effectLst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1134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prístup k archívnym dokumentom formou </a:t>
            </a:r>
            <a:r>
              <a:rPr lang="sk-SK" dirty="0"/>
              <a:t>odpisu, výpisu, potvrdenia, alebo </a:t>
            </a:r>
            <a:r>
              <a:rPr lang="sk-SK" dirty="0" smtClean="0"/>
              <a:t>kópie </a:t>
            </a:r>
            <a:r>
              <a:rPr lang="sk-SK" dirty="0"/>
              <a:t>na základe písomnej žiadosti </a:t>
            </a:r>
            <a:r>
              <a:rPr lang="sk-SK" dirty="0" smtClean="0"/>
              <a:t> - vybavili  sme</a:t>
            </a:r>
            <a:endParaRPr lang="sk-SK" dirty="0"/>
          </a:p>
          <a:p>
            <a:pPr marL="109728" indent="0">
              <a:buNone/>
            </a:pPr>
            <a:r>
              <a:rPr lang="sk-SK" dirty="0" smtClean="0"/>
              <a:t>    615 žiadostí a vydali sme 882 výpisov</a:t>
            </a:r>
            <a:r>
              <a:rPr lang="sk-SK" dirty="0"/>
              <a:t>, odpisov, </a:t>
            </a:r>
            <a:r>
              <a:rPr lang="sk-SK" dirty="0" smtClean="0"/>
              <a:t>  </a:t>
            </a:r>
          </a:p>
          <a:p>
            <a:pPr marL="109728" indent="0">
              <a:buNone/>
            </a:pPr>
            <a:r>
              <a:rPr lang="sk-SK" dirty="0" smtClean="0"/>
              <a:t>   potvrdení </a:t>
            </a:r>
            <a:r>
              <a:rPr lang="sk-SK" dirty="0"/>
              <a:t>alebo kópii</a:t>
            </a:r>
          </a:p>
          <a:p>
            <a:r>
              <a:rPr lang="sk-SK" dirty="0" smtClean="0"/>
              <a:t>Vypracovali </a:t>
            </a:r>
            <a:r>
              <a:rPr lang="sk-SK" dirty="0"/>
              <a:t>sme </a:t>
            </a:r>
            <a:r>
              <a:rPr lang="sk-SK" dirty="0" smtClean="0"/>
              <a:t>48</a:t>
            </a:r>
            <a:r>
              <a:rPr lang="sk-SK" dirty="0"/>
              <a:t> </a:t>
            </a:r>
            <a:r>
              <a:rPr lang="sk-SK" dirty="0" smtClean="0"/>
              <a:t>rešerší z archívnych </a:t>
            </a:r>
            <a:endParaRPr lang="sk-SK" dirty="0"/>
          </a:p>
          <a:p>
            <a:r>
              <a:rPr lang="sk-SK" dirty="0"/>
              <a:t>dokumentov, predovšetkým </a:t>
            </a:r>
            <a:r>
              <a:rPr lang="sk-SK" dirty="0" smtClean="0"/>
              <a:t>genealogických</a:t>
            </a:r>
            <a:endParaRPr lang="sk-SK" dirty="0"/>
          </a:p>
          <a:p>
            <a:r>
              <a:rPr lang="sk-SK" dirty="0" smtClean="0"/>
              <a:t>Vybrali sme správne </a:t>
            </a:r>
            <a:r>
              <a:rPr lang="sk-SK" dirty="0"/>
              <a:t>poplatky </a:t>
            </a:r>
            <a:r>
              <a:rPr lang="sk-SK" dirty="0" smtClean="0"/>
              <a:t>a poplatky </a:t>
            </a:r>
            <a:r>
              <a:rPr lang="sk-SK" dirty="0"/>
              <a:t>za služby </a:t>
            </a:r>
            <a:r>
              <a:rPr lang="sk-SK" dirty="0" smtClean="0"/>
              <a:t>archívu v celkovej </a:t>
            </a:r>
            <a:r>
              <a:rPr lang="sk-SK" dirty="0"/>
              <a:t>sume </a:t>
            </a:r>
            <a:r>
              <a:rPr lang="sk-SK" dirty="0" smtClean="0"/>
              <a:t>7944 €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67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sk-SK" dirty="0" smtClean="0"/>
          </a:p>
          <a:p>
            <a:pPr marL="109728" indent="0">
              <a:buNone/>
            </a:pPr>
            <a:endParaRPr lang="it-IT" dirty="0"/>
          </a:p>
          <a:p>
            <a:r>
              <a:rPr lang="sk-SK" dirty="0" smtClean="0"/>
              <a:t>K</a:t>
            </a:r>
            <a:r>
              <a:rPr lang="it-IT" dirty="0" smtClean="0"/>
              <a:t>nižnic</a:t>
            </a:r>
            <a:r>
              <a:rPr lang="sk-SK" dirty="0" smtClean="0"/>
              <a:t>u tvorí</a:t>
            </a:r>
            <a:r>
              <a:rPr lang="it-IT" dirty="0" smtClean="0"/>
              <a:t> </a:t>
            </a:r>
            <a:r>
              <a:rPr lang="sk-SK" dirty="0"/>
              <a:t> </a:t>
            </a:r>
            <a:r>
              <a:rPr lang="it-IT" dirty="0" smtClean="0"/>
              <a:t>13</a:t>
            </a:r>
            <a:r>
              <a:rPr lang="sk-SK" dirty="0" smtClean="0"/>
              <a:t> </a:t>
            </a:r>
            <a:r>
              <a:rPr lang="it-IT" dirty="0" smtClean="0"/>
              <a:t>992</a:t>
            </a:r>
            <a:r>
              <a:rPr lang="sk-SK" dirty="0"/>
              <a:t> </a:t>
            </a:r>
            <a:r>
              <a:rPr lang="it-IT" dirty="0" smtClean="0"/>
              <a:t>zväzkov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Výpožičky sú možné len prezenčne v </a:t>
            </a:r>
            <a:r>
              <a:rPr lang="sk-SK" dirty="0" err="1" smtClean="0"/>
              <a:t>bádateľni</a:t>
            </a:r>
            <a:r>
              <a:rPr lang="sk-SK" dirty="0" smtClean="0"/>
              <a:t> archívu</a:t>
            </a:r>
          </a:p>
          <a:p>
            <a:endParaRPr lang="it-IT" dirty="0"/>
          </a:p>
          <a:p>
            <a:r>
              <a:rPr lang="sk-SK" dirty="0"/>
              <a:t>Príručnú knižnicu </a:t>
            </a:r>
            <a:r>
              <a:rPr lang="sk-SK" dirty="0" smtClean="0"/>
              <a:t>využívajú predovšetkým pracovníci </a:t>
            </a:r>
            <a:r>
              <a:rPr lang="sk-SK" dirty="0"/>
              <a:t>archívu, </a:t>
            </a:r>
            <a:r>
              <a:rPr lang="sk-SK" dirty="0" smtClean="0"/>
              <a:t>v určitej </a:t>
            </a:r>
            <a:r>
              <a:rPr lang="sk-SK" dirty="0"/>
              <a:t>miere aj </a:t>
            </a:r>
            <a:r>
              <a:rPr lang="sk-SK" dirty="0" smtClean="0"/>
              <a:t>bádatelia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Príručná odborná archívna knižnica</a:t>
            </a:r>
          </a:p>
        </p:txBody>
      </p:sp>
    </p:spTree>
    <p:extLst>
      <p:ext uri="{BB962C8B-B14F-4D97-AF65-F5344CB8AC3E}">
        <p14:creationId xmlns:p14="http://schemas.microsoft.com/office/powerpoint/2010/main" val="40464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Pracovníci sa podieľajú na plnení rezortných úloh</a:t>
            </a:r>
            <a:endParaRPr lang="sk-SK" dirty="0"/>
          </a:p>
          <a:p>
            <a:endParaRPr lang="sk-SK" dirty="0" smtClean="0"/>
          </a:p>
          <a:p>
            <a:r>
              <a:rPr lang="sk-SK" dirty="0" smtClean="0"/>
              <a:t>Publikačná činnosť pracovníkov</a:t>
            </a:r>
          </a:p>
          <a:p>
            <a:endParaRPr lang="sk-SK" dirty="0" smtClean="0"/>
          </a:p>
          <a:p>
            <a:r>
              <a:rPr lang="sk-SK" dirty="0" smtClean="0"/>
              <a:t>Priemerne ročne sa uskutoční 35 exkurzii do archívu </a:t>
            </a:r>
          </a:p>
          <a:p>
            <a:r>
              <a:rPr lang="sk-SK" dirty="0" smtClean="0"/>
              <a:t>Archív spolupracuje s médiami- rozhlas, televízia, film ako aj s mnohými inštitúciami a školami 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effectLst/>
              </a:rPr>
              <a:t/>
            </a:r>
            <a:br>
              <a:rPr lang="sk-SK" dirty="0" smtClean="0">
                <a:effectLst/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Výskumná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  <a:t>, publikačná, </a:t>
            </a:r>
            <a:r>
              <a:rPr lang="sk-SK" dirty="0" err="1">
                <a:solidFill>
                  <a:schemeClr val="accent6">
                    <a:lumMod val="50000"/>
                  </a:schemeClr>
                </a:solidFill>
                <a:effectLst/>
              </a:rPr>
              <a:t>kultúrno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-osvetová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  <a:t>činnosť</a:t>
            </a:r>
            <a:br>
              <a:rPr lang="sk-SK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Predarchívna </a:t>
            </a:r>
            <a:r>
              <a:rPr lang="sk-SK" dirty="0"/>
              <a:t>starostlivosť</a:t>
            </a:r>
          </a:p>
          <a:p>
            <a:r>
              <a:rPr lang="sk-SK" dirty="0"/>
              <a:t>Bádateľská a správna agenda</a:t>
            </a:r>
          </a:p>
          <a:p>
            <a:r>
              <a:rPr lang="sk-SK" dirty="0"/>
              <a:t>Evidencia fondov a pôvodcov</a:t>
            </a:r>
          </a:p>
          <a:p>
            <a:r>
              <a:rPr lang="sk-SK" dirty="0"/>
              <a:t>Sprístupňovanie archívnych dokumentov</a:t>
            </a:r>
          </a:p>
          <a:p>
            <a:endParaRPr lang="sk-SK" dirty="0"/>
          </a:p>
          <a:p>
            <a:r>
              <a:rPr lang="sk-SK" dirty="0" smtClean="0"/>
              <a:t>Úložisko </a:t>
            </a:r>
            <a:r>
              <a:rPr lang="sk-SK" dirty="0" err="1" smtClean="0"/>
              <a:t>digitalizátov</a:t>
            </a:r>
            <a:r>
              <a:rPr lang="sk-SK" dirty="0" smtClean="0"/>
              <a:t> a elektronických archívnych dokumentov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Elektronický archív Slovenska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507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Začala sa kompletizovať materiálová báza, sústreďovať </a:t>
            </a:r>
            <a:r>
              <a:rPr lang="sk-SK" dirty="0"/>
              <a:t>písomnosti roztrúsené na viacerých miestach. </a:t>
            </a:r>
            <a:endParaRPr lang="sk-SK" dirty="0" smtClean="0"/>
          </a:p>
          <a:p>
            <a:r>
              <a:rPr lang="sk-SK" dirty="0" smtClean="0"/>
              <a:t>Ako </a:t>
            </a:r>
            <a:r>
              <a:rPr lang="sk-SK" dirty="0"/>
              <a:t>prvé sa do archívu dostali fondy verejnoprávnych a justičných organizácií, neskôr sa prebrali komplexy feudálnych panstiev, rodov, registratúry poľnohospodárskej a lesnej správy. V dôsledku územnej reorganizácie archív prevzal aj písomnosti zrušených </a:t>
            </a:r>
            <a:r>
              <a:rPr lang="sk-SK" dirty="0" smtClean="0"/>
              <a:t>krajských orgánov a organizácii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27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sk-SK" sz="2400" dirty="0"/>
              <a:t>V auguste 2016 odštartovala Slovenská republika podľa zákona o </a:t>
            </a:r>
            <a:r>
              <a:rPr lang="sk-SK" sz="2400" dirty="0" err="1" smtClean="0"/>
              <a:t>e-Governmente</a:t>
            </a:r>
            <a:r>
              <a:rPr lang="sk-SK" sz="2400" dirty="0" smtClean="0"/>
              <a:t> (</a:t>
            </a:r>
            <a:r>
              <a:rPr lang="sk-SK" sz="2400" b="1" dirty="0" smtClean="0"/>
              <a:t>305/2013 </a:t>
            </a:r>
            <a:r>
              <a:rPr lang="sk-SK" sz="2400" b="1" dirty="0" err="1" smtClean="0"/>
              <a:t>Z.z</a:t>
            </a:r>
            <a:r>
              <a:rPr lang="sk-SK" sz="2400" b="1" dirty="0" smtClean="0"/>
              <a:t>) </a:t>
            </a:r>
            <a:r>
              <a:rPr lang="sk-SK" sz="2400" dirty="0" smtClean="0"/>
              <a:t>proces </a:t>
            </a:r>
            <a:r>
              <a:rPr lang="sk-SK" sz="2400" dirty="0"/>
              <a:t>aktivácie elektronických schránok pre firmy (právnické osoby). Od januára budúceho roka bude štát s firmami komunikovať elektronickou formou – prostredníctvom štátnych </a:t>
            </a:r>
            <a:r>
              <a:rPr lang="sk-SK" sz="2400" dirty="0" err="1"/>
              <a:t>e-schránok</a:t>
            </a:r>
            <a:r>
              <a:rPr lang="sk-SK" sz="2400" dirty="0"/>
              <a:t>. Proces aktivácie </a:t>
            </a:r>
            <a:r>
              <a:rPr lang="sk-SK" sz="2400" dirty="0" smtClean="0"/>
              <a:t>štátnej </a:t>
            </a:r>
            <a:r>
              <a:rPr lang="sk-SK" sz="2400" dirty="0" err="1"/>
              <a:t>e-schránky</a:t>
            </a:r>
            <a:r>
              <a:rPr lang="sk-SK" sz="2400" dirty="0"/>
              <a:t> sa u právnickej osoby v súčasnosti uskutočňuje </a:t>
            </a:r>
            <a:r>
              <a:rPr lang="sk-SK" sz="2400" dirty="0" smtClean="0"/>
              <a:t>   prvým </a:t>
            </a:r>
            <a:r>
              <a:rPr lang="sk-SK" sz="2400" dirty="0"/>
              <a:t>prihlásením konkrétnej  osoby /konateľ, </a:t>
            </a:r>
            <a:r>
              <a:rPr lang="sk-SK" sz="2400" dirty="0" smtClean="0"/>
              <a:t>štatutár/ oprávnenej </a:t>
            </a:r>
            <a:r>
              <a:rPr lang="sk-SK" sz="2400" dirty="0"/>
              <a:t>na prístup a disponovanie s elektronickou schránkou. </a:t>
            </a:r>
            <a:r>
              <a:rPr lang="sk-SK" sz="2400" dirty="0" smtClean="0"/>
              <a:t> </a:t>
            </a:r>
          </a:p>
          <a:p>
            <a:pPr marL="109728" indent="0" algn="just">
              <a:buNone/>
            </a:pPr>
            <a:r>
              <a:rPr lang="sk-SK" sz="2400" dirty="0" smtClean="0"/>
              <a:t>    </a:t>
            </a:r>
            <a:endParaRPr lang="sk-SK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65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just">
              <a:buNone/>
            </a:pPr>
            <a:r>
              <a:rPr lang="sk-SK" sz="2800" dirty="0"/>
              <a:t>Od 1. januára 2017 budú schránky firiem aktivované na </a:t>
            </a:r>
            <a:r>
              <a:rPr lang="sk-SK" sz="2800" dirty="0" smtClean="0"/>
              <a:t>doručovanie automaticky </a:t>
            </a:r>
            <a:r>
              <a:rPr lang="sk-SK" sz="2800" dirty="0"/>
              <a:t>aj bez prihlásenia a pošta od štátnych inštitúcií bude doručovaná do týchto schránok.  </a:t>
            </a:r>
          </a:p>
          <a:p>
            <a:endParaRPr lang="sk-SK" sz="2800" dirty="0"/>
          </a:p>
          <a:p>
            <a:r>
              <a:rPr lang="sk-SK" sz="2800" dirty="0"/>
              <a:t>V praxi to znamená, že konkrétny zástupca právnickej osoby, ktorý začne v mene právnickej osoby komunikovať so štátom elektronicky, sa prihlási cez</a:t>
            </a:r>
            <a:r>
              <a:rPr lang="sk-SK" sz="2800" b="1" dirty="0"/>
              <a:t> portál </a:t>
            </a:r>
            <a:r>
              <a:rPr lang="sk-SK" sz="2800" b="1" dirty="0" err="1">
                <a:hlinkClick r:id="rId2"/>
              </a:rPr>
              <a:t>www.slovensko.sk</a:t>
            </a:r>
            <a:r>
              <a:rPr lang="sk-SK" sz="2800" b="1" dirty="0"/>
              <a:t>.</a:t>
            </a:r>
            <a:endParaRPr lang="sk-SK" sz="2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31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k-SK" dirty="0" smtClean="0"/>
              <a:t>V spolupráci s Centrom podpory MV SR v Žiline a komoditnými manažérmi MV SR</a:t>
            </a:r>
          </a:p>
          <a:p>
            <a:pPr algn="just"/>
            <a:r>
              <a:rPr lang="sk-SK" dirty="0" smtClean="0"/>
              <a:t>Bežná údržba na všetkých objektoch sa vykonáva prostredníctvom centier podpory, resp. jednotiek podpory v okresných mestách</a:t>
            </a:r>
          </a:p>
          <a:p>
            <a:pPr algn="just"/>
            <a:r>
              <a:rPr lang="sk-SK" dirty="0" smtClean="0"/>
              <a:t>Všetky objekty majú zabezpečovacie zariadenia</a:t>
            </a:r>
          </a:p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Materiálno-technické zabezpečenie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8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109728" indent="0">
              <a:buNone/>
            </a:pPr>
            <a:endParaRPr lang="sk-SK" dirty="0" smtClean="0"/>
          </a:p>
          <a:p>
            <a:pPr marL="109728" indent="0">
              <a:buNone/>
            </a:pPr>
            <a:endParaRPr lang="sk-SK" dirty="0"/>
          </a:p>
          <a:p>
            <a:pPr marL="109728" indent="0">
              <a:buNone/>
            </a:pPr>
            <a:endParaRPr lang="sk-SK" dirty="0" smtClean="0"/>
          </a:p>
          <a:p>
            <a:pPr marL="109728" indent="0">
              <a:buNone/>
            </a:pPr>
            <a:endParaRPr lang="sk-SK" dirty="0"/>
          </a:p>
          <a:p>
            <a:pPr marL="109728" indent="0">
              <a:buNone/>
            </a:pPr>
            <a:endParaRPr lang="sk-SK" dirty="0" smtClean="0"/>
          </a:p>
          <a:p>
            <a:pPr marL="109728" indent="0" algn="ctr">
              <a:buNone/>
            </a:pPr>
            <a:r>
              <a:rPr lang="sk-SK" sz="8000" dirty="0" smtClean="0"/>
              <a:t>Unikáty archívu</a:t>
            </a:r>
            <a:endParaRPr lang="sk-SK" sz="8000" dirty="0"/>
          </a:p>
        </p:txBody>
      </p:sp>
    </p:spTree>
    <p:extLst>
      <p:ext uri="{BB962C8B-B14F-4D97-AF65-F5344CB8AC3E}">
        <p14:creationId xmlns:p14="http://schemas.microsoft.com/office/powerpoint/2010/main" val="305546191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Najstaršia listina z roku 1263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kurucarova_nj\Desktop\1publ.arch\dokumenty\Rod Záborský, donácia z roku 12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5168" r="256" b="1063"/>
          <a:stretch/>
        </p:blipFill>
        <p:spPr bwMode="auto">
          <a:xfrm>
            <a:off x="899592" y="1484784"/>
            <a:ext cx="7499228" cy="46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8264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Vyúčtovanie pohrebu palatína Juraja Thurzu z roku 1617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G:\Brno\unikáty\New Scan-20101102101600-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23528"/>
            <a:ext cx="4320481" cy="526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1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Inštrukcie pre nakupovačov vína 1614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G:\Brno\ví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40324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Vyúčtovanie zámockého lekárnika</a:t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1617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 descr="G:\Brno\lekár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304227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Inventár zámku z roku 1627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 descr="G:\Brno\unikáty\New Scan-20101102101929-0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8" t="3786" r="1245" b="26517"/>
          <a:stretch/>
        </p:blipFill>
        <p:spPr bwMode="auto">
          <a:xfrm>
            <a:off x="395536" y="1268760"/>
            <a:ext cx="8424936" cy="527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Denník palatína Thurzu, 1604</a:t>
            </a:r>
            <a:endParaRPr lang="sk-SK" dirty="0"/>
          </a:p>
        </p:txBody>
      </p:sp>
      <p:pic>
        <p:nvPicPr>
          <p:cNvPr id="12290" name="Picture 2" descr="G:\Brno\denn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6375"/>
            <a:ext cx="7196138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Sídlom archívu sa stal renesančný zámok, ktorý dal vybudovať František Thurzo v rokoch 1571-1574</a:t>
            </a:r>
          </a:p>
          <a:p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história objektu je bohatá, múry zámku si pamätajú palatína Juraja Thurzu, Alžbetu </a:t>
            </a:r>
            <a:r>
              <a:rPr lang="sk-SK" dirty="0" err="1" smtClean="0"/>
              <a:t>Báthoryovú</a:t>
            </a:r>
            <a:r>
              <a:rPr lang="sk-SK" dirty="0" smtClean="0"/>
              <a:t>, Juraja Jánošíka, ale aj vojakov </a:t>
            </a:r>
          </a:p>
          <a:p>
            <a:pPr marL="109728" indent="0">
              <a:buNone/>
            </a:pPr>
            <a:r>
              <a:rPr lang="sk-SK" dirty="0"/>
              <a:t> </a:t>
            </a:r>
            <a:r>
              <a:rPr lang="sk-SK" dirty="0" smtClean="0"/>
              <a:t>  2. svetovej vojny, súkromné byty, úrady a pod.</a:t>
            </a:r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Sídlo archívu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2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398151"/>
            <a:ext cx="8229600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List Alžbety </a:t>
            </a:r>
            <a:r>
              <a:rPr lang="sk-SK" dirty="0" err="1" smtClean="0">
                <a:solidFill>
                  <a:schemeClr val="accent6">
                    <a:lumMod val="50000"/>
                  </a:schemeClr>
                </a:solidFill>
              </a:rPr>
              <a:t>Báthoryovej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palatínovi Thurzovi, 1606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G:\Brno\AB-JT, 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8366"/>
            <a:ext cx="34563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467952"/>
          </a:xfrm>
        </p:spPr>
        <p:txBody>
          <a:bodyPr>
            <a:normAutofit/>
          </a:bodyPr>
          <a:lstStyle/>
          <a:p>
            <a:pPr algn="just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Zápis o krste Juraja Jánošíka</a:t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5. január 1688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9" name="Objek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563757"/>
              </p:ext>
            </p:extLst>
          </p:nvPr>
        </p:nvGraphicFramePr>
        <p:xfrm>
          <a:off x="684213" y="1557338"/>
          <a:ext cx="6767512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Acrobat Document" r:id="rId3" imgW="8019774" imgH="5667130" progId="AcroExch.Document.11">
                  <p:embed/>
                </p:oleObj>
              </mc:Choice>
              <mc:Fallback>
                <p:oleObj name="Acrobat Document" r:id="rId3" imgW="8019774" imgH="566713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>
                        <a:lum bright="-1000" contrast="1000"/>
                      </a:blip>
                      <a:stretch>
                        <a:fillRect/>
                      </a:stretch>
                    </p:blipFill>
                    <p:spPr>
                      <a:xfrm>
                        <a:off x="684213" y="1557338"/>
                        <a:ext cx="6767512" cy="4859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33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Rozsudok nad Jánošíkom, 1713</a:t>
            </a:r>
          </a:p>
        </p:txBody>
      </p:sp>
      <p:pic>
        <p:nvPicPr>
          <p:cNvPr id="16387" name="Picture 3" descr="C:\Users\kurucarova_nj\Desktop\1publ.arch\dokumenty\Rozsudok nad Jurajom Jánošíkom, 1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484784"/>
            <a:ext cx="403244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Mapa Oravy s vyznačením nálezísk rudy, 1855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410" name="Picture 2" descr="C:\Users\kurucarova_nj\Desktop\1publ.arch\dokumenty\Mapa Oravy z roku 1855 s vyznačením  nálezísk ru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484784"/>
            <a:ext cx="468052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Výučný list s </a:t>
            </a:r>
            <a:r>
              <a:rPr lang="sk-SK" dirty="0" err="1" smtClean="0">
                <a:solidFill>
                  <a:schemeClr val="accent6">
                    <a:lumMod val="50000"/>
                  </a:schemeClr>
                </a:solidFill>
              </a:rPr>
              <a:t>vedutou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Liptovského Mikuláša, 1828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kurucarova_nj\Desktop\1publ.arch\dokumenty\výučný list s dobovým vyobrazením Liptovského Mikuláša, r. 1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2089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Rukopis P.O. Hviezdoslava, 1920</a:t>
            </a:r>
            <a:endParaRPr lang="sk-SK" dirty="0"/>
          </a:p>
        </p:txBody>
      </p:sp>
      <p:pic>
        <p:nvPicPr>
          <p:cNvPr id="19458" name="Picture 2" descr="C:\Users\kurucarova_nj\Desktop\1publ.arch\dokumenty\rukopis Pavla Országha Hviezdoslava, r.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432050"/>
            <a:ext cx="493712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k-SK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</a:t>
            </a: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PhDr. Jana </a:t>
            </a:r>
            <a:r>
              <a:rPr lang="sk-SK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Kurucárová</a:t>
            </a: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sk-SK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október 2016</a:t>
            </a:r>
          </a:p>
          <a:p>
            <a:pPr marL="0" indent="0" algn="ctr">
              <a:buNone/>
            </a:pP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sk-SK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34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  <a:p>
            <a:pPr algn="just"/>
            <a:r>
              <a:rPr lang="sk-SK" dirty="0" smtClean="0"/>
              <a:t>Kaštieľ </a:t>
            </a:r>
            <a:r>
              <a:rPr lang="sk-SK" dirty="0"/>
              <a:t>už od čias jeho prvých </a:t>
            </a:r>
            <a:r>
              <a:rPr lang="sk-SK" dirty="0" smtClean="0"/>
              <a:t>majiteľov, </a:t>
            </a:r>
            <a:r>
              <a:rPr lang="sk-SK" dirty="0" err="1" smtClean="0"/>
              <a:t>Turzovcov</a:t>
            </a:r>
            <a:r>
              <a:rPr lang="sk-SK" dirty="0" smtClean="0"/>
              <a:t>, </a:t>
            </a:r>
            <a:r>
              <a:rPr lang="sk-SK" dirty="0"/>
              <a:t>bol miestom </a:t>
            </a:r>
            <a:r>
              <a:rPr lang="sk-SK" dirty="0" smtClean="0"/>
              <a:t>úschovy </a:t>
            </a:r>
            <a:r>
              <a:rPr lang="sk-SK" dirty="0" smtClean="0"/>
              <a:t>najmä </a:t>
            </a:r>
            <a:r>
              <a:rPr lang="sk-SK" dirty="0"/>
              <a:t>rodového </a:t>
            </a:r>
            <a:r>
              <a:rPr lang="sk-SK" dirty="0" smtClean="0"/>
              <a:t>archívu a</a:t>
            </a:r>
            <a:r>
              <a:rPr lang="sk-SK" dirty="0"/>
              <a:t> dokumentov o správe majetku. </a:t>
            </a:r>
            <a:endParaRPr lang="sk-SK" dirty="0" smtClean="0"/>
          </a:p>
          <a:p>
            <a:pPr algn="just"/>
            <a:r>
              <a:rPr lang="sk-SK" dirty="0" smtClean="0"/>
              <a:t>Túto </a:t>
            </a:r>
            <a:r>
              <a:rPr lang="sk-SK" dirty="0"/>
              <a:t>tradíciu neporušili ani neskorší majitelia objektu – </a:t>
            </a:r>
            <a:r>
              <a:rPr lang="sk-SK" dirty="0" err="1"/>
              <a:t>Esterházyovci</a:t>
            </a:r>
            <a:r>
              <a:rPr lang="sk-SK" dirty="0"/>
              <a:t> a </a:t>
            </a:r>
            <a:r>
              <a:rPr lang="sk-SK" dirty="0" err="1"/>
              <a:t>Popperovci</a:t>
            </a:r>
            <a:r>
              <a:rPr lang="sk-SK" dirty="0"/>
              <a:t>.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Historická budova a archív</a:t>
            </a:r>
            <a:b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= dokonalá symbióza?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3" name="Picture 5" descr="P1010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P101014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0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00495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P101014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2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66322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Kompozitné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Živl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1365</TotalTime>
  <Words>1330</Words>
  <Application>Microsoft Office PowerPoint</Application>
  <PresentationFormat>Prezentácia na obrazovke (4:3)</PresentationFormat>
  <Paragraphs>232</Paragraphs>
  <Slides>56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56</vt:i4>
      </vt:variant>
    </vt:vector>
  </HeadingPairs>
  <TitlesOfParts>
    <vt:vector size="58" baseType="lpstr">
      <vt:lpstr>Hala</vt:lpstr>
      <vt:lpstr>Acrobat Document</vt:lpstr>
      <vt:lpstr>Štátny archív v Žiline so sídlom v Bytči</vt:lpstr>
      <vt:lpstr>Prezentácia programu PowerPoint</vt:lpstr>
      <vt:lpstr>Začiatky archívu</vt:lpstr>
      <vt:lpstr>Prezentácia programu PowerPoint</vt:lpstr>
      <vt:lpstr>Sídlo archívu</vt:lpstr>
      <vt:lpstr>Historická budova a archív  = dokonalá symbióza?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Súčasná legislatíva</vt:lpstr>
      <vt:lpstr>Prezentácia programu PowerPoint</vt:lpstr>
      <vt:lpstr>Sústava archívov</vt:lpstr>
      <vt:lpstr>Organizačná štruktúra Štátneho archívu v Žiline so sídlom v Bytči</vt:lpstr>
      <vt:lpstr>Pracovníci archívu</vt:lpstr>
      <vt:lpstr>Prezentácia programu PowerPoint</vt:lpstr>
      <vt:lpstr>Prezentácia programu PowerPoint</vt:lpstr>
      <vt:lpstr>Prezentácia programu PowerPoint</vt:lpstr>
      <vt:lpstr>Prezentácia programu PowerPoint</vt:lpstr>
      <vt:lpstr>Fondy</vt:lpstr>
      <vt:lpstr>  Časový rozsah  a členenie fondov 1263 – 2016 </vt:lpstr>
      <vt:lpstr>Prezentácia programu PowerPoint</vt:lpstr>
      <vt:lpstr>Prezentácia programu PowerPoint</vt:lpstr>
      <vt:lpstr>Prezentácia programu PowerPoint</vt:lpstr>
      <vt:lpstr>Prezentácia programu PowerPoint</vt:lpstr>
      <vt:lpstr>Predarchívna starostlivosť  </vt:lpstr>
      <vt:lpstr>Evidencia archívneho dedičstva</vt:lpstr>
      <vt:lpstr>Ochrana archívnych dokumentov</vt:lpstr>
      <vt:lpstr> Spracúvanie a sprístupňovanie  archívnych dokumentov </vt:lpstr>
      <vt:lpstr>Prezentácia programu PowerPoint</vt:lpstr>
      <vt:lpstr>Prístup k archívnym dokumentom </vt:lpstr>
      <vt:lpstr>Prezentácia programu PowerPoint</vt:lpstr>
      <vt:lpstr>Príručná odborná archívna knižnica</vt:lpstr>
      <vt:lpstr> Výskumná, publikačná, kultúrno -osvetová činnosť </vt:lpstr>
      <vt:lpstr>Elektronický archív Slovenska </vt:lpstr>
      <vt:lpstr>Prezentácia programu PowerPoint</vt:lpstr>
      <vt:lpstr>Prezentácia programu PowerPoint</vt:lpstr>
      <vt:lpstr>Materiálno-technické zabezpečenie</vt:lpstr>
      <vt:lpstr>Prezentácia programu PowerPoint</vt:lpstr>
      <vt:lpstr>Prezentácia programu PowerPoint</vt:lpstr>
      <vt:lpstr>Vyúčtovanie pohrebu palatína Juraja Thurzu z roku 1617</vt:lpstr>
      <vt:lpstr>Inštrukcie pre nakupovačov vína 1614</vt:lpstr>
      <vt:lpstr>Vyúčtovanie zámockého lekárnika 1617</vt:lpstr>
      <vt:lpstr>Inventár zámku z roku 1627</vt:lpstr>
      <vt:lpstr>Denník palatína Thurzu, 1604</vt:lpstr>
      <vt:lpstr>List Alžbety Báthoryovej palatínovi Thurzovi, 1606</vt:lpstr>
      <vt:lpstr>Zápis o krste Juraja Jánošíka 25. január 1688</vt:lpstr>
      <vt:lpstr>Rozsudok nad Jánošíkom, 1713</vt:lpstr>
      <vt:lpstr>Mapa Oravy s vyznačením nálezísk rudy, 1855</vt:lpstr>
      <vt:lpstr>Výučný list s vedutou Liptovského Mikuláša, 1828</vt:lpstr>
      <vt:lpstr>Rukopis P.O. Hviezdoslava, 1920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kurucarova_nj</dc:creator>
  <cp:lastModifiedBy>kurucarova_j</cp:lastModifiedBy>
  <cp:revision>74</cp:revision>
  <dcterms:created xsi:type="dcterms:W3CDTF">2016-01-07T08:49:33Z</dcterms:created>
  <dcterms:modified xsi:type="dcterms:W3CDTF">2016-10-24T21:24:49Z</dcterms:modified>
</cp:coreProperties>
</file>