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01" r:id="rId3"/>
    <p:sldId id="344" r:id="rId4"/>
    <p:sldId id="293" r:id="rId5"/>
    <p:sldId id="348" r:id="rId6"/>
    <p:sldId id="349" r:id="rId7"/>
    <p:sldId id="350" r:id="rId8"/>
    <p:sldId id="360" r:id="rId9"/>
    <p:sldId id="361" r:id="rId10"/>
    <p:sldId id="290" r:id="rId11"/>
    <p:sldId id="289" r:id="rId12"/>
    <p:sldId id="295" r:id="rId13"/>
    <p:sldId id="296" r:id="rId14"/>
    <p:sldId id="294" r:id="rId15"/>
    <p:sldId id="297" r:id="rId16"/>
    <p:sldId id="359" r:id="rId17"/>
    <p:sldId id="284" r:id="rId18"/>
    <p:sldId id="261" r:id="rId19"/>
    <p:sldId id="304" r:id="rId20"/>
    <p:sldId id="305" r:id="rId21"/>
    <p:sldId id="306" r:id="rId22"/>
    <p:sldId id="307" r:id="rId23"/>
    <p:sldId id="308" r:id="rId24"/>
    <p:sldId id="310" r:id="rId25"/>
    <p:sldId id="343" r:id="rId26"/>
    <p:sldId id="355" r:id="rId27"/>
    <p:sldId id="311" r:id="rId28"/>
    <p:sldId id="316" r:id="rId29"/>
    <p:sldId id="315" r:id="rId30"/>
    <p:sldId id="309" r:id="rId31"/>
    <p:sldId id="302" r:id="rId32"/>
    <p:sldId id="317" r:id="rId33"/>
    <p:sldId id="357" r:id="rId34"/>
    <p:sldId id="320" r:id="rId35"/>
    <p:sldId id="322" r:id="rId36"/>
    <p:sldId id="323" r:id="rId37"/>
    <p:sldId id="324" r:id="rId38"/>
    <p:sldId id="325" r:id="rId39"/>
    <p:sldId id="358" r:id="rId40"/>
    <p:sldId id="326" r:id="rId41"/>
    <p:sldId id="329" r:id="rId42"/>
    <p:sldId id="332" r:id="rId43"/>
    <p:sldId id="353" r:id="rId44"/>
    <p:sldId id="327" r:id="rId45"/>
    <p:sldId id="330" r:id="rId46"/>
    <p:sldId id="334" r:id="rId47"/>
    <p:sldId id="335" r:id="rId48"/>
    <p:sldId id="345" r:id="rId49"/>
    <p:sldId id="346" r:id="rId50"/>
    <p:sldId id="354" r:id="rId51"/>
    <p:sldId id="328" r:id="rId52"/>
    <p:sldId id="331" r:id="rId53"/>
    <p:sldId id="339" r:id="rId54"/>
    <p:sldId id="340" r:id="rId55"/>
    <p:sldId id="351" r:id="rId56"/>
    <p:sldId id="318" r:id="rId57"/>
    <p:sldId id="267" r:id="rId58"/>
    <p:sldId id="342" r:id="rId59"/>
    <p:sldId id="281" r:id="rId6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75" autoAdjust="0"/>
  </p:normalViewPr>
  <p:slideViewPr>
    <p:cSldViewPr>
      <p:cViewPr>
        <p:scale>
          <a:sx n="100" d="100"/>
          <a:sy n="100" d="100"/>
        </p:scale>
        <p:origin x="-1104" y="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155BB0-477F-4F84-8CCC-06CDBECB5B5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6C14AA09-4895-46DE-AF5F-E2DDCCA0823D}">
      <dgm:prSet phldrT="[Text]"/>
      <dgm:spPr/>
      <dgm:t>
        <a:bodyPr/>
        <a:lstStyle/>
        <a:p>
          <a:r>
            <a:rPr lang="sk-SK" dirty="0" smtClean="0"/>
            <a:t>ŠAPO</a:t>
          </a:r>
          <a:endParaRPr lang="sk-SK" dirty="0"/>
        </a:p>
      </dgm:t>
    </dgm:pt>
    <dgm:pt modelId="{7D0DFAD1-5507-4DC2-814C-1B68D7D52AA4}" type="parTrans" cxnId="{FD8738FE-C1FC-4F9A-9BF9-C71067959E47}">
      <dgm:prSet/>
      <dgm:spPr/>
      <dgm:t>
        <a:bodyPr/>
        <a:lstStyle/>
        <a:p>
          <a:endParaRPr lang="sk-SK"/>
        </a:p>
      </dgm:t>
    </dgm:pt>
    <dgm:pt modelId="{9E75E0DA-F1E7-4E50-92AB-5C0DB6511866}" type="sibTrans" cxnId="{FD8738FE-C1FC-4F9A-9BF9-C71067959E47}">
      <dgm:prSet/>
      <dgm:spPr/>
      <dgm:t>
        <a:bodyPr/>
        <a:lstStyle/>
        <a:p>
          <a:endParaRPr lang="sk-SK"/>
        </a:p>
      </dgm:t>
    </dgm:pt>
    <dgm:pt modelId="{2A9458C8-3849-4125-A3F3-CE2C355F3774}">
      <dgm:prSet phldrT="[Text]" custT="1"/>
      <dgm:spPr>
        <a:solidFill>
          <a:srgbClr val="66FFFF"/>
        </a:solidFill>
      </dgm:spPr>
      <dgm:t>
        <a:bodyPr/>
        <a:lstStyle/>
        <a:p>
          <a:endParaRPr lang="sk-SK" sz="2500" dirty="0" smtClean="0"/>
        </a:p>
        <a:p>
          <a:r>
            <a:rPr lang="sk-SK" sz="2400" dirty="0" smtClean="0">
              <a:solidFill>
                <a:schemeClr val="tx1"/>
              </a:solidFill>
            </a:rPr>
            <a:t>Zamestnanci</a:t>
          </a:r>
        </a:p>
        <a:p>
          <a:r>
            <a:rPr lang="sk-SK" sz="4400" b="1" dirty="0" smtClean="0">
              <a:solidFill>
                <a:srgbClr val="7030A0"/>
              </a:solidFill>
            </a:rPr>
            <a:t>60</a:t>
          </a:r>
        </a:p>
      </dgm:t>
    </dgm:pt>
    <dgm:pt modelId="{1AA3EA2E-E309-41A1-940E-AC4A3F967F61}" type="parTrans" cxnId="{62EADD93-DD07-4653-94F5-5985A650B28C}">
      <dgm:prSet/>
      <dgm:spPr/>
      <dgm:t>
        <a:bodyPr/>
        <a:lstStyle/>
        <a:p>
          <a:endParaRPr lang="sk-SK"/>
        </a:p>
      </dgm:t>
    </dgm:pt>
    <dgm:pt modelId="{E868DB7F-AE16-4202-A2E5-F7B8DACF14FC}" type="sibTrans" cxnId="{62EADD93-DD07-4653-94F5-5985A650B28C}">
      <dgm:prSet/>
      <dgm:spPr/>
      <dgm:t>
        <a:bodyPr/>
        <a:lstStyle/>
        <a:p>
          <a:endParaRPr lang="sk-SK"/>
        </a:p>
      </dgm:t>
    </dgm:pt>
    <dgm:pt modelId="{99B4919B-DB03-4667-9A25-A7C4008C9920}">
      <dgm:prSet phldrT="[Text]" custT="1"/>
      <dgm:spPr>
        <a:solidFill>
          <a:srgbClr val="66FFFF"/>
        </a:solidFill>
      </dgm:spPr>
      <dgm:t>
        <a:bodyPr/>
        <a:lstStyle/>
        <a:p>
          <a:endParaRPr lang="sk-SK" sz="2200" dirty="0" smtClean="0"/>
        </a:p>
        <a:p>
          <a:r>
            <a:rPr lang="sk-SK" sz="2400" dirty="0" smtClean="0">
              <a:solidFill>
                <a:schemeClr val="tx1"/>
              </a:solidFill>
            </a:rPr>
            <a:t>Archívne fondy a zbierky</a:t>
          </a:r>
        </a:p>
        <a:p>
          <a:r>
            <a:rPr lang="sk-SK" sz="4400" b="1" dirty="0" smtClean="0">
              <a:solidFill>
                <a:srgbClr val="7030A0"/>
              </a:solidFill>
            </a:rPr>
            <a:t>5191</a:t>
          </a:r>
          <a:endParaRPr lang="sk-SK" sz="4400" b="1" dirty="0">
            <a:solidFill>
              <a:srgbClr val="7030A0"/>
            </a:solidFill>
          </a:endParaRPr>
        </a:p>
      </dgm:t>
    </dgm:pt>
    <dgm:pt modelId="{948B11C6-962B-4C01-89D8-ACAE560E63B1}" type="parTrans" cxnId="{1B7804F3-AD17-4EF5-89C0-AC01B096B0E9}">
      <dgm:prSet/>
      <dgm:spPr/>
      <dgm:t>
        <a:bodyPr/>
        <a:lstStyle/>
        <a:p>
          <a:endParaRPr lang="sk-SK"/>
        </a:p>
      </dgm:t>
    </dgm:pt>
    <dgm:pt modelId="{EAF9D9C2-EFF0-4F8E-BB76-9A3EEF3B8DBF}" type="sibTrans" cxnId="{1B7804F3-AD17-4EF5-89C0-AC01B096B0E9}">
      <dgm:prSet/>
      <dgm:spPr/>
      <dgm:t>
        <a:bodyPr/>
        <a:lstStyle/>
        <a:p>
          <a:endParaRPr lang="sk-SK"/>
        </a:p>
      </dgm:t>
    </dgm:pt>
    <dgm:pt modelId="{907EC64A-5B6D-408F-8B2E-7CD935DFC80F}">
      <dgm:prSet phldrT="[Text]" custT="1"/>
      <dgm:spPr>
        <a:solidFill>
          <a:srgbClr val="66FFFF"/>
        </a:solidFill>
      </dgm:spPr>
      <dgm:t>
        <a:bodyPr/>
        <a:lstStyle/>
        <a:p>
          <a:r>
            <a:rPr lang="sk-SK" sz="2400" dirty="0" smtClean="0">
              <a:solidFill>
                <a:schemeClr val="tx1"/>
              </a:solidFill>
            </a:rPr>
            <a:t>Bežné metre</a:t>
          </a:r>
        </a:p>
        <a:p>
          <a:r>
            <a:rPr lang="sk-SK" sz="4400" b="1" dirty="0" smtClean="0">
              <a:solidFill>
                <a:srgbClr val="7030A0"/>
              </a:solidFill>
            </a:rPr>
            <a:t>25565</a:t>
          </a:r>
          <a:endParaRPr lang="sk-SK" sz="4400" b="1" dirty="0">
            <a:solidFill>
              <a:srgbClr val="7030A0"/>
            </a:solidFill>
          </a:endParaRPr>
        </a:p>
      </dgm:t>
    </dgm:pt>
    <dgm:pt modelId="{76A09076-2E70-4B00-9857-D43DC7036054}" type="parTrans" cxnId="{C39E1152-8D66-4F63-B027-88E616FB8912}">
      <dgm:prSet/>
      <dgm:spPr/>
      <dgm:t>
        <a:bodyPr/>
        <a:lstStyle/>
        <a:p>
          <a:endParaRPr lang="sk-SK"/>
        </a:p>
      </dgm:t>
    </dgm:pt>
    <dgm:pt modelId="{7C437AB0-8D41-4E79-906B-28B4FEB22724}" type="sibTrans" cxnId="{C39E1152-8D66-4F63-B027-88E616FB8912}">
      <dgm:prSet/>
      <dgm:spPr/>
      <dgm:t>
        <a:bodyPr/>
        <a:lstStyle/>
        <a:p>
          <a:endParaRPr lang="sk-SK"/>
        </a:p>
      </dgm:t>
    </dgm:pt>
    <dgm:pt modelId="{8BF67EE1-9BBF-47D2-BC85-7AB9B38D5712}">
      <dgm:prSet phldrT="[Text]" custT="1"/>
      <dgm:spPr>
        <a:solidFill>
          <a:srgbClr val="66FFFF"/>
        </a:solidFill>
      </dgm:spPr>
      <dgm:t>
        <a:bodyPr/>
        <a:lstStyle/>
        <a:p>
          <a:r>
            <a:rPr lang="sk-SK" sz="2400" dirty="0" smtClean="0">
              <a:solidFill>
                <a:schemeClr val="tx1"/>
              </a:solidFill>
            </a:rPr>
            <a:t>Pôvodcovia</a:t>
          </a:r>
          <a:r>
            <a:rPr lang="sk-SK" sz="2400" dirty="0" smtClean="0"/>
            <a:t> </a:t>
          </a:r>
          <a:r>
            <a:rPr lang="sk-SK" sz="2400" dirty="0" smtClean="0">
              <a:solidFill>
                <a:schemeClr val="tx1"/>
              </a:solidFill>
            </a:rPr>
            <a:t>registratúr</a:t>
          </a:r>
        </a:p>
        <a:p>
          <a:r>
            <a:rPr lang="sk-SK" sz="4400" b="1" dirty="0" smtClean="0">
              <a:solidFill>
                <a:srgbClr val="7030A0"/>
              </a:solidFill>
            </a:rPr>
            <a:t>3230</a:t>
          </a:r>
          <a:endParaRPr lang="sk-SK" sz="4400" b="1" dirty="0">
            <a:solidFill>
              <a:srgbClr val="7030A0"/>
            </a:solidFill>
          </a:endParaRPr>
        </a:p>
      </dgm:t>
    </dgm:pt>
    <dgm:pt modelId="{0D5A8255-08CB-4353-9B02-AE85B25F0C2A}" type="parTrans" cxnId="{4A13D007-DC29-4D77-8035-00292F037DA6}">
      <dgm:prSet/>
      <dgm:spPr/>
      <dgm:t>
        <a:bodyPr/>
        <a:lstStyle/>
        <a:p>
          <a:endParaRPr lang="sk-SK"/>
        </a:p>
      </dgm:t>
    </dgm:pt>
    <dgm:pt modelId="{BE542909-6314-4E47-85D5-FF5F150C9D5F}" type="sibTrans" cxnId="{4A13D007-DC29-4D77-8035-00292F037DA6}">
      <dgm:prSet/>
      <dgm:spPr/>
      <dgm:t>
        <a:bodyPr/>
        <a:lstStyle/>
        <a:p>
          <a:endParaRPr lang="sk-SK"/>
        </a:p>
      </dgm:t>
    </dgm:pt>
    <dgm:pt modelId="{BCEDD8FA-08AD-476E-AD6A-AB2E2C3CFB07}" type="pres">
      <dgm:prSet presAssocID="{FA155BB0-477F-4F84-8CCC-06CDBECB5B5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15D58B6E-54F3-44D3-B42A-183FC5CCE3CA}" type="pres">
      <dgm:prSet presAssocID="{FA155BB0-477F-4F84-8CCC-06CDBECB5B5F}" presName="matrix" presStyleCnt="0"/>
      <dgm:spPr/>
    </dgm:pt>
    <dgm:pt modelId="{5344A3A0-99A5-4BA7-9BF3-7AA411B61327}" type="pres">
      <dgm:prSet presAssocID="{FA155BB0-477F-4F84-8CCC-06CDBECB5B5F}" presName="tile1" presStyleLbl="node1" presStyleIdx="0" presStyleCnt="4" custLinFactNeighborX="405"/>
      <dgm:spPr/>
      <dgm:t>
        <a:bodyPr/>
        <a:lstStyle/>
        <a:p>
          <a:endParaRPr lang="sk-SK"/>
        </a:p>
      </dgm:t>
    </dgm:pt>
    <dgm:pt modelId="{62A779DD-3F0D-4067-9C84-7AACEB695B7E}" type="pres">
      <dgm:prSet presAssocID="{FA155BB0-477F-4F84-8CCC-06CDBECB5B5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71B983F1-011D-4DED-802B-67B369C42ED1}" type="pres">
      <dgm:prSet presAssocID="{FA155BB0-477F-4F84-8CCC-06CDBECB5B5F}" presName="tile2" presStyleLbl="node1" presStyleIdx="1" presStyleCnt="4" custScaleX="101619"/>
      <dgm:spPr/>
      <dgm:t>
        <a:bodyPr/>
        <a:lstStyle/>
        <a:p>
          <a:endParaRPr lang="sk-SK"/>
        </a:p>
      </dgm:t>
    </dgm:pt>
    <dgm:pt modelId="{9260C0B6-4BA2-495D-82D9-991F0B8226D1}" type="pres">
      <dgm:prSet presAssocID="{FA155BB0-477F-4F84-8CCC-06CDBECB5B5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8DC4140B-3D36-4352-AA9B-6CB0410D1CBF}" type="pres">
      <dgm:prSet presAssocID="{FA155BB0-477F-4F84-8CCC-06CDBECB5B5F}" presName="tile3" presStyleLbl="node1" presStyleIdx="2" presStyleCnt="4"/>
      <dgm:spPr/>
      <dgm:t>
        <a:bodyPr/>
        <a:lstStyle/>
        <a:p>
          <a:endParaRPr lang="sk-SK"/>
        </a:p>
      </dgm:t>
    </dgm:pt>
    <dgm:pt modelId="{EA28A066-67CA-496B-8FEB-5726913FD09A}" type="pres">
      <dgm:prSet presAssocID="{FA155BB0-477F-4F84-8CCC-06CDBECB5B5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33184D7-D70A-470E-8CED-2D3BED547252}" type="pres">
      <dgm:prSet presAssocID="{FA155BB0-477F-4F84-8CCC-06CDBECB5B5F}" presName="tile4" presStyleLbl="node1" presStyleIdx="3" presStyleCnt="4"/>
      <dgm:spPr/>
      <dgm:t>
        <a:bodyPr/>
        <a:lstStyle/>
        <a:p>
          <a:endParaRPr lang="sk-SK"/>
        </a:p>
      </dgm:t>
    </dgm:pt>
    <dgm:pt modelId="{C9FAC5CF-C048-4706-B204-BE7E29CE5486}" type="pres">
      <dgm:prSet presAssocID="{FA155BB0-477F-4F84-8CCC-06CDBECB5B5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8ABABAB-95FC-494A-88C9-ADB9D0964256}" type="pres">
      <dgm:prSet presAssocID="{FA155BB0-477F-4F84-8CCC-06CDBECB5B5F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sk-SK"/>
        </a:p>
      </dgm:t>
    </dgm:pt>
  </dgm:ptLst>
  <dgm:cxnLst>
    <dgm:cxn modelId="{7DA0DBC9-D971-4CAF-8A29-0CB72C687E4C}" type="presOf" srcId="{99B4919B-DB03-4667-9A25-A7C4008C9920}" destId="{71B983F1-011D-4DED-802B-67B369C42ED1}" srcOrd="0" destOrd="0" presId="urn:microsoft.com/office/officeart/2005/8/layout/matrix1"/>
    <dgm:cxn modelId="{40CFCE3B-CC99-400A-AD3C-55C964E6AE22}" type="presOf" srcId="{8BF67EE1-9BBF-47D2-BC85-7AB9B38D5712}" destId="{C33184D7-D70A-470E-8CED-2D3BED547252}" srcOrd="0" destOrd="0" presId="urn:microsoft.com/office/officeart/2005/8/layout/matrix1"/>
    <dgm:cxn modelId="{DE9A8D1F-C35B-45EB-843E-74B27CEDAFA5}" type="presOf" srcId="{907EC64A-5B6D-408F-8B2E-7CD935DFC80F}" destId="{EA28A066-67CA-496B-8FEB-5726913FD09A}" srcOrd="1" destOrd="0" presId="urn:microsoft.com/office/officeart/2005/8/layout/matrix1"/>
    <dgm:cxn modelId="{8074C5E8-C9A6-4BA7-BBE5-1BD216C11F68}" type="presOf" srcId="{FA155BB0-477F-4F84-8CCC-06CDBECB5B5F}" destId="{BCEDD8FA-08AD-476E-AD6A-AB2E2C3CFB07}" srcOrd="0" destOrd="0" presId="urn:microsoft.com/office/officeart/2005/8/layout/matrix1"/>
    <dgm:cxn modelId="{13C66483-B7ED-4C39-8A44-6D48B554953B}" type="presOf" srcId="{99B4919B-DB03-4667-9A25-A7C4008C9920}" destId="{9260C0B6-4BA2-495D-82D9-991F0B8226D1}" srcOrd="1" destOrd="0" presId="urn:microsoft.com/office/officeart/2005/8/layout/matrix1"/>
    <dgm:cxn modelId="{F7187D54-4217-4D75-B783-A447943EEBDF}" type="presOf" srcId="{2A9458C8-3849-4125-A3F3-CE2C355F3774}" destId="{5344A3A0-99A5-4BA7-9BF3-7AA411B61327}" srcOrd="0" destOrd="0" presId="urn:microsoft.com/office/officeart/2005/8/layout/matrix1"/>
    <dgm:cxn modelId="{4A13D007-DC29-4D77-8035-00292F037DA6}" srcId="{6C14AA09-4895-46DE-AF5F-E2DDCCA0823D}" destId="{8BF67EE1-9BBF-47D2-BC85-7AB9B38D5712}" srcOrd="3" destOrd="0" parTransId="{0D5A8255-08CB-4353-9B02-AE85B25F0C2A}" sibTransId="{BE542909-6314-4E47-85D5-FF5F150C9D5F}"/>
    <dgm:cxn modelId="{909C735C-08A7-4E86-8C79-884DFC33C4D4}" type="presOf" srcId="{8BF67EE1-9BBF-47D2-BC85-7AB9B38D5712}" destId="{C9FAC5CF-C048-4706-B204-BE7E29CE5486}" srcOrd="1" destOrd="0" presId="urn:microsoft.com/office/officeart/2005/8/layout/matrix1"/>
    <dgm:cxn modelId="{C39E1152-8D66-4F63-B027-88E616FB8912}" srcId="{6C14AA09-4895-46DE-AF5F-E2DDCCA0823D}" destId="{907EC64A-5B6D-408F-8B2E-7CD935DFC80F}" srcOrd="2" destOrd="0" parTransId="{76A09076-2E70-4B00-9857-D43DC7036054}" sibTransId="{7C437AB0-8D41-4E79-906B-28B4FEB22724}"/>
    <dgm:cxn modelId="{0ED067C6-4DC9-461B-95A4-793553592B23}" type="presOf" srcId="{2A9458C8-3849-4125-A3F3-CE2C355F3774}" destId="{62A779DD-3F0D-4067-9C84-7AACEB695B7E}" srcOrd="1" destOrd="0" presId="urn:microsoft.com/office/officeart/2005/8/layout/matrix1"/>
    <dgm:cxn modelId="{1B7804F3-AD17-4EF5-89C0-AC01B096B0E9}" srcId="{6C14AA09-4895-46DE-AF5F-E2DDCCA0823D}" destId="{99B4919B-DB03-4667-9A25-A7C4008C9920}" srcOrd="1" destOrd="0" parTransId="{948B11C6-962B-4C01-89D8-ACAE560E63B1}" sibTransId="{EAF9D9C2-EFF0-4F8E-BB76-9A3EEF3B8DBF}"/>
    <dgm:cxn modelId="{62EADD93-DD07-4653-94F5-5985A650B28C}" srcId="{6C14AA09-4895-46DE-AF5F-E2DDCCA0823D}" destId="{2A9458C8-3849-4125-A3F3-CE2C355F3774}" srcOrd="0" destOrd="0" parTransId="{1AA3EA2E-E309-41A1-940E-AC4A3F967F61}" sibTransId="{E868DB7F-AE16-4202-A2E5-F7B8DACF14FC}"/>
    <dgm:cxn modelId="{FC3AF417-96F0-46BC-A5A5-1D49CEA4AE33}" type="presOf" srcId="{6C14AA09-4895-46DE-AF5F-E2DDCCA0823D}" destId="{28ABABAB-95FC-494A-88C9-ADB9D0964256}" srcOrd="0" destOrd="0" presId="urn:microsoft.com/office/officeart/2005/8/layout/matrix1"/>
    <dgm:cxn modelId="{B6D02EBE-86C6-4F8D-86E2-E65961F4F28B}" type="presOf" srcId="{907EC64A-5B6D-408F-8B2E-7CD935DFC80F}" destId="{8DC4140B-3D36-4352-AA9B-6CB0410D1CBF}" srcOrd="0" destOrd="0" presId="urn:microsoft.com/office/officeart/2005/8/layout/matrix1"/>
    <dgm:cxn modelId="{FD8738FE-C1FC-4F9A-9BF9-C71067959E47}" srcId="{FA155BB0-477F-4F84-8CCC-06CDBECB5B5F}" destId="{6C14AA09-4895-46DE-AF5F-E2DDCCA0823D}" srcOrd="0" destOrd="0" parTransId="{7D0DFAD1-5507-4DC2-814C-1B68D7D52AA4}" sibTransId="{9E75E0DA-F1E7-4E50-92AB-5C0DB6511866}"/>
    <dgm:cxn modelId="{16DB485C-635A-4537-9AD2-710E8E6B809D}" type="presParOf" srcId="{BCEDD8FA-08AD-476E-AD6A-AB2E2C3CFB07}" destId="{15D58B6E-54F3-44D3-B42A-183FC5CCE3CA}" srcOrd="0" destOrd="0" presId="urn:microsoft.com/office/officeart/2005/8/layout/matrix1"/>
    <dgm:cxn modelId="{C24FBBB7-0145-451A-A59D-10DD196713E4}" type="presParOf" srcId="{15D58B6E-54F3-44D3-B42A-183FC5CCE3CA}" destId="{5344A3A0-99A5-4BA7-9BF3-7AA411B61327}" srcOrd="0" destOrd="0" presId="urn:microsoft.com/office/officeart/2005/8/layout/matrix1"/>
    <dgm:cxn modelId="{DAEE7DD4-20C6-4CB0-8CAD-2C634C28EAA9}" type="presParOf" srcId="{15D58B6E-54F3-44D3-B42A-183FC5CCE3CA}" destId="{62A779DD-3F0D-4067-9C84-7AACEB695B7E}" srcOrd="1" destOrd="0" presId="urn:microsoft.com/office/officeart/2005/8/layout/matrix1"/>
    <dgm:cxn modelId="{65ADB1B0-B5FA-483C-AFF5-2CE17281D755}" type="presParOf" srcId="{15D58B6E-54F3-44D3-B42A-183FC5CCE3CA}" destId="{71B983F1-011D-4DED-802B-67B369C42ED1}" srcOrd="2" destOrd="0" presId="urn:microsoft.com/office/officeart/2005/8/layout/matrix1"/>
    <dgm:cxn modelId="{E66B3A49-9E56-4A22-A0A6-2D0639DB9B1E}" type="presParOf" srcId="{15D58B6E-54F3-44D3-B42A-183FC5CCE3CA}" destId="{9260C0B6-4BA2-495D-82D9-991F0B8226D1}" srcOrd="3" destOrd="0" presId="urn:microsoft.com/office/officeart/2005/8/layout/matrix1"/>
    <dgm:cxn modelId="{C3DC2FF8-7A28-44DD-A63B-BF6044B8E69E}" type="presParOf" srcId="{15D58B6E-54F3-44D3-B42A-183FC5CCE3CA}" destId="{8DC4140B-3D36-4352-AA9B-6CB0410D1CBF}" srcOrd="4" destOrd="0" presId="urn:microsoft.com/office/officeart/2005/8/layout/matrix1"/>
    <dgm:cxn modelId="{997B2B34-5757-4C12-BA5C-1579D840D6F3}" type="presParOf" srcId="{15D58B6E-54F3-44D3-B42A-183FC5CCE3CA}" destId="{EA28A066-67CA-496B-8FEB-5726913FD09A}" srcOrd="5" destOrd="0" presId="urn:microsoft.com/office/officeart/2005/8/layout/matrix1"/>
    <dgm:cxn modelId="{1B2AF8FD-B4B9-45A5-B319-F851A8177E46}" type="presParOf" srcId="{15D58B6E-54F3-44D3-B42A-183FC5CCE3CA}" destId="{C33184D7-D70A-470E-8CED-2D3BED547252}" srcOrd="6" destOrd="0" presId="urn:microsoft.com/office/officeart/2005/8/layout/matrix1"/>
    <dgm:cxn modelId="{70087992-C764-42D9-9804-9973013B2726}" type="presParOf" srcId="{15D58B6E-54F3-44D3-B42A-183FC5CCE3CA}" destId="{C9FAC5CF-C048-4706-B204-BE7E29CE5486}" srcOrd="7" destOrd="0" presId="urn:microsoft.com/office/officeart/2005/8/layout/matrix1"/>
    <dgm:cxn modelId="{A0A021AF-C140-4669-914F-D98FCE5556C0}" type="presParOf" srcId="{BCEDD8FA-08AD-476E-AD6A-AB2E2C3CFB07}" destId="{28ABABAB-95FC-494A-88C9-ADB9D096425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4A3A0-99A5-4BA7-9BF3-7AA411B61327}">
      <dsp:nvSpPr>
        <dsp:cNvPr id="0" name=""/>
        <dsp:cNvSpPr/>
      </dsp:nvSpPr>
      <dsp:spPr>
        <a:xfrm rot="16200000">
          <a:off x="820213" y="-820204"/>
          <a:ext cx="2032000" cy="3672408"/>
        </a:xfrm>
        <a:prstGeom prst="round1Rect">
          <a:avLst/>
        </a:prstGeom>
        <a:solidFill>
          <a:srgbClr val="66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2500" kern="1200" dirty="0" smtClean="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smtClean="0">
              <a:solidFill>
                <a:schemeClr val="tx1"/>
              </a:solidFill>
            </a:rPr>
            <a:t>Zamestnanci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4400" b="1" kern="1200" dirty="0" smtClean="0">
              <a:solidFill>
                <a:srgbClr val="7030A0"/>
              </a:solidFill>
            </a:rPr>
            <a:t>60</a:t>
          </a:r>
        </a:p>
      </dsp:txBody>
      <dsp:txXfrm rot="5400000">
        <a:off x="9" y="0"/>
        <a:ext cx="3672408" cy="1524000"/>
      </dsp:txXfrm>
    </dsp:sp>
    <dsp:sp modelId="{71B983F1-011D-4DED-802B-67B369C42ED1}">
      <dsp:nvSpPr>
        <dsp:cNvPr id="0" name=""/>
        <dsp:cNvSpPr/>
      </dsp:nvSpPr>
      <dsp:spPr>
        <a:xfrm>
          <a:off x="3627815" y="0"/>
          <a:ext cx="3731864" cy="2032000"/>
        </a:xfrm>
        <a:prstGeom prst="round1Rect">
          <a:avLst/>
        </a:prstGeom>
        <a:solidFill>
          <a:srgbClr val="66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smtClean="0">
              <a:solidFill>
                <a:schemeClr val="tx1"/>
              </a:solidFill>
            </a:rPr>
            <a:t>Archívne fondy a zbierky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4400" b="1" kern="1200" dirty="0" smtClean="0">
              <a:solidFill>
                <a:srgbClr val="7030A0"/>
              </a:solidFill>
            </a:rPr>
            <a:t>5191</a:t>
          </a:r>
          <a:endParaRPr lang="sk-SK" sz="4400" b="1" kern="1200" dirty="0">
            <a:solidFill>
              <a:srgbClr val="7030A0"/>
            </a:solidFill>
          </a:endParaRPr>
        </a:p>
      </dsp:txBody>
      <dsp:txXfrm>
        <a:off x="3627815" y="0"/>
        <a:ext cx="3731864" cy="1524000"/>
      </dsp:txXfrm>
    </dsp:sp>
    <dsp:sp modelId="{8DC4140B-3D36-4352-AA9B-6CB0410D1CBF}">
      <dsp:nvSpPr>
        <dsp:cNvPr id="0" name=""/>
        <dsp:cNvSpPr/>
      </dsp:nvSpPr>
      <dsp:spPr>
        <a:xfrm rot="10800000">
          <a:off x="-14864" y="2032000"/>
          <a:ext cx="3672408" cy="2032000"/>
        </a:xfrm>
        <a:prstGeom prst="round1Rect">
          <a:avLst/>
        </a:prstGeom>
        <a:solidFill>
          <a:srgbClr val="66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smtClean="0">
              <a:solidFill>
                <a:schemeClr val="tx1"/>
              </a:solidFill>
            </a:rPr>
            <a:t>Bežné metre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4400" b="1" kern="1200" dirty="0" smtClean="0">
              <a:solidFill>
                <a:srgbClr val="7030A0"/>
              </a:solidFill>
            </a:rPr>
            <a:t>25565</a:t>
          </a:r>
          <a:endParaRPr lang="sk-SK" sz="4400" b="1" kern="1200" dirty="0">
            <a:solidFill>
              <a:srgbClr val="7030A0"/>
            </a:solidFill>
          </a:endParaRPr>
        </a:p>
      </dsp:txBody>
      <dsp:txXfrm rot="10800000">
        <a:off x="-14864" y="2539999"/>
        <a:ext cx="3672408" cy="1524000"/>
      </dsp:txXfrm>
    </dsp:sp>
    <dsp:sp modelId="{C33184D7-D70A-470E-8CED-2D3BED547252}">
      <dsp:nvSpPr>
        <dsp:cNvPr id="0" name=""/>
        <dsp:cNvSpPr/>
      </dsp:nvSpPr>
      <dsp:spPr>
        <a:xfrm rot="5400000">
          <a:off x="4477747" y="1211795"/>
          <a:ext cx="2032000" cy="3672408"/>
        </a:xfrm>
        <a:prstGeom prst="round1Rect">
          <a:avLst/>
        </a:prstGeom>
        <a:solidFill>
          <a:srgbClr val="66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smtClean="0">
              <a:solidFill>
                <a:schemeClr val="tx1"/>
              </a:solidFill>
            </a:rPr>
            <a:t>Pôvodcovia</a:t>
          </a:r>
          <a:r>
            <a:rPr lang="sk-SK" sz="2400" kern="1200" dirty="0" smtClean="0"/>
            <a:t> </a:t>
          </a:r>
          <a:r>
            <a:rPr lang="sk-SK" sz="2400" kern="1200" dirty="0" smtClean="0">
              <a:solidFill>
                <a:schemeClr val="tx1"/>
              </a:solidFill>
            </a:rPr>
            <a:t>registratúr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4400" b="1" kern="1200" dirty="0" smtClean="0">
              <a:solidFill>
                <a:srgbClr val="7030A0"/>
              </a:solidFill>
            </a:rPr>
            <a:t>3230</a:t>
          </a:r>
          <a:endParaRPr lang="sk-SK" sz="4400" b="1" kern="1200" dirty="0">
            <a:solidFill>
              <a:srgbClr val="7030A0"/>
            </a:solidFill>
          </a:endParaRPr>
        </a:p>
      </dsp:txBody>
      <dsp:txXfrm rot="-5400000">
        <a:off x="3657543" y="2539999"/>
        <a:ext cx="3672408" cy="1524000"/>
      </dsp:txXfrm>
    </dsp:sp>
    <dsp:sp modelId="{28ABABAB-95FC-494A-88C9-ADB9D0964256}">
      <dsp:nvSpPr>
        <dsp:cNvPr id="0" name=""/>
        <dsp:cNvSpPr/>
      </dsp:nvSpPr>
      <dsp:spPr>
        <a:xfrm>
          <a:off x="2570685" y="1523999"/>
          <a:ext cx="2203444" cy="101600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4400" kern="1200" dirty="0" smtClean="0"/>
            <a:t>ŠAPO</a:t>
          </a:r>
          <a:endParaRPr lang="sk-SK" sz="4400" kern="1200" dirty="0"/>
        </a:p>
      </dsp:txBody>
      <dsp:txXfrm>
        <a:off x="2620282" y="1573596"/>
        <a:ext cx="2104250" cy="916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C0755A1-0BE3-4A91-B8B3-CD0BFE0C8217}" type="datetimeFigureOut">
              <a:rPr lang="sk-SK"/>
              <a:pPr>
                <a:defRPr/>
              </a:pPr>
              <a:t>16. 10. 2016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 smtClean="0"/>
              <a:t>Upravte štýl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  <a:endParaRPr lang="sk-SK" noProof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A557BA9-1416-4E7E-B490-2E1037A372F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6038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 smtClean="0"/>
          </a:p>
        </p:txBody>
      </p:sp>
      <p:sp>
        <p:nvSpPr>
          <p:cNvPr id="37892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F77E6F2-CE5D-4D10-A921-BBD0E7F2825A}" type="slidenum">
              <a:rPr lang="sk-SK" altLang="sk-SK" smtClean="0"/>
              <a:pPr eaLnBrk="1" hangingPunct="1">
                <a:defRPr/>
              </a:pPr>
              <a:t>10</a:t>
            </a:fld>
            <a:endParaRPr lang="sk-SK" altLang="sk-S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4D17C-F6BA-44E0-AEBF-B721F2685F4F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83185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AD4BB-CA47-434B-8775-DC6C46FAAD25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400711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9EC4F-32E9-497B-8FF3-14B3B6B184EF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81394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CC3A5-857D-47CB-88E5-BE999CC56CE2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335298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ABF3D-32DE-4830-9715-0DD84A9E2537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42944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E010F-D79A-4547-AE2E-37FCAC9E6522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62915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4994F-B7E0-421D-8D86-383DFFF9C3F5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4618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EF9A9-79B0-4998-84BA-A5840CD41903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68524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2D2B0-B1C0-493E-98CA-598F78FDE2F6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2700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9A5E2-7745-4631-A3FC-4FFB5D98E768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7254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E90C2-9CDB-4005-8BE1-A4C4404FDAA2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66959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Kliknite sem a upravte štýly predlohy textu.</a:t>
            </a:r>
          </a:p>
          <a:p>
            <a:pPr lvl="1"/>
            <a:r>
              <a:rPr lang="cs-CZ" altLang="sk-SK" smtClean="0"/>
              <a:t>Druhá úroveň</a:t>
            </a:r>
          </a:p>
          <a:p>
            <a:pPr lvl="2"/>
            <a:r>
              <a:rPr lang="cs-CZ" altLang="sk-SK" smtClean="0"/>
              <a:t>Tretia úroveň</a:t>
            </a:r>
          </a:p>
          <a:p>
            <a:pPr lvl="3"/>
            <a:r>
              <a:rPr lang="cs-CZ" altLang="sk-SK" smtClean="0"/>
              <a:t>Štvrtá úroveň</a:t>
            </a:r>
          </a:p>
          <a:p>
            <a:pPr lvl="4"/>
            <a:r>
              <a:rPr lang="cs-CZ" alt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cs typeface="+mn-cs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cs typeface="+mn-cs"/>
              </a:defRPr>
            </a:lvl1pPr>
          </a:lstStyle>
          <a:p>
            <a:pPr>
              <a:defRPr/>
            </a:pPr>
            <a:endParaRPr lang="cs-CZ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cs typeface="+mn-cs"/>
              </a:defRPr>
            </a:lvl1pPr>
          </a:lstStyle>
          <a:p>
            <a:pPr>
              <a:defRPr/>
            </a:pPr>
            <a:fld id="{C2E82538-9F67-4F53-BCB4-A3497E5BDF19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mailto:archiv.po@minv.s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549275"/>
            <a:ext cx="8928100" cy="5113338"/>
          </a:xfrm>
        </p:spPr>
        <p:txBody>
          <a:bodyPr/>
          <a:lstStyle/>
          <a:p>
            <a:pPr eaLnBrk="1" hangingPunct="1"/>
            <a:r>
              <a:rPr lang="sk-SK" altLang="sk-SK" sz="6600" b="1" smtClean="0">
                <a:latin typeface="Monotype Corsiva" pitchFamily="66" charset="0"/>
              </a:rPr>
              <a:t>Ministerstvo vnútra SR</a:t>
            </a:r>
            <a:br>
              <a:rPr lang="sk-SK" altLang="sk-SK" sz="6600" b="1" smtClean="0">
                <a:latin typeface="Monotype Corsiva" pitchFamily="66" charset="0"/>
              </a:rPr>
            </a:br>
            <a:r>
              <a:rPr lang="sk-SK" altLang="sk-SK" sz="6600" b="1" smtClean="0">
                <a:latin typeface="Monotype Corsiva" pitchFamily="66" charset="0"/>
              </a:rPr>
              <a:t>Štátny archív v Prešove</a:t>
            </a:r>
            <a:br>
              <a:rPr lang="sk-SK" altLang="sk-SK" sz="6600" b="1" smtClean="0">
                <a:latin typeface="Monotype Corsiva" pitchFamily="66" charset="0"/>
              </a:rPr>
            </a:br>
            <a:endParaRPr lang="cs-CZ" altLang="sk-SK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25133"/>
            <a:ext cx="9144000" cy="1008062"/>
          </a:xfrm>
          <a:extLst/>
        </p:spPr>
        <p:txBody>
          <a:bodyPr/>
          <a:lstStyle/>
          <a:p>
            <a:pPr>
              <a:defRPr/>
            </a:pPr>
            <a:r>
              <a:rPr lang="sk-SK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Budovy š</a:t>
            </a:r>
            <a:r>
              <a:rPr lang="sk-SK" sz="1800" b="1" dirty="0" smtClean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tátneho archívu v Prešove</a:t>
            </a:r>
            <a:endParaRPr lang="sk-SK" sz="1800" b="1" dirty="0"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2276475"/>
            <a:ext cx="500697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464343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68313" y="6453188"/>
            <a:ext cx="8229600" cy="404812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Erbová listina mesta Prešov z r. 1453 vydaná kráľom Ladislavom</a:t>
            </a:r>
          </a:p>
        </p:txBody>
      </p:sp>
      <p:pic>
        <p:nvPicPr>
          <p:cNvPr id="12291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432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323850" y="6453188"/>
            <a:ext cx="8732838" cy="404812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Erbová listina mesta Prešov z r. 1548 vydaná kráľom Ferdinandom</a:t>
            </a:r>
          </a:p>
        </p:txBody>
      </p:sp>
      <p:pic>
        <p:nvPicPr>
          <p:cNvPr id="13315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45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68313" y="6453188"/>
            <a:ext cx="8229600" cy="404812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Erbová listina mesta Prešov z r. 1558 vydaná kráľom Ferdinandom</a:t>
            </a:r>
          </a:p>
        </p:txBody>
      </p:sp>
      <p:pic>
        <p:nvPicPr>
          <p:cNvPr id="14339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87350"/>
            <a:ext cx="9144000" cy="685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395288" y="6308725"/>
            <a:ext cx="8229600" cy="566738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Mapa mesta Prešov z r. 1768</a:t>
            </a:r>
          </a:p>
        </p:txBody>
      </p:sp>
      <p:pic>
        <p:nvPicPr>
          <p:cNvPr id="15363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-6350"/>
            <a:ext cx="9906001" cy="6310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5651500" y="2420938"/>
            <a:ext cx="3492500" cy="3311525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Genealogický rodostrom </a:t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rodiny</a:t>
            </a:r>
            <a:r>
              <a:rPr lang="pl-PL" altLang="sk-SK" sz="1800" b="1" smtClean="0">
                <a:latin typeface="Times New Roman" pitchFamily="18" charset="0"/>
                <a:cs typeface="Times New Roman" pitchFamily="18" charset="0"/>
              </a:rPr>
              <a:t> Berzeviczy</a:t>
            </a:r>
            <a:endParaRPr lang="sk-SK" altLang="sk-SK" sz="1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0" y="-28575"/>
            <a:ext cx="5540375" cy="6935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dĺžnik 1"/>
          <p:cNvSpPr>
            <a:spLocks noChangeArrowheads="1"/>
          </p:cNvSpPr>
          <p:nvPr/>
        </p:nvSpPr>
        <p:spPr bwMode="auto">
          <a:xfrm>
            <a:off x="1331913" y="981075"/>
            <a:ext cx="6335712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sk-SK" altLang="sk-SK" sz="3200" b="1"/>
              <a:t>Archív v Levoči</a:t>
            </a:r>
            <a:r>
              <a:rPr lang="sk-SK" altLang="sk-SK" sz="2000" b="1"/>
              <a:t> je pokračovateľom bývalého archívu Spišskej župy. Prvá písomná zmienka o jeho existencii pochádza z konca 16. storočia.</a:t>
            </a:r>
          </a:p>
          <a:p>
            <a:pPr algn="just" eaLnBrk="1" hangingPunct="1"/>
            <a:r>
              <a:rPr lang="sk-SK" altLang="sk-SK" sz="2000" b="1"/>
              <a:t> </a:t>
            </a:r>
          </a:p>
          <a:p>
            <a:pPr algn="just" eaLnBrk="1" hangingPunct="1"/>
            <a:r>
              <a:rPr lang="sk-SK" altLang="sk-SK" sz="2000" b="1"/>
              <a:t>Začiatkom 50. rokov 20. storočia bol levočský župný archív začlenený do siete štátnych archívov ako pobočka Krajského (neskôr Štátneho) archívu v Košiciach. </a:t>
            </a:r>
          </a:p>
          <a:p>
            <a:pPr algn="just" eaLnBrk="1" hangingPunct="1"/>
            <a:endParaRPr lang="sk-SK" altLang="sk-SK" sz="2000" b="1"/>
          </a:p>
          <a:p>
            <a:pPr algn="just" eaLnBrk="1" hangingPunct="1"/>
            <a:r>
              <a:rPr lang="sk-SK" altLang="sk-SK" sz="2000" b="1"/>
              <a:t>V rokoch 1969-2002 tento archív fungoval pod názvom Štátny oblastný archív v Levoči a od roku 2003 premenovaný na Štátny archív v Levoči.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692150"/>
            <a:ext cx="8423275" cy="1470025"/>
          </a:xfrm>
        </p:spPr>
        <p:txBody>
          <a:bodyPr/>
          <a:lstStyle/>
          <a:p>
            <a:pPr eaLnBrk="1" hangingPunct="1"/>
            <a:r>
              <a:rPr lang="sk-SK" altLang="sk-SK" sz="6600" b="1" smtClean="0">
                <a:latin typeface="Monotype Corsiva" pitchFamily="66" charset="0"/>
              </a:rPr>
              <a:t>Spišský archív v LEVOČI</a:t>
            </a:r>
            <a:br>
              <a:rPr lang="sk-SK" altLang="sk-SK" sz="6600" b="1" smtClean="0">
                <a:latin typeface="Monotype Corsiva" pitchFamily="66" charset="0"/>
              </a:rPr>
            </a:br>
            <a:endParaRPr lang="cs-CZ" altLang="sk-SK" sz="2400" b="1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381750"/>
            <a:ext cx="6400800" cy="287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sk-SK" sz="1000" smtClean="0"/>
          </a:p>
        </p:txBody>
      </p:sp>
      <p:pic>
        <p:nvPicPr>
          <p:cNvPr id="18436" name="Picture 4" descr="erbs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16113"/>
            <a:ext cx="590391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67463"/>
            <a:ext cx="9144000" cy="490537"/>
          </a:xfrm>
        </p:spPr>
        <p:txBody>
          <a:bodyPr/>
          <a:lstStyle/>
          <a:p>
            <a:pPr eaLnBrk="1" hangingPunct="1"/>
            <a:r>
              <a:rPr lang="cs-CZ" altLang="sk-SK" sz="2000" b="1" smtClean="0"/>
              <a:t>Historické budovy archívu na Námestí Majstra Pavla v Levoči</a:t>
            </a:r>
          </a:p>
        </p:txBody>
      </p:sp>
      <p:pic>
        <p:nvPicPr>
          <p:cNvPr id="19459" name="Picture 7" descr="nmp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450"/>
            <a:ext cx="3995738" cy="599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9" descr="nmp60-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09663"/>
            <a:ext cx="50482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Zástupný symbol obsahu 1"/>
          <p:cNvSpPr>
            <a:spLocks noGrp="1"/>
          </p:cNvSpPr>
          <p:nvPr>
            <p:ph sz="half" idx="1"/>
          </p:nvPr>
        </p:nvSpPr>
        <p:spPr>
          <a:xfrm>
            <a:off x="4427538" y="1052513"/>
            <a:ext cx="68262" cy="5073650"/>
          </a:xfrm>
        </p:spPr>
        <p:txBody>
          <a:bodyPr/>
          <a:lstStyle/>
          <a:p>
            <a:endParaRPr lang="sk-SK" alt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468313" y="6453188"/>
            <a:ext cx="8229600" cy="404812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Erbová listina Levoče z r. 1550 vydaná kráľom Ferdinandom</a:t>
            </a:r>
          </a:p>
        </p:txBody>
      </p:sp>
      <p:pic>
        <p:nvPicPr>
          <p:cNvPr id="20483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0825" cy="6453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404813"/>
          </a:xfrm>
        </p:spPr>
        <p:txBody>
          <a:bodyPr/>
          <a:lstStyle/>
          <a:p>
            <a:pPr eaLnBrk="1" hangingPunct="1"/>
            <a:endParaRPr lang="cs-CZ" altLang="sk-SK" sz="2000" b="1" smtClean="0"/>
          </a:p>
        </p:txBody>
      </p:sp>
      <p:sp>
        <p:nvSpPr>
          <p:cNvPr id="3075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549275"/>
            <a:ext cx="8229600" cy="59039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k-SK" altLang="sk-SK" sz="2400" b="1" smtClean="0">
                <a:latin typeface="Times New Roman" pitchFamily="18" charset="0"/>
                <a:cs typeface="Times New Roman" pitchFamily="18" charset="0"/>
              </a:rPr>
              <a:t>DOKUMENTY A PRÁVNE NORMY:</a:t>
            </a:r>
          </a:p>
          <a:p>
            <a:pPr eaLnBrk="1" hangingPunct="1">
              <a:buFontTx/>
              <a:buNone/>
            </a:pPr>
            <a:endParaRPr lang="sk-SK" altLang="sk-SK" sz="2400" u="sng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sk-SK" altLang="sk-SK" sz="2400" smtClean="0">
                <a:latin typeface="Times New Roman" pitchFamily="18" charset="0"/>
                <a:cs typeface="Times New Roman" pitchFamily="18" charset="0"/>
              </a:rPr>
              <a:t>- Zákon NR SR č.395/2002 Z.z. o archívoch a registratúrach a o doplnení niektorých zákonov v znení neskorších predpisov,</a:t>
            </a:r>
          </a:p>
          <a:p>
            <a:pPr eaLnBrk="1" hangingPunct="1">
              <a:buFontTx/>
              <a:buNone/>
            </a:pPr>
            <a:r>
              <a:rPr lang="sk-SK" altLang="sk-SK" sz="2400" smtClean="0">
                <a:latin typeface="Times New Roman" pitchFamily="18" charset="0"/>
                <a:cs typeface="Times New Roman" pitchFamily="18" charset="0"/>
              </a:rPr>
              <a:t>- Zákon NR SR č.211/2000 Z.z. o slobodnom prístupe k informáciám a o zmene a doplnení niektorých zákonov v znení neskorších predpisov (zákon o slobode informácií)</a:t>
            </a:r>
          </a:p>
          <a:p>
            <a:pPr eaLnBrk="1" hangingPunct="1">
              <a:buFontTx/>
              <a:buNone/>
            </a:pPr>
            <a:r>
              <a:rPr lang="sk-SK" altLang="sk-SK" sz="2400" smtClean="0">
                <a:latin typeface="Times New Roman" pitchFamily="18" charset="0"/>
                <a:cs typeface="Times New Roman" pitchFamily="18" charset="0"/>
              </a:rPr>
              <a:t>- Vyhláška Ministerstva vnútra SR č.628/2002 Z.z., ktorou sa vykonávajú niektoré ustanovenia zákona o archívoch a registratúrach a o doplnení niektorých zákonov</a:t>
            </a:r>
          </a:p>
          <a:p>
            <a:pPr eaLnBrk="1" hangingPunct="1">
              <a:buFontTx/>
              <a:buNone/>
            </a:pPr>
            <a:r>
              <a:rPr lang="sk-SK" altLang="sk-SK" sz="2400" smtClean="0">
                <a:latin typeface="Times New Roman" pitchFamily="18" charset="0"/>
                <a:cs typeface="Times New Roman" pitchFamily="18" charset="0"/>
              </a:rPr>
              <a:t>- Opatrenie ministra vnútra SR č. 9 o archívnych rešeršiach a správnych infomáciách z 31. januára 2003</a:t>
            </a:r>
          </a:p>
          <a:p>
            <a:pPr eaLnBrk="1" hangingPunct="1">
              <a:buFontTx/>
              <a:buNone/>
            </a:pPr>
            <a:r>
              <a:rPr lang="sk-SK" altLang="sk-SK" sz="2400" smtClean="0">
                <a:latin typeface="Times New Roman" pitchFamily="18" charset="0"/>
                <a:cs typeface="Times New Roman" pitchFamily="18" charset="0"/>
              </a:rPr>
              <a:t>- Bádateľský poriadok štátneho archívu</a:t>
            </a:r>
          </a:p>
          <a:p>
            <a:pPr eaLnBrk="1" hangingPunct="1">
              <a:buFontTx/>
              <a:buNone/>
            </a:pPr>
            <a:r>
              <a:rPr lang="sk-SK" altLang="sk-SK" sz="2400" smtClean="0">
                <a:latin typeface="Times New Roman" pitchFamily="18" charset="0"/>
                <a:cs typeface="Times New Roman" pitchFamily="18" charset="0"/>
              </a:rPr>
              <a:t>- Cenník služieb archívu</a:t>
            </a:r>
          </a:p>
          <a:p>
            <a:pPr eaLnBrk="1" hangingPunct="1">
              <a:buFontTx/>
              <a:buNone/>
            </a:pPr>
            <a:endParaRPr lang="cs-CZ" altLang="sk-SK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323850" y="6092825"/>
            <a:ext cx="8589963" cy="1143000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Pergamenový rotulus verejného notára Jána z Gostyňa z r. 1332 dĺžky 14,63cm</a:t>
            </a:r>
          </a:p>
        </p:txBody>
      </p:sp>
      <p:pic>
        <p:nvPicPr>
          <p:cNvPr id="21507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8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4716463" y="765175"/>
            <a:ext cx="4248150" cy="4751388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Pečať spišských Sasov </a:t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na listine z r. 1319</a:t>
            </a:r>
          </a:p>
        </p:txBody>
      </p:sp>
      <p:pic>
        <p:nvPicPr>
          <p:cNvPr id="22531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938"/>
            <a:ext cx="457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323850" y="6092825"/>
            <a:ext cx="8640763" cy="1143000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Armáles cisára Rudolfa II. z r. 1588 pre Valentína Parschta </a:t>
            </a:r>
          </a:p>
        </p:txBody>
      </p:sp>
      <p:pic>
        <p:nvPicPr>
          <p:cNvPr id="23555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888"/>
            <a:ext cx="9251950" cy="6265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5364163" y="1052513"/>
            <a:ext cx="5349875" cy="4248150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Erbová pečať</a:t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 XVI spišských miest</a:t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 z r. 1774</a:t>
            </a:r>
          </a:p>
        </p:txBody>
      </p:sp>
      <p:pic>
        <p:nvPicPr>
          <p:cNvPr id="24579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95483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5651500" y="1052513"/>
            <a:ext cx="4465638" cy="4248150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Erbová pečať</a:t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 Spišskej župy</a:t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 z r. 1840</a:t>
            </a:r>
          </a:p>
        </p:txBody>
      </p:sp>
      <p:pic>
        <p:nvPicPr>
          <p:cNvPr id="25603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-19050"/>
            <a:ext cx="7056438" cy="6911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5292725" y="2708275"/>
            <a:ext cx="3851275" cy="2520950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Mapa Spišskej župy z r. 1794</a:t>
            </a:r>
          </a:p>
        </p:txBody>
      </p:sp>
      <p:pic>
        <p:nvPicPr>
          <p:cNvPr id="26627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64163" cy="6902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dĺžnik 1"/>
          <p:cNvSpPr>
            <a:spLocks noChangeArrowheads="1"/>
          </p:cNvSpPr>
          <p:nvPr/>
        </p:nvSpPr>
        <p:spPr bwMode="auto">
          <a:xfrm>
            <a:off x="1187450" y="1125538"/>
            <a:ext cx="6913563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sk-SK" altLang="sk-SK" sz="3200" b="1"/>
              <a:t>Archív v Bardejove </a:t>
            </a:r>
            <a:r>
              <a:rPr lang="sk-SK" altLang="sk-SK" sz="2000" b="1"/>
              <a:t>vznikol ešte v stredoveku. V roku 1487 bola pre archív vyčlenená kaplnka sv. Barbory v kostole sv. Egídia.</a:t>
            </a:r>
          </a:p>
          <a:p>
            <a:pPr algn="just" eaLnBrk="1" hangingPunct="1"/>
            <a:r>
              <a:rPr lang="sk-SK" altLang="sk-SK" sz="2000" b="1"/>
              <a:t>  </a:t>
            </a:r>
          </a:p>
          <a:p>
            <a:pPr algn="just" eaLnBrk="1" hangingPunct="1"/>
            <a:r>
              <a:rPr lang="sk-SK" altLang="sk-SK" sz="2000" b="1"/>
              <a:t>V roku 1954 bol zriadený okresný archív v Bardejove.  </a:t>
            </a:r>
          </a:p>
          <a:p>
            <a:pPr algn="just" eaLnBrk="1" hangingPunct="1"/>
            <a:r>
              <a:rPr lang="sk-SK" altLang="sk-SK" sz="2000" b="1"/>
              <a:t>     </a:t>
            </a:r>
          </a:p>
          <a:p>
            <a:pPr algn="just" eaLnBrk="1" hangingPunct="1"/>
            <a:r>
              <a:rPr lang="sk-SK" altLang="sk-SK" sz="2000" b="1"/>
              <a:t>V súvislosti s reorganizáciou štátnej správy v r. 1960 boli s Okresným archívom v Bardejove zlúčené okresné archívy v Giraltovciach, Svidníku a Stropkove. </a:t>
            </a:r>
          </a:p>
          <a:p>
            <a:pPr algn="just" eaLnBrk="1" hangingPunct="1"/>
            <a:r>
              <a:rPr lang="sk-SK" altLang="sk-SK" sz="2000" b="1"/>
              <a:t> </a:t>
            </a:r>
          </a:p>
          <a:p>
            <a:pPr algn="just" eaLnBrk="1" hangingPunct="1"/>
            <a:r>
              <a:rPr lang="sk-SK" altLang="sk-SK" sz="2000" b="1"/>
              <a:t>Zásadný obrat nastal v r. 1992-1995,kedy sa realizovala výstavba novej účelovej budovy a začala sa písať nová kapitola bohatej histórie bardejovského archívu.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395288" y="6308725"/>
            <a:ext cx="8229600" cy="688975"/>
          </a:xfrm>
        </p:spPr>
        <p:txBody>
          <a:bodyPr/>
          <a:lstStyle/>
          <a:p>
            <a:r>
              <a:rPr lang="cs-CZ" altLang="sk-SK" sz="1800" b="1" smtClean="0"/>
              <a:t>Budova pracoviska archívu v Bardejove</a:t>
            </a:r>
            <a:endParaRPr lang="sk-SK" altLang="sk-SK" sz="1800" smtClean="0"/>
          </a:p>
        </p:txBody>
      </p:sp>
      <p:pic>
        <p:nvPicPr>
          <p:cNvPr id="28675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291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0" y="6137275"/>
            <a:ext cx="9144000" cy="720725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Donačná listina uhorského kráľa Karola Róberta z roku 1319, ktorou daroval dedinu Kobyly šľachticom z Perína</a:t>
            </a:r>
          </a:p>
        </p:txBody>
      </p:sp>
      <p:pic>
        <p:nvPicPr>
          <p:cNvPr id="29699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75"/>
            <a:ext cx="9288463" cy="6018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-28575" y="6165850"/>
            <a:ext cx="9144000" cy="796925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Privilegiálna listina kráľa Ľudovíta I. z r. 1376, povyšujúca Bardejov na slobodné kráľovské mesto</a:t>
            </a:r>
          </a:p>
        </p:txBody>
      </p:sp>
      <p:pic>
        <p:nvPicPr>
          <p:cNvPr id="30723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38" y="188913"/>
            <a:ext cx="8986837" cy="6354762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0" y="6308725"/>
            <a:ext cx="9144000" cy="549275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Erbová listina mesta Bardejov uhorského kráľa Ladislava V. z r. 1453, ktorou udelil mestu Bardejov právo používať erb a pečatiť červeným voskom</a:t>
            </a:r>
          </a:p>
        </p:txBody>
      </p:sp>
      <p:pic>
        <p:nvPicPr>
          <p:cNvPr id="31747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225"/>
            <a:ext cx="9144000" cy="6196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4932363" y="1916113"/>
            <a:ext cx="4103687" cy="3600450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Ukážka </a:t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bardejovskej</a:t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mestskej účtovnej knihy</a:t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 z r. 1457</a:t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endParaRPr lang="sk-SK" altLang="sk-SK" sz="1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Zástupný symbol obsah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8263" cy="6864350"/>
          </a:xfrm>
        </p:spPr>
      </p:pic>
      <p:sp>
        <p:nvSpPr>
          <p:cNvPr id="32772" name="Zástupný symbol obsahu 10"/>
          <p:cNvSpPr>
            <a:spLocks noGrp="1"/>
          </p:cNvSpPr>
          <p:nvPr>
            <p:ph sz="half" idx="1"/>
          </p:nvPr>
        </p:nvSpPr>
        <p:spPr>
          <a:xfrm>
            <a:off x="827088" y="620713"/>
            <a:ext cx="3708400" cy="4165600"/>
          </a:xfrm>
        </p:spPr>
        <p:txBody>
          <a:bodyPr/>
          <a:lstStyle/>
          <a:p>
            <a:pPr marL="0" indent="0">
              <a:buFontTx/>
              <a:buNone/>
            </a:pPr>
            <a:endParaRPr lang="sk-SK" altLang="sk-SK" sz="18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-107950" y="6453188"/>
            <a:ext cx="9375775" cy="404812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Najstaršia slovenská ľúbostná báseň (fragment) bardejovského notára Leonarda z r. 1457</a:t>
            </a:r>
          </a:p>
        </p:txBody>
      </p:sp>
      <p:pic>
        <p:nvPicPr>
          <p:cNvPr id="33795" name="Zástupný symbol obsahu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-7938"/>
            <a:ext cx="9131300" cy="6245226"/>
          </a:xfrm>
        </p:spPr>
      </p:pic>
      <p:sp>
        <p:nvSpPr>
          <p:cNvPr id="33796" name="Zástupný symbol obsah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alt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bdĺžnik 1"/>
          <p:cNvSpPr>
            <a:spLocks noChangeArrowheads="1"/>
          </p:cNvSpPr>
          <p:nvPr/>
        </p:nvSpPr>
        <p:spPr bwMode="auto">
          <a:xfrm>
            <a:off x="1260475" y="1844675"/>
            <a:ext cx="6985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sk-SK" altLang="sk-SK" sz="3200" b="1"/>
              <a:t>Archív v Humennom </a:t>
            </a:r>
            <a:r>
              <a:rPr lang="sk-SK" altLang="sk-SK" sz="2000" b="1"/>
              <a:t>vznikol v roku 1954. </a:t>
            </a:r>
          </a:p>
          <a:p>
            <a:pPr algn="just" eaLnBrk="1" hangingPunct="1"/>
            <a:endParaRPr lang="sk-SK" altLang="sk-SK" sz="2000" b="1"/>
          </a:p>
          <a:p>
            <a:pPr algn="just" eaLnBrk="1" hangingPunct="1"/>
            <a:r>
              <a:rPr lang="sk-SK" altLang="sk-SK" sz="2000" b="1"/>
              <a:t>V roku 1960 sa k archívu v Humennom pričlenil archív v  Medzilaborciach a v Snine. A hoci v roku 1997 znovu došlo k vytvoreniu pôvodných troch okresov, archív ostal už len jeden.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>
          <a:xfrm>
            <a:off x="395288" y="6308725"/>
            <a:ext cx="8229600" cy="688975"/>
          </a:xfrm>
        </p:spPr>
        <p:txBody>
          <a:bodyPr/>
          <a:lstStyle/>
          <a:p>
            <a:r>
              <a:rPr lang="cs-CZ" altLang="sk-SK" sz="1800" b="1" smtClean="0"/>
              <a:t>Budova pracoviska archívu v Humennom</a:t>
            </a:r>
            <a:endParaRPr lang="sk-SK" altLang="sk-SK" sz="1800" smtClean="0"/>
          </a:p>
        </p:txBody>
      </p:sp>
      <p:pic>
        <p:nvPicPr>
          <p:cNvPr id="35843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0"/>
            <a:ext cx="9140825" cy="638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395288" y="6308725"/>
            <a:ext cx="8229600" cy="638175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Mapa obce Michajlov z r. 1890</a:t>
            </a:r>
          </a:p>
        </p:txBody>
      </p:sp>
      <p:pic>
        <p:nvPicPr>
          <p:cNvPr id="36867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410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>
          <a:xfrm>
            <a:off x="0" y="6308725"/>
            <a:ext cx="9144000" cy="561975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Triedny výkaz z gréckokatolíckej ľudovej školy v Hažíne nad Cirochou z rokov 1911/1912</a:t>
            </a:r>
          </a:p>
        </p:txBody>
      </p:sp>
      <p:pic>
        <p:nvPicPr>
          <p:cNvPr id="37891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00563" cy="6381750"/>
          </a:xfrm>
        </p:spPr>
      </p:pic>
      <p:pic>
        <p:nvPicPr>
          <p:cNvPr id="37892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593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0" y="6381750"/>
            <a:ext cx="9144000" cy="508000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Pamätná kniha veľkoobce Humenné z r. 1933</a:t>
            </a:r>
          </a:p>
        </p:txBody>
      </p:sp>
      <p:pic>
        <p:nvPicPr>
          <p:cNvPr id="38915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56100" cy="6381750"/>
          </a:xfrm>
        </p:spPr>
      </p:pic>
      <p:pic>
        <p:nvPicPr>
          <p:cNvPr id="38916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>
          <a:xfrm>
            <a:off x="0" y="6381750"/>
            <a:ext cx="9144000" cy="508000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Kaštieľ Drugethovcov v Humennom (teraz múzeum) na historickej fotografii</a:t>
            </a:r>
          </a:p>
        </p:txBody>
      </p:sp>
      <p:pic>
        <p:nvPicPr>
          <p:cNvPr id="39939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50" y="-30163"/>
            <a:ext cx="9163050" cy="64547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dĺžnik 1"/>
          <p:cNvSpPr>
            <a:spLocks noChangeArrowheads="1"/>
          </p:cNvSpPr>
          <p:nvPr/>
        </p:nvSpPr>
        <p:spPr bwMode="auto">
          <a:xfrm>
            <a:off x="1165225" y="1412875"/>
            <a:ext cx="684053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sk-SK" altLang="sk-SK" sz="3200" b="1"/>
              <a:t>Archív v Poprade </a:t>
            </a:r>
            <a:r>
              <a:rPr lang="sk-SK" altLang="sk-SK" sz="2000" b="1"/>
              <a:t>vznikol v roku 1954 zlúčením Mestského archívu v Kežmarku, ktorého história siaha až do 15. storočia, Okresného archívu v Kežmarku, Mestského archívu vo Vysokých Tatrách so sídlom v Starom Smokovci a Okresného archívu v Poprade.</a:t>
            </a:r>
          </a:p>
          <a:p>
            <a:pPr algn="just" eaLnBrk="1" hangingPunct="1"/>
            <a:endParaRPr lang="sk-SK" altLang="sk-SK" sz="2000" b="1"/>
          </a:p>
          <a:p>
            <a:pPr algn="just" eaLnBrk="1" hangingPunct="1"/>
            <a:r>
              <a:rPr lang="sk-SK" altLang="sk-SK" sz="2000" b="1"/>
              <a:t>V máji 1995 sa archív presťahoval do nových priestorov v meštianských domoch v Spišskej Sobote.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333375"/>
          </a:xfrm>
        </p:spPr>
        <p:txBody>
          <a:bodyPr/>
          <a:lstStyle/>
          <a:p>
            <a:pPr eaLnBrk="1" hangingPunct="1"/>
            <a:endParaRPr lang="cs-CZ" altLang="sk-SK" sz="2000" b="1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idx="1"/>
          </p:nvPr>
        </p:nvSpPr>
        <p:spPr>
          <a:xfrm>
            <a:off x="179388" y="476250"/>
            <a:ext cx="8785225" cy="59055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k-SK" altLang="sk-SK" b="1" smtClean="0"/>
              <a:t>ŠTRUKTÚRA:</a:t>
            </a:r>
          </a:p>
          <a:p>
            <a:pPr eaLnBrk="1" hangingPunct="1">
              <a:buFontTx/>
              <a:buNone/>
            </a:pPr>
            <a:r>
              <a:rPr lang="sk-SK" altLang="sk-SK" b="1" smtClean="0">
                <a:latin typeface="Times New Roman" pitchFamily="18" charset="0"/>
                <a:cs typeface="Times New Roman" pitchFamily="18" charset="0"/>
              </a:rPr>
              <a:t>Novelizáciou Zákona č. 395/2002 Z.z. o archívoch a registratúrach  bol ustanovený</a:t>
            </a:r>
          </a:p>
          <a:p>
            <a:pPr eaLnBrk="1" hangingPunct="1">
              <a:buFontTx/>
              <a:buNone/>
            </a:pPr>
            <a:r>
              <a:rPr lang="sk-SK" altLang="sk-SK" sz="2800" b="1" smtClean="0">
                <a:latin typeface="Times New Roman" pitchFamily="18" charset="0"/>
                <a:cs typeface="Times New Roman" pitchFamily="18" charset="0"/>
              </a:rPr>
              <a:t>-	Štátny archív v Prešove s pracoviskami:</a:t>
            </a:r>
          </a:p>
          <a:p>
            <a:pPr eaLnBrk="1" hangingPunct="1">
              <a:buFontTx/>
              <a:buNone/>
            </a:pPr>
            <a:r>
              <a:rPr lang="sk-SK" altLang="sk-SK" sz="2800" b="1" smtClean="0">
                <a:latin typeface="Times New Roman" pitchFamily="18" charset="0"/>
                <a:cs typeface="Times New Roman" pitchFamily="18" charset="0"/>
              </a:rPr>
              <a:t>-	špecializované pracovisko Spišský archív v Levoči</a:t>
            </a:r>
          </a:p>
          <a:p>
            <a:pPr eaLnBrk="1" hangingPunct="1">
              <a:buFontTx/>
              <a:buNone/>
            </a:pPr>
            <a:r>
              <a:rPr lang="sk-SK" altLang="sk-SK" sz="2800" b="1" smtClean="0">
                <a:latin typeface="Times New Roman" pitchFamily="18" charset="0"/>
                <a:cs typeface="Times New Roman" pitchFamily="18" charset="0"/>
              </a:rPr>
              <a:t>-	pracovisko Archív Bardejov</a:t>
            </a:r>
          </a:p>
          <a:p>
            <a:pPr eaLnBrk="1" hangingPunct="1">
              <a:buFontTx/>
              <a:buNone/>
            </a:pPr>
            <a:r>
              <a:rPr lang="sk-SK" altLang="sk-SK" sz="2800" b="1" smtClean="0">
                <a:latin typeface="Times New Roman" pitchFamily="18" charset="0"/>
                <a:cs typeface="Times New Roman" pitchFamily="18" charset="0"/>
              </a:rPr>
              <a:t>-	pracovisko Archív Humenné</a:t>
            </a:r>
          </a:p>
          <a:p>
            <a:pPr eaLnBrk="1" hangingPunct="1">
              <a:buFontTx/>
              <a:buNone/>
            </a:pPr>
            <a:r>
              <a:rPr lang="sk-SK" altLang="sk-SK" sz="2800" b="1" smtClean="0">
                <a:latin typeface="Times New Roman" pitchFamily="18" charset="0"/>
                <a:cs typeface="Times New Roman" pitchFamily="18" charset="0"/>
              </a:rPr>
              <a:t>-	pracovisko Archív Poprad</a:t>
            </a:r>
          </a:p>
          <a:p>
            <a:pPr eaLnBrk="1" hangingPunct="1">
              <a:buFontTx/>
              <a:buNone/>
            </a:pPr>
            <a:r>
              <a:rPr lang="sk-SK" altLang="sk-SK" sz="2800" b="1" smtClean="0">
                <a:latin typeface="Times New Roman" pitchFamily="18" charset="0"/>
                <a:cs typeface="Times New Roman" pitchFamily="18" charset="0"/>
              </a:rPr>
              <a:t>-	pracovisko Archív Stará Ľubovňa</a:t>
            </a:r>
          </a:p>
          <a:p>
            <a:pPr eaLnBrk="1" hangingPunct="1">
              <a:buFontTx/>
              <a:buNone/>
            </a:pPr>
            <a:r>
              <a:rPr lang="sk-SK" altLang="sk-SK" sz="2800" b="1" smtClean="0">
                <a:latin typeface="Times New Roman" pitchFamily="18" charset="0"/>
                <a:cs typeface="Times New Roman" pitchFamily="18" charset="0"/>
              </a:rPr>
              <a:t>-	pracovisko Archív Svidník</a:t>
            </a:r>
          </a:p>
          <a:p>
            <a:pPr eaLnBrk="1" hangingPunct="1">
              <a:buFontTx/>
              <a:buNone/>
            </a:pPr>
            <a:r>
              <a:rPr lang="sk-SK" altLang="sk-SK" sz="2800" b="1" smtClean="0">
                <a:latin typeface="Times New Roman" pitchFamily="18" charset="0"/>
                <a:cs typeface="Times New Roman" pitchFamily="18" charset="0"/>
              </a:rPr>
              <a:t>-	pracovisko Archív Vranov nad Topľou</a:t>
            </a:r>
          </a:p>
          <a:p>
            <a:pPr eaLnBrk="1" hangingPunct="1"/>
            <a:endParaRPr lang="cs-CZ" alt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395288" y="6308725"/>
            <a:ext cx="8229600" cy="688975"/>
          </a:xfrm>
        </p:spPr>
        <p:txBody>
          <a:bodyPr/>
          <a:lstStyle/>
          <a:p>
            <a:r>
              <a:rPr lang="cs-CZ" altLang="sk-SK" sz="1800" b="1" smtClean="0"/>
              <a:t>Budovy pracoviska archívu v Poprade</a:t>
            </a:r>
            <a:endParaRPr lang="sk-SK" altLang="sk-SK" sz="1800" smtClean="0"/>
          </a:p>
        </p:txBody>
      </p:sp>
      <p:pic>
        <p:nvPicPr>
          <p:cNvPr id="41987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0"/>
            <a:ext cx="9124950" cy="638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107950" y="6440488"/>
            <a:ext cx="8928100" cy="417512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Erbová listina mesta Kežmarok vydaná kráľom Matejom Korvínom z r. 1463 </a:t>
            </a:r>
            <a:endParaRPr lang="sk-SK" altLang="sk-SK" sz="1800" smtClean="0"/>
          </a:p>
        </p:txBody>
      </p:sp>
      <p:pic>
        <p:nvPicPr>
          <p:cNvPr id="43011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75" y="0"/>
            <a:ext cx="9159875" cy="637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>
          <a:xfrm>
            <a:off x="231775" y="6430963"/>
            <a:ext cx="8929688" cy="417512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Spišskosobotská kronika z 15. storočia (prameň štúdia stredovekej nemčiny)</a:t>
            </a:r>
            <a:endParaRPr lang="sk-SK" altLang="sk-SK" sz="1800" smtClean="0"/>
          </a:p>
        </p:txBody>
      </p:sp>
      <p:pic>
        <p:nvPicPr>
          <p:cNvPr id="44035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7013" y="-15875"/>
            <a:ext cx="6577012" cy="4525963"/>
          </a:xfrm>
        </p:spPr>
      </p:pic>
      <p:pic>
        <p:nvPicPr>
          <p:cNvPr id="44036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773238"/>
            <a:ext cx="66135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ĺžnik 1"/>
          <p:cNvSpPr>
            <a:spLocks noChangeArrowheads="1"/>
          </p:cNvSpPr>
          <p:nvPr/>
        </p:nvSpPr>
        <p:spPr bwMode="auto">
          <a:xfrm>
            <a:off x="1187450" y="1412875"/>
            <a:ext cx="66976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sk-SK" altLang="sk-SK" dirty="0"/>
              <a:t> </a:t>
            </a:r>
            <a:r>
              <a:rPr lang="sk-SK" altLang="sk-SK" sz="3200" b="1" dirty="0"/>
              <a:t>Archív v Starej Ľubovni </a:t>
            </a:r>
            <a:r>
              <a:rPr lang="sk-SK" altLang="sk-SK" sz="2000" b="1" dirty="0"/>
              <a:t>vznikol v roku 1955.</a:t>
            </a:r>
          </a:p>
          <a:p>
            <a:pPr algn="just" eaLnBrk="1" hangingPunct="1"/>
            <a:endParaRPr lang="sk-SK" altLang="sk-SK" sz="2000" b="1" dirty="0"/>
          </a:p>
          <a:p>
            <a:pPr algn="just" eaLnBrk="1" hangingPunct="1"/>
            <a:r>
              <a:rPr lang="sk-SK" altLang="sk-SK" sz="2000" b="1" dirty="0"/>
              <a:t>V roku 1960 sa Okresný archív v Starej Ľubovni 1. júla 1960 zlúčil s Okresným archívom v Poprade, avšak v dôsledku nedostatku priestorových možností vhodných pre uloženie archiválií sídlil naďalej v Starej Ľubovni. </a:t>
            </a:r>
          </a:p>
          <a:p>
            <a:pPr algn="just" eaLnBrk="1" hangingPunct="1"/>
            <a:endParaRPr lang="sk-SK" altLang="sk-SK" sz="2000" b="1" dirty="0"/>
          </a:p>
          <a:p>
            <a:pPr algn="just" eaLnBrk="1" hangingPunct="1"/>
            <a:r>
              <a:rPr lang="sk-SK" altLang="sk-SK" sz="2000" b="1" dirty="0"/>
              <a:t>V roku 1969 </a:t>
            </a:r>
            <a:r>
              <a:rPr lang="sk-SK" altLang="sk-SK" sz="2000" b="1" dirty="0" smtClean="0"/>
              <a:t>sa </a:t>
            </a:r>
            <a:r>
              <a:rPr lang="sk-SK" altLang="sk-SK" sz="2000" b="1" dirty="0"/>
              <a:t>archív opäť osamostatnil a odčlenil od popradského archívu v dôsledku vzniku okresu Stará Ľubovňa.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395288" y="6308725"/>
            <a:ext cx="8229600" cy="688975"/>
          </a:xfrm>
        </p:spPr>
        <p:txBody>
          <a:bodyPr/>
          <a:lstStyle/>
          <a:p>
            <a:r>
              <a:rPr lang="cs-CZ" altLang="sk-SK" sz="1800" b="1" smtClean="0"/>
              <a:t>Budova pracoviska archívu v Starej Ľubovni</a:t>
            </a:r>
            <a:endParaRPr lang="sk-SK" altLang="sk-SK" sz="1800" smtClean="0"/>
          </a:p>
        </p:txBody>
      </p:sp>
      <p:pic>
        <p:nvPicPr>
          <p:cNvPr id="46083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450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>
          <a:xfrm>
            <a:off x="-107950" y="6165850"/>
            <a:ext cx="9251950" cy="854075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Pergamenová listina mesta Hniezdne z r. 1286 o predaji hniezdňanskej škultécie</a:t>
            </a:r>
          </a:p>
        </p:txBody>
      </p:sp>
      <p:pic>
        <p:nvPicPr>
          <p:cNvPr id="47107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09075" cy="6453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>
          <a:xfrm>
            <a:off x="-107950" y="6165850"/>
            <a:ext cx="9251950" cy="854075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Listina poľského kráľa Jána Alberta z r. 1492 o zachovaní práv a privilégií Hniezďanov</a:t>
            </a:r>
          </a:p>
        </p:txBody>
      </p:sp>
      <p:pic>
        <p:nvPicPr>
          <p:cNvPr id="48131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575"/>
            <a:ext cx="9144000" cy="637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0" y="5876925"/>
            <a:ext cx="9144000" cy="1071563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Listina z r. 1649, ktorou Ján Kazimír, poľský kráľ konfirmuje listinu hodnoverného miesta Spišská kapitula v záležitosti vydania listiny palatína Mikuláša Esterháziho, ktorý konfirmuje privilegiálnu listinu pre mesto Podolínec poľského kráľa Boleslava z r. 1244</a:t>
            </a:r>
          </a:p>
        </p:txBody>
      </p:sp>
      <p:pic>
        <p:nvPicPr>
          <p:cNvPr id="49155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40838" cy="5876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>
          <a:xfrm>
            <a:off x="-107950" y="6308725"/>
            <a:ext cx="9432925" cy="688975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Konfirmačná listina poľského kráľa Žigmunda II. z r. 1556 s právami mesta Stará Ľubovňa </a:t>
            </a:r>
          </a:p>
        </p:txBody>
      </p:sp>
      <p:pic>
        <p:nvPicPr>
          <p:cNvPr id="50179" name="Zástupný symbol obsah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0"/>
            <a:ext cx="7416800" cy="6280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>
          <a:xfrm>
            <a:off x="0" y="6092825"/>
            <a:ext cx="9144000" cy="688975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Konfirmačná listina ( ukážka pergamenovej knižnej väzby) kráľa Leopolda z r. 1669 </a:t>
            </a:r>
            <a:b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s právami mesta Stará Ľubovňa </a:t>
            </a:r>
          </a:p>
        </p:txBody>
      </p:sp>
      <p:pic>
        <p:nvPicPr>
          <p:cNvPr id="51203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56100" cy="5854700"/>
          </a:xfrm>
        </p:spPr>
      </p:pic>
      <p:pic>
        <p:nvPicPr>
          <p:cNvPr id="51204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0"/>
            <a:ext cx="483552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450" y="549275"/>
            <a:ext cx="6511925" cy="1143000"/>
          </a:xfrm>
        </p:spPr>
        <p:txBody>
          <a:bodyPr/>
          <a:lstStyle/>
          <a:p>
            <a:pPr>
              <a:defRPr/>
            </a:pPr>
            <a:r>
              <a:rPr lang="sk-SK" dirty="0" smtClean="0"/>
              <a:t>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Štatistika 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1187450" y="2133600"/>
            <a:ext cx="6400800" cy="3473450"/>
          </a:xfrm>
        </p:spPr>
        <p:txBody>
          <a:bodyPr/>
          <a:lstStyle/>
          <a:p>
            <a:r>
              <a:rPr lang="sk-SK" altLang="sk-SK" smtClean="0"/>
              <a:t> 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971600" y="1844824"/>
          <a:ext cx="73448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dĺžnik 1"/>
          <p:cNvSpPr>
            <a:spLocks noChangeArrowheads="1"/>
          </p:cNvSpPr>
          <p:nvPr/>
        </p:nvSpPr>
        <p:spPr bwMode="auto">
          <a:xfrm>
            <a:off x="1470025" y="981075"/>
            <a:ext cx="6481763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sk-SK" altLang="sk-SK" sz="3200" b="1"/>
              <a:t>Archív vo Svidníku</a:t>
            </a:r>
          </a:p>
          <a:p>
            <a:pPr algn="just" eaLnBrk="1" hangingPunct="1"/>
            <a:r>
              <a:rPr lang="sk-SK" altLang="sk-SK" sz="2000" b="1"/>
              <a:t>súvisel s existenciou okresov Svidník a Stropkov, v ktorých boli v rokoch 1956 – 1957 zriadené okresné archívy. </a:t>
            </a:r>
          </a:p>
          <a:p>
            <a:pPr algn="just" eaLnBrk="1" hangingPunct="1"/>
            <a:endParaRPr lang="sk-SK" altLang="sk-SK" sz="2000" b="1"/>
          </a:p>
          <a:p>
            <a:pPr algn="just" eaLnBrk="1" hangingPunct="1"/>
            <a:r>
              <a:rPr lang="sk-SK" altLang="sk-SK" sz="2000" b="1"/>
              <a:t>V júli 1960 došlo k územnej reorganizácii štátu a okresy Stropkov a Svidník prestali existovať, v dôsledku čoho oba okresné archívy zanikli. Ich archívne fondy, ako aj registratúry okresných orgánov boli delimitované do vtedajšieho Okresného archívu v Bardejove.</a:t>
            </a:r>
          </a:p>
          <a:p>
            <a:pPr algn="just" eaLnBrk="1" hangingPunct="1"/>
            <a:endParaRPr lang="sk-SK" altLang="sk-SK" sz="2000" b="1"/>
          </a:p>
          <a:p>
            <a:pPr algn="just" eaLnBrk="1" hangingPunct="1"/>
            <a:r>
              <a:rPr lang="sk-SK" altLang="sk-SK" sz="2000" b="1"/>
              <a:t> K znovuotvoreniu svidníckeho archívu oficiálne došlo v roku 1971.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395288" y="6308725"/>
            <a:ext cx="8229600" cy="688975"/>
          </a:xfrm>
        </p:spPr>
        <p:txBody>
          <a:bodyPr/>
          <a:lstStyle/>
          <a:p>
            <a:r>
              <a:rPr lang="cs-CZ" altLang="sk-SK" sz="1800" b="1" smtClean="0"/>
              <a:t>Budova pracoviska archívu vo Svidníku</a:t>
            </a:r>
            <a:endParaRPr lang="sk-SK" altLang="sk-SK" sz="1800" smtClean="0"/>
          </a:p>
        </p:txBody>
      </p:sp>
      <p:pic>
        <p:nvPicPr>
          <p:cNvPr id="53251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0825" cy="638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>
          <a:xfrm>
            <a:off x="0" y="6308725"/>
            <a:ext cx="8229600" cy="639763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Kanonická vizitácia Vyšný Mirošov z r. 1882</a:t>
            </a:r>
          </a:p>
        </p:txBody>
      </p:sp>
      <p:pic>
        <p:nvPicPr>
          <p:cNvPr id="54275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-79375"/>
            <a:ext cx="4506913" cy="6434138"/>
          </a:xfrm>
        </p:spPr>
      </p:pic>
      <p:pic>
        <p:nvPicPr>
          <p:cNvPr id="54276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>
          <a:xfrm>
            <a:off x="395288" y="6381750"/>
            <a:ext cx="8229600" cy="566738"/>
          </a:xfrm>
        </p:spPr>
        <p:txBody>
          <a:bodyPr/>
          <a:lstStyle/>
          <a:p>
            <a:r>
              <a:rPr lang="pl-PL" altLang="sk-SK" sz="1800" b="1" smtClean="0">
                <a:latin typeface="Times New Roman" pitchFamily="18" charset="0"/>
                <a:cs typeface="Times New Roman" pitchFamily="18" charset="0"/>
              </a:rPr>
              <a:t>Mapa obce Zemplínske - Malé - Bukovce z r. 1876</a:t>
            </a:r>
            <a:endParaRPr lang="sk-SK" altLang="sk-SK" sz="1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9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13" y="0"/>
            <a:ext cx="9264651" cy="6453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>
          <a:xfrm>
            <a:off x="395288" y="6381750"/>
            <a:ext cx="8229600" cy="566738"/>
          </a:xfrm>
        </p:spPr>
        <p:txBody>
          <a:bodyPr/>
          <a:lstStyle/>
          <a:p>
            <a:r>
              <a:rPr lang="pl-PL" altLang="sk-SK" sz="1800" b="1" smtClean="0">
                <a:latin typeface="Times New Roman" pitchFamily="18" charset="0"/>
                <a:cs typeface="Times New Roman" pitchFamily="18" charset="0"/>
              </a:rPr>
              <a:t>Mapa obce Lomné z r. 1885</a:t>
            </a:r>
            <a:endParaRPr lang="sk-SK" altLang="sk-SK" sz="1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3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938"/>
            <a:ext cx="9144000" cy="64135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dĺžnik 1"/>
          <p:cNvSpPr>
            <a:spLocks noChangeArrowheads="1"/>
          </p:cNvSpPr>
          <p:nvPr/>
        </p:nvSpPr>
        <p:spPr bwMode="auto">
          <a:xfrm>
            <a:off x="1116013" y="476250"/>
            <a:ext cx="7200900" cy="424815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sk-SK" altLang="sk-SK"/>
          </a:p>
          <a:p>
            <a:pPr eaLnBrk="1" hangingPunct="1"/>
            <a:endParaRPr lang="sk-SK" altLang="sk-SK" sz="2000" b="1"/>
          </a:p>
          <a:p>
            <a:pPr eaLnBrk="1" hangingPunct="1"/>
            <a:endParaRPr lang="sk-SK" altLang="sk-SK" sz="2000" b="1"/>
          </a:p>
          <a:p>
            <a:pPr algn="just" eaLnBrk="1" hangingPunct="1"/>
            <a:r>
              <a:rPr lang="sk-SK" altLang="sk-SK" sz="3200" b="1"/>
              <a:t>Archív vo Vranove nad Topľou </a:t>
            </a:r>
            <a:r>
              <a:rPr lang="sk-SK" altLang="sk-SK" sz="2000" b="1"/>
              <a:t>vznikol v roku 1954 ako Okresný archív. Do funkcie prvého archivára bol stanovený Ján Džurbala</a:t>
            </a:r>
            <a:r>
              <a:rPr lang="sk-SK" altLang="sk-SK"/>
              <a:t>.</a:t>
            </a:r>
          </a:p>
          <a:p>
            <a:pPr algn="just" eaLnBrk="1" hangingPunct="1"/>
            <a:endParaRPr lang="sk-SK" altLang="sk-SK" sz="2000" b="1"/>
          </a:p>
          <a:p>
            <a:pPr algn="just" eaLnBrk="1" hangingPunct="1"/>
            <a:r>
              <a:rPr lang="sk-SK" altLang="sk-SK" sz="2000" b="1"/>
              <a:t>V roku 1960 bol zrušený a administratívne včlenený do okresu Michalovce. </a:t>
            </a:r>
          </a:p>
          <a:p>
            <a:pPr algn="just" eaLnBrk="1" hangingPunct="1"/>
            <a:r>
              <a:rPr lang="sk-SK" altLang="sk-SK" sz="2000" b="1"/>
              <a:t> V roku 1968 bol okres Vranov nad Topľou opäť zriadený.</a:t>
            </a:r>
          </a:p>
          <a:p>
            <a:pPr algn="just" eaLnBrk="1" hangingPunct="1"/>
            <a:endParaRPr lang="sk-SK" altLang="sk-SK" sz="2000" b="1"/>
          </a:p>
          <a:p>
            <a:pPr algn="just" eaLnBrk="1" hangingPunct="1"/>
            <a:r>
              <a:rPr lang="sk-SK" altLang="sk-SK" sz="2000" b="1"/>
              <a:t>V roku 1997 Štátny okresný archív vo Vranove nad Topľou presťahoval do samostatnej účelovej budovy.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>
          <a:xfrm>
            <a:off x="395288" y="6308725"/>
            <a:ext cx="8229600" cy="688975"/>
          </a:xfrm>
        </p:spPr>
        <p:txBody>
          <a:bodyPr/>
          <a:lstStyle/>
          <a:p>
            <a:r>
              <a:rPr lang="cs-CZ" altLang="sk-SK" sz="1800" b="1" smtClean="0"/>
              <a:t>Budova pracoviska archívu vo Vranove nad Topľou</a:t>
            </a:r>
            <a:endParaRPr lang="sk-SK" altLang="sk-SK" sz="1800" smtClean="0"/>
          </a:p>
        </p:txBody>
      </p:sp>
      <p:pic>
        <p:nvPicPr>
          <p:cNvPr id="58371" name="Zástupný symbol obsah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0"/>
            <a:ext cx="9132887" cy="638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9251950" cy="6424613"/>
          </a:xfrm>
        </p:spPr>
      </p:pic>
      <p:sp>
        <p:nvSpPr>
          <p:cNvPr id="59395" name="Nadpis 1"/>
          <p:cNvSpPr>
            <a:spLocks noGrp="1"/>
          </p:cNvSpPr>
          <p:nvPr>
            <p:ph type="title"/>
          </p:nvPr>
        </p:nvSpPr>
        <p:spPr>
          <a:xfrm>
            <a:off x="250825" y="6021388"/>
            <a:ext cx="8229600" cy="1143000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Historická fotografia Hlavnej ulice mesta Vranov nad Topľou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0" y="6021388"/>
            <a:ext cx="9144000" cy="1143000"/>
          </a:xfrm>
        </p:spPr>
        <p:txBody>
          <a:bodyPr/>
          <a:lstStyle/>
          <a:p>
            <a:r>
              <a:rPr lang="sk-SK" altLang="sk-SK" sz="1800" b="1" smtClean="0">
                <a:latin typeface="Times New Roman" pitchFamily="18" charset="0"/>
                <a:cs typeface="Times New Roman" pitchFamily="18" charset="0"/>
              </a:rPr>
              <a:t>Ďakovný list a novoročné prianie ľudovej speváčky Janky Guzovej občanom obce Továrné</a:t>
            </a:r>
          </a:p>
        </p:txBody>
      </p:sp>
      <p:pic>
        <p:nvPicPr>
          <p:cNvPr id="60419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0"/>
            <a:ext cx="4425950" cy="6381750"/>
          </a:xfrm>
        </p:spPr>
      </p:pic>
      <p:pic>
        <p:nvPicPr>
          <p:cNvPr id="60420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0"/>
            <a:ext cx="4560888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60350"/>
            <a:ext cx="8229600" cy="6337300"/>
          </a:xfrm>
        </p:spPr>
        <p:txBody>
          <a:bodyPr/>
          <a:lstStyle/>
          <a:p>
            <a:pPr eaLnBrk="1" hangingPunct="1">
              <a:defRPr/>
            </a:pPr>
            <a:endParaRPr lang="sk-SK" altLang="sk-SK" dirty="0" smtClean="0"/>
          </a:p>
          <a:p>
            <a:pPr eaLnBrk="1" hangingPunct="1">
              <a:defRPr/>
            </a:pPr>
            <a:endParaRPr lang="sk-SK" altLang="sk-SK" dirty="0"/>
          </a:p>
          <a:p>
            <a:pPr marL="0" indent="0" eaLnBrk="1" hangingPunct="1">
              <a:buFontTx/>
              <a:buNone/>
              <a:defRPr/>
            </a:pPr>
            <a:endParaRPr lang="sk-SK" altLang="sk-SK" dirty="0" smtClean="0"/>
          </a:p>
          <a:p>
            <a:pPr eaLnBrk="1" hangingPunct="1">
              <a:buFontTx/>
              <a:buNone/>
              <a:defRPr/>
            </a:pPr>
            <a:r>
              <a:rPr lang="sk-SK" altLang="sk-SK" sz="3600" dirty="0" smtClean="0"/>
              <a:t>          </a:t>
            </a:r>
            <a:r>
              <a:rPr lang="sk-SK" altLang="sk-SK" sz="4000" dirty="0" smtClean="0"/>
              <a:t>Ďakujem za pozornosť</a:t>
            </a:r>
          </a:p>
          <a:p>
            <a:pPr eaLnBrk="1" hangingPunct="1">
              <a:buFontTx/>
              <a:buNone/>
              <a:defRPr/>
            </a:pPr>
            <a:endParaRPr lang="sk-SK" altLang="sk-SK" sz="4800" dirty="0" smtClean="0"/>
          </a:p>
          <a:p>
            <a:pPr eaLnBrk="1" hangingPunct="1">
              <a:buFontTx/>
              <a:buNone/>
              <a:defRPr/>
            </a:pPr>
            <a:endParaRPr lang="sk-SK" altLang="sk-SK" sz="4800" dirty="0"/>
          </a:p>
          <a:p>
            <a:pPr eaLnBrk="1" hangingPunct="1">
              <a:buFontTx/>
              <a:buNone/>
              <a:defRPr/>
            </a:pPr>
            <a:r>
              <a:rPr lang="sk-SK" alt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Mgr. Ľubica Kováčová - riaditeľka</a:t>
            </a:r>
          </a:p>
          <a:p>
            <a:pPr eaLnBrk="1" hangingPunct="1">
              <a:buFontTx/>
              <a:buNone/>
              <a:defRPr/>
            </a:pPr>
            <a:r>
              <a:rPr lang="sk-SK" alt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Telefón/fax:	421 (0) 51 773 11 84</a:t>
            </a:r>
          </a:p>
          <a:p>
            <a:pPr eaLnBrk="1" hangingPunct="1">
              <a:buFontTx/>
              <a:buNone/>
              <a:defRPr/>
            </a:pPr>
            <a:r>
              <a:rPr lang="sk-SK" alt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		</a:t>
            </a:r>
            <a:r>
              <a:rPr lang="sk-SK" alt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archiv.po@minv.sk</a:t>
            </a:r>
            <a:endParaRPr lang="sk-SK" altLang="sk-S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sk-SK" alt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sk-SK" alt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		</a:t>
            </a:r>
            <a:r>
              <a:rPr lang="sk-SK" alt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www.minv.sk</a:t>
            </a:r>
            <a:endParaRPr lang="sk-SK" altLang="sk-S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cs-CZ" altLang="sk-SK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013" y="692150"/>
            <a:ext cx="6511925" cy="1143000"/>
          </a:xfrm>
        </p:spPr>
        <p:txBody>
          <a:bodyPr/>
          <a:lstStyle/>
          <a:p>
            <a:pPr>
              <a:defRPr/>
            </a:pPr>
            <a:r>
              <a:rPr lang="sk-SK" dirty="0" smtClean="0"/>
              <a:t>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Organizovanie odborných archívnych činností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1116013" y="3141663"/>
            <a:ext cx="6400800" cy="3240087"/>
          </a:xfrm>
        </p:spPr>
        <p:txBody>
          <a:bodyPr>
            <a:normAutofit fontScale="92500" lnSpcReduction="10000"/>
          </a:bodyPr>
          <a:lstStyle/>
          <a:p>
            <a:pPr marL="45720" indent="0">
              <a:buFontTx/>
              <a:buNone/>
              <a:defRPr/>
            </a:pPr>
            <a:r>
              <a:rPr lang="sk-SK" sz="2400" b="1" dirty="0"/>
              <a:t>Porady</a:t>
            </a:r>
          </a:p>
          <a:p>
            <a:pPr marL="0" indent="0">
              <a:buFontTx/>
              <a:buNone/>
              <a:defRPr/>
            </a:pPr>
            <a:r>
              <a:rPr lang="sk-SK" sz="2400" b="1" dirty="0"/>
              <a:t>Návšteva pracovísk</a:t>
            </a:r>
          </a:p>
          <a:p>
            <a:pPr marL="0" indent="0">
              <a:buFontTx/>
              <a:buNone/>
              <a:defRPr/>
            </a:pPr>
            <a:r>
              <a:rPr lang="sk-SK" sz="2400" b="1" dirty="0"/>
              <a:t>Kontrola prístupu k archívnym dokumentom</a:t>
            </a:r>
            <a:r>
              <a:rPr lang="sk-SK" sz="2400" dirty="0"/>
              <a:t>:</a:t>
            </a:r>
          </a:p>
          <a:p>
            <a:pPr>
              <a:defRPr/>
            </a:pPr>
            <a:r>
              <a:rPr lang="sk-SK" sz="2400" dirty="0"/>
              <a:t>na základe písomných žiadostí</a:t>
            </a:r>
          </a:p>
          <a:p>
            <a:pPr>
              <a:defRPr/>
            </a:pPr>
            <a:r>
              <a:rPr lang="sk-SK" sz="2400" dirty="0"/>
              <a:t>formou štúdia</a:t>
            </a:r>
          </a:p>
          <a:p>
            <a:pPr marL="45720" indent="0">
              <a:buFontTx/>
              <a:buNone/>
              <a:defRPr/>
            </a:pPr>
            <a:r>
              <a:rPr lang="sk-SK" sz="2400" b="1" dirty="0"/>
              <a:t>PAS </a:t>
            </a:r>
            <a:r>
              <a:rPr lang="sk-SK" sz="2400" dirty="0"/>
              <a:t>(VKL, záznamy z kontrol</a:t>
            </a:r>
            <a:r>
              <a:rPr lang="en-US" sz="2400" dirty="0"/>
              <a:t>)</a:t>
            </a:r>
            <a:endParaRPr lang="sk-SK" sz="2400" dirty="0"/>
          </a:p>
          <a:p>
            <a:pPr marL="45720" indent="0">
              <a:buFontTx/>
              <a:buNone/>
              <a:defRPr/>
            </a:pPr>
            <a:r>
              <a:rPr lang="sk-SK" sz="2400" b="1" dirty="0"/>
              <a:t>Spisy o fonde</a:t>
            </a:r>
          </a:p>
          <a:p>
            <a:pPr marL="45720" indent="0">
              <a:buFontTx/>
              <a:buNone/>
              <a:defRPr/>
            </a:pPr>
            <a:r>
              <a:rPr lang="sk-SK" sz="2400" b="1" dirty="0"/>
              <a:t>Depozitáre</a:t>
            </a:r>
          </a:p>
          <a:p>
            <a:pPr>
              <a:defRPr/>
            </a:pPr>
            <a:endParaRPr lang="sk-SK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620713"/>
            <a:ext cx="6513512" cy="1143000"/>
          </a:xfrm>
        </p:spPr>
        <p:txBody>
          <a:bodyPr/>
          <a:lstStyle/>
          <a:p>
            <a:pPr>
              <a:defRPr/>
            </a:pPr>
            <a:r>
              <a:rPr lang="sk-SK" dirty="0" smtClean="0"/>
              <a:t>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Krok za krokom...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1042988" y="2636838"/>
            <a:ext cx="6400800" cy="3475037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sk-SK" dirty="0"/>
              <a:t>Tlačivá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sk-SK" dirty="0"/>
              <a:t>Bádateľský poriadok</a:t>
            </a:r>
          </a:p>
          <a:p>
            <a:pPr>
              <a:defRPr/>
            </a:pPr>
            <a:r>
              <a:rPr lang="sk-SK" dirty="0"/>
              <a:t>Generálna revízia v ŠAPO</a:t>
            </a:r>
          </a:p>
          <a:p>
            <a:pPr>
              <a:defRPr/>
            </a:pPr>
            <a:r>
              <a:rPr lang="sk-SK" dirty="0"/>
              <a:t>Delimitácia AD – medzi pracoviskami</a:t>
            </a:r>
          </a:p>
          <a:p>
            <a:pPr marL="0" indent="0">
              <a:buFontTx/>
              <a:buNone/>
              <a:defRPr/>
            </a:pPr>
            <a:r>
              <a:rPr lang="sk-SK" dirty="0"/>
              <a:t>                           - medzi Štátnymi archívmi</a:t>
            </a:r>
          </a:p>
          <a:p>
            <a:pPr>
              <a:defRPr/>
            </a:pPr>
            <a:r>
              <a:rPr lang="sk-SK" dirty="0"/>
              <a:t>Sceľovanie AD</a:t>
            </a:r>
          </a:p>
          <a:p>
            <a:pPr>
              <a:defRPr/>
            </a:pPr>
            <a:r>
              <a:rPr lang="sk-SK" dirty="0"/>
              <a:t>Lokačný prehľad</a:t>
            </a:r>
          </a:p>
          <a:p>
            <a:pPr>
              <a:defRPr/>
            </a:pPr>
            <a:r>
              <a:rPr lang="sk-SK" dirty="0"/>
              <a:t>Delimitácia pôvodcov registratúr</a:t>
            </a:r>
          </a:p>
          <a:p>
            <a:pPr>
              <a:defRPr/>
            </a:pPr>
            <a:endParaRPr lang="sk-SK" dirty="0"/>
          </a:p>
        </p:txBody>
      </p:sp>
      <p:pic>
        <p:nvPicPr>
          <p:cNvPr id="8196" name="Picture 2" descr="http://modlitba.sk/wp-content/uploads/2013/06/stopy-v-pies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320">
            <a:off x="5764213" y="1762125"/>
            <a:ext cx="27876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ĺžnik 1"/>
          <p:cNvSpPr>
            <a:spLocks noChangeArrowheads="1"/>
          </p:cNvSpPr>
          <p:nvPr/>
        </p:nvSpPr>
        <p:spPr bwMode="auto">
          <a:xfrm>
            <a:off x="174625" y="260350"/>
            <a:ext cx="8856663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sk-SK" altLang="sk-SK" sz="3200" b="1"/>
              <a:t>Štátny archív v Prešove </a:t>
            </a:r>
            <a:r>
              <a:rPr lang="sk-SK" altLang="sk-SK" sz="2000" b="1"/>
              <a:t>môžeme považovať za pokračovateľa archívu Šarišskej  stolice, o ktorom máme písomnú zmienku už v roku 1698. </a:t>
            </a:r>
          </a:p>
          <a:p>
            <a:pPr algn="just" eaLnBrk="1" hangingPunct="1"/>
            <a:endParaRPr lang="sk-SK" altLang="sk-SK" sz="2000" b="1"/>
          </a:p>
          <a:p>
            <a:pPr algn="just" eaLnBrk="1" hangingPunct="1"/>
            <a:r>
              <a:rPr lang="sk-SK" altLang="sk-SK" sz="2000" b="1"/>
              <a:t>V roku 1783 bol zriadený stoličný (župný) archív. </a:t>
            </a:r>
          </a:p>
          <a:p>
            <a:pPr algn="just" eaLnBrk="1" hangingPunct="1"/>
            <a:endParaRPr lang="sk-SK" altLang="sk-SK" sz="2000" b="1"/>
          </a:p>
          <a:p>
            <a:pPr algn="just" eaLnBrk="1" hangingPunct="1"/>
            <a:r>
              <a:rPr lang="sk-SK" altLang="sk-SK" sz="2000" b="1"/>
              <a:t>Po reorganizácii štátnej správy   a zániku Šarišskej župy v roku 1922 prevzal materiál do svojej úschovy Okresný úrad v Prešove.   </a:t>
            </a:r>
          </a:p>
          <a:p>
            <a:pPr algn="just" eaLnBrk="1" hangingPunct="1"/>
            <a:endParaRPr lang="sk-SK" altLang="sk-SK" sz="2000" b="1"/>
          </a:p>
          <a:p>
            <a:pPr algn="just" eaLnBrk="1" hangingPunct="1"/>
            <a:r>
              <a:rPr lang="sk-SK" altLang="sk-SK" sz="2000" b="1"/>
              <a:t>Zachované písomnosti  Šarišskej župy a Šarišsko-Zemplínskej župy sa v roku 1949 stali základom pre novozriadený Krajský archív v Prešove.</a:t>
            </a:r>
          </a:p>
          <a:p>
            <a:pPr algn="just" eaLnBrk="1" hangingPunct="1"/>
            <a:endParaRPr lang="sk-SK" altLang="sk-SK" sz="2000" b="1"/>
          </a:p>
          <a:p>
            <a:pPr algn="just" eaLnBrk="1" hangingPunct="1"/>
            <a:r>
              <a:rPr lang="sk-SK" altLang="sk-SK" sz="2000" b="1"/>
              <a:t>1.októbra 1954 bol na základe nariadenia č. 29/1954 Zb. zriadený Štátny archív v Prešove. Po prijatí zákona Slovenskej národnej rady č. 149/1975 bol v roku 1976 premenovaný na Štátny oblastný archív v Prešove a pod týmto názvom pôsobil až do konca roku 2002. </a:t>
            </a:r>
          </a:p>
          <a:p>
            <a:pPr algn="just" eaLnBrk="1" hangingPunct="1"/>
            <a:r>
              <a:rPr lang="sk-SK" altLang="sk-SK" sz="2000" b="1"/>
              <a:t>Archív stále sídlil v budove Kolégia. V  roku 1993 bol presťahovaný do budovy bývalého františkánskeho kláštora v Nižnej Šebastovej.</a:t>
            </a:r>
          </a:p>
          <a:p>
            <a:pPr eaLnBrk="1" hangingPunct="1"/>
            <a:r>
              <a:rPr lang="sk-SK" altLang="sk-SK" sz="2000"/>
              <a:t> </a:t>
            </a:r>
          </a:p>
          <a:p>
            <a:pPr eaLnBrk="1" hangingPunct="1"/>
            <a:r>
              <a:rPr lang="sk-SK" altLang="sk-SK" b="1"/>
              <a:t> </a:t>
            </a:r>
            <a:endParaRPr lang="sk-SK" altLang="sk-SK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ĺžnik 1"/>
          <p:cNvSpPr>
            <a:spLocks noChangeArrowheads="1"/>
          </p:cNvSpPr>
          <p:nvPr/>
        </p:nvSpPr>
        <p:spPr bwMode="auto">
          <a:xfrm>
            <a:off x="1165225" y="476250"/>
            <a:ext cx="6913563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sk-SK" altLang="sk-SK" sz="2000" b="1"/>
              <a:t>Archív v Prešove</a:t>
            </a:r>
          </a:p>
          <a:p>
            <a:pPr algn="just" eaLnBrk="1" hangingPunct="1"/>
            <a:endParaRPr lang="sk-SK" altLang="sk-SK" sz="2800" b="1"/>
          </a:p>
          <a:p>
            <a:pPr algn="just" eaLnBrk="1" hangingPunct="1"/>
            <a:r>
              <a:rPr lang="sk-SK" altLang="sk-SK" sz="2000" b="1"/>
              <a:t>Štátny archív v Prešove pobočka Prešov vznikol premenovaním Štátneho okresného archívu v Prešove. Štátny okresný archív v Prešove bol zriadený 15. júna 1960.  Do Štátneho okresného archívu v tom istom roku bol včlenený  Mestský archív v Sabinove a Mestský archív v Prešove.</a:t>
            </a:r>
          </a:p>
          <a:p>
            <a:pPr algn="just" eaLnBrk="1" hangingPunct="1"/>
            <a:r>
              <a:rPr lang="sk-SK" altLang="sk-SK" sz="2000" b="1"/>
              <a:t> </a:t>
            </a:r>
          </a:p>
          <a:p>
            <a:pPr algn="just" eaLnBrk="1" hangingPunct="1"/>
            <a:r>
              <a:rPr lang="sk-SK" altLang="sk-SK" sz="2000" b="1"/>
              <a:t>Do 31. decembra 2002 bol odborným zariadením Okresného úradu v Prešove. Sídlil v prenajatých priestoroch historickej budovy župného domu na Slovenskej ulici č. 40 v Prešove.</a:t>
            </a:r>
          </a:p>
          <a:p>
            <a:pPr eaLnBrk="1" hangingPunct="1"/>
            <a:r>
              <a:rPr lang="sk-SK" altLang="sk-SK"/>
              <a:t>   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sk-SK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sk-SK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735</Words>
  <Application>Microsoft Office PowerPoint</Application>
  <PresentationFormat>Prezentácia na obrazovke (4:3)</PresentationFormat>
  <Paragraphs>159</Paragraphs>
  <Slides>59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59</vt:i4>
      </vt:variant>
    </vt:vector>
  </HeadingPairs>
  <TitlesOfParts>
    <vt:vector size="60" baseType="lpstr">
      <vt:lpstr>Predvolený návrh</vt:lpstr>
      <vt:lpstr>Ministerstvo vnútra SR Štátny archív v Prešove </vt:lpstr>
      <vt:lpstr>Prezentácia programu PowerPoint</vt:lpstr>
      <vt:lpstr>Prezentácia programu PowerPoint</vt:lpstr>
      <vt:lpstr>Prezentácia programu PowerPoint</vt:lpstr>
      <vt:lpstr> Štatistika </vt:lpstr>
      <vt:lpstr> Organizovanie odborných archívnych činností</vt:lpstr>
      <vt:lpstr> Krok za krokom...</vt:lpstr>
      <vt:lpstr>Prezentácia programu PowerPoint</vt:lpstr>
      <vt:lpstr>Prezentácia programu PowerPoint</vt:lpstr>
      <vt:lpstr> Budovy štátneho archívu v Prešove</vt:lpstr>
      <vt:lpstr>Erbová listina mesta Prešov z r. 1453 vydaná kráľom Ladislavom</vt:lpstr>
      <vt:lpstr>Erbová listina mesta Prešov z r. 1548 vydaná kráľom Ferdinandom</vt:lpstr>
      <vt:lpstr>Erbová listina mesta Prešov z r. 1558 vydaná kráľom Ferdinandom</vt:lpstr>
      <vt:lpstr>Mapa mesta Prešov z r. 1768</vt:lpstr>
      <vt:lpstr>Genealogický rodostrom   rodiny Berzeviczy</vt:lpstr>
      <vt:lpstr>Prezentácia programu PowerPoint</vt:lpstr>
      <vt:lpstr>Spišský archív v LEVOČI </vt:lpstr>
      <vt:lpstr>Historické budovy archívu na Námestí Majstra Pavla v Levoči</vt:lpstr>
      <vt:lpstr>Erbová listina Levoče z r. 1550 vydaná kráľom Ferdinandom</vt:lpstr>
      <vt:lpstr>Pergamenový rotulus verejného notára Jána z Gostyňa z r. 1332 dĺžky 14,63cm</vt:lpstr>
      <vt:lpstr>Pečať spišských Sasov   na listine z r. 1319</vt:lpstr>
      <vt:lpstr>Armáles cisára Rudolfa II. z r. 1588 pre Valentína Parschta </vt:lpstr>
      <vt:lpstr>Erbová pečať   XVI spišských miest   z r. 1774</vt:lpstr>
      <vt:lpstr>Erbová pečať   Spišskej župy   z r. 1840</vt:lpstr>
      <vt:lpstr>Mapa Spišskej župy z r. 1794</vt:lpstr>
      <vt:lpstr>Prezentácia programu PowerPoint</vt:lpstr>
      <vt:lpstr>Budova pracoviska archívu v Bardejove</vt:lpstr>
      <vt:lpstr>Donačná listina uhorského kráľa Karola Róberta z roku 1319, ktorou daroval dedinu Kobyly šľachticom z Perína</vt:lpstr>
      <vt:lpstr>Privilegiálna listina kráľa Ľudovíta I. z r. 1376, povyšujúca Bardejov na slobodné kráľovské mesto</vt:lpstr>
      <vt:lpstr>Erbová listina mesta Bardejov uhorského kráľa Ladislava V. z r. 1453, ktorou udelil mestu Bardejov právo používať erb a pečatiť červeným voskom</vt:lpstr>
      <vt:lpstr>Ukážka   bardejovskej  mestskej účtovnej knihy   z r. 1457 </vt:lpstr>
      <vt:lpstr>Najstaršia slovenská ľúbostná báseň (fragment) bardejovského notára Leonarda z r. 1457</vt:lpstr>
      <vt:lpstr>Prezentácia programu PowerPoint</vt:lpstr>
      <vt:lpstr>Budova pracoviska archívu v Humennom</vt:lpstr>
      <vt:lpstr>Mapa obce Michajlov z r. 1890</vt:lpstr>
      <vt:lpstr>Triedny výkaz z gréckokatolíckej ľudovej školy v Hažíne nad Cirochou z rokov 1911/1912</vt:lpstr>
      <vt:lpstr>Pamätná kniha veľkoobce Humenné z r. 1933</vt:lpstr>
      <vt:lpstr>Kaštieľ Drugethovcov v Humennom (teraz múzeum) na historickej fotografii</vt:lpstr>
      <vt:lpstr>Prezentácia programu PowerPoint</vt:lpstr>
      <vt:lpstr>Budovy pracoviska archívu v Poprade</vt:lpstr>
      <vt:lpstr>Erbová listina mesta Kežmarok vydaná kráľom Matejom Korvínom z r. 1463 </vt:lpstr>
      <vt:lpstr>Spišskosobotská kronika z 15. storočia (prameň štúdia stredovekej nemčiny)</vt:lpstr>
      <vt:lpstr>Prezentácia programu PowerPoint</vt:lpstr>
      <vt:lpstr>Budova pracoviska archívu v Starej Ľubovni</vt:lpstr>
      <vt:lpstr>Pergamenová listina mesta Hniezdne z r. 1286 o predaji hniezdňanskej škultécie</vt:lpstr>
      <vt:lpstr>Listina poľského kráľa Jána Alberta z r. 1492 o zachovaní práv a privilégií Hniezďanov</vt:lpstr>
      <vt:lpstr>Listina z r. 1649, ktorou Ján Kazimír, poľský kráľ konfirmuje listinu hodnoverného miesta Spišská kapitula v záležitosti vydania listiny palatína Mikuláša Esterháziho, ktorý konfirmuje privilegiálnu listinu pre mesto Podolínec poľského kráľa Boleslava z r. 1244</vt:lpstr>
      <vt:lpstr>Konfirmačná listina poľského kráľa Žigmunda II. z r. 1556 s právami mesta Stará Ľubovňa </vt:lpstr>
      <vt:lpstr>Konfirmačná listina ( ukážka pergamenovej knižnej väzby) kráľa Leopolda z r. 1669  s právami mesta Stará Ľubovňa </vt:lpstr>
      <vt:lpstr>Prezentácia programu PowerPoint</vt:lpstr>
      <vt:lpstr>Budova pracoviska archívu vo Svidníku</vt:lpstr>
      <vt:lpstr>Kanonická vizitácia Vyšný Mirošov z r. 1882</vt:lpstr>
      <vt:lpstr>Mapa obce Zemplínske - Malé - Bukovce z r. 1876</vt:lpstr>
      <vt:lpstr>Mapa obce Lomné z r. 1885</vt:lpstr>
      <vt:lpstr>Prezentácia programu PowerPoint</vt:lpstr>
      <vt:lpstr>Budova pracoviska archívu vo Vranove nad Topľou</vt:lpstr>
      <vt:lpstr>Historická fotografia Hlavnej ulice mesta Vranov nad Topľou</vt:lpstr>
      <vt:lpstr>Ďakovný list a novoročné prianie ľudovej speváčky Janky Guzovej občanom obce Továrné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Pramene k dejinám mesta  SPIŠSKÁ NOVÁ VES  v Štátnom archíve v LEVOČI.                                  F. Žifčák</dc:title>
  <dc:creator>fotograf</dc:creator>
  <cp:lastModifiedBy>oti</cp:lastModifiedBy>
  <cp:revision>95</cp:revision>
  <dcterms:created xsi:type="dcterms:W3CDTF">2008-04-22T06:54:49Z</dcterms:created>
  <dcterms:modified xsi:type="dcterms:W3CDTF">2016-10-16T10:50:48Z</dcterms:modified>
</cp:coreProperties>
</file>